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slides/slide12.xml" ContentType="application/vnd.openxmlformats-officedocument.presentationml.slide+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>
  <p:sldMasterIdLst>
    <p:sldMasterId id="2147483648" r:id="rId2"/>
    <p:sldMasterId id="2147484195" r:id="rId3"/>
  </p:sldMasterIdLst>
  <p:notesMasterIdLst>
    <p:notesMasterId r:id="rId16"/>
  </p:notesMasterIdLst>
  <p:handoutMasterIdLst>
    <p:handoutMasterId r:id="rId17"/>
  </p:handoutMasterIdLst>
  <p:sldIdLst>
    <p:sldId id="280" r:id="rId4"/>
    <p:sldId id="310" r:id="rId5"/>
    <p:sldId id="284" r:id="rId6"/>
    <p:sldId id="304" r:id="rId7"/>
    <p:sldId id="309" r:id="rId8"/>
    <p:sldId id="302" r:id="rId9"/>
    <p:sldId id="303" r:id="rId10"/>
    <p:sldId id="306" r:id="rId11"/>
    <p:sldId id="305" r:id="rId12"/>
    <p:sldId id="307" r:id="rId13"/>
    <p:sldId id="308" r:id="rId14"/>
    <p:sldId id="281" r:id="rId15"/>
  </p:sldIdLst>
  <p:sldSz cx="12188825" cy="6858000"/>
  <p:notesSz cx="7772400" cy="100584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DA7"/>
    <a:srgbClr val="0072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43"/>
    <p:restoredTop sz="94470"/>
  </p:normalViewPr>
  <p:slideViewPr>
    <p:cSldViewPr>
      <p:cViewPr varScale="1">
        <p:scale>
          <a:sx n="90" d="100"/>
          <a:sy n="90" d="100"/>
        </p:scale>
        <p:origin x="232" y="44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8" Type="http://schemas.openxmlformats.org/officeDocument/2006/relationships/slide" Target="slides/slide5.xml"/><Relationship Id="rId21" Type="http://schemas.openxmlformats.org/officeDocument/2006/relationships/tableStyles" Target="tableStyles.xml"/><Relationship Id="rId3" Type="http://schemas.openxmlformats.org/officeDocument/2006/relationships/slideMaster" Target="slideMasters/slideMaster2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20" Type="http://schemas.openxmlformats.org/officeDocument/2006/relationships/theme" Target="theme/theme1.xml"/><Relationship Id="rId16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1" Type="http://schemas.openxmlformats.org/officeDocument/2006/relationships/slide" Target="slides/slide8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5" Type="http://schemas.openxmlformats.org/officeDocument/2006/relationships/slide" Target="slides/slide2.xml"/><Relationship Id="rId23" Type="http://schemas.openxmlformats.org/officeDocument/2006/relationships/customXml" Target="../customXml/item3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4" Type="http://schemas.openxmlformats.org/officeDocument/2006/relationships/slide" Target="slides/slide1.xml"/><Relationship Id="rId22" Type="http://schemas.openxmlformats.org/officeDocument/2006/relationships/customXml" Target="../customXml/item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fld id="{43DEAE0C-A9D9-1847-B30D-3A7DA851A80A}" type="datetimeFigureOut">
              <a:rPr lang="en-US"/>
              <a:pPr>
                <a:defRPr/>
              </a:pPr>
              <a:t>9/14/17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fld id="{860AAE86-FA40-FB43-957A-3A3929663C8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6650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fld id="{8D142246-2DF8-D64A-A408-728BFA9EB9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0483" name="슬라이드 노트 개체 틀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ko-KR" altLang="en-US">
              <a:latin typeface="Times New Roman" charset="0"/>
              <a:ea typeface="MS PGothic" charset="-128"/>
            </a:endParaRPr>
          </a:p>
        </p:txBody>
      </p:sp>
      <p:sp>
        <p:nvSpPr>
          <p:cNvPr id="20484" name="슬라이드 번호 개체 틀 3"/>
          <p:cNvSpPr>
            <a:spLocks noGrp="1"/>
          </p:cNvSpPr>
          <p:nvPr>
            <p:ph type="sldNum" sz="quarter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9pPr>
          </a:lstStyle>
          <a:p>
            <a:pPr>
              <a:buFont typeface="Times New Roman" charset="0"/>
              <a:buNone/>
            </a:pPr>
            <a:fld id="{D0A0DCF5-6D86-EE44-8279-5D4880B2A2F0}" type="slidenum">
              <a:rPr lang="en-US" altLang="en-US">
                <a:solidFill>
                  <a:srgbClr val="000000"/>
                </a:solidFill>
                <a:latin typeface="Times New Roman" charset="0"/>
              </a:rPr>
              <a:pPr>
                <a:buFont typeface="Times New Roman" charset="0"/>
                <a:buNone/>
              </a:pPr>
              <a:t>11</a:t>
            </a:fld>
            <a:endParaRPr lang="en-US" altLang="en-US">
              <a:solidFill>
                <a:srgbClr val="000000"/>
              </a:solidFill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2422004" y="620689"/>
            <a:ext cx="9154046" cy="648072"/>
          </a:xfrm>
        </p:spPr>
        <p:txBody>
          <a:bodyPr/>
          <a:lstStyle>
            <a:lvl1pPr>
              <a:defRPr b="1">
                <a:solidFill>
                  <a:srgbClr val="006DA7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Pg  </a:t>
            </a:r>
            <a:fld id="{FC84396A-5082-E541-A278-2AFB01FDE23E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 | </a:t>
            </a:r>
          </a:p>
        </p:txBody>
      </p:sp>
    </p:spTree>
    <p:extLst>
      <p:ext uri="{BB962C8B-B14F-4D97-AF65-F5344CB8AC3E}">
        <p14:creationId xmlns:p14="http://schemas.microsoft.com/office/powerpoint/2010/main" val="1128800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8"/>
          <p:cNvSpPr txBox="1">
            <a:spLocks noChangeArrowheads="1"/>
          </p:cNvSpPr>
          <p:nvPr userDrawn="1"/>
        </p:nvSpPr>
        <p:spPr bwMode="auto">
          <a:xfrm>
            <a:off x="4581525" y="6292850"/>
            <a:ext cx="35290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400">
                <a:solidFill>
                  <a:srgbClr val="404040"/>
                </a:solidFill>
                <a:latin typeface="Verdana" charset="0"/>
              </a:rPr>
              <a:t>26-27 September 2017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6200" cy="59570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6200" cy="368458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613" y="1681163"/>
            <a:ext cx="5181600" cy="59570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0613" y="2505075"/>
            <a:ext cx="518160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1"/>
          </p:nvPr>
        </p:nvSpPr>
        <p:spPr>
          <a:xfrm>
            <a:off x="2422004" y="620689"/>
            <a:ext cx="9154046" cy="648072"/>
          </a:xfrm>
        </p:spPr>
        <p:txBody>
          <a:bodyPr/>
          <a:lstStyle>
            <a:lvl1pPr>
              <a:defRPr b="1">
                <a:solidFill>
                  <a:srgbClr val="006DA7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sldNum" idx="12"/>
          </p:nvPr>
        </p:nvSpPr>
        <p:spPr>
          <a:xfrm>
            <a:off x="365125" y="6308725"/>
            <a:ext cx="2527300" cy="35401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Pg  </a:t>
            </a:r>
            <a:fld id="{42BC7ACD-CBA4-4B4E-A0A8-5274547E09EA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 | </a:t>
            </a:r>
          </a:p>
        </p:txBody>
      </p:sp>
    </p:spTree>
    <p:extLst>
      <p:ext uri="{BB962C8B-B14F-4D97-AF65-F5344CB8AC3E}">
        <p14:creationId xmlns:p14="http://schemas.microsoft.com/office/powerpoint/2010/main" val="291544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>
            <a:spLocks noChangeArrowheads="1"/>
          </p:cNvSpPr>
          <p:nvPr userDrawn="1"/>
        </p:nvSpPr>
        <p:spPr bwMode="auto">
          <a:xfrm>
            <a:off x="4581525" y="6292850"/>
            <a:ext cx="35290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400">
                <a:solidFill>
                  <a:srgbClr val="404040"/>
                </a:solidFill>
                <a:latin typeface="Verdana" charset="0"/>
              </a:rPr>
              <a:t>26-27 September 2017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2133972" y="1988840"/>
            <a:ext cx="8105949" cy="3175794"/>
          </a:xfrm>
        </p:spPr>
        <p:txBody>
          <a:bodyPr/>
          <a:lstStyle/>
          <a:p>
            <a:pPr lvl="1"/>
            <a:endParaRPr lang="en-IN" dirty="0"/>
          </a:p>
        </p:txBody>
      </p:sp>
      <p:sp>
        <p:nvSpPr>
          <p:cNvPr id="7" name="Content Placeholder 2"/>
          <p:cNvSpPr>
            <a:spLocks noGrp="1"/>
          </p:cNvSpPr>
          <p:nvPr>
            <p:ph idx="11"/>
          </p:nvPr>
        </p:nvSpPr>
        <p:spPr>
          <a:xfrm>
            <a:off x="2422004" y="620689"/>
            <a:ext cx="9154046" cy="648072"/>
          </a:xfrm>
        </p:spPr>
        <p:txBody>
          <a:bodyPr/>
          <a:lstStyle>
            <a:lvl1pPr>
              <a:defRPr b="1">
                <a:solidFill>
                  <a:srgbClr val="006DA7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Slide Number Placeholder 2"/>
          <p:cNvSpPr>
            <a:spLocks noGrp="1" noChangeArrowheads="1"/>
          </p:cNvSpPr>
          <p:nvPr>
            <p:ph type="sldNum" idx="12"/>
          </p:nvPr>
        </p:nvSpPr>
        <p:spPr>
          <a:xfrm>
            <a:off x="365125" y="6308725"/>
            <a:ext cx="2527300" cy="35401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Pg  </a:t>
            </a:r>
            <a:fld id="{EFB72E29-FFB2-684F-A1A9-94294E21D8EE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 | </a:t>
            </a:r>
          </a:p>
        </p:txBody>
      </p:sp>
    </p:spTree>
    <p:extLst>
      <p:ext uri="{BB962C8B-B14F-4D97-AF65-F5344CB8AC3E}">
        <p14:creationId xmlns:p14="http://schemas.microsoft.com/office/powerpoint/2010/main" val="1576447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"/>
          <p:cNvSpPr txBox="1">
            <a:spLocks noChangeArrowheads="1"/>
          </p:cNvSpPr>
          <p:nvPr userDrawn="1"/>
        </p:nvSpPr>
        <p:spPr bwMode="auto">
          <a:xfrm>
            <a:off x="4581525" y="6292850"/>
            <a:ext cx="35290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400">
                <a:solidFill>
                  <a:srgbClr val="404040"/>
                </a:solidFill>
                <a:latin typeface="Verdana" charset="0"/>
              </a:rPr>
              <a:t>26-27 September 2017</a:t>
            </a:r>
          </a:p>
        </p:txBody>
      </p:sp>
      <p:sp>
        <p:nvSpPr>
          <p:cNvPr id="3" name="Slide Number Placeholder 2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Pg.  </a:t>
            </a:r>
            <a:fld id="{5FC4F1FF-D79B-B040-86C7-55DC6DF9227D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 |</a:t>
            </a:r>
          </a:p>
        </p:txBody>
      </p:sp>
    </p:spTree>
    <p:extLst>
      <p:ext uri="{BB962C8B-B14F-4D97-AF65-F5344CB8AC3E}">
        <p14:creationId xmlns:p14="http://schemas.microsoft.com/office/powerpoint/2010/main" val="1855077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7"/>
          <p:cNvSpPr txBox="1">
            <a:spLocks noChangeArrowheads="1"/>
          </p:cNvSpPr>
          <p:nvPr userDrawn="1"/>
        </p:nvSpPr>
        <p:spPr bwMode="auto">
          <a:xfrm>
            <a:off x="4581525" y="6292850"/>
            <a:ext cx="35290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400">
                <a:solidFill>
                  <a:srgbClr val="404040"/>
                </a:solidFill>
                <a:latin typeface="Verdana" charset="0"/>
              </a:rPr>
              <a:t>26-27 September 2017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2494012" y="2852935"/>
            <a:ext cx="8105949" cy="2967633"/>
          </a:xfrm>
        </p:spPr>
        <p:txBody>
          <a:bodyPr/>
          <a:lstStyle/>
          <a:p>
            <a:pPr lvl="1"/>
            <a:endParaRPr lang="en-IN" dirty="0"/>
          </a:p>
        </p:txBody>
      </p:sp>
      <p:sp>
        <p:nvSpPr>
          <p:cNvPr id="7" name="Content Placeholder 2"/>
          <p:cNvSpPr>
            <a:spLocks noGrp="1"/>
          </p:cNvSpPr>
          <p:nvPr>
            <p:ph idx="11"/>
          </p:nvPr>
        </p:nvSpPr>
        <p:spPr>
          <a:xfrm>
            <a:off x="2422004" y="620689"/>
            <a:ext cx="9154046" cy="648072"/>
          </a:xfrm>
        </p:spPr>
        <p:txBody>
          <a:bodyPr/>
          <a:lstStyle>
            <a:lvl1pPr>
              <a:defRPr b="1">
                <a:solidFill>
                  <a:srgbClr val="006DA7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12"/>
          </p:nvPr>
        </p:nvSpPr>
        <p:spPr>
          <a:xfrm>
            <a:off x="2453988" y="1412776"/>
            <a:ext cx="5156200" cy="1296144"/>
          </a:xfrm>
        </p:spPr>
        <p:txBody>
          <a:bodyPr/>
          <a:lstStyle>
            <a:lvl2pPr marL="742950" marR="0" indent="-285750" algn="l" defTabSz="457200" rtl="0" eaLnBrk="0" fontAlgn="base" latinLnBrk="0" hangingPunct="0">
              <a:lnSpc>
                <a:spcPct val="94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Arial" charset="0"/>
              <a:buChar char="•"/>
              <a:tabLst/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Pg  </a:t>
            </a:r>
            <a:fld id="{498AD131-3B22-404C-B61E-CFF06E062AC1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 | </a:t>
            </a:r>
          </a:p>
        </p:txBody>
      </p:sp>
    </p:spTree>
    <p:extLst>
      <p:ext uri="{BB962C8B-B14F-4D97-AF65-F5344CB8AC3E}">
        <p14:creationId xmlns:p14="http://schemas.microsoft.com/office/powerpoint/2010/main" val="1112677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7180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7"/>
          <p:cNvSpPr txBox="1">
            <a:spLocks noChangeArrowheads="1"/>
          </p:cNvSpPr>
          <p:nvPr userDrawn="1"/>
        </p:nvSpPr>
        <p:spPr bwMode="auto">
          <a:xfrm>
            <a:off x="4581525" y="6292850"/>
            <a:ext cx="35290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400">
                <a:solidFill>
                  <a:srgbClr val="404040"/>
                </a:solidFill>
                <a:latin typeface="Verdana" charset="0"/>
              </a:rPr>
              <a:t>26-27 September 2017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2494012" y="2852935"/>
            <a:ext cx="8105949" cy="2967633"/>
          </a:xfrm>
          <a:prstGeom prst="rect">
            <a:avLst/>
          </a:prstGeom>
        </p:spPr>
        <p:txBody>
          <a:bodyPr/>
          <a:lstStyle/>
          <a:p>
            <a:pPr lvl="1"/>
            <a:endParaRPr lang="en-IN" dirty="0"/>
          </a:p>
        </p:txBody>
      </p:sp>
      <p:sp>
        <p:nvSpPr>
          <p:cNvPr id="7" name="Content Placeholder 2"/>
          <p:cNvSpPr>
            <a:spLocks noGrp="1"/>
          </p:cNvSpPr>
          <p:nvPr>
            <p:ph idx="11"/>
          </p:nvPr>
        </p:nvSpPr>
        <p:spPr>
          <a:xfrm>
            <a:off x="2422004" y="620689"/>
            <a:ext cx="9154046" cy="648072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6DA7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12"/>
          </p:nvPr>
        </p:nvSpPr>
        <p:spPr>
          <a:xfrm>
            <a:off x="2453988" y="1412776"/>
            <a:ext cx="5156200" cy="1296144"/>
          </a:xfrm>
          <a:prstGeom prst="rect">
            <a:avLst/>
          </a:prstGeom>
        </p:spPr>
        <p:txBody>
          <a:bodyPr/>
          <a:lstStyle>
            <a:lvl2pPr marL="742950" marR="0" indent="-285750" algn="l" defTabSz="457200" rtl="0" eaLnBrk="0" fontAlgn="base" latinLnBrk="0" hangingPunct="0">
              <a:lnSpc>
                <a:spcPct val="94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Arial" charset="0"/>
              <a:buChar char="•"/>
              <a:tabLst/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idx="13"/>
          </p:nvPr>
        </p:nvSpPr>
        <p:spPr>
          <a:xfrm>
            <a:off x="365125" y="6315075"/>
            <a:ext cx="2527300" cy="3540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r>
              <a:rPr lang="en-US" altLang="en-US"/>
              <a:t>Pg  </a:t>
            </a:r>
            <a:fld id="{59368C8E-3A8F-6943-9CAE-0A8DFAB2AB77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 | </a:t>
            </a:r>
          </a:p>
        </p:txBody>
      </p:sp>
    </p:spTree>
    <p:extLst>
      <p:ext uri="{BB962C8B-B14F-4D97-AF65-F5344CB8AC3E}">
        <p14:creationId xmlns:p14="http://schemas.microsoft.com/office/powerpoint/2010/main" val="490253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eg"/><Relationship Id="rId8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2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ChangeArrowheads="1"/>
          </p:cNvSpPr>
          <p:nvPr/>
        </p:nvSpPr>
        <p:spPr bwMode="auto">
          <a:xfrm>
            <a:off x="4037013" y="6356350"/>
            <a:ext cx="411321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altLang="en-US"/>
          </a:p>
        </p:txBody>
      </p:sp>
      <p:sp>
        <p:nvSpPr>
          <p:cNvPr id="2" name="Rectangle 2"/>
          <p:cNvSpPr>
            <a:spLocks noGrp="1" noChangeArrowheads="1"/>
          </p:cNvSpPr>
          <p:nvPr>
            <p:ph type="sldNum"/>
          </p:nvPr>
        </p:nvSpPr>
        <p:spPr bwMode="auto">
          <a:xfrm>
            <a:off x="365125" y="6315075"/>
            <a:ext cx="2527300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smtClean="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r>
              <a:rPr lang="en-US" altLang="en-US"/>
              <a:t>Pg  </a:t>
            </a:r>
            <a:fld id="{70A0688F-F2BC-0544-A62C-CF37091C46D7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 | 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3050"/>
            <a:ext cx="10966450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17638"/>
            <a:ext cx="10966450" cy="452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2124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pic>
        <p:nvPicPr>
          <p:cNvPr id="1030" name="Picture 3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7388" y="6237288"/>
            <a:ext cx="1098550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31" name="Straight Connector 9"/>
          <p:cNvCxnSpPr>
            <a:cxnSpLocks noChangeShapeType="1"/>
          </p:cNvCxnSpPr>
          <p:nvPr userDrawn="1"/>
        </p:nvCxnSpPr>
        <p:spPr bwMode="auto">
          <a:xfrm>
            <a:off x="365125" y="6092825"/>
            <a:ext cx="11580813" cy="0"/>
          </a:xfrm>
          <a:prstGeom prst="line">
            <a:avLst/>
          </a:prstGeom>
          <a:noFill/>
          <a:ln w="9525">
            <a:solidFill>
              <a:srgbClr val="006DA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32" name="TextBox 7"/>
          <p:cNvSpPr txBox="1">
            <a:spLocks noChangeArrowheads="1"/>
          </p:cNvSpPr>
          <p:nvPr userDrawn="1"/>
        </p:nvSpPr>
        <p:spPr bwMode="auto">
          <a:xfrm>
            <a:off x="4581525" y="6292850"/>
            <a:ext cx="35290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400">
                <a:solidFill>
                  <a:srgbClr val="404040"/>
                </a:solidFill>
                <a:latin typeface="Verdana" charset="0"/>
              </a:rPr>
              <a:t>26-27 September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91" r:id="rId1"/>
    <p:sldLayoutId id="2147484493" r:id="rId2"/>
    <p:sldLayoutId id="2147484494" r:id="rId3"/>
    <p:sldLayoutId id="2147484495" r:id="rId4"/>
    <p:sldLayoutId id="2147484496" r:id="rId5"/>
  </p:sldLayoutIdLst>
  <p:hf hdr="0" ftr="0" dt="0"/>
  <p:txStyles>
    <p:titleStyle>
      <a:lvl1pPr algn="l" defTabSz="457200" rtl="0" eaLnBrk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kern="1200">
          <a:solidFill>
            <a:srgbClr val="FFFFFF"/>
          </a:solidFill>
          <a:latin typeface="+mj-lt"/>
          <a:ea typeface="Microsoft YaHei" charset="-122"/>
          <a:cs typeface="Microsoft YaHei" charset="0"/>
        </a:defRPr>
      </a:lvl1pPr>
      <a:lvl2pPr algn="l" defTabSz="457200" rtl="0" eaLnBrk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FFFFFF"/>
          </a:solidFill>
          <a:latin typeface="Consolas" charset="0"/>
          <a:ea typeface="Microsoft YaHei" panose="020B0503020204020204" pitchFamily="34" charset="-122"/>
          <a:cs typeface="Microsoft YaHei" charset="0"/>
        </a:defRPr>
      </a:lvl2pPr>
      <a:lvl3pPr algn="l" defTabSz="457200" rtl="0" eaLnBrk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FFFFFF"/>
          </a:solidFill>
          <a:latin typeface="Consolas" charset="0"/>
          <a:ea typeface="Microsoft YaHei" panose="020B0503020204020204" pitchFamily="34" charset="-122"/>
          <a:cs typeface="Microsoft YaHei" charset="0"/>
        </a:defRPr>
      </a:lvl3pPr>
      <a:lvl4pPr algn="l" defTabSz="457200" rtl="0" eaLnBrk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FFFFFF"/>
          </a:solidFill>
          <a:latin typeface="Consolas" charset="0"/>
          <a:ea typeface="Microsoft YaHei" panose="020B0503020204020204" pitchFamily="34" charset="-122"/>
          <a:cs typeface="Microsoft YaHei" charset="0"/>
        </a:defRPr>
      </a:lvl4pPr>
      <a:lvl5pPr algn="l" defTabSz="457200" rtl="0" eaLnBrk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FFFFFF"/>
          </a:solidFill>
          <a:latin typeface="Consolas" charset="0"/>
          <a:ea typeface="Microsoft YaHei" panose="020B0503020204020204" pitchFamily="34" charset="-122"/>
          <a:cs typeface="Microsoft YaHei" charset="0"/>
        </a:defRPr>
      </a:lvl5pPr>
      <a:lvl6pPr marL="2514600" indent="-228600" algn="l" defTabSz="457200" rtl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Trebuchet MS" panose="020B0603020202020204" pitchFamily="34" charset="0"/>
          <a:ea typeface="Microsoft YaHei" panose="020B0503020204020204" pitchFamily="34" charset="-122"/>
        </a:defRPr>
      </a:lvl6pPr>
      <a:lvl7pPr marL="2971800" indent="-228600" algn="l" defTabSz="457200" rtl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Trebuchet MS" panose="020B0603020202020204" pitchFamily="34" charset="0"/>
          <a:ea typeface="Microsoft YaHei" panose="020B0503020204020204" pitchFamily="34" charset="-122"/>
        </a:defRPr>
      </a:lvl7pPr>
      <a:lvl8pPr marL="3429000" indent="-228600" algn="l" defTabSz="457200" rtl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Trebuchet MS" panose="020B0603020202020204" pitchFamily="34" charset="0"/>
          <a:ea typeface="Microsoft YaHei" panose="020B0503020204020204" pitchFamily="34" charset="-122"/>
        </a:defRPr>
      </a:lvl8pPr>
      <a:lvl9pPr marL="3886200" indent="-228600" algn="l" defTabSz="457200" rtl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Trebuchet MS" panose="020B0603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57200" rtl="0" eaLnBrk="0" fontAlgn="base" hangingPunct="0">
        <a:lnSpc>
          <a:spcPct val="94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charset="0"/>
        <a:defRPr sz="2800" kern="1200">
          <a:solidFill>
            <a:srgbClr val="000000"/>
          </a:solidFill>
          <a:latin typeface="Verdana" charset="0"/>
          <a:ea typeface="Verdana" charset="0"/>
          <a:cs typeface="Verdana" charset="0"/>
        </a:defRPr>
      </a:lvl1pPr>
      <a:lvl2pPr marL="742950" indent="-285750" algn="l" defTabSz="457200" rtl="0" eaLnBrk="0" fontAlgn="base" hangingPunct="0">
        <a:lnSpc>
          <a:spcPct val="94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charset="0"/>
        <a:defRPr kern="1200">
          <a:solidFill>
            <a:srgbClr val="000000"/>
          </a:solidFill>
          <a:latin typeface="Verdana" charset="0"/>
          <a:ea typeface="Verdana" charset="0"/>
          <a:cs typeface="Verdana" charset="0"/>
        </a:defRPr>
      </a:lvl2pPr>
      <a:lvl3pPr marL="1143000" indent="-228600" algn="l" defTabSz="457200" rtl="0" eaLnBrk="0" fontAlgn="base" hangingPunct="0">
        <a:lnSpc>
          <a:spcPct val="94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charset="0"/>
        <a:defRPr kern="1200">
          <a:solidFill>
            <a:srgbClr val="000000"/>
          </a:solidFill>
          <a:latin typeface="Verdana" charset="0"/>
          <a:ea typeface="Verdana" charset="0"/>
          <a:cs typeface="Verdana" charset="0"/>
        </a:defRPr>
      </a:lvl3pPr>
      <a:lvl4pPr marL="1600200" indent="-228600" algn="l" defTabSz="457200" rtl="0" eaLnBrk="0" fontAlgn="base" hangingPunct="0">
        <a:lnSpc>
          <a:spcPct val="94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charset="0"/>
        <a:defRPr sz="2000" kern="1200">
          <a:solidFill>
            <a:srgbClr val="000000"/>
          </a:solidFill>
          <a:latin typeface="Verdana" charset="0"/>
          <a:ea typeface="Verdana" charset="0"/>
          <a:cs typeface="Verdana" charset="0"/>
        </a:defRPr>
      </a:lvl4pPr>
      <a:lvl5pPr marL="2057400" indent="-228600" algn="l" defTabSz="457200" rtl="0" eaLnBrk="0" fontAlgn="base" hangingPunct="0">
        <a:lnSpc>
          <a:spcPct val="9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 kern="1200">
          <a:solidFill>
            <a:srgbClr val="000000"/>
          </a:solidFill>
          <a:latin typeface="Verdana" charset="0"/>
          <a:ea typeface="Verdana" charset="0"/>
          <a:cs typeface="Verdana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492" r:id="rId1"/>
    <p:sldLayoutId id="2147484497" r:id="rId2"/>
  </p:sldLayoutIdLst>
  <p:hf hdr="0" ftr="0" dt="0"/>
  <p:txStyles>
    <p:titleStyle>
      <a:lvl1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 kern="1200">
          <a:solidFill>
            <a:srgbClr val="000000"/>
          </a:solidFill>
          <a:latin typeface="+mj-lt"/>
          <a:ea typeface="+mj-ea"/>
          <a:cs typeface="Microsoft YaHei" charset="0"/>
        </a:defRPr>
      </a:lvl1pPr>
      <a:lvl2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Microsoft YaHei" charset="0"/>
        </a:defRPr>
      </a:lvl2pPr>
      <a:lvl3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Microsoft YaHei" charset="0"/>
        </a:defRPr>
      </a:lvl3pPr>
      <a:lvl4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Microsoft YaHei" charset="0"/>
        </a:defRPr>
      </a:lvl4pPr>
      <a:lvl5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Microsoft YaHei" charset="0"/>
        </a:defRPr>
      </a:lvl5pPr>
      <a:lvl6pPr marL="25146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18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9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6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57200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charset="0"/>
        <a:defRPr sz="3200" kern="1200">
          <a:solidFill>
            <a:srgbClr val="000000"/>
          </a:solidFill>
          <a:latin typeface="+mn-lt"/>
          <a:ea typeface="+mn-ea"/>
          <a:cs typeface="Microsoft YaHei" charset="0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charset="0"/>
        <a:defRPr sz="2800" kern="1200">
          <a:solidFill>
            <a:srgbClr val="000000"/>
          </a:solidFill>
          <a:latin typeface="+mn-lt"/>
          <a:ea typeface="+mn-ea"/>
          <a:cs typeface="Microsoft YaHei" charset="0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charset="0"/>
        <a:defRPr sz="2400" kern="1200">
          <a:solidFill>
            <a:srgbClr val="000000"/>
          </a:solidFill>
          <a:latin typeface="+mn-lt"/>
          <a:ea typeface="+mn-ea"/>
          <a:cs typeface="Microsoft YaHei" charset="0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charset="0"/>
        <a:defRPr sz="2000" kern="1200">
          <a:solidFill>
            <a:srgbClr val="000000"/>
          </a:solidFill>
          <a:latin typeface="+mn-lt"/>
          <a:ea typeface="+mn-ea"/>
          <a:cs typeface="Microsoft YaHei" charset="0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 kern="1200">
          <a:solidFill>
            <a:srgbClr val="000000"/>
          </a:solidFill>
          <a:latin typeface="+mn-lt"/>
          <a:ea typeface="+mn-ea"/>
          <a:cs typeface="Microsoft YaHei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somitra@iiitd.ac.in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6.wmf"/><Relationship Id="rId5" Type="http://schemas.openxmlformats.org/officeDocument/2006/relationships/oleObject" Target="../embeddings/oleObject1.bin"/><Relationship Id="rId6" Type="http://schemas.openxmlformats.org/officeDocument/2006/relationships/image" Target="../media/image4.wmf"/><Relationship Id="rId7" Type="http://schemas.openxmlformats.org/officeDocument/2006/relationships/oleObject" Target="../embeddings/oleObject2.bin"/><Relationship Id="rId8" Type="http://schemas.openxmlformats.org/officeDocument/2006/relationships/oleObject" Target="../embeddings/oleObject3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wmf"/><Relationship Id="rId5" Type="http://schemas.openxmlformats.org/officeDocument/2006/relationships/image" Target="../media/image9.wmf"/><Relationship Id="rId6" Type="http://schemas.openxmlformats.org/officeDocument/2006/relationships/oleObject" Target="../embeddings/oleObject4.bin"/><Relationship Id="rId7" Type="http://schemas.openxmlformats.org/officeDocument/2006/relationships/image" Target="../media/image4.wmf"/><Relationship Id="rId8" Type="http://schemas.openxmlformats.org/officeDocument/2006/relationships/oleObject" Target="../embeddings/oleObject5.bin"/><Relationship Id="rId9" Type="http://schemas.openxmlformats.org/officeDocument/2006/relationships/oleObject" Target="../embeddings/oleObject6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4" Type="http://schemas.openxmlformats.org/officeDocument/2006/relationships/image" Target="../media/image12.png"/><Relationship Id="rId5" Type="http://schemas.openxmlformats.org/officeDocument/2006/relationships/image" Target="../media/image13.jpeg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218" name="Straight Connector 4"/>
          <p:cNvCxnSpPr>
            <a:cxnSpLocks noChangeShapeType="1"/>
          </p:cNvCxnSpPr>
          <p:nvPr/>
        </p:nvCxnSpPr>
        <p:spPr bwMode="auto">
          <a:xfrm>
            <a:off x="549275" y="5876925"/>
            <a:ext cx="11099800" cy="0"/>
          </a:xfrm>
          <a:prstGeom prst="line">
            <a:avLst/>
          </a:prstGeom>
          <a:noFill/>
          <a:ln w="127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" name="TextBox 4"/>
          <p:cNvSpPr txBox="1"/>
          <p:nvPr/>
        </p:nvSpPr>
        <p:spPr>
          <a:xfrm>
            <a:off x="8677275" y="6137275"/>
            <a:ext cx="1439863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HOSTED BY</a:t>
            </a:r>
          </a:p>
        </p:txBody>
      </p:sp>
      <p:pic>
        <p:nvPicPr>
          <p:cNvPr id="9220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5700" y="6021388"/>
            <a:ext cx="1603375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TextBox 7"/>
          <p:cNvSpPr txBox="1">
            <a:spLocks noChangeArrowheads="1"/>
          </p:cNvSpPr>
          <p:nvPr/>
        </p:nvSpPr>
        <p:spPr bwMode="auto">
          <a:xfrm>
            <a:off x="4557713" y="6137275"/>
            <a:ext cx="35290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400">
                <a:solidFill>
                  <a:srgbClr val="404040"/>
                </a:solidFill>
                <a:latin typeface="Verdana" charset="0"/>
              </a:rPr>
              <a:t>26-27 September 2017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598880"/>
              </p:ext>
            </p:extLst>
          </p:nvPr>
        </p:nvGraphicFramePr>
        <p:xfrm>
          <a:off x="549275" y="404813"/>
          <a:ext cx="7386638" cy="1353960"/>
        </p:xfrm>
        <a:graphic>
          <a:graphicData uri="http://schemas.openxmlformats.org/drawingml/2006/table">
            <a:tbl>
              <a:tblPr firstRow="1" bandRow="1"/>
              <a:tblGrid>
                <a:gridCol w="16306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559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746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300" dirty="0" smtClean="0"/>
                        <a:t>Document No:</a:t>
                      </a:r>
                      <a:endParaRPr lang="en-US" sz="1300" dirty="0"/>
                    </a:p>
                  </a:txBody>
                  <a:tcPr marL="91441" marR="91441" marT="33881" marB="3388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300" dirty="0" smtClean="0"/>
                        <a:t>GSC-21_014</a:t>
                      </a:r>
                      <a:endParaRPr lang="en-US" sz="1300" dirty="0"/>
                    </a:p>
                  </a:txBody>
                  <a:tcPr marL="91441" marR="91441" marT="33881" marB="3388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73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3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Source:</a:t>
                      </a:r>
                      <a:endParaRPr lang="en-US" sz="13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41" marR="91441" marT="33881" marB="3388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3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TTA</a:t>
                      </a:r>
                      <a:endParaRPr lang="en-US" sz="13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41" marR="91441" marT="33881" marB="3388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1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3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Contact:</a:t>
                      </a:r>
                      <a:endParaRPr lang="en-US" sz="13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41" marR="91441" marT="33881" marB="3388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3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Hyun Seo</a:t>
                      </a:r>
                      <a:r>
                        <a:rPr lang="en-US" sz="13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Oh</a:t>
                      </a:r>
                      <a:endParaRPr lang="en-US" sz="13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41" marR="91441" marT="33881" marB="3388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08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3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Agenda Item:</a:t>
                      </a:r>
                      <a:endParaRPr lang="en-US" sz="13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41" marR="91441" marT="33881" marB="3388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3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5.03</a:t>
                      </a:r>
                      <a:endParaRPr lang="en-US" sz="13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41" marR="91441" marT="33881" marB="3388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9239" name="Subtitle 2"/>
          <p:cNvSpPr txBox="1">
            <a:spLocks/>
          </p:cNvSpPr>
          <p:nvPr/>
        </p:nvSpPr>
        <p:spPr bwMode="auto">
          <a:xfrm>
            <a:off x="1557338" y="2708275"/>
            <a:ext cx="9144000" cy="128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1pPr>
            <a:lvl2pPr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2pPr>
            <a:lvl3pPr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3pPr>
            <a:lvl4pPr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4pPr>
            <a:lvl5pPr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9pPr>
          </a:lstStyle>
          <a:p>
            <a:pPr algn="ctr" defTabSz="914400" eaLnBrk="1" hangingPunct="1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altLang="en-US" sz="3600" b="1">
                <a:solidFill>
                  <a:srgbClr val="006DA7"/>
                </a:solidFill>
                <a:latin typeface="Verdana" charset="0"/>
              </a:rPr>
              <a:t>V2X Frequency Harmonization for C-ITS</a:t>
            </a:r>
          </a:p>
          <a:p>
            <a:pPr algn="ctr" defTabSz="914400" eaLnBrk="1" hangingPunct="1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altLang="ko-KR" sz="2800" b="1">
                <a:solidFill>
                  <a:srgbClr val="006DA7"/>
                </a:solidFill>
                <a:latin typeface="Verdana" charset="0"/>
              </a:rPr>
              <a:t>Dr. </a:t>
            </a:r>
            <a:r>
              <a:rPr lang="en-US" altLang="en-US" sz="2800" b="1">
                <a:solidFill>
                  <a:srgbClr val="006DA7"/>
                </a:solidFill>
                <a:latin typeface="Verdana" charset="0"/>
              </a:rPr>
              <a:t>Hyun Seo Oh, ITS/Vehicle ICT PG,TTA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2"/>
          <p:cNvSpPr>
            <a:spLocks noGrp="1"/>
          </p:cNvSpPr>
          <p:nvPr>
            <p:ph type="sldNum" sz="quarter" idx="13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  <a:latin typeface="Verdana" panose="020B0604030504040204" pitchFamily="34" charset="0"/>
              </a:rPr>
              <a:t>Pg  </a:t>
            </a:r>
            <a:fld id="{3DE20BDA-8432-1F40-A53A-9BF8611ADBC6}" type="slidenum">
              <a:rPr lang="en-US" altLang="en-US" smtClean="0">
                <a:solidFill>
                  <a:srgbClr val="000000"/>
                </a:solidFill>
                <a:latin typeface="Verdana" panose="020B0604030504040204" pitchFamily="34" charset="0"/>
              </a:rPr>
              <a:pPr>
                <a:defRPr/>
              </a:pPr>
              <a:t>10</a:t>
            </a:fld>
            <a:r>
              <a:rPr lang="en-US" altLang="en-US" smtClean="0">
                <a:solidFill>
                  <a:srgbClr val="000000"/>
                </a:solidFill>
                <a:latin typeface="Verdana" panose="020B0604030504040204" pitchFamily="34" charset="0"/>
              </a:rPr>
              <a:t> | </a:t>
            </a:r>
          </a:p>
        </p:txBody>
      </p:sp>
      <p:sp>
        <p:nvSpPr>
          <p:cNvPr id="18435" name="Content Placeholder 3"/>
          <p:cNvSpPr>
            <a:spLocks noGrp="1"/>
          </p:cNvSpPr>
          <p:nvPr>
            <p:ph idx="11"/>
          </p:nvPr>
        </p:nvSpPr>
        <p:spPr>
          <a:xfrm>
            <a:off x="549275" y="620713"/>
            <a:ext cx="11026775" cy="647700"/>
          </a:xfrm>
        </p:spPr>
        <p:txBody>
          <a:bodyPr/>
          <a:lstStyle/>
          <a:p>
            <a:r>
              <a:rPr lang="en-US" altLang="en-US"/>
              <a:t>TTA Standard</a:t>
            </a:r>
          </a:p>
        </p:txBody>
      </p:sp>
      <p:sp>
        <p:nvSpPr>
          <p:cNvPr id="9220" name="Content Placeholder 4"/>
          <p:cNvSpPr>
            <a:spLocks noGrp="1"/>
          </p:cNvSpPr>
          <p:nvPr>
            <p:ph sz="half" idx="12"/>
          </p:nvPr>
        </p:nvSpPr>
        <p:spPr>
          <a:xfrm>
            <a:off x="549275" y="1412875"/>
            <a:ext cx="10874375" cy="4537075"/>
          </a:xfrm>
        </p:spPr>
        <p:txBody>
          <a:bodyPr/>
          <a:lstStyle/>
          <a:p>
            <a:pPr marL="0" indent="0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charset="0"/>
              <a:buChar char="•"/>
              <a:defRPr/>
            </a:pPr>
            <a:r>
              <a:rPr lang="en-US" altLang="ko-K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ko-KR" sz="2200" b="1" dirty="0" smtClean="0">
                <a:solidFill>
                  <a:schemeClr val="tx1"/>
                </a:solidFill>
                <a:latin typeface="+mn-lt"/>
                <a:ea typeface="맑은 고딕" pitchFamily="50" charset="-127"/>
                <a:cs typeface="Arial" pitchFamily="34" charset="0"/>
              </a:rPr>
              <a:t>Vehicle </a:t>
            </a:r>
            <a:r>
              <a:rPr lang="en-US" altLang="ko-KR" sz="2200" b="1" dirty="0">
                <a:solidFill>
                  <a:schemeClr val="tx1"/>
                </a:solidFill>
                <a:latin typeface="+mn-lt"/>
                <a:ea typeface="맑은 고딕" pitchFamily="50" charset="-127"/>
                <a:cs typeface="Arial" pitchFamily="34" charset="0"/>
              </a:rPr>
              <a:t>Communication Technology</a:t>
            </a:r>
            <a:r>
              <a:rPr lang="ko-KR" altLang="en-US" sz="2200" b="1" dirty="0">
                <a:solidFill>
                  <a:schemeClr val="tx1"/>
                </a:solidFill>
                <a:latin typeface="+mn-lt"/>
                <a:ea typeface="맑은 고딕" pitchFamily="50" charset="-127"/>
                <a:cs typeface="Arial" pitchFamily="34" charset="0"/>
              </a:rPr>
              <a:t> </a:t>
            </a:r>
            <a:endParaRPr lang="en-US" altLang="ko-KR" sz="2200" b="1" dirty="0" smtClean="0">
              <a:solidFill>
                <a:schemeClr val="tx1"/>
              </a:solidFill>
              <a:latin typeface="+mn-lt"/>
              <a:ea typeface="맑은 고딕" pitchFamily="50" charset="-127"/>
              <a:cs typeface="Arial" pitchFamily="34" charset="0"/>
            </a:endParaRPr>
          </a:p>
          <a:p>
            <a:pPr marL="400050" lvl="1" indent="0" eaLnBrk="1" hangingPunct="1">
              <a:lnSpc>
                <a:spcPct val="104000"/>
              </a:lnSpc>
              <a:buClr>
                <a:srgbClr val="0072A8"/>
              </a:buClr>
              <a:buSzPct val="110000"/>
              <a:defRPr/>
            </a:pPr>
            <a:r>
              <a:rPr lang="en-US" altLang="ko-KR" sz="1400" dirty="0" smtClean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 TTAK </a:t>
            </a:r>
            <a:r>
              <a:rPr lang="en-US" altLang="ko-KR" sz="1400" dirty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KO-06.0175/R1: Vehicle Communication System</a:t>
            </a:r>
            <a:r>
              <a:rPr lang="ko-KR" altLang="en-US" sz="1400" dirty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 </a:t>
            </a:r>
            <a:r>
              <a:rPr lang="en-US" altLang="ko-KR" sz="1400" dirty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Stage 1: </a:t>
            </a:r>
            <a:r>
              <a:rPr lang="en-US" altLang="ko-KR" sz="1400" dirty="0" smtClean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Requirement</a:t>
            </a:r>
          </a:p>
          <a:p>
            <a:pPr marL="400050" lvl="1" indent="0" eaLnBrk="1" hangingPunct="1">
              <a:lnSpc>
                <a:spcPct val="104000"/>
              </a:lnSpc>
              <a:buClr>
                <a:srgbClr val="0072A8"/>
              </a:buClr>
              <a:buSzPct val="110000"/>
              <a:defRPr/>
            </a:pPr>
            <a:r>
              <a:rPr lang="en-US" altLang="ko-KR" sz="1400" dirty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TTAK </a:t>
            </a:r>
            <a:r>
              <a:rPr lang="en-US" altLang="ko-KR" sz="1400" dirty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KO-06.0193/R1: Vehicle Communication System Stage 2: </a:t>
            </a:r>
            <a:r>
              <a:rPr lang="en-US" altLang="ko-KR" sz="1400" dirty="0" smtClean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Architecture</a:t>
            </a:r>
          </a:p>
          <a:p>
            <a:pPr marL="400050" lvl="1" indent="0" eaLnBrk="1" hangingPunct="1">
              <a:lnSpc>
                <a:spcPct val="104000"/>
              </a:lnSpc>
              <a:buClr>
                <a:srgbClr val="0072A8"/>
              </a:buClr>
              <a:buSzPct val="110000"/>
              <a:defRPr/>
            </a:pPr>
            <a:r>
              <a:rPr lang="en-US" altLang="ko-KR" sz="1400" dirty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TTAK </a:t>
            </a:r>
            <a:r>
              <a:rPr lang="en-US" altLang="ko-KR" sz="1400" dirty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KO-06.0216/R1: Vehicle Communication System</a:t>
            </a:r>
            <a:r>
              <a:rPr lang="ko-KR" altLang="en-US" sz="1400" dirty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 </a:t>
            </a:r>
            <a:r>
              <a:rPr lang="en-US" altLang="ko-KR" sz="1400" dirty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Stage 3: PHY/MAC </a:t>
            </a:r>
            <a:r>
              <a:rPr lang="en-US" altLang="ko-KR" sz="1400" dirty="0" smtClean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Layer</a:t>
            </a:r>
          </a:p>
          <a:p>
            <a:pPr marL="400050" lvl="1" indent="0" eaLnBrk="1" hangingPunct="1">
              <a:lnSpc>
                <a:spcPct val="104000"/>
              </a:lnSpc>
              <a:buClr>
                <a:srgbClr val="0072A8"/>
              </a:buClr>
              <a:buSzPct val="110000"/>
              <a:defRPr/>
            </a:pPr>
            <a:r>
              <a:rPr lang="en-US" altLang="ko-KR" sz="1400" dirty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TTAK </a:t>
            </a:r>
            <a:r>
              <a:rPr lang="en-US" altLang="ko-KR" sz="1400" dirty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KO-06.0234/R1: Vehicle Communication System</a:t>
            </a:r>
            <a:r>
              <a:rPr lang="ko-KR" altLang="en-US" sz="1400" dirty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 </a:t>
            </a:r>
            <a:r>
              <a:rPr lang="en-US" altLang="ko-KR" sz="1400" dirty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Stage 3: Networking </a:t>
            </a:r>
            <a:r>
              <a:rPr lang="en-US" altLang="ko-KR" sz="1400" dirty="0" smtClean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Layer</a:t>
            </a:r>
          </a:p>
          <a:p>
            <a:pPr marL="400050" lvl="1" indent="0" eaLnBrk="1" hangingPunct="1">
              <a:lnSpc>
                <a:spcPct val="104000"/>
              </a:lnSpc>
              <a:buClr>
                <a:srgbClr val="0072A8"/>
              </a:buClr>
              <a:buSzPct val="110000"/>
              <a:defRPr/>
            </a:pPr>
            <a:r>
              <a:rPr lang="en-US" altLang="ko-KR" sz="1400" dirty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TTAK </a:t>
            </a:r>
            <a:r>
              <a:rPr lang="en-US" altLang="ko-KR" sz="1400" dirty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KO-06.0242/R1 : Vehicle Communication System</a:t>
            </a:r>
            <a:r>
              <a:rPr lang="ko-KR" altLang="en-US" sz="1400" dirty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 </a:t>
            </a:r>
            <a:r>
              <a:rPr lang="en-US" altLang="ko-KR" sz="1400" dirty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Stage 3: Application Protocol </a:t>
            </a:r>
            <a:r>
              <a:rPr lang="en-US" altLang="ko-KR" sz="1400" dirty="0" smtClean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Interface</a:t>
            </a:r>
          </a:p>
          <a:p>
            <a:pPr marL="400050" lvl="1" indent="0" eaLnBrk="1" hangingPunct="1">
              <a:lnSpc>
                <a:spcPct val="104000"/>
              </a:lnSpc>
              <a:buClr>
                <a:srgbClr val="0072A8"/>
              </a:buClr>
              <a:buSzPct val="110000"/>
              <a:defRPr/>
            </a:pPr>
            <a:r>
              <a:rPr lang="en-US" altLang="ko-KR" sz="1400" dirty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TTAK </a:t>
            </a:r>
            <a:r>
              <a:rPr lang="en-US" altLang="ko-KR" sz="1400" dirty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KO-06.0440: Methods of Measurement for WAVE PHY Layer(IEEE 802.11p) </a:t>
            </a:r>
            <a:endParaRPr lang="en-US" altLang="ko-KR" sz="1400" dirty="0" smtClean="0">
              <a:solidFill>
                <a:schemeClr val="tx1"/>
              </a:solidFill>
              <a:latin typeface="Arial" pitchFamily="34" charset="0"/>
              <a:ea typeface="HY견고딕" pitchFamily="18" charset="-127"/>
              <a:cs typeface="Arial" pitchFamily="34" charset="0"/>
            </a:endParaRPr>
          </a:p>
          <a:p>
            <a:pPr marL="400050" lvl="1" indent="0" eaLnBrk="1" hangingPunct="1">
              <a:lnSpc>
                <a:spcPct val="104000"/>
              </a:lnSpc>
              <a:buClr>
                <a:srgbClr val="0072A8"/>
              </a:buClr>
              <a:buSzPct val="110000"/>
              <a:defRPr/>
            </a:pPr>
            <a:endParaRPr lang="en-US" altLang="ko-KR" sz="1400" dirty="0">
              <a:solidFill>
                <a:schemeClr val="tx1"/>
              </a:solidFill>
              <a:latin typeface="Arial" pitchFamily="34" charset="0"/>
              <a:ea typeface="HY견고딕" pitchFamily="18" charset="-127"/>
              <a:cs typeface="Arial" pitchFamily="34" charset="0"/>
            </a:endParaRPr>
          </a:p>
          <a:p>
            <a:pPr marL="0" indent="0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charset="0"/>
              <a:buChar char="•"/>
              <a:defRPr/>
            </a:pPr>
            <a:r>
              <a:rPr lang="en-US" altLang="ko-KR" sz="2200" b="1" dirty="0" smtClean="0">
                <a:solidFill>
                  <a:schemeClr val="tx1"/>
                </a:solidFill>
                <a:ea typeface="맑은 고딕" pitchFamily="50" charset="-127"/>
                <a:cs typeface="Arial" pitchFamily="34" charset="0"/>
              </a:rPr>
              <a:t> Vehicle </a:t>
            </a:r>
            <a:r>
              <a:rPr lang="en-US" altLang="ko-KR" sz="2200" b="1" dirty="0">
                <a:solidFill>
                  <a:schemeClr val="tx1"/>
                </a:solidFill>
                <a:ea typeface="맑은 고딕" pitchFamily="50" charset="-127"/>
                <a:cs typeface="Arial" pitchFamily="34" charset="0"/>
              </a:rPr>
              <a:t>Communication Technology</a:t>
            </a:r>
            <a:r>
              <a:rPr lang="ko-KR" altLang="en-US" sz="2200" b="1" dirty="0">
                <a:solidFill>
                  <a:schemeClr val="tx1"/>
                </a:solidFill>
                <a:ea typeface="맑은 고딕" pitchFamily="50" charset="-127"/>
                <a:cs typeface="Arial" pitchFamily="34" charset="0"/>
              </a:rPr>
              <a:t> </a:t>
            </a:r>
            <a:endParaRPr lang="en-US" altLang="ko-KR" sz="2200" b="1" dirty="0">
              <a:solidFill>
                <a:schemeClr val="tx1"/>
              </a:solidFill>
              <a:ea typeface="맑은 고딕" pitchFamily="50" charset="-127"/>
              <a:cs typeface="Arial" pitchFamily="34" charset="0"/>
            </a:endParaRPr>
          </a:p>
          <a:p>
            <a:pPr marL="400050" lvl="1" indent="0" eaLnBrk="1" hangingPunct="1">
              <a:lnSpc>
                <a:spcPct val="104000"/>
              </a:lnSpc>
              <a:buClr>
                <a:srgbClr val="0072A8"/>
              </a:buClr>
              <a:buSzPct val="110000"/>
              <a:defRPr/>
            </a:pPr>
            <a:r>
              <a:rPr lang="en-US" altLang="ko-KR" b="1" dirty="0">
                <a:solidFill>
                  <a:schemeClr val="tx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TTAK </a:t>
            </a:r>
            <a:r>
              <a:rPr lang="en-US" altLang="ko-KR" sz="1400" dirty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KO-06.0344: In-Vehicle Signage System for Vehicle Safety Guidance Stage 1:   </a:t>
            </a:r>
            <a:r>
              <a:rPr lang="en-US" altLang="ko-KR" sz="1400" dirty="0" smtClean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Requirements</a:t>
            </a:r>
          </a:p>
          <a:p>
            <a:pPr marL="400050" lvl="1" indent="0" eaLnBrk="1" hangingPunct="1">
              <a:lnSpc>
                <a:spcPct val="104000"/>
              </a:lnSpc>
              <a:buClr>
                <a:srgbClr val="0072A8"/>
              </a:buClr>
              <a:buSzPct val="110000"/>
              <a:defRPr/>
            </a:pPr>
            <a:r>
              <a:rPr lang="en-US" altLang="ko-KR" sz="1400" dirty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TTAK </a:t>
            </a:r>
            <a:r>
              <a:rPr lang="en-US" altLang="ko-KR" sz="1400" dirty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KO-06.0344-Part II: In-Vehicle Signage System for Vehicle Safety Guidance Stage 2:  </a:t>
            </a:r>
            <a:r>
              <a:rPr lang="en-US" altLang="ko-KR" sz="1400" dirty="0" smtClean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Data Exchange</a:t>
            </a:r>
            <a:endParaRPr lang="en-US" altLang="ko-KR" sz="1400" dirty="0">
              <a:solidFill>
                <a:schemeClr val="tx1"/>
              </a:solidFill>
              <a:latin typeface="Arial" pitchFamily="34" charset="0"/>
              <a:ea typeface="HY견고딕" pitchFamily="18" charset="-127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2"/>
          <p:cNvSpPr>
            <a:spLocks noGrp="1"/>
          </p:cNvSpPr>
          <p:nvPr>
            <p:ph type="sldNum" sz="quarter" idx="13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  <a:latin typeface="Verdana" panose="020B0604030504040204" pitchFamily="34" charset="0"/>
              </a:rPr>
              <a:t>Pg  </a:t>
            </a:r>
            <a:fld id="{18266F6A-5BED-7C49-94E3-EB1BA66A990D}" type="slidenum">
              <a:rPr lang="en-US" altLang="en-US" smtClean="0">
                <a:solidFill>
                  <a:srgbClr val="000000"/>
                </a:solidFill>
                <a:latin typeface="Verdana" panose="020B0604030504040204" pitchFamily="34" charset="0"/>
              </a:rPr>
              <a:pPr>
                <a:defRPr/>
              </a:pPr>
              <a:t>11</a:t>
            </a:fld>
            <a:r>
              <a:rPr lang="en-US" altLang="en-US" smtClean="0">
                <a:solidFill>
                  <a:srgbClr val="000000"/>
                </a:solidFill>
                <a:latin typeface="Verdana" panose="020B0604030504040204" pitchFamily="34" charset="0"/>
              </a:rPr>
              <a:t> | </a:t>
            </a:r>
          </a:p>
        </p:txBody>
      </p:sp>
      <p:sp>
        <p:nvSpPr>
          <p:cNvPr id="19459" name="Content Placeholder 3"/>
          <p:cNvSpPr>
            <a:spLocks noGrp="1"/>
          </p:cNvSpPr>
          <p:nvPr>
            <p:ph idx="11"/>
          </p:nvPr>
        </p:nvSpPr>
        <p:spPr>
          <a:xfrm>
            <a:off x="549275" y="620713"/>
            <a:ext cx="11026775" cy="647700"/>
          </a:xfrm>
        </p:spPr>
        <p:txBody>
          <a:bodyPr/>
          <a:lstStyle/>
          <a:p>
            <a:r>
              <a:rPr lang="en-US" altLang="en-US"/>
              <a:t>Concluding Remarks</a:t>
            </a:r>
          </a:p>
          <a:p>
            <a:endParaRPr lang="en-US" altLang="en-US"/>
          </a:p>
        </p:txBody>
      </p:sp>
      <p:sp>
        <p:nvSpPr>
          <p:cNvPr id="19460" name="Content Placeholder 4"/>
          <p:cNvSpPr>
            <a:spLocks noGrp="1"/>
          </p:cNvSpPr>
          <p:nvPr>
            <p:ph sz="half" idx="12"/>
          </p:nvPr>
        </p:nvSpPr>
        <p:spPr>
          <a:xfrm>
            <a:off x="549275" y="1412875"/>
            <a:ext cx="10874375" cy="4537075"/>
          </a:xfrm>
        </p:spPr>
        <p:txBody>
          <a:bodyPr/>
          <a:lstStyle/>
          <a:p>
            <a:pPr marL="0" indent="0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charset="0"/>
              <a:buChar char="•"/>
            </a:pPr>
            <a:r>
              <a:rPr lang="en-US" altLang="ko-KR" sz="2400">
                <a:solidFill>
                  <a:schemeClr val="tx1"/>
                </a:solidFill>
                <a:latin typeface="Arial" charset="0"/>
                <a:ea typeface="굴림" charset="-127"/>
                <a:cs typeface="Arial" charset="0"/>
              </a:rPr>
              <a:t> Regarding WRC-19 AI 1.12, </a:t>
            </a:r>
            <a:r>
              <a:rPr lang="en-US" altLang="ko-KR" sz="2400" i="1">
                <a:solidFill>
                  <a:schemeClr val="tx1"/>
                </a:solidFill>
                <a:latin typeface="Arial" charset="0"/>
                <a:ea typeface="굴림" charset="-127"/>
                <a:cs typeface="Arial" charset="0"/>
              </a:rPr>
              <a:t>Korea supports relevant ITU-R studies on evolving ITS applications. </a:t>
            </a:r>
          </a:p>
          <a:p>
            <a:pPr marL="0" indent="0">
              <a:buClr>
                <a:srgbClr val="006DA7"/>
              </a:buClr>
              <a:buFont typeface="Arial" charset="0"/>
              <a:buChar char="•"/>
            </a:pPr>
            <a:r>
              <a:rPr lang="en-US" altLang="ko-KR" sz="2400" i="1">
                <a:solidFill>
                  <a:schemeClr val="tx1"/>
                </a:solidFill>
                <a:latin typeface="Arial" charset="0"/>
                <a:ea typeface="굴림" charset="-127"/>
                <a:cs typeface="Arial" charset="0"/>
              </a:rPr>
              <a:t> Also, supports </a:t>
            </a:r>
            <a:r>
              <a:rPr lang="en-US" altLang="ko-KR" sz="2400" i="1">
                <a:solidFill>
                  <a:schemeClr val="accent2"/>
                </a:solidFill>
                <a:latin typeface="Arial" charset="0"/>
                <a:ea typeface="굴림" charset="-127"/>
                <a:cs typeface="Arial" charset="0"/>
              </a:rPr>
              <a:t>the frequency band 5.855-5.925 MHz as globally or regionally harmonized spectrum for V2X based ITS applications in</a:t>
            </a:r>
            <a:r>
              <a:rPr lang="ko-KR" altLang="en-US" sz="2400" i="1">
                <a:solidFill>
                  <a:schemeClr val="accent2"/>
                </a:solidFill>
                <a:latin typeface="Arial" charset="0"/>
                <a:ea typeface="굴림" charset="-127"/>
                <a:cs typeface="Arial" charset="0"/>
              </a:rPr>
              <a:t> </a:t>
            </a:r>
            <a:r>
              <a:rPr lang="en-US" altLang="ko-KR" sz="2400" i="1">
                <a:solidFill>
                  <a:schemeClr val="accent2"/>
                </a:solidFill>
                <a:latin typeface="Arial" charset="0"/>
                <a:ea typeface="굴림" charset="-127"/>
                <a:cs typeface="Arial" charset="0"/>
              </a:rPr>
              <a:t>the view of the previous APG-19 meeting</a:t>
            </a:r>
          </a:p>
          <a:p>
            <a:pPr marL="0" indent="0">
              <a:buClr>
                <a:srgbClr val="006DA7"/>
              </a:buClr>
              <a:buFont typeface="Arial" charset="0"/>
              <a:buChar char="•"/>
            </a:pPr>
            <a:r>
              <a:rPr lang="en-US" altLang="ko-KR" sz="2400" i="1">
                <a:solidFill>
                  <a:schemeClr val="tx1"/>
                </a:solidFill>
                <a:latin typeface="Arial" charset="0"/>
                <a:ea typeface="굴림" charset="-127"/>
                <a:cs typeface="Arial" charset="0"/>
              </a:rPr>
              <a:t> Coexistence and interworking on 5.9GHz V2X and LTE V2X needs to be studied </a:t>
            </a:r>
          </a:p>
          <a:p>
            <a:pPr marL="400050" lvl="1" indent="0">
              <a:buClr>
                <a:srgbClr val="006DA7"/>
              </a:buClr>
            </a:pPr>
            <a:r>
              <a:rPr lang="en-US" altLang="ko-KR">
                <a:solidFill>
                  <a:schemeClr val="accent2"/>
                </a:solidFill>
                <a:latin typeface="Arial" charset="0"/>
                <a:ea typeface="굴림" charset="-127"/>
                <a:cs typeface="Arial" charset="0"/>
              </a:rPr>
              <a:t> Option A :  </a:t>
            </a:r>
            <a:r>
              <a:rPr lang="en-US" altLang="ko-KR">
                <a:solidFill>
                  <a:srgbClr val="C00000"/>
                </a:solidFill>
                <a:latin typeface="Arial" charset="0"/>
                <a:ea typeface="굴림" charset="-127"/>
                <a:cs typeface="Arial" charset="0"/>
              </a:rPr>
              <a:t>Primary use for 5.9GHz V2X, Secondary use for LTE V2X if channel is idle.</a:t>
            </a:r>
          </a:p>
          <a:p>
            <a:pPr marL="400050" lvl="1" indent="0">
              <a:buClr>
                <a:srgbClr val="006DA7"/>
              </a:buClr>
            </a:pPr>
            <a:r>
              <a:rPr lang="en-US" altLang="ko-KR">
                <a:solidFill>
                  <a:schemeClr val="accent2"/>
                </a:solidFill>
                <a:latin typeface="Arial" charset="0"/>
                <a:ea typeface="굴림" charset="-127"/>
                <a:cs typeface="Arial" charset="0"/>
              </a:rPr>
              <a:t> Option B :  </a:t>
            </a:r>
            <a:r>
              <a:rPr lang="en-US" altLang="ko-KR">
                <a:solidFill>
                  <a:srgbClr val="C00000"/>
                </a:solidFill>
                <a:latin typeface="Arial" charset="0"/>
                <a:ea typeface="굴림" charset="-127"/>
                <a:cs typeface="Arial" charset="0"/>
              </a:rPr>
              <a:t>Separate frequency band allocation for 5.9GHz V2X(WAVE, ITS G5) and LTE V2X</a:t>
            </a:r>
          </a:p>
          <a:p>
            <a:pPr marL="400050" lvl="1" indent="0">
              <a:buClr>
                <a:srgbClr val="006DA7"/>
              </a:buClr>
              <a:buFont typeface="Arial" charset="0"/>
              <a:buNone/>
            </a:pPr>
            <a:r>
              <a:rPr lang="en-US" altLang="ko-KR" sz="2400" i="1">
                <a:solidFill>
                  <a:schemeClr val="tx1"/>
                </a:solidFill>
                <a:latin typeface="Arial" charset="0"/>
                <a:ea typeface="굴림" charset="-127"/>
                <a:cs typeface="Arial" charset="0"/>
              </a:rPr>
              <a:t>   </a:t>
            </a:r>
            <a:endParaRPr lang="en-US" altLang="ko-KR" sz="2200">
              <a:ea typeface="굴림" charset="-127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  <a:latin typeface="Verdana" panose="020B0604030504040204" pitchFamily="34" charset="0"/>
              </a:rPr>
              <a:t>Pg  </a:t>
            </a:r>
            <a:fld id="{E027148A-5BE3-8B4A-A8BA-E2319B976DBC}" type="slidenum">
              <a:rPr lang="en-US" altLang="en-US" smtClean="0">
                <a:solidFill>
                  <a:srgbClr val="000000"/>
                </a:solidFill>
                <a:latin typeface="Verdana" panose="020B0604030504040204" pitchFamily="34" charset="0"/>
              </a:rPr>
              <a:pPr>
                <a:defRPr/>
              </a:pPr>
              <a:t>12</a:t>
            </a:fld>
            <a:r>
              <a:rPr lang="en-US" altLang="en-US" smtClean="0">
                <a:solidFill>
                  <a:srgbClr val="000000"/>
                </a:solidFill>
                <a:latin typeface="Verdana" panose="020B0604030504040204" pitchFamily="34" charset="0"/>
              </a:rPr>
              <a:t> | </a:t>
            </a:r>
          </a:p>
        </p:txBody>
      </p:sp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1846263" y="2133600"/>
            <a:ext cx="8137525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1000"/>
              </a:spcBef>
              <a:buSzPct val="100000"/>
            </a:pPr>
            <a:r>
              <a:rPr lang="en-US" altLang="en-US" sz="3600" b="1">
                <a:solidFill>
                  <a:srgbClr val="006DA7"/>
                </a:solidFill>
                <a:latin typeface="Verdana" charset="0"/>
              </a:rPr>
              <a:t>Thank you</a:t>
            </a:r>
          </a:p>
        </p:txBody>
      </p:sp>
      <p:sp>
        <p:nvSpPr>
          <p:cNvPr id="21508" name="Rectangle 5"/>
          <p:cNvSpPr>
            <a:spLocks noChangeArrowheads="1"/>
          </p:cNvSpPr>
          <p:nvPr/>
        </p:nvSpPr>
        <p:spPr bwMode="auto">
          <a:xfrm>
            <a:off x="1198563" y="3068638"/>
            <a:ext cx="9694862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marL="215900" indent="-214313"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1pPr>
            <a:lvl2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2pPr>
            <a:lvl3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3pPr>
            <a:lvl4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4pPr>
            <a:lvl5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104000"/>
              </a:lnSpc>
              <a:buSzPct val="100000"/>
            </a:pPr>
            <a:r>
              <a:rPr lang="en-US" altLang="en-US" sz="2200">
                <a:solidFill>
                  <a:srgbClr val="000000"/>
                </a:solidFill>
                <a:latin typeface="Verdana" charset="0"/>
              </a:rPr>
              <a:t>For more information, please contact:  Hyun Seo Oh</a:t>
            </a:r>
          </a:p>
          <a:p>
            <a:pPr algn="ctr" eaLnBrk="1" hangingPunct="1">
              <a:lnSpc>
                <a:spcPct val="104000"/>
              </a:lnSpc>
              <a:buSzPct val="100000"/>
            </a:pPr>
            <a:r>
              <a:rPr lang="en-US" altLang="en-US" sz="2200">
                <a:solidFill>
                  <a:srgbClr val="006DA7"/>
                </a:solidFill>
                <a:latin typeface="Verdana" charset="0"/>
                <a:hlinkClick r:id="rId2"/>
              </a:rPr>
              <a:t>hsoh5@etri.re.kr:  </a:t>
            </a:r>
            <a:endParaRPr lang="en-US" altLang="en-US" sz="2200">
              <a:solidFill>
                <a:srgbClr val="006DA7"/>
              </a:solidFill>
              <a:latin typeface="Verdana" charset="0"/>
            </a:endParaRPr>
          </a:p>
          <a:p>
            <a:pPr algn="ctr" eaLnBrk="1" hangingPunct="1">
              <a:lnSpc>
                <a:spcPct val="104000"/>
              </a:lnSpc>
              <a:buSzPct val="100000"/>
            </a:pPr>
            <a:endParaRPr lang="en-US" altLang="en-US" sz="2200">
              <a:solidFill>
                <a:srgbClr val="006DA7"/>
              </a:solidFill>
              <a:latin typeface="Verdana" charset="0"/>
            </a:endParaRPr>
          </a:p>
          <a:p>
            <a:pPr algn="ctr"/>
            <a:r>
              <a:rPr lang="en-US" altLang="en-US" sz="2200">
                <a:solidFill>
                  <a:srgbClr val="000000"/>
                </a:solidFill>
                <a:latin typeface="Verdana" charset="0"/>
              </a:rPr>
              <a:t>ETRI:  </a:t>
            </a:r>
          </a:p>
          <a:p>
            <a:pPr algn="ctr"/>
            <a:r>
              <a:rPr lang="en-US" altLang="en-US" sz="2200">
                <a:solidFill>
                  <a:srgbClr val="006DA7"/>
                </a:solidFill>
                <a:latin typeface="Verdana" charset="0"/>
              </a:rPr>
              <a:t> www.etri.re.kr</a:t>
            </a:r>
          </a:p>
          <a:p>
            <a:pPr algn="ctr" eaLnBrk="1" hangingPunct="1">
              <a:lnSpc>
                <a:spcPct val="104000"/>
              </a:lnSpc>
              <a:buSzPct val="100000"/>
            </a:pPr>
            <a:endParaRPr lang="en-US" altLang="en-US" sz="2200">
              <a:solidFill>
                <a:srgbClr val="006DA7"/>
              </a:solidFill>
              <a:latin typeface="Verdana" charset="0"/>
            </a:endParaRPr>
          </a:p>
          <a:p>
            <a:pPr algn="ctr" eaLnBrk="1" hangingPunct="1">
              <a:lnSpc>
                <a:spcPct val="104000"/>
              </a:lnSpc>
              <a:buSzPct val="100000"/>
            </a:pPr>
            <a:endParaRPr lang="en-US" altLang="en-US" sz="2200">
              <a:solidFill>
                <a:srgbClr val="006DA7"/>
              </a:solidFill>
              <a:latin typeface="Verdana" charset="0"/>
            </a:endParaRPr>
          </a:p>
          <a:p>
            <a:pPr algn="ctr" eaLnBrk="1" hangingPunct="1">
              <a:lnSpc>
                <a:spcPct val="104000"/>
              </a:lnSpc>
              <a:buSzPct val="100000"/>
            </a:pPr>
            <a:endParaRPr lang="en-US" altLang="en-US" sz="2200">
              <a:solidFill>
                <a:srgbClr val="006DA7"/>
              </a:solidFill>
              <a:latin typeface="Verdana" charset="0"/>
            </a:endParaRPr>
          </a:p>
          <a:p>
            <a:pPr algn="ctr" eaLnBrk="1" hangingPunct="1">
              <a:lnSpc>
                <a:spcPct val="104000"/>
              </a:lnSpc>
              <a:buSzPct val="100000"/>
            </a:pPr>
            <a:endParaRPr lang="en-US" altLang="en-US" sz="2400">
              <a:solidFill>
                <a:srgbClr val="000000"/>
              </a:solidFill>
            </a:endParaRPr>
          </a:p>
          <a:p>
            <a:pPr algn="ctr" eaLnBrk="1" hangingPunct="1">
              <a:lnSpc>
                <a:spcPct val="104000"/>
              </a:lnSpc>
              <a:buSzPct val="100000"/>
            </a:pPr>
            <a:endParaRPr lang="en-US" altLang="en-US" sz="2200">
              <a:solidFill>
                <a:srgbClr val="000000"/>
              </a:solidFill>
            </a:endParaRPr>
          </a:p>
          <a:p>
            <a:pPr algn="ctr" eaLnBrk="1" hangingPunct="1">
              <a:lnSpc>
                <a:spcPct val="104000"/>
              </a:lnSpc>
              <a:buSzPct val="100000"/>
            </a:pPr>
            <a:r>
              <a:rPr lang="en-US" altLang="en-US" sz="2200">
                <a:solidFill>
                  <a:srgbClr val="000000"/>
                </a:solidFill>
              </a:rPr>
              <a:t> </a:t>
            </a:r>
          </a:p>
          <a:p>
            <a:pPr algn="ctr" eaLnBrk="1" hangingPunct="1">
              <a:lnSpc>
                <a:spcPct val="104000"/>
              </a:lnSpc>
              <a:buSzPct val="100000"/>
            </a:pPr>
            <a:endParaRPr lang="en-US" altLang="en-US" sz="22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2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  <a:latin typeface="Verdana" panose="020B0604030504040204" pitchFamily="34" charset="0"/>
              </a:rPr>
              <a:t>Pg  </a:t>
            </a:r>
            <a:fld id="{05D34AF5-2A97-7141-B6A6-11B6583B4452}" type="slidenum">
              <a:rPr lang="en-US" altLang="en-US" smtClean="0">
                <a:solidFill>
                  <a:srgbClr val="000000"/>
                </a:solidFill>
                <a:latin typeface="Verdana" panose="020B0604030504040204" pitchFamily="34" charset="0"/>
              </a:rPr>
              <a:pPr>
                <a:defRPr/>
              </a:pPr>
              <a:t>2</a:t>
            </a:fld>
            <a:r>
              <a:rPr lang="en-US" altLang="en-US" smtClean="0">
                <a:solidFill>
                  <a:srgbClr val="000000"/>
                </a:solidFill>
                <a:latin typeface="Verdana" panose="020B0604030504040204" pitchFamily="34" charset="0"/>
              </a:rPr>
              <a:t> | </a:t>
            </a:r>
          </a:p>
        </p:txBody>
      </p:sp>
      <p:sp>
        <p:nvSpPr>
          <p:cNvPr id="10243" name="Content Placeholder 3"/>
          <p:cNvSpPr>
            <a:spLocks noGrp="1"/>
          </p:cNvSpPr>
          <p:nvPr>
            <p:ph idx="11"/>
          </p:nvPr>
        </p:nvSpPr>
        <p:spPr bwMode="auto">
          <a:xfrm>
            <a:off x="549275" y="620713"/>
            <a:ext cx="11026775" cy="647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>
                <a:latin typeface="Verdana" charset="0"/>
              </a:rPr>
              <a:t>Introduction</a:t>
            </a:r>
          </a:p>
        </p:txBody>
      </p:sp>
      <p:sp>
        <p:nvSpPr>
          <p:cNvPr id="10244" name="Content Placeholder 4"/>
          <p:cNvSpPr>
            <a:spLocks noGrp="1"/>
          </p:cNvSpPr>
          <p:nvPr>
            <p:ph sz="half" idx="12"/>
          </p:nvPr>
        </p:nvSpPr>
        <p:spPr bwMode="auto">
          <a:xfrm>
            <a:off x="549275" y="1412875"/>
            <a:ext cx="10874375" cy="2447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charset="0"/>
              <a:buChar char="•"/>
            </a:pPr>
            <a:r>
              <a:rPr lang="en-US" altLang="ko-KR" sz="2200">
                <a:latin typeface="Verdana" charset="0"/>
              </a:rPr>
              <a:t> </a:t>
            </a:r>
            <a:r>
              <a:rPr lang="en-US" altLang="ko-KR" sz="2200"/>
              <a:t>V2X communication technology : 5.9GHz WAVE vs. LTE V2X </a:t>
            </a:r>
          </a:p>
          <a:p>
            <a:pPr marL="0" indent="0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charset="0"/>
              <a:buChar char="•"/>
            </a:pPr>
            <a:r>
              <a:rPr lang="en-US" altLang="ko-KR" sz="2200"/>
              <a:t> C-ITS pilot test &amp; applications in Korea</a:t>
            </a:r>
          </a:p>
          <a:p>
            <a:pPr marL="0" indent="0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charset="0"/>
              <a:buChar char="•"/>
            </a:pPr>
            <a:r>
              <a:rPr lang="en-US" altLang="ko-KR" sz="2200"/>
              <a:t> V2X frequency assignment for ITS</a:t>
            </a:r>
          </a:p>
          <a:p>
            <a:pPr marL="0" indent="0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charset="0"/>
              <a:buChar char="•"/>
            </a:pPr>
            <a:r>
              <a:rPr lang="en-US" altLang="ko-KR" sz="2200"/>
              <a:t> TTA V2X communication standards</a:t>
            </a:r>
          </a:p>
          <a:p>
            <a:pPr marL="0" indent="0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charset="0"/>
              <a:buChar char="•"/>
            </a:pPr>
            <a:r>
              <a:rPr lang="en-US" altLang="ko-KR" sz="2200"/>
              <a:t> Concluding remarks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2"/>
          <p:cNvSpPr>
            <a:spLocks noGrp="1"/>
          </p:cNvSpPr>
          <p:nvPr>
            <p:ph type="sldNum" sz="quarter" idx="13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  <a:latin typeface="Verdana" panose="020B0604030504040204" pitchFamily="34" charset="0"/>
              </a:rPr>
              <a:t>Pg  </a:t>
            </a:r>
            <a:fld id="{F8B2532D-695E-BF41-96A9-8B9E4D4B364F}" type="slidenum">
              <a:rPr lang="en-US" altLang="en-US" smtClean="0">
                <a:solidFill>
                  <a:srgbClr val="000000"/>
                </a:solidFill>
                <a:latin typeface="Verdana" panose="020B0604030504040204" pitchFamily="34" charset="0"/>
              </a:rPr>
              <a:pPr>
                <a:defRPr/>
              </a:pPr>
              <a:t>3</a:t>
            </a:fld>
            <a:r>
              <a:rPr lang="en-US" altLang="en-US" smtClean="0">
                <a:solidFill>
                  <a:srgbClr val="000000"/>
                </a:solidFill>
                <a:latin typeface="Verdana" panose="020B0604030504040204" pitchFamily="34" charset="0"/>
              </a:rPr>
              <a:t> | </a:t>
            </a:r>
          </a:p>
        </p:txBody>
      </p:sp>
      <p:sp>
        <p:nvSpPr>
          <p:cNvPr id="11267" name="Content Placeholder 3"/>
          <p:cNvSpPr>
            <a:spLocks noGrp="1"/>
          </p:cNvSpPr>
          <p:nvPr>
            <p:ph idx="11"/>
          </p:nvPr>
        </p:nvSpPr>
        <p:spPr>
          <a:xfrm>
            <a:off x="549275" y="620713"/>
            <a:ext cx="11026775" cy="647700"/>
          </a:xfrm>
        </p:spPr>
        <p:txBody>
          <a:bodyPr/>
          <a:lstStyle/>
          <a:p>
            <a:r>
              <a:rPr lang="en-US" altLang="en-US"/>
              <a:t>V2X Communication Technology</a:t>
            </a:r>
          </a:p>
        </p:txBody>
      </p:sp>
      <p:sp>
        <p:nvSpPr>
          <p:cNvPr id="9220" name="Content Placeholder 4"/>
          <p:cNvSpPr>
            <a:spLocks noGrp="1"/>
          </p:cNvSpPr>
          <p:nvPr>
            <p:ph sz="half" idx="12"/>
          </p:nvPr>
        </p:nvSpPr>
        <p:spPr>
          <a:xfrm>
            <a:off x="549275" y="1412875"/>
            <a:ext cx="10874375" cy="2447925"/>
          </a:xfrm>
        </p:spPr>
        <p:txBody>
          <a:bodyPr/>
          <a:lstStyle/>
          <a:p>
            <a:pPr marL="0" indent="0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charset="0"/>
              <a:buChar char="•"/>
              <a:defRPr/>
            </a:pPr>
            <a:r>
              <a:rPr lang="en-US" altLang="ko-KR" sz="22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ko-KR" sz="2200" dirty="0" smtClean="0">
                <a:latin typeface="Arial" charset="0"/>
                <a:cs typeface="Arial" charset="0"/>
              </a:rPr>
              <a:t>V2V </a:t>
            </a:r>
            <a:r>
              <a:rPr lang="en-US" altLang="ko-KR" sz="2200" dirty="0">
                <a:latin typeface="Arial" charset="0"/>
                <a:cs typeface="Arial" charset="0"/>
              </a:rPr>
              <a:t>and V2I Wireless Networking for Vehicle Safety &amp; </a:t>
            </a:r>
            <a:r>
              <a:rPr lang="en-US" altLang="ko-KR" sz="2200" dirty="0" smtClean="0">
                <a:latin typeface="Arial" charset="0"/>
                <a:cs typeface="Arial" charset="0"/>
              </a:rPr>
              <a:t>C-ITS</a:t>
            </a:r>
          </a:p>
          <a:p>
            <a:pPr marL="0" indent="0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charset="0"/>
              <a:buChar char="•"/>
              <a:defRPr/>
            </a:pPr>
            <a:r>
              <a:rPr lang="en-US" altLang="ko-KR" sz="2200" dirty="0" smtClean="0">
                <a:latin typeface="Arial" charset="0"/>
                <a:cs typeface="Arial" charset="0"/>
              </a:rPr>
              <a:t> </a:t>
            </a:r>
            <a:r>
              <a:rPr lang="en-US" altLang="ko-KR" sz="2200" dirty="0" smtClean="0">
                <a:latin typeface="+mn-lt"/>
                <a:cs typeface="Arial" charset="0"/>
              </a:rPr>
              <a:t>US </a:t>
            </a:r>
            <a:r>
              <a:rPr lang="en-US" altLang="ko-KR" sz="2200" dirty="0">
                <a:latin typeface="+mn-lt"/>
                <a:cs typeface="Arial" charset="0"/>
              </a:rPr>
              <a:t>WAVE (Wireless Access in Vehicular Environment) &amp; EU ITS </a:t>
            </a:r>
            <a:r>
              <a:rPr lang="en-US" altLang="ko-KR" sz="2200" dirty="0" smtClean="0">
                <a:latin typeface="+mn-lt"/>
                <a:cs typeface="Arial" charset="0"/>
              </a:rPr>
              <a:t>G5</a:t>
            </a:r>
          </a:p>
          <a:p>
            <a:pPr marL="0" indent="0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charset="0"/>
              <a:buChar char="•"/>
              <a:defRPr/>
            </a:pPr>
            <a:r>
              <a:rPr lang="en-US" altLang="ko-KR" sz="2200" dirty="0">
                <a:latin typeface="+mn-lt"/>
                <a:cs typeface="Arial" charset="0"/>
              </a:rPr>
              <a:t> </a:t>
            </a:r>
            <a:r>
              <a:rPr lang="en-US" altLang="ko-KR" sz="2200" dirty="0" smtClean="0">
                <a:latin typeface="+mn-lt"/>
                <a:cs typeface="Arial" charset="0"/>
              </a:rPr>
              <a:t>Less </a:t>
            </a:r>
            <a:r>
              <a:rPr lang="en-US" altLang="ko-KR" sz="2200" dirty="0">
                <a:latin typeface="+mn-lt"/>
                <a:cs typeface="Arial" charset="0"/>
              </a:rPr>
              <a:t>than 100msec Latency and </a:t>
            </a:r>
            <a:r>
              <a:rPr lang="en-US" altLang="ko-KR" sz="2200" dirty="0" smtClean="0">
                <a:latin typeface="+mn-lt"/>
                <a:cs typeface="Arial" charset="0"/>
              </a:rPr>
              <a:t>1km </a:t>
            </a:r>
            <a:r>
              <a:rPr lang="en-US" altLang="ko-KR" sz="2200" dirty="0">
                <a:latin typeface="+mn-lt"/>
                <a:cs typeface="Arial" charset="0"/>
              </a:rPr>
              <a:t>Radio </a:t>
            </a:r>
            <a:r>
              <a:rPr lang="en-US" altLang="ko-KR" sz="2200" dirty="0" smtClean="0">
                <a:latin typeface="+mn-lt"/>
                <a:cs typeface="Arial" charset="0"/>
              </a:rPr>
              <a:t>Coverage</a:t>
            </a:r>
          </a:p>
          <a:p>
            <a:pPr marL="0" indent="0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charset="0"/>
              <a:buChar char="•"/>
              <a:defRPr/>
            </a:pPr>
            <a:r>
              <a:rPr lang="en-US" altLang="ko-KR" sz="2200" dirty="0">
                <a:latin typeface="+mn-lt"/>
                <a:cs typeface="Arial" charset="0"/>
              </a:rPr>
              <a:t> </a:t>
            </a:r>
            <a:r>
              <a:rPr lang="en-US" altLang="ko-KR" sz="2200" dirty="0" smtClean="0">
                <a:latin typeface="+mn-lt"/>
                <a:cs typeface="Arial" charset="0"/>
              </a:rPr>
              <a:t>Frequency </a:t>
            </a:r>
            <a:r>
              <a:rPr lang="en-US" altLang="ko-KR" sz="2200" dirty="0">
                <a:latin typeface="+mn-lt"/>
                <a:cs typeface="Arial" charset="0"/>
              </a:rPr>
              <a:t>Band</a:t>
            </a:r>
            <a:r>
              <a:rPr lang="ko-KR" altLang="en-US" sz="2200" dirty="0">
                <a:latin typeface="+mn-lt"/>
                <a:cs typeface="Arial" charset="0"/>
              </a:rPr>
              <a:t> </a:t>
            </a:r>
            <a:r>
              <a:rPr lang="en-US" altLang="ko-KR" sz="2200" dirty="0">
                <a:latin typeface="+mn-lt"/>
                <a:cs typeface="Arial" charset="0"/>
              </a:rPr>
              <a:t>: 5.855 ~ </a:t>
            </a:r>
            <a:r>
              <a:rPr lang="en-US" altLang="ko-KR" sz="2200" dirty="0" smtClean="0">
                <a:latin typeface="+mn-lt"/>
                <a:cs typeface="Arial" charset="0"/>
              </a:rPr>
              <a:t>5.925GHz</a:t>
            </a:r>
            <a:endParaRPr lang="en-US" altLang="ko-KR" sz="2200" dirty="0">
              <a:latin typeface="+mn-lt"/>
              <a:cs typeface="Arial" charset="0"/>
            </a:endParaRPr>
          </a:p>
        </p:txBody>
      </p:sp>
      <p:sp>
        <p:nvSpPr>
          <p:cNvPr id="5" name="직사각형 4"/>
          <p:cNvSpPr/>
          <p:nvPr/>
        </p:nvSpPr>
        <p:spPr bwMode="auto">
          <a:xfrm>
            <a:off x="2276475" y="5235575"/>
            <a:ext cx="6958013" cy="3714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ko-KR" altLang="en-US">
              <a:latin typeface="Calibri" panose="020F0502020204030204" pitchFamily="34" charset="0"/>
              <a:ea typeface="Microsoft YaHei" panose="020B0503020204020204" pitchFamily="34" charset="-122"/>
            </a:endParaRPr>
          </a:p>
        </p:txBody>
      </p:sp>
      <p:grpSp>
        <p:nvGrpSpPr>
          <p:cNvPr id="11270" name="그룹 268"/>
          <p:cNvGrpSpPr>
            <a:grpSpLocks/>
          </p:cNvGrpSpPr>
          <p:nvPr/>
        </p:nvGrpSpPr>
        <p:grpSpPr bwMode="auto">
          <a:xfrm>
            <a:off x="3621088" y="3808413"/>
            <a:ext cx="609600" cy="762000"/>
            <a:chOff x="2581859" y="2552824"/>
            <a:chExt cx="621989" cy="1092200"/>
          </a:xfrm>
        </p:grpSpPr>
        <p:grpSp>
          <p:nvGrpSpPr>
            <p:cNvPr id="11328" name="Group 405"/>
            <p:cNvGrpSpPr>
              <a:grpSpLocks/>
            </p:cNvGrpSpPr>
            <p:nvPr/>
          </p:nvGrpSpPr>
          <p:grpSpPr bwMode="auto">
            <a:xfrm>
              <a:off x="2581859" y="2552824"/>
              <a:ext cx="419100" cy="1092200"/>
              <a:chOff x="2131" y="1472"/>
              <a:chExt cx="264" cy="688"/>
            </a:xfrm>
          </p:grpSpPr>
          <p:sp>
            <p:nvSpPr>
              <p:cNvPr id="11345" name="AutoShape 230"/>
              <p:cNvSpPr>
                <a:spLocks noChangeArrowheads="1"/>
              </p:cNvSpPr>
              <p:nvPr/>
            </p:nvSpPr>
            <p:spPr bwMode="auto">
              <a:xfrm>
                <a:off x="2327" y="1910"/>
                <a:ext cx="68" cy="250"/>
              </a:xfrm>
              <a:prstGeom prst="can">
                <a:avLst>
                  <a:gd name="adj" fmla="val 91912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1346" name="AutoShape 231"/>
              <p:cNvSpPr>
                <a:spLocks noChangeArrowheads="1"/>
              </p:cNvSpPr>
              <p:nvPr/>
            </p:nvSpPr>
            <p:spPr bwMode="auto">
              <a:xfrm>
                <a:off x="2350" y="1502"/>
                <a:ext cx="23" cy="453"/>
              </a:xfrm>
              <a:prstGeom prst="can">
                <a:avLst>
                  <a:gd name="adj" fmla="val 201516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1347" name="AutoShape 232"/>
              <p:cNvSpPr>
                <a:spLocks noChangeArrowheads="1"/>
              </p:cNvSpPr>
              <p:nvPr/>
            </p:nvSpPr>
            <p:spPr bwMode="auto">
              <a:xfrm rot="-8963621">
                <a:off x="2271" y="1472"/>
                <a:ext cx="23" cy="340"/>
              </a:xfrm>
              <a:prstGeom prst="can">
                <a:avLst>
                  <a:gd name="adj" fmla="val 151248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grpSp>
            <p:nvGrpSpPr>
              <p:cNvPr id="11348" name="Group 233"/>
              <p:cNvGrpSpPr>
                <a:grpSpLocks/>
              </p:cNvGrpSpPr>
              <p:nvPr/>
            </p:nvGrpSpPr>
            <p:grpSpPr bwMode="auto">
              <a:xfrm rot="19444146" flipH="1">
                <a:off x="2131" y="1662"/>
                <a:ext cx="209" cy="108"/>
                <a:chOff x="1700" y="912"/>
                <a:chExt cx="1058" cy="133"/>
              </a:xfrm>
            </p:grpSpPr>
            <p:sp>
              <p:nvSpPr>
                <p:cNvPr id="11358" name="Freeform 234"/>
                <p:cNvSpPr>
                  <a:spLocks/>
                </p:cNvSpPr>
                <p:nvPr/>
              </p:nvSpPr>
              <p:spPr bwMode="auto">
                <a:xfrm>
                  <a:off x="1700" y="912"/>
                  <a:ext cx="1058" cy="133"/>
                </a:xfrm>
                <a:custGeom>
                  <a:avLst/>
                  <a:gdLst>
                    <a:gd name="T0" fmla="*/ 1 w 2116"/>
                    <a:gd name="T1" fmla="*/ 1 h 264"/>
                    <a:gd name="T2" fmla="*/ 1 w 2116"/>
                    <a:gd name="T3" fmla="*/ 0 h 264"/>
                    <a:gd name="T4" fmla="*/ 0 w 2116"/>
                    <a:gd name="T5" fmla="*/ 0 h 264"/>
                    <a:gd name="T6" fmla="*/ 0 w 2116"/>
                    <a:gd name="T7" fmla="*/ 1 h 264"/>
                    <a:gd name="T8" fmla="*/ 1 w 2116"/>
                    <a:gd name="T9" fmla="*/ 1 h 264"/>
                    <a:gd name="T10" fmla="*/ 1 w 2116"/>
                    <a:gd name="T11" fmla="*/ 1 h 264"/>
                    <a:gd name="T12" fmla="*/ 1 w 2116"/>
                    <a:gd name="T13" fmla="*/ 1 h 26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116"/>
                    <a:gd name="T22" fmla="*/ 0 h 264"/>
                    <a:gd name="T23" fmla="*/ 2116 w 2116"/>
                    <a:gd name="T24" fmla="*/ 264 h 264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116" h="264">
                      <a:moveTo>
                        <a:pt x="2116" y="216"/>
                      </a:moveTo>
                      <a:lnTo>
                        <a:pt x="1899" y="0"/>
                      </a:lnTo>
                      <a:lnTo>
                        <a:pt x="0" y="0"/>
                      </a:lnTo>
                      <a:lnTo>
                        <a:pt x="0" y="48"/>
                      </a:lnTo>
                      <a:lnTo>
                        <a:pt x="217" y="264"/>
                      </a:lnTo>
                      <a:lnTo>
                        <a:pt x="2116" y="264"/>
                      </a:lnTo>
                      <a:lnTo>
                        <a:pt x="2116" y="216"/>
                      </a:lnTo>
                      <a:close/>
                    </a:path>
                  </a:pathLst>
                </a:custGeom>
                <a:solidFill>
                  <a:srgbClr val="919191"/>
                </a:soli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59" name="Line 235"/>
                <p:cNvSpPr>
                  <a:spLocks noChangeShapeType="1"/>
                </p:cNvSpPr>
                <p:nvPr/>
              </p:nvSpPr>
              <p:spPr bwMode="auto">
                <a:xfrm flipV="1">
                  <a:off x="2650" y="912"/>
                  <a:ext cx="1" cy="2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60" name="Line 236"/>
                <p:cNvSpPr>
                  <a:spLocks noChangeShapeType="1"/>
                </p:cNvSpPr>
                <p:nvPr/>
              </p:nvSpPr>
              <p:spPr bwMode="auto">
                <a:xfrm>
                  <a:off x="2650" y="936"/>
                  <a:ext cx="108" cy="10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61" name="Line 237"/>
                <p:cNvSpPr>
                  <a:spLocks noChangeShapeType="1"/>
                </p:cNvSpPr>
                <p:nvPr/>
              </p:nvSpPr>
              <p:spPr bwMode="auto">
                <a:xfrm>
                  <a:off x="1700" y="936"/>
                  <a:ext cx="950" cy="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349" name="Freeform 238"/>
              <p:cNvSpPr>
                <a:spLocks/>
              </p:cNvSpPr>
              <p:nvPr/>
            </p:nvSpPr>
            <p:spPr bwMode="auto">
              <a:xfrm rot="19444146" flipH="1">
                <a:off x="2187" y="1733"/>
                <a:ext cx="30" cy="30"/>
              </a:xfrm>
              <a:custGeom>
                <a:avLst/>
                <a:gdLst>
                  <a:gd name="T0" fmla="*/ 0 w 296"/>
                  <a:gd name="T1" fmla="*/ 0 h 76"/>
                  <a:gd name="T2" fmla="*/ 0 w 296"/>
                  <a:gd name="T3" fmla="*/ 0 h 76"/>
                  <a:gd name="T4" fmla="*/ 0 w 296"/>
                  <a:gd name="T5" fmla="*/ 0 h 76"/>
                  <a:gd name="T6" fmla="*/ 0 60000 65536"/>
                  <a:gd name="T7" fmla="*/ 0 60000 65536"/>
                  <a:gd name="T8" fmla="*/ 0 60000 65536"/>
                  <a:gd name="T9" fmla="*/ 0 w 296"/>
                  <a:gd name="T10" fmla="*/ 0 h 76"/>
                  <a:gd name="T11" fmla="*/ 296 w 296"/>
                  <a:gd name="T12" fmla="*/ 76 h 7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96" h="76">
                    <a:moveTo>
                      <a:pt x="0" y="76"/>
                    </a:moveTo>
                    <a:lnTo>
                      <a:pt x="98" y="0"/>
                    </a:lnTo>
                    <a:lnTo>
                      <a:pt x="296" y="0"/>
                    </a:lnTo>
                  </a:path>
                </a:pathLst>
              </a:cu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50" name="Freeform 239"/>
              <p:cNvSpPr>
                <a:spLocks/>
              </p:cNvSpPr>
              <p:nvPr/>
            </p:nvSpPr>
            <p:spPr bwMode="auto">
              <a:xfrm rot="19444146" flipH="1">
                <a:off x="2273" y="1670"/>
                <a:ext cx="29" cy="30"/>
              </a:xfrm>
              <a:custGeom>
                <a:avLst/>
                <a:gdLst>
                  <a:gd name="T0" fmla="*/ 0 w 296"/>
                  <a:gd name="T1" fmla="*/ 0 h 76"/>
                  <a:gd name="T2" fmla="*/ 0 w 296"/>
                  <a:gd name="T3" fmla="*/ 0 h 76"/>
                  <a:gd name="T4" fmla="*/ 0 w 296"/>
                  <a:gd name="T5" fmla="*/ 0 h 76"/>
                  <a:gd name="T6" fmla="*/ 0 60000 65536"/>
                  <a:gd name="T7" fmla="*/ 0 60000 65536"/>
                  <a:gd name="T8" fmla="*/ 0 60000 65536"/>
                  <a:gd name="T9" fmla="*/ 0 w 296"/>
                  <a:gd name="T10" fmla="*/ 0 h 76"/>
                  <a:gd name="T11" fmla="*/ 296 w 296"/>
                  <a:gd name="T12" fmla="*/ 76 h 7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96" h="76">
                    <a:moveTo>
                      <a:pt x="296" y="76"/>
                    </a:moveTo>
                    <a:lnTo>
                      <a:pt x="197" y="0"/>
                    </a:lnTo>
                    <a:lnTo>
                      <a:pt x="0" y="0"/>
                    </a:lnTo>
                  </a:path>
                </a:pathLst>
              </a:cu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51" name="Freeform 240"/>
              <p:cNvSpPr>
                <a:spLocks/>
              </p:cNvSpPr>
              <p:nvPr/>
            </p:nvSpPr>
            <p:spPr bwMode="auto">
              <a:xfrm rot="19444146" flipH="1">
                <a:off x="2201" y="1760"/>
                <a:ext cx="30" cy="31"/>
              </a:xfrm>
              <a:custGeom>
                <a:avLst/>
                <a:gdLst>
                  <a:gd name="T0" fmla="*/ 0 w 296"/>
                  <a:gd name="T1" fmla="*/ 0 h 76"/>
                  <a:gd name="T2" fmla="*/ 0 w 296"/>
                  <a:gd name="T3" fmla="*/ 0 h 76"/>
                  <a:gd name="T4" fmla="*/ 0 w 296"/>
                  <a:gd name="T5" fmla="*/ 0 h 76"/>
                  <a:gd name="T6" fmla="*/ 0 60000 65536"/>
                  <a:gd name="T7" fmla="*/ 0 60000 65536"/>
                  <a:gd name="T8" fmla="*/ 0 60000 65536"/>
                  <a:gd name="T9" fmla="*/ 0 w 296"/>
                  <a:gd name="T10" fmla="*/ 0 h 76"/>
                  <a:gd name="T11" fmla="*/ 296 w 296"/>
                  <a:gd name="T12" fmla="*/ 76 h 7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96" h="76">
                    <a:moveTo>
                      <a:pt x="0" y="76"/>
                    </a:moveTo>
                    <a:lnTo>
                      <a:pt x="99" y="0"/>
                    </a:lnTo>
                    <a:lnTo>
                      <a:pt x="296" y="0"/>
                    </a:lnTo>
                  </a:path>
                </a:pathLst>
              </a:cu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52" name="Freeform 241"/>
              <p:cNvSpPr>
                <a:spLocks/>
              </p:cNvSpPr>
              <p:nvPr/>
            </p:nvSpPr>
            <p:spPr bwMode="auto">
              <a:xfrm rot="19444146" flipH="1">
                <a:off x="2294" y="1709"/>
                <a:ext cx="29" cy="31"/>
              </a:xfrm>
              <a:custGeom>
                <a:avLst/>
                <a:gdLst>
                  <a:gd name="T0" fmla="*/ 0 w 295"/>
                  <a:gd name="T1" fmla="*/ 0 h 76"/>
                  <a:gd name="T2" fmla="*/ 0 w 295"/>
                  <a:gd name="T3" fmla="*/ 0 h 76"/>
                  <a:gd name="T4" fmla="*/ 0 w 295"/>
                  <a:gd name="T5" fmla="*/ 0 h 76"/>
                  <a:gd name="T6" fmla="*/ 0 60000 65536"/>
                  <a:gd name="T7" fmla="*/ 0 60000 65536"/>
                  <a:gd name="T8" fmla="*/ 0 60000 65536"/>
                  <a:gd name="T9" fmla="*/ 0 w 295"/>
                  <a:gd name="T10" fmla="*/ 0 h 76"/>
                  <a:gd name="T11" fmla="*/ 295 w 295"/>
                  <a:gd name="T12" fmla="*/ 76 h 7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95" h="76">
                    <a:moveTo>
                      <a:pt x="295" y="76"/>
                    </a:moveTo>
                    <a:lnTo>
                      <a:pt x="197" y="0"/>
                    </a:lnTo>
                    <a:lnTo>
                      <a:pt x="0" y="0"/>
                    </a:lnTo>
                  </a:path>
                </a:pathLst>
              </a:cu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1353" name="Group 242"/>
              <p:cNvGrpSpPr>
                <a:grpSpLocks/>
              </p:cNvGrpSpPr>
              <p:nvPr/>
            </p:nvGrpSpPr>
            <p:grpSpPr bwMode="auto">
              <a:xfrm rot="19444146" flipH="1">
                <a:off x="2226" y="1727"/>
                <a:ext cx="86" cy="61"/>
                <a:chOff x="1996" y="1007"/>
                <a:chExt cx="442" cy="75"/>
              </a:xfrm>
            </p:grpSpPr>
            <p:sp>
              <p:nvSpPr>
                <p:cNvPr id="11354" name="Freeform 243"/>
                <p:cNvSpPr>
                  <a:spLocks/>
                </p:cNvSpPr>
                <p:nvPr/>
              </p:nvSpPr>
              <p:spPr bwMode="auto">
                <a:xfrm>
                  <a:off x="1996" y="1007"/>
                  <a:ext cx="442" cy="75"/>
                </a:xfrm>
                <a:custGeom>
                  <a:avLst/>
                  <a:gdLst>
                    <a:gd name="T0" fmla="*/ 0 w 885"/>
                    <a:gd name="T1" fmla="*/ 0 h 151"/>
                    <a:gd name="T2" fmla="*/ 0 w 885"/>
                    <a:gd name="T3" fmla="*/ 0 h 151"/>
                    <a:gd name="T4" fmla="*/ 0 w 885"/>
                    <a:gd name="T5" fmla="*/ 0 h 151"/>
                    <a:gd name="T6" fmla="*/ 0 w 885"/>
                    <a:gd name="T7" fmla="*/ 0 h 151"/>
                    <a:gd name="T8" fmla="*/ 0 w 885"/>
                    <a:gd name="T9" fmla="*/ 0 h 151"/>
                    <a:gd name="T10" fmla="*/ 0 w 885"/>
                    <a:gd name="T11" fmla="*/ 0 h 151"/>
                    <a:gd name="T12" fmla="*/ 0 w 885"/>
                    <a:gd name="T13" fmla="*/ 0 h 15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885"/>
                    <a:gd name="T22" fmla="*/ 0 h 151"/>
                    <a:gd name="T23" fmla="*/ 885 w 885"/>
                    <a:gd name="T24" fmla="*/ 151 h 151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885" h="151">
                      <a:moveTo>
                        <a:pt x="885" y="71"/>
                      </a:moveTo>
                      <a:lnTo>
                        <a:pt x="815" y="0"/>
                      </a:lnTo>
                      <a:lnTo>
                        <a:pt x="0" y="0"/>
                      </a:lnTo>
                      <a:lnTo>
                        <a:pt x="0" y="81"/>
                      </a:lnTo>
                      <a:lnTo>
                        <a:pt x="71" y="151"/>
                      </a:lnTo>
                      <a:lnTo>
                        <a:pt x="885" y="151"/>
                      </a:lnTo>
                      <a:lnTo>
                        <a:pt x="885" y="71"/>
                      </a:lnTo>
                      <a:close/>
                    </a:path>
                  </a:pathLst>
                </a:custGeom>
                <a:solidFill>
                  <a:srgbClr val="CECECE"/>
                </a:soli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55" name="Line 244"/>
                <p:cNvSpPr>
                  <a:spLocks noChangeShapeType="1"/>
                </p:cNvSpPr>
                <p:nvPr/>
              </p:nvSpPr>
              <p:spPr bwMode="auto">
                <a:xfrm flipV="1">
                  <a:off x="2403" y="1007"/>
                  <a:ext cx="1" cy="40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56" name="Line 245"/>
                <p:cNvSpPr>
                  <a:spLocks noChangeShapeType="1"/>
                </p:cNvSpPr>
                <p:nvPr/>
              </p:nvSpPr>
              <p:spPr bwMode="auto">
                <a:xfrm>
                  <a:off x="2403" y="1047"/>
                  <a:ext cx="35" cy="3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57" name="Line 246"/>
                <p:cNvSpPr>
                  <a:spLocks noChangeShapeType="1"/>
                </p:cNvSpPr>
                <p:nvPr/>
              </p:nvSpPr>
              <p:spPr bwMode="auto">
                <a:xfrm flipH="1">
                  <a:off x="1996" y="1047"/>
                  <a:ext cx="407" cy="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1329" name="Group 108"/>
            <p:cNvGrpSpPr>
              <a:grpSpLocks/>
            </p:cNvGrpSpPr>
            <p:nvPr/>
          </p:nvGrpSpPr>
          <p:grpSpPr bwMode="auto">
            <a:xfrm>
              <a:off x="3019698" y="3352100"/>
              <a:ext cx="184150" cy="265113"/>
              <a:chOff x="1790" y="1517"/>
              <a:chExt cx="377" cy="396"/>
            </a:xfrm>
          </p:grpSpPr>
          <p:grpSp>
            <p:nvGrpSpPr>
              <p:cNvPr id="11330" name="Group 109"/>
              <p:cNvGrpSpPr>
                <a:grpSpLocks/>
              </p:cNvGrpSpPr>
              <p:nvPr/>
            </p:nvGrpSpPr>
            <p:grpSpPr bwMode="auto">
              <a:xfrm>
                <a:off x="1790" y="1517"/>
                <a:ext cx="377" cy="396"/>
                <a:chOff x="1790" y="1517"/>
                <a:chExt cx="377" cy="396"/>
              </a:xfrm>
            </p:grpSpPr>
            <p:sp>
              <p:nvSpPr>
                <p:cNvPr id="11341" name="Freeform 110"/>
                <p:cNvSpPr>
                  <a:spLocks/>
                </p:cNvSpPr>
                <p:nvPr/>
              </p:nvSpPr>
              <p:spPr bwMode="auto">
                <a:xfrm>
                  <a:off x="1790" y="1517"/>
                  <a:ext cx="377" cy="396"/>
                </a:xfrm>
                <a:custGeom>
                  <a:avLst/>
                  <a:gdLst>
                    <a:gd name="T0" fmla="*/ 1 w 754"/>
                    <a:gd name="T1" fmla="*/ 0 h 793"/>
                    <a:gd name="T2" fmla="*/ 0 w 754"/>
                    <a:gd name="T3" fmla="*/ 0 h 793"/>
                    <a:gd name="T4" fmla="*/ 0 w 754"/>
                    <a:gd name="T5" fmla="*/ 0 h 793"/>
                    <a:gd name="T6" fmla="*/ 1 w 754"/>
                    <a:gd name="T7" fmla="*/ 0 h 793"/>
                    <a:gd name="T8" fmla="*/ 1 w 754"/>
                    <a:gd name="T9" fmla="*/ 0 h 793"/>
                    <a:gd name="T10" fmla="*/ 1 w 754"/>
                    <a:gd name="T11" fmla="*/ 0 h 793"/>
                    <a:gd name="T12" fmla="*/ 1 w 754"/>
                    <a:gd name="T13" fmla="*/ 0 h 79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754"/>
                    <a:gd name="T22" fmla="*/ 0 h 793"/>
                    <a:gd name="T23" fmla="*/ 754 w 754"/>
                    <a:gd name="T24" fmla="*/ 793 h 793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754" h="793">
                      <a:moveTo>
                        <a:pt x="106" y="0"/>
                      </a:moveTo>
                      <a:lnTo>
                        <a:pt x="0" y="106"/>
                      </a:lnTo>
                      <a:lnTo>
                        <a:pt x="0" y="793"/>
                      </a:lnTo>
                      <a:lnTo>
                        <a:pt x="648" y="793"/>
                      </a:lnTo>
                      <a:lnTo>
                        <a:pt x="754" y="687"/>
                      </a:lnTo>
                      <a:lnTo>
                        <a:pt x="754" y="0"/>
                      </a:lnTo>
                      <a:lnTo>
                        <a:pt x="106" y="0"/>
                      </a:lnTo>
                      <a:close/>
                    </a:path>
                  </a:pathLst>
                </a:custGeom>
                <a:solidFill>
                  <a:srgbClr val="919191"/>
                </a:soli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42" name="Line 111"/>
                <p:cNvSpPr>
                  <a:spLocks noChangeShapeType="1"/>
                </p:cNvSpPr>
                <p:nvPr/>
              </p:nvSpPr>
              <p:spPr bwMode="auto">
                <a:xfrm flipH="1">
                  <a:off x="1790" y="1570"/>
                  <a:ext cx="323" cy="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43" name="Line 112"/>
                <p:cNvSpPr>
                  <a:spLocks noChangeShapeType="1"/>
                </p:cNvSpPr>
                <p:nvPr/>
              </p:nvSpPr>
              <p:spPr bwMode="auto">
                <a:xfrm flipV="1">
                  <a:off x="2113" y="1517"/>
                  <a:ext cx="54" cy="5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44" name="Line 113"/>
                <p:cNvSpPr>
                  <a:spLocks noChangeShapeType="1"/>
                </p:cNvSpPr>
                <p:nvPr/>
              </p:nvSpPr>
              <p:spPr bwMode="auto">
                <a:xfrm>
                  <a:off x="2113" y="1570"/>
                  <a:ext cx="1" cy="34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331" name="Group 114"/>
              <p:cNvGrpSpPr>
                <a:grpSpLocks/>
              </p:cNvGrpSpPr>
              <p:nvPr/>
            </p:nvGrpSpPr>
            <p:grpSpPr bwMode="auto">
              <a:xfrm>
                <a:off x="1828" y="1580"/>
                <a:ext cx="263" cy="302"/>
                <a:chOff x="1828" y="1580"/>
                <a:chExt cx="263" cy="302"/>
              </a:xfrm>
            </p:grpSpPr>
            <p:sp>
              <p:nvSpPr>
                <p:cNvPr id="11337" name="Freeform 115"/>
                <p:cNvSpPr>
                  <a:spLocks/>
                </p:cNvSpPr>
                <p:nvPr/>
              </p:nvSpPr>
              <p:spPr bwMode="auto">
                <a:xfrm>
                  <a:off x="1828" y="1580"/>
                  <a:ext cx="263" cy="302"/>
                </a:xfrm>
                <a:custGeom>
                  <a:avLst/>
                  <a:gdLst>
                    <a:gd name="T0" fmla="*/ 0 w 527"/>
                    <a:gd name="T1" fmla="*/ 0 h 603"/>
                    <a:gd name="T2" fmla="*/ 0 w 527"/>
                    <a:gd name="T3" fmla="*/ 1 h 603"/>
                    <a:gd name="T4" fmla="*/ 0 w 527"/>
                    <a:gd name="T5" fmla="*/ 1 h 603"/>
                    <a:gd name="T6" fmla="*/ 0 w 527"/>
                    <a:gd name="T7" fmla="*/ 1 h 603"/>
                    <a:gd name="T8" fmla="*/ 0 w 527"/>
                    <a:gd name="T9" fmla="*/ 1 h 603"/>
                    <a:gd name="T10" fmla="*/ 0 w 527"/>
                    <a:gd name="T11" fmla="*/ 0 h 603"/>
                    <a:gd name="T12" fmla="*/ 0 w 527"/>
                    <a:gd name="T13" fmla="*/ 0 h 60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527"/>
                    <a:gd name="T22" fmla="*/ 0 h 603"/>
                    <a:gd name="T23" fmla="*/ 527 w 527"/>
                    <a:gd name="T24" fmla="*/ 603 h 603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527" h="603">
                      <a:moveTo>
                        <a:pt x="15" y="0"/>
                      </a:moveTo>
                      <a:lnTo>
                        <a:pt x="0" y="15"/>
                      </a:lnTo>
                      <a:lnTo>
                        <a:pt x="0" y="603"/>
                      </a:lnTo>
                      <a:lnTo>
                        <a:pt x="513" y="603"/>
                      </a:lnTo>
                      <a:lnTo>
                        <a:pt x="527" y="589"/>
                      </a:lnTo>
                      <a:lnTo>
                        <a:pt x="527" y="0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919191"/>
                </a:soli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38" name="Line 116"/>
                <p:cNvSpPr>
                  <a:spLocks noChangeShapeType="1"/>
                </p:cNvSpPr>
                <p:nvPr/>
              </p:nvSpPr>
              <p:spPr bwMode="auto">
                <a:xfrm flipH="1">
                  <a:off x="1828" y="1587"/>
                  <a:ext cx="256" cy="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39" name="Line 117"/>
                <p:cNvSpPr>
                  <a:spLocks noChangeShapeType="1"/>
                </p:cNvSpPr>
                <p:nvPr/>
              </p:nvSpPr>
              <p:spPr bwMode="auto">
                <a:xfrm flipV="1">
                  <a:off x="2084" y="1580"/>
                  <a:ext cx="7" cy="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40" name="Line 118"/>
                <p:cNvSpPr>
                  <a:spLocks noChangeShapeType="1"/>
                </p:cNvSpPr>
                <p:nvPr/>
              </p:nvSpPr>
              <p:spPr bwMode="auto">
                <a:xfrm>
                  <a:off x="2084" y="1587"/>
                  <a:ext cx="1" cy="29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332" name="Line 119"/>
              <p:cNvSpPr>
                <a:spLocks noChangeShapeType="1"/>
              </p:cNvSpPr>
              <p:nvPr/>
            </p:nvSpPr>
            <p:spPr bwMode="auto">
              <a:xfrm>
                <a:off x="1825" y="1642"/>
                <a:ext cx="1" cy="3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33" name="Line 120"/>
              <p:cNvSpPr>
                <a:spLocks noChangeShapeType="1"/>
              </p:cNvSpPr>
              <p:nvPr/>
            </p:nvSpPr>
            <p:spPr bwMode="auto">
              <a:xfrm>
                <a:off x="1825" y="1800"/>
                <a:ext cx="1" cy="3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1334" name="Group 121"/>
              <p:cNvGrpSpPr>
                <a:grpSpLocks/>
              </p:cNvGrpSpPr>
              <p:nvPr/>
            </p:nvGrpSpPr>
            <p:grpSpPr bwMode="auto">
              <a:xfrm>
                <a:off x="2034" y="1707"/>
                <a:ext cx="39" cy="64"/>
                <a:chOff x="2034" y="1707"/>
                <a:chExt cx="39" cy="64"/>
              </a:xfrm>
            </p:grpSpPr>
            <p:sp>
              <p:nvSpPr>
                <p:cNvPr id="11335" name="Oval 122"/>
                <p:cNvSpPr>
                  <a:spLocks noChangeArrowheads="1"/>
                </p:cNvSpPr>
                <p:nvPr/>
              </p:nvSpPr>
              <p:spPr bwMode="auto">
                <a:xfrm>
                  <a:off x="2034" y="1723"/>
                  <a:ext cx="39" cy="32"/>
                </a:xfrm>
                <a:prstGeom prst="ellipse">
                  <a:avLst/>
                </a:prstGeom>
                <a:solidFill>
                  <a:srgbClr val="919191"/>
                </a:soli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11336" name="AutoShape 123"/>
                <p:cNvSpPr>
                  <a:spLocks noChangeArrowheads="1"/>
                </p:cNvSpPr>
                <p:nvPr/>
              </p:nvSpPr>
              <p:spPr bwMode="auto">
                <a:xfrm>
                  <a:off x="2044" y="1707"/>
                  <a:ext cx="20" cy="64"/>
                </a:xfrm>
                <a:prstGeom prst="roundRect">
                  <a:avLst>
                    <a:gd name="adj" fmla="val 9301"/>
                  </a:avLst>
                </a:prstGeom>
                <a:solidFill>
                  <a:srgbClr val="919191"/>
                </a:soli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ko-KR" altLang="en-US"/>
                </a:p>
              </p:txBody>
            </p:sp>
          </p:grpSp>
        </p:grpSp>
      </p:grpSp>
      <p:cxnSp>
        <p:nvCxnSpPr>
          <p:cNvPr id="11271" name="직선 연결선 89"/>
          <p:cNvCxnSpPr>
            <a:cxnSpLocks noChangeShapeType="1"/>
            <a:stCxn id="5" idx="1"/>
            <a:endCxn id="5" idx="3"/>
          </p:cNvCxnSpPr>
          <p:nvPr/>
        </p:nvCxnSpPr>
        <p:spPr bwMode="auto">
          <a:xfrm>
            <a:off x="2276475" y="5421313"/>
            <a:ext cx="6958013" cy="0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2" name="직선 연결선 116"/>
          <p:cNvCxnSpPr>
            <a:cxnSpLocks noChangeShapeType="1"/>
          </p:cNvCxnSpPr>
          <p:nvPr/>
        </p:nvCxnSpPr>
        <p:spPr bwMode="auto">
          <a:xfrm>
            <a:off x="3814763" y="4216400"/>
            <a:ext cx="104775" cy="677863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3" name="직선 연결선 120"/>
          <p:cNvCxnSpPr>
            <a:cxnSpLocks noChangeShapeType="1"/>
            <a:endCxn id="5" idx="2"/>
          </p:cNvCxnSpPr>
          <p:nvPr/>
        </p:nvCxnSpPr>
        <p:spPr bwMode="auto">
          <a:xfrm>
            <a:off x="4433888" y="5278438"/>
            <a:ext cx="1322387" cy="328612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4" name="직선 연결선 128"/>
          <p:cNvCxnSpPr>
            <a:cxnSpLocks noChangeShapeType="1"/>
          </p:cNvCxnSpPr>
          <p:nvPr/>
        </p:nvCxnSpPr>
        <p:spPr bwMode="auto">
          <a:xfrm flipH="1">
            <a:off x="5937250" y="5362575"/>
            <a:ext cx="892175" cy="209550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5" name="직선 연결선 133"/>
          <p:cNvCxnSpPr>
            <a:cxnSpLocks noChangeShapeType="1"/>
          </p:cNvCxnSpPr>
          <p:nvPr/>
        </p:nvCxnSpPr>
        <p:spPr bwMode="auto">
          <a:xfrm flipH="1">
            <a:off x="7061200" y="4216400"/>
            <a:ext cx="214313" cy="739775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76" name="TextBox 142"/>
          <p:cNvSpPr txBox="1">
            <a:spLocks noChangeArrowheads="1"/>
          </p:cNvSpPr>
          <p:nvPr/>
        </p:nvSpPr>
        <p:spPr bwMode="auto">
          <a:xfrm>
            <a:off x="4433888" y="3905250"/>
            <a:ext cx="11572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kumimoji="1" lang="en-US" altLang="ko-KR" sz="1200">
                <a:solidFill>
                  <a:schemeClr val="tx1"/>
                </a:solidFill>
                <a:latin typeface="HY헤드라인M" charset="0"/>
                <a:ea typeface="HY헤드라인M" charset="0"/>
              </a:rPr>
              <a:t>V2I</a:t>
            </a:r>
            <a:endParaRPr kumimoji="1" lang="ko-KR" altLang="en-US" sz="1200">
              <a:solidFill>
                <a:schemeClr val="tx1"/>
              </a:solidFill>
              <a:latin typeface="HY헤드라인M" charset="0"/>
              <a:ea typeface="HY헤드라인M" charset="0"/>
            </a:endParaRPr>
          </a:p>
        </p:txBody>
      </p:sp>
      <p:sp>
        <p:nvSpPr>
          <p:cNvPr id="11277" name="TextBox 143"/>
          <p:cNvSpPr txBox="1">
            <a:spLocks noChangeArrowheads="1"/>
          </p:cNvSpPr>
          <p:nvPr/>
        </p:nvSpPr>
        <p:spPr bwMode="auto">
          <a:xfrm>
            <a:off x="5610225" y="4894263"/>
            <a:ext cx="79375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kumimoji="1" lang="en-US" altLang="ko-KR" sz="1200">
                <a:solidFill>
                  <a:schemeClr val="tx1"/>
                </a:solidFill>
                <a:latin typeface="HY헤드라인M" charset="0"/>
                <a:ea typeface="HY헤드라인M" charset="0"/>
              </a:rPr>
              <a:t>V2V</a:t>
            </a:r>
            <a:endParaRPr kumimoji="1" lang="ko-KR" altLang="en-US" sz="1200">
              <a:solidFill>
                <a:schemeClr val="tx1"/>
              </a:solidFill>
              <a:latin typeface="HY헤드라인M" charset="0"/>
              <a:ea typeface="HY헤드라인M" charset="0"/>
            </a:endParaRPr>
          </a:p>
        </p:txBody>
      </p:sp>
      <p:sp>
        <p:nvSpPr>
          <p:cNvPr id="11278" name="TextBox 144"/>
          <p:cNvSpPr txBox="1">
            <a:spLocks noChangeArrowheads="1"/>
          </p:cNvSpPr>
          <p:nvPr/>
        </p:nvSpPr>
        <p:spPr bwMode="auto">
          <a:xfrm>
            <a:off x="2660650" y="3559175"/>
            <a:ext cx="137001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kumimoji="1" lang="en-US" altLang="ko-KR" sz="1200">
                <a:solidFill>
                  <a:schemeClr val="tx1"/>
                </a:solidFill>
                <a:latin typeface="HY헤드라인M" charset="0"/>
                <a:ea typeface="HY헤드라인M" charset="0"/>
              </a:rPr>
              <a:t>           RSE</a:t>
            </a:r>
            <a:r>
              <a:rPr kumimoji="1" lang="ko-KR" altLang="en-US" sz="1200">
                <a:solidFill>
                  <a:schemeClr val="tx1"/>
                </a:solidFill>
                <a:latin typeface="HY헤드라인M" charset="0"/>
                <a:ea typeface="HY헤드라인M" charset="0"/>
              </a:rPr>
              <a:t> </a:t>
            </a:r>
          </a:p>
        </p:txBody>
      </p:sp>
      <p:sp>
        <p:nvSpPr>
          <p:cNvPr id="11279" name="TextBox 145"/>
          <p:cNvSpPr txBox="1">
            <a:spLocks noChangeArrowheads="1"/>
          </p:cNvSpPr>
          <p:nvPr/>
        </p:nvSpPr>
        <p:spPr bwMode="auto">
          <a:xfrm>
            <a:off x="2692400" y="5446713"/>
            <a:ext cx="17414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kumimoji="1" lang="en-US" altLang="ko-KR" sz="1200">
                <a:solidFill>
                  <a:schemeClr val="tx1"/>
                </a:solidFill>
                <a:latin typeface="HY헤드라인M" charset="0"/>
                <a:ea typeface="HY헤드라인M" charset="0"/>
              </a:rPr>
              <a:t>OBE</a:t>
            </a:r>
            <a:endParaRPr kumimoji="1" lang="ko-KR" altLang="en-US" sz="1200">
              <a:solidFill>
                <a:schemeClr val="tx1"/>
              </a:solidFill>
              <a:latin typeface="HY헤드라인M" charset="0"/>
              <a:ea typeface="HY헤드라인M" charset="0"/>
            </a:endParaRPr>
          </a:p>
        </p:txBody>
      </p:sp>
      <p:sp>
        <p:nvSpPr>
          <p:cNvPr id="11280" name="TextBox 146"/>
          <p:cNvSpPr txBox="1">
            <a:spLocks noChangeArrowheads="1"/>
          </p:cNvSpPr>
          <p:nvPr/>
        </p:nvSpPr>
        <p:spPr bwMode="auto">
          <a:xfrm>
            <a:off x="7446963" y="3536950"/>
            <a:ext cx="8270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kumimoji="1" lang="en-US" altLang="ko-KR" sz="1200">
                <a:solidFill>
                  <a:schemeClr val="tx1"/>
                </a:solidFill>
                <a:latin typeface="HY헤드라인M" charset="0"/>
                <a:ea typeface="HY헤드라인M" charset="0"/>
              </a:rPr>
              <a:t>RSE</a:t>
            </a:r>
            <a:r>
              <a:rPr kumimoji="1" lang="ko-KR" altLang="en-US" sz="1200">
                <a:solidFill>
                  <a:schemeClr val="tx1"/>
                </a:solidFill>
                <a:latin typeface="HY헤드라인M" charset="0"/>
                <a:ea typeface="HY헤드라인M" charset="0"/>
              </a:rPr>
              <a:t> </a:t>
            </a:r>
          </a:p>
        </p:txBody>
      </p:sp>
      <p:pic>
        <p:nvPicPr>
          <p:cNvPr id="11281" name="Picture 57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492500"/>
            <a:ext cx="6096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2" name="Picture 59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3250" y="3521075"/>
            <a:ext cx="5080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83" name="Line 60"/>
          <p:cNvSpPr>
            <a:spLocks noChangeShapeType="1"/>
          </p:cNvSpPr>
          <p:nvPr/>
        </p:nvSpPr>
        <p:spPr bwMode="auto">
          <a:xfrm flipH="1" flipV="1">
            <a:off x="6118225" y="3708400"/>
            <a:ext cx="24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en-US"/>
          </a:p>
        </p:txBody>
      </p:sp>
      <p:cxnSp>
        <p:nvCxnSpPr>
          <p:cNvPr id="11284" name="직선 연결선 66"/>
          <p:cNvCxnSpPr>
            <a:cxnSpLocks noChangeShapeType="1"/>
            <a:stCxn id="11339" idx="1"/>
          </p:cNvCxnSpPr>
          <p:nvPr/>
        </p:nvCxnSpPr>
        <p:spPr bwMode="auto">
          <a:xfrm flipV="1">
            <a:off x="4194175" y="3914775"/>
            <a:ext cx="1527175" cy="4810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85" name="직선 연결선 67"/>
          <p:cNvCxnSpPr>
            <a:cxnSpLocks noChangeShapeType="1"/>
            <a:endCxn id="11311" idx="2"/>
          </p:cNvCxnSpPr>
          <p:nvPr/>
        </p:nvCxnSpPr>
        <p:spPr bwMode="auto">
          <a:xfrm>
            <a:off x="6005513" y="3908425"/>
            <a:ext cx="1336675" cy="4937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86" name="TextBox 146"/>
          <p:cNvSpPr txBox="1">
            <a:spLocks noChangeArrowheads="1"/>
          </p:cNvSpPr>
          <p:nvPr/>
        </p:nvSpPr>
        <p:spPr bwMode="auto">
          <a:xfrm>
            <a:off x="4962525" y="3444875"/>
            <a:ext cx="111601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kumimoji="1" lang="en-US" altLang="ko-KR" sz="1200">
                <a:solidFill>
                  <a:schemeClr val="tx1"/>
                </a:solidFill>
                <a:latin typeface="HY헤드라인M" charset="0"/>
                <a:ea typeface="HY헤드라인M" charset="0"/>
              </a:rPr>
              <a:t>Center </a:t>
            </a:r>
            <a:endParaRPr kumimoji="1" lang="ko-KR" altLang="en-US" sz="1200">
              <a:solidFill>
                <a:schemeClr val="tx1"/>
              </a:solidFill>
              <a:latin typeface="HY헤드라인M" charset="0"/>
              <a:ea typeface="HY헤드라인M" charset="0"/>
            </a:endParaRPr>
          </a:p>
        </p:txBody>
      </p:sp>
      <p:cxnSp>
        <p:nvCxnSpPr>
          <p:cNvPr id="11287" name="직선 연결선 120"/>
          <p:cNvCxnSpPr>
            <a:cxnSpLocks noChangeShapeType="1"/>
          </p:cNvCxnSpPr>
          <p:nvPr/>
        </p:nvCxnSpPr>
        <p:spPr bwMode="auto">
          <a:xfrm>
            <a:off x="4564063" y="5173663"/>
            <a:ext cx="2157412" cy="0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1288" name="개체 7"/>
          <p:cNvGraphicFramePr>
            <a:graphicFrameLocks/>
          </p:cNvGraphicFramePr>
          <p:nvPr/>
        </p:nvGraphicFramePr>
        <p:xfrm flipH="1">
          <a:off x="3236913" y="4986338"/>
          <a:ext cx="1209675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0" name="클립" r:id="rId5" imgW="3656192" imgH="953212" progId="MS_ClipArt_Gallery.2">
                  <p:embed/>
                </p:oleObj>
              </mc:Choice>
              <mc:Fallback>
                <p:oleObj name="클립" r:id="rId5" imgW="3656192" imgH="953212" progId="MS_ClipArt_Gallery.2">
                  <p:embed/>
                  <p:pic>
                    <p:nvPicPr>
                      <p:cNvPr id="0" name="개체 7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H="1">
                        <a:off x="3236913" y="4986338"/>
                        <a:ext cx="1209675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289" name="그룹 268"/>
          <p:cNvGrpSpPr>
            <a:grpSpLocks/>
          </p:cNvGrpSpPr>
          <p:nvPr/>
        </p:nvGrpSpPr>
        <p:grpSpPr bwMode="auto">
          <a:xfrm>
            <a:off x="7038975" y="3778250"/>
            <a:ext cx="608013" cy="762000"/>
            <a:chOff x="2581859" y="2552824"/>
            <a:chExt cx="621989" cy="1092200"/>
          </a:xfrm>
        </p:grpSpPr>
        <p:grpSp>
          <p:nvGrpSpPr>
            <p:cNvPr id="11294" name="Group 405"/>
            <p:cNvGrpSpPr>
              <a:grpSpLocks/>
            </p:cNvGrpSpPr>
            <p:nvPr/>
          </p:nvGrpSpPr>
          <p:grpSpPr bwMode="auto">
            <a:xfrm>
              <a:off x="2581859" y="2552824"/>
              <a:ext cx="419100" cy="1092200"/>
              <a:chOff x="2131" y="1472"/>
              <a:chExt cx="264" cy="688"/>
            </a:xfrm>
          </p:grpSpPr>
          <p:sp>
            <p:nvSpPr>
              <p:cNvPr id="11311" name="AutoShape 230"/>
              <p:cNvSpPr>
                <a:spLocks noChangeArrowheads="1"/>
              </p:cNvSpPr>
              <p:nvPr/>
            </p:nvSpPr>
            <p:spPr bwMode="auto">
              <a:xfrm>
                <a:off x="2327" y="1910"/>
                <a:ext cx="68" cy="250"/>
              </a:xfrm>
              <a:prstGeom prst="can">
                <a:avLst>
                  <a:gd name="adj" fmla="val 91912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1312" name="AutoShape 231"/>
              <p:cNvSpPr>
                <a:spLocks noChangeArrowheads="1"/>
              </p:cNvSpPr>
              <p:nvPr/>
            </p:nvSpPr>
            <p:spPr bwMode="auto">
              <a:xfrm>
                <a:off x="2350" y="1502"/>
                <a:ext cx="23" cy="453"/>
              </a:xfrm>
              <a:prstGeom prst="can">
                <a:avLst>
                  <a:gd name="adj" fmla="val 201516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1313" name="AutoShape 232"/>
              <p:cNvSpPr>
                <a:spLocks noChangeArrowheads="1"/>
              </p:cNvSpPr>
              <p:nvPr/>
            </p:nvSpPr>
            <p:spPr bwMode="auto">
              <a:xfrm rot="-8963621">
                <a:off x="2271" y="1472"/>
                <a:ext cx="23" cy="340"/>
              </a:xfrm>
              <a:prstGeom prst="can">
                <a:avLst>
                  <a:gd name="adj" fmla="val 151248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grpSp>
            <p:nvGrpSpPr>
              <p:cNvPr id="11314" name="Group 233"/>
              <p:cNvGrpSpPr>
                <a:grpSpLocks/>
              </p:cNvGrpSpPr>
              <p:nvPr/>
            </p:nvGrpSpPr>
            <p:grpSpPr bwMode="auto">
              <a:xfrm rot="19444146" flipH="1">
                <a:off x="2131" y="1662"/>
                <a:ext cx="209" cy="108"/>
                <a:chOff x="1700" y="912"/>
                <a:chExt cx="1058" cy="133"/>
              </a:xfrm>
            </p:grpSpPr>
            <p:sp>
              <p:nvSpPr>
                <p:cNvPr id="11324" name="Freeform 234"/>
                <p:cNvSpPr>
                  <a:spLocks/>
                </p:cNvSpPr>
                <p:nvPr/>
              </p:nvSpPr>
              <p:spPr bwMode="auto">
                <a:xfrm>
                  <a:off x="1700" y="912"/>
                  <a:ext cx="1058" cy="133"/>
                </a:xfrm>
                <a:custGeom>
                  <a:avLst/>
                  <a:gdLst>
                    <a:gd name="T0" fmla="*/ 1 w 2116"/>
                    <a:gd name="T1" fmla="*/ 1 h 264"/>
                    <a:gd name="T2" fmla="*/ 1 w 2116"/>
                    <a:gd name="T3" fmla="*/ 0 h 264"/>
                    <a:gd name="T4" fmla="*/ 0 w 2116"/>
                    <a:gd name="T5" fmla="*/ 0 h 264"/>
                    <a:gd name="T6" fmla="*/ 0 w 2116"/>
                    <a:gd name="T7" fmla="*/ 1 h 264"/>
                    <a:gd name="T8" fmla="*/ 1 w 2116"/>
                    <a:gd name="T9" fmla="*/ 1 h 264"/>
                    <a:gd name="T10" fmla="*/ 1 w 2116"/>
                    <a:gd name="T11" fmla="*/ 1 h 264"/>
                    <a:gd name="T12" fmla="*/ 1 w 2116"/>
                    <a:gd name="T13" fmla="*/ 1 h 26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116"/>
                    <a:gd name="T22" fmla="*/ 0 h 264"/>
                    <a:gd name="T23" fmla="*/ 2116 w 2116"/>
                    <a:gd name="T24" fmla="*/ 264 h 264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116" h="264">
                      <a:moveTo>
                        <a:pt x="2116" y="216"/>
                      </a:moveTo>
                      <a:lnTo>
                        <a:pt x="1899" y="0"/>
                      </a:lnTo>
                      <a:lnTo>
                        <a:pt x="0" y="0"/>
                      </a:lnTo>
                      <a:lnTo>
                        <a:pt x="0" y="48"/>
                      </a:lnTo>
                      <a:lnTo>
                        <a:pt x="217" y="264"/>
                      </a:lnTo>
                      <a:lnTo>
                        <a:pt x="2116" y="264"/>
                      </a:lnTo>
                      <a:lnTo>
                        <a:pt x="2116" y="216"/>
                      </a:lnTo>
                      <a:close/>
                    </a:path>
                  </a:pathLst>
                </a:custGeom>
                <a:solidFill>
                  <a:srgbClr val="919191"/>
                </a:soli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25" name="Line 235"/>
                <p:cNvSpPr>
                  <a:spLocks noChangeShapeType="1"/>
                </p:cNvSpPr>
                <p:nvPr/>
              </p:nvSpPr>
              <p:spPr bwMode="auto">
                <a:xfrm flipV="1">
                  <a:off x="2650" y="912"/>
                  <a:ext cx="1" cy="2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26" name="Line 236"/>
                <p:cNvSpPr>
                  <a:spLocks noChangeShapeType="1"/>
                </p:cNvSpPr>
                <p:nvPr/>
              </p:nvSpPr>
              <p:spPr bwMode="auto">
                <a:xfrm>
                  <a:off x="2650" y="936"/>
                  <a:ext cx="108" cy="10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27" name="Line 237"/>
                <p:cNvSpPr>
                  <a:spLocks noChangeShapeType="1"/>
                </p:cNvSpPr>
                <p:nvPr/>
              </p:nvSpPr>
              <p:spPr bwMode="auto">
                <a:xfrm>
                  <a:off x="1700" y="936"/>
                  <a:ext cx="950" cy="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315" name="Freeform 238"/>
              <p:cNvSpPr>
                <a:spLocks/>
              </p:cNvSpPr>
              <p:nvPr/>
            </p:nvSpPr>
            <p:spPr bwMode="auto">
              <a:xfrm rot="19444146" flipH="1">
                <a:off x="2187" y="1733"/>
                <a:ext cx="30" cy="30"/>
              </a:xfrm>
              <a:custGeom>
                <a:avLst/>
                <a:gdLst>
                  <a:gd name="T0" fmla="*/ 0 w 296"/>
                  <a:gd name="T1" fmla="*/ 0 h 76"/>
                  <a:gd name="T2" fmla="*/ 0 w 296"/>
                  <a:gd name="T3" fmla="*/ 0 h 76"/>
                  <a:gd name="T4" fmla="*/ 0 w 296"/>
                  <a:gd name="T5" fmla="*/ 0 h 76"/>
                  <a:gd name="T6" fmla="*/ 0 60000 65536"/>
                  <a:gd name="T7" fmla="*/ 0 60000 65536"/>
                  <a:gd name="T8" fmla="*/ 0 60000 65536"/>
                  <a:gd name="T9" fmla="*/ 0 w 296"/>
                  <a:gd name="T10" fmla="*/ 0 h 76"/>
                  <a:gd name="T11" fmla="*/ 296 w 296"/>
                  <a:gd name="T12" fmla="*/ 76 h 7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96" h="76">
                    <a:moveTo>
                      <a:pt x="0" y="76"/>
                    </a:moveTo>
                    <a:lnTo>
                      <a:pt x="98" y="0"/>
                    </a:lnTo>
                    <a:lnTo>
                      <a:pt x="296" y="0"/>
                    </a:lnTo>
                  </a:path>
                </a:pathLst>
              </a:cu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6" name="Freeform 239"/>
              <p:cNvSpPr>
                <a:spLocks/>
              </p:cNvSpPr>
              <p:nvPr/>
            </p:nvSpPr>
            <p:spPr bwMode="auto">
              <a:xfrm rot="19444146" flipH="1">
                <a:off x="2273" y="1670"/>
                <a:ext cx="29" cy="30"/>
              </a:xfrm>
              <a:custGeom>
                <a:avLst/>
                <a:gdLst>
                  <a:gd name="T0" fmla="*/ 0 w 296"/>
                  <a:gd name="T1" fmla="*/ 0 h 76"/>
                  <a:gd name="T2" fmla="*/ 0 w 296"/>
                  <a:gd name="T3" fmla="*/ 0 h 76"/>
                  <a:gd name="T4" fmla="*/ 0 w 296"/>
                  <a:gd name="T5" fmla="*/ 0 h 76"/>
                  <a:gd name="T6" fmla="*/ 0 60000 65536"/>
                  <a:gd name="T7" fmla="*/ 0 60000 65536"/>
                  <a:gd name="T8" fmla="*/ 0 60000 65536"/>
                  <a:gd name="T9" fmla="*/ 0 w 296"/>
                  <a:gd name="T10" fmla="*/ 0 h 76"/>
                  <a:gd name="T11" fmla="*/ 296 w 296"/>
                  <a:gd name="T12" fmla="*/ 76 h 7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96" h="76">
                    <a:moveTo>
                      <a:pt x="296" y="76"/>
                    </a:moveTo>
                    <a:lnTo>
                      <a:pt x="197" y="0"/>
                    </a:lnTo>
                    <a:lnTo>
                      <a:pt x="0" y="0"/>
                    </a:lnTo>
                  </a:path>
                </a:pathLst>
              </a:cu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7" name="Freeform 240"/>
              <p:cNvSpPr>
                <a:spLocks/>
              </p:cNvSpPr>
              <p:nvPr/>
            </p:nvSpPr>
            <p:spPr bwMode="auto">
              <a:xfrm rot="19444146" flipH="1">
                <a:off x="2201" y="1760"/>
                <a:ext cx="30" cy="31"/>
              </a:xfrm>
              <a:custGeom>
                <a:avLst/>
                <a:gdLst>
                  <a:gd name="T0" fmla="*/ 0 w 296"/>
                  <a:gd name="T1" fmla="*/ 0 h 76"/>
                  <a:gd name="T2" fmla="*/ 0 w 296"/>
                  <a:gd name="T3" fmla="*/ 0 h 76"/>
                  <a:gd name="T4" fmla="*/ 0 w 296"/>
                  <a:gd name="T5" fmla="*/ 0 h 76"/>
                  <a:gd name="T6" fmla="*/ 0 60000 65536"/>
                  <a:gd name="T7" fmla="*/ 0 60000 65536"/>
                  <a:gd name="T8" fmla="*/ 0 60000 65536"/>
                  <a:gd name="T9" fmla="*/ 0 w 296"/>
                  <a:gd name="T10" fmla="*/ 0 h 76"/>
                  <a:gd name="T11" fmla="*/ 296 w 296"/>
                  <a:gd name="T12" fmla="*/ 76 h 7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96" h="76">
                    <a:moveTo>
                      <a:pt x="0" y="76"/>
                    </a:moveTo>
                    <a:lnTo>
                      <a:pt x="99" y="0"/>
                    </a:lnTo>
                    <a:lnTo>
                      <a:pt x="296" y="0"/>
                    </a:lnTo>
                  </a:path>
                </a:pathLst>
              </a:cu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8" name="Freeform 241"/>
              <p:cNvSpPr>
                <a:spLocks/>
              </p:cNvSpPr>
              <p:nvPr/>
            </p:nvSpPr>
            <p:spPr bwMode="auto">
              <a:xfrm rot="19444146" flipH="1">
                <a:off x="2294" y="1709"/>
                <a:ext cx="29" cy="31"/>
              </a:xfrm>
              <a:custGeom>
                <a:avLst/>
                <a:gdLst>
                  <a:gd name="T0" fmla="*/ 0 w 295"/>
                  <a:gd name="T1" fmla="*/ 0 h 76"/>
                  <a:gd name="T2" fmla="*/ 0 w 295"/>
                  <a:gd name="T3" fmla="*/ 0 h 76"/>
                  <a:gd name="T4" fmla="*/ 0 w 295"/>
                  <a:gd name="T5" fmla="*/ 0 h 76"/>
                  <a:gd name="T6" fmla="*/ 0 60000 65536"/>
                  <a:gd name="T7" fmla="*/ 0 60000 65536"/>
                  <a:gd name="T8" fmla="*/ 0 60000 65536"/>
                  <a:gd name="T9" fmla="*/ 0 w 295"/>
                  <a:gd name="T10" fmla="*/ 0 h 76"/>
                  <a:gd name="T11" fmla="*/ 295 w 295"/>
                  <a:gd name="T12" fmla="*/ 76 h 7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95" h="76">
                    <a:moveTo>
                      <a:pt x="295" y="76"/>
                    </a:moveTo>
                    <a:lnTo>
                      <a:pt x="197" y="0"/>
                    </a:lnTo>
                    <a:lnTo>
                      <a:pt x="0" y="0"/>
                    </a:lnTo>
                  </a:path>
                </a:pathLst>
              </a:cu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1319" name="Group 242"/>
              <p:cNvGrpSpPr>
                <a:grpSpLocks/>
              </p:cNvGrpSpPr>
              <p:nvPr/>
            </p:nvGrpSpPr>
            <p:grpSpPr bwMode="auto">
              <a:xfrm rot="19444146" flipH="1">
                <a:off x="2226" y="1727"/>
                <a:ext cx="86" cy="61"/>
                <a:chOff x="1996" y="1007"/>
                <a:chExt cx="442" cy="75"/>
              </a:xfrm>
            </p:grpSpPr>
            <p:sp>
              <p:nvSpPr>
                <p:cNvPr id="11320" name="Freeform 243"/>
                <p:cNvSpPr>
                  <a:spLocks/>
                </p:cNvSpPr>
                <p:nvPr/>
              </p:nvSpPr>
              <p:spPr bwMode="auto">
                <a:xfrm>
                  <a:off x="1996" y="1007"/>
                  <a:ext cx="442" cy="75"/>
                </a:xfrm>
                <a:custGeom>
                  <a:avLst/>
                  <a:gdLst>
                    <a:gd name="T0" fmla="*/ 0 w 885"/>
                    <a:gd name="T1" fmla="*/ 0 h 151"/>
                    <a:gd name="T2" fmla="*/ 0 w 885"/>
                    <a:gd name="T3" fmla="*/ 0 h 151"/>
                    <a:gd name="T4" fmla="*/ 0 w 885"/>
                    <a:gd name="T5" fmla="*/ 0 h 151"/>
                    <a:gd name="T6" fmla="*/ 0 w 885"/>
                    <a:gd name="T7" fmla="*/ 0 h 151"/>
                    <a:gd name="T8" fmla="*/ 0 w 885"/>
                    <a:gd name="T9" fmla="*/ 0 h 151"/>
                    <a:gd name="T10" fmla="*/ 0 w 885"/>
                    <a:gd name="T11" fmla="*/ 0 h 151"/>
                    <a:gd name="T12" fmla="*/ 0 w 885"/>
                    <a:gd name="T13" fmla="*/ 0 h 15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885"/>
                    <a:gd name="T22" fmla="*/ 0 h 151"/>
                    <a:gd name="T23" fmla="*/ 885 w 885"/>
                    <a:gd name="T24" fmla="*/ 151 h 151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885" h="151">
                      <a:moveTo>
                        <a:pt x="885" y="71"/>
                      </a:moveTo>
                      <a:lnTo>
                        <a:pt x="815" y="0"/>
                      </a:lnTo>
                      <a:lnTo>
                        <a:pt x="0" y="0"/>
                      </a:lnTo>
                      <a:lnTo>
                        <a:pt x="0" y="81"/>
                      </a:lnTo>
                      <a:lnTo>
                        <a:pt x="71" y="151"/>
                      </a:lnTo>
                      <a:lnTo>
                        <a:pt x="885" y="151"/>
                      </a:lnTo>
                      <a:lnTo>
                        <a:pt x="885" y="71"/>
                      </a:lnTo>
                      <a:close/>
                    </a:path>
                  </a:pathLst>
                </a:custGeom>
                <a:solidFill>
                  <a:srgbClr val="CECECE"/>
                </a:soli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21" name="Line 244"/>
                <p:cNvSpPr>
                  <a:spLocks noChangeShapeType="1"/>
                </p:cNvSpPr>
                <p:nvPr/>
              </p:nvSpPr>
              <p:spPr bwMode="auto">
                <a:xfrm flipV="1">
                  <a:off x="2403" y="1007"/>
                  <a:ext cx="1" cy="40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22" name="Line 245"/>
                <p:cNvSpPr>
                  <a:spLocks noChangeShapeType="1"/>
                </p:cNvSpPr>
                <p:nvPr/>
              </p:nvSpPr>
              <p:spPr bwMode="auto">
                <a:xfrm>
                  <a:off x="2403" y="1047"/>
                  <a:ext cx="35" cy="3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23" name="Line 246"/>
                <p:cNvSpPr>
                  <a:spLocks noChangeShapeType="1"/>
                </p:cNvSpPr>
                <p:nvPr/>
              </p:nvSpPr>
              <p:spPr bwMode="auto">
                <a:xfrm flipH="1">
                  <a:off x="1996" y="1047"/>
                  <a:ext cx="407" cy="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1295" name="Group 108"/>
            <p:cNvGrpSpPr>
              <a:grpSpLocks/>
            </p:cNvGrpSpPr>
            <p:nvPr/>
          </p:nvGrpSpPr>
          <p:grpSpPr bwMode="auto">
            <a:xfrm>
              <a:off x="3019698" y="3352100"/>
              <a:ext cx="184150" cy="265113"/>
              <a:chOff x="1790" y="1517"/>
              <a:chExt cx="377" cy="396"/>
            </a:xfrm>
          </p:grpSpPr>
          <p:grpSp>
            <p:nvGrpSpPr>
              <p:cNvPr id="11296" name="Group 109"/>
              <p:cNvGrpSpPr>
                <a:grpSpLocks/>
              </p:cNvGrpSpPr>
              <p:nvPr/>
            </p:nvGrpSpPr>
            <p:grpSpPr bwMode="auto">
              <a:xfrm>
                <a:off x="1790" y="1517"/>
                <a:ext cx="377" cy="396"/>
                <a:chOff x="1790" y="1517"/>
                <a:chExt cx="377" cy="396"/>
              </a:xfrm>
            </p:grpSpPr>
            <p:sp>
              <p:nvSpPr>
                <p:cNvPr id="11307" name="Freeform 110"/>
                <p:cNvSpPr>
                  <a:spLocks/>
                </p:cNvSpPr>
                <p:nvPr/>
              </p:nvSpPr>
              <p:spPr bwMode="auto">
                <a:xfrm>
                  <a:off x="1790" y="1517"/>
                  <a:ext cx="377" cy="396"/>
                </a:xfrm>
                <a:custGeom>
                  <a:avLst/>
                  <a:gdLst>
                    <a:gd name="T0" fmla="*/ 1 w 754"/>
                    <a:gd name="T1" fmla="*/ 0 h 793"/>
                    <a:gd name="T2" fmla="*/ 0 w 754"/>
                    <a:gd name="T3" fmla="*/ 0 h 793"/>
                    <a:gd name="T4" fmla="*/ 0 w 754"/>
                    <a:gd name="T5" fmla="*/ 0 h 793"/>
                    <a:gd name="T6" fmla="*/ 1 w 754"/>
                    <a:gd name="T7" fmla="*/ 0 h 793"/>
                    <a:gd name="T8" fmla="*/ 1 w 754"/>
                    <a:gd name="T9" fmla="*/ 0 h 793"/>
                    <a:gd name="T10" fmla="*/ 1 w 754"/>
                    <a:gd name="T11" fmla="*/ 0 h 793"/>
                    <a:gd name="T12" fmla="*/ 1 w 754"/>
                    <a:gd name="T13" fmla="*/ 0 h 79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754"/>
                    <a:gd name="T22" fmla="*/ 0 h 793"/>
                    <a:gd name="T23" fmla="*/ 754 w 754"/>
                    <a:gd name="T24" fmla="*/ 793 h 793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754" h="793">
                      <a:moveTo>
                        <a:pt x="106" y="0"/>
                      </a:moveTo>
                      <a:lnTo>
                        <a:pt x="0" y="106"/>
                      </a:lnTo>
                      <a:lnTo>
                        <a:pt x="0" y="793"/>
                      </a:lnTo>
                      <a:lnTo>
                        <a:pt x="648" y="793"/>
                      </a:lnTo>
                      <a:lnTo>
                        <a:pt x="754" y="687"/>
                      </a:lnTo>
                      <a:lnTo>
                        <a:pt x="754" y="0"/>
                      </a:lnTo>
                      <a:lnTo>
                        <a:pt x="106" y="0"/>
                      </a:lnTo>
                      <a:close/>
                    </a:path>
                  </a:pathLst>
                </a:custGeom>
                <a:solidFill>
                  <a:srgbClr val="919191"/>
                </a:soli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08" name="Line 111"/>
                <p:cNvSpPr>
                  <a:spLocks noChangeShapeType="1"/>
                </p:cNvSpPr>
                <p:nvPr/>
              </p:nvSpPr>
              <p:spPr bwMode="auto">
                <a:xfrm flipH="1">
                  <a:off x="1790" y="1570"/>
                  <a:ext cx="323" cy="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09" name="Line 112"/>
                <p:cNvSpPr>
                  <a:spLocks noChangeShapeType="1"/>
                </p:cNvSpPr>
                <p:nvPr/>
              </p:nvSpPr>
              <p:spPr bwMode="auto">
                <a:xfrm flipV="1">
                  <a:off x="2113" y="1517"/>
                  <a:ext cx="54" cy="5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10" name="Line 113"/>
                <p:cNvSpPr>
                  <a:spLocks noChangeShapeType="1"/>
                </p:cNvSpPr>
                <p:nvPr/>
              </p:nvSpPr>
              <p:spPr bwMode="auto">
                <a:xfrm>
                  <a:off x="2113" y="1570"/>
                  <a:ext cx="1" cy="34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297" name="Group 114"/>
              <p:cNvGrpSpPr>
                <a:grpSpLocks/>
              </p:cNvGrpSpPr>
              <p:nvPr/>
            </p:nvGrpSpPr>
            <p:grpSpPr bwMode="auto">
              <a:xfrm>
                <a:off x="1828" y="1580"/>
                <a:ext cx="263" cy="302"/>
                <a:chOff x="1828" y="1580"/>
                <a:chExt cx="263" cy="302"/>
              </a:xfrm>
            </p:grpSpPr>
            <p:sp>
              <p:nvSpPr>
                <p:cNvPr id="11303" name="Freeform 115"/>
                <p:cNvSpPr>
                  <a:spLocks/>
                </p:cNvSpPr>
                <p:nvPr/>
              </p:nvSpPr>
              <p:spPr bwMode="auto">
                <a:xfrm>
                  <a:off x="1828" y="1580"/>
                  <a:ext cx="263" cy="302"/>
                </a:xfrm>
                <a:custGeom>
                  <a:avLst/>
                  <a:gdLst>
                    <a:gd name="T0" fmla="*/ 0 w 527"/>
                    <a:gd name="T1" fmla="*/ 0 h 603"/>
                    <a:gd name="T2" fmla="*/ 0 w 527"/>
                    <a:gd name="T3" fmla="*/ 1 h 603"/>
                    <a:gd name="T4" fmla="*/ 0 w 527"/>
                    <a:gd name="T5" fmla="*/ 1 h 603"/>
                    <a:gd name="T6" fmla="*/ 0 w 527"/>
                    <a:gd name="T7" fmla="*/ 1 h 603"/>
                    <a:gd name="T8" fmla="*/ 0 w 527"/>
                    <a:gd name="T9" fmla="*/ 1 h 603"/>
                    <a:gd name="T10" fmla="*/ 0 w 527"/>
                    <a:gd name="T11" fmla="*/ 0 h 603"/>
                    <a:gd name="T12" fmla="*/ 0 w 527"/>
                    <a:gd name="T13" fmla="*/ 0 h 60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527"/>
                    <a:gd name="T22" fmla="*/ 0 h 603"/>
                    <a:gd name="T23" fmla="*/ 527 w 527"/>
                    <a:gd name="T24" fmla="*/ 603 h 603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527" h="603">
                      <a:moveTo>
                        <a:pt x="15" y="0"/>
                      </a:moveTo>
                      <a:lnTo>
                        <a:pt x="0" y="15"/>
                      </a:lnTo>
                      <a:lnTo>
                        <a:pt x="0" y="603"/>
                      </a:lnTo>
                      <a:lnTo>
                        <a:pt x="513" y="603"/>
                      </a:lnTo>
                      <a:lnTo>
                        <a:pt x="527" y="589"/>
                      </a:lnTo>
                      <a:lnTo>
                        <a:pt x="527" y="0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919191"/>
                </a:soli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04" name="Line 116"/>
                <p:cNvSpPr>
                  <a:spLocks noChangeShapeType="1"/>
                </p:cNvSpPr>
                <p:nvPr/>
              </p:nvSpPr>
              <p:spPr bwMode="auto">
                <a:xfrm flipH="1">
                  <a:off x="1828" y="1587"/>
                  <a:ext cx="256" cy="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05" name="Line 117"/>
                <p:cNvSpPr>
                  <a:spLocks noChangeShapeType="1"/>
                </p:cNvSpPr>
                <p:nvPr/>
              </p:nvSpPr>
              <p:spPr bwMode="auto">
                <a:xfrm flipV="1">
                  <a:off x="2084" y="1580"/>
                  <a:ext cx="7" cy="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06" name="Line 118"/>
                <p:cNvSpPr>
                  <a:spLocks noChangeShapeType="1"/>
                </p:cNvSpPr>
                <p:nvPr/>
              </p:nvSpPr>
              <p:spPr bwMode="auto">
                <a:xfrm>
                  <a:off x="2084" y="1587"/>
                  <a:ext cx="1" cy="29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298" name="Line 119"/>
              <p:cNvSpPr>
                <a:spLocks noChangeShapeType="1"/>
              </p:cNvSpPr>
              <p:nvPr/>
            </p:nvSpPr>
            <p:spPr bwMode="auto">
              <a:xfrm>
                <a:off x="1825" y="1642"/>
                <a:ext cx="1" cy="3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9" name="Line 120"/>
              <p:cNvSpPr>
                <a:spLocks noChangeShapeType="1"/>
              </p:cNvSpPr>
              <p:nvPr/>
            </p:nvSpPr>
            <p:spPr bwMode="auto">
              <a:xfrm>
                <a:off x="1825" y="1800"/>
                <a:ext cx="1" cy="3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1300" name="Group 121"/>
              <p:cNvGrpSpPr>
                <a:grpSpLocks/>
              </p:cNvGrpSpPr>
              <p:nvPr/>
            </p:nvGrpSpPr>
            <p:grpSpPr bwMode="auto">
              <a:xfrm>
                <a:off x="2034" y="1707"/>
                <a:ext cx="39" cy="64"/>
                <a:chOff x="2034" y="1707"/>
                <a:chExt cx="39" cy="64"/>
              </a:xfrm>
            </p:grpSpPr>
            <p:sp>
              <p:nvSpPr>
                <p:cNvPr id="11301" name="Oval 122"/>
                <p:cNvSpPr>
                  <a:spLocks noChangeArrowheads="1"/>
                </p:cNvSpPr>
                <p:nvPr/>
              </p:nvSpPr>
              <p:spPr bwMode="auto">
                <a:xfrm>
                  <a:off x="2034" y="1723"/>
                  <a:ext cx="39" cy="32"/>
                </a:xfrm>
                <a:prstGeom prst="ellipse">
                  <a:avLst/>
                </a:prstGeom>
                <a:solidFill>
                  <a:srgbClr val="919191"/>
                </a:soli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11302" name="AutoShape 123"/>
                <p:cNvSpPr>
                  <a:spLocks noChangeArrowheads="1"/>
                </p:cNvSpPr>
                <p:nvPr/>
              </p:nvSpPr>
              <p:spPr bwMode="auto">
                <a:xfrm>
                  <a:off x="2044" y="1707"/>
                  <a:ext cx="20" cy="64"/>
                </a:xfrm>
                <a:prstGeom prst="roundRect">
                  <a:avLst>
                    <a:gd name="adj" fmla="val 9301"/>
                  </a:avLst>
                </a:prstGeom>
                <a:solidFill>
                  <a:srgbClr val="919191"/>
                </a:soli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ko-KR" altLang="en-US"/>
                </a:p>
              </p:txBody>
            </p:sp>
          </p:grpSp>
        </p:grpSp>
      </p:grpSp>
      <p:graphicFrame>
        <p:nvGraphicFramePr>
          <p:cNvPr id="11290" name="개체 70"/>
          <p:cNvGraphicFramePr>
            <a:graphicFrameLocks/>
          </p:cNvGraphicFramePr>
          <p:nvPr/>
        </p:nvGraphicFramePr>
        <p:xfrm flipH="1">
          <a:off x="6858000" y="4986338"/>
          <a:ext cx="1208088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1" name="클립" r:id="rId7" imgW="3656192" imgH="953212" progId="MS_ClipArt_Gallery.2">
                  <p:embed/>
                </p:oleObj>
              </mc:Choice>
              <mc:Fallback>
                <p:oleObj name="클립" r:id="rId7" imgW="3656192" imgH="953212" progId="MS_ClipArt_Gallery.2">
                  <p:embed/>
                  <p:pic>
                    <p:nvPicPr>
                      <p:cNvPr id="0" name="개체 70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H="1">
                        <a:off x="6858000" y="4986338"/>
                        <a:ext cx="1208088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91" name="개체 71"/>
          <p:cNvGraphicFramePr>
            <a:graphicFrameLocks/>
          </p:cNvGraphicFramePr>
          <p:nvPr/>
        </p:nvGraphicFramePr>
        <p:xfrm flipH="1">
          <a:off x="5118100" y="5607050"/>
          <a:ext cx="1208088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2" name="클립" r:id="rId8" imgW="3656192" imgH="953212" progId="MS_ClipArt_Gallery.2">
                  <p:embed/>
                </p:oleObj>
              </mc:Choice>
              <mc:Fallback>
                <p:oleObj name="클립" r:id="rId8" imgW="3656192" imgH="953212" progId="MS_ClipArt_Gallery.2">
                  <p:embed/>
                  <p:pic>
                    <p:nvPicPr>
                      <p:cNvPr id="0" name="개체 7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H="1">
                        <a:off x="5118100" y="5607050"/>
                        <a:ext cx="1208088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92" name="TextBox 145"/>
          <p:cNvSpPr txBox="1">
            <a:spLocks noChangeArrowheads="1"/>
          </p:cNvSpPr>
          <p:nvPr/>
        </p:nvSpPr>
        <p:spPr bwMode="auto">
          <a:xfrm>
            <a:off x="6673850" y="5468938"/>
            <a:ext cx="17414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kumimoji="1" lang="en-US" altLang="ko-KR" sz="1200">
                <a:solidFill>
                  <a:schemeClr val="tx1"/>
                </a:solidFill>
                <a:latin typeface="HY헤드라인M" charset="0"/>
                <a:ea typeface="HY헤드라인M" charset="0"/>
              </a:rPr>
              <a:t>OBE</a:t>
            </a:r>
            <a:endParaRPr kumimoji="1" lang="ko-KR" altLang="en-US" sz="1200">
              <a:solidFill>
                <a:schemeClr val="tx1"/>
              </a:solidFill>
              <a:latin typeface="HY헤드라인M" charset="0"/>
              <a:ea typeface="HY헤드라인M" charset="0"/>
            </a:endParaRPr>
          </a:p>
        </p:txBody>
      </p:sp>
      <p:sp>
        <p:nvSpPr>
          <p:cNvPr id="11293" name="타원형 설명선 2"/>
          <p:cNvSpPr>
            <a:spLocks noChangeArrowheads="1"/>
          </p:cNvSpPr>
          <p:nvPr/>
        </p:nvSpPr>
        <p:spPr bwMode="auto">
          <a:xfrm>
            <a:off x="7646988" y="4284663"/>
            <a:ext cx="1568450" cy="609600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r>
              <a:rPr lang="en-US" altLang="ko-KR" sz="1100" i="1">
                <a:solidFill>
                  <a:srgbClr val="C00000"/>
                </a:solidFill>
                <a:latin typeface="Arial" charset="0"/>
              </a:rPr>
              <a:t>Emergency</a:t>
            </a:r>
          </a:p>
          <a:p>
            <a:r>
              <a:rPr lang="en-US" altLang="ko-KR" sz="1100" i="1">
                <a:solidFill>
                  <a:srgbClr val="C00000"/>
                </a:solidFill>
                <a:latin typeface="Arial" charset="0"/>
              </a:rPr>
              <a:t>Brake Warning</a:t>
            </a:r>
            <a:endParaRPr lang="ko-KR" altLang="en-US" sz="1100" i="1">
              <a:solidFill>
                <a:srgbClr val="C0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2"/>
          <p:cNvSpPr>
            <a:spLocks noGrp="1"/>
          </p:cNvSpPr>
          <p:nvPr>
            <p:ph type="sldNum" sz="quarter" idx="13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  <a:latin typeface="Verdana" panose="020B0604030504040204" pitchFamily="34" charset="0"/>
              </a:rPr>
              <a:t>Pg  </a:t>
            </a:r>
            <a:fld id="{3D6C79DB-8D8A-F14A-A46E-118008897407}" type="slidenum">
              <a:rPr lang="en-US" altLang="en-US" smtClean="0">
                <a:solidFill>
                  <a:srgbClr val="000000"/>
                </a:solidFill>
                <a:latin typeface="Verdana" panose="020B0604030504040204" pitchFamily="34" charset="0"/>
              </a:rPr>
              <a:pPr>
                <a:defRPr/>
              </a:pPr>
              <a:t>4</a:t>
            </a:fld>
            <a:r>
              <a:rPr lang="en-US" altLang="en-US" smtClean="0">
                <a:solidFill>
                  <a:srgbClr val="000000"/>
                </a:solidFill>
                <a:latin typeface="Verdana" panose="020B0604030504040204" pitchFamily="34" charset="0"/>
              </a:rPr>
              <a:t> | </a:t>
            </a:r>
          </a:p>
        </p:txBody>
      </p:sp>
      <p:sp>
        <p:nvSpPr>
          <p:cNvPr id="12291" name="Content Placeholder 3"/>
          <p:cNvSpPr>
            <a:spLocks noGrp="1"/>
          </p:cNvSpPr>
          <p:nvPr>
            <p:ph idx="11"/>
          </p:nvPr>
        </p:nvSpPr>
        <p:spPr>
          <a:xfrm>
            <a:off x="549275" y="620713"/>
            <a:ext cx="11026775" cy="647700"/>
          </a:xfrm>
        </p:spPr>
        <p:txBody>
          <a:bodyPr/>
          <a:lstStyle/>
          <a:p>
            <a:r>
              <a:rPr lang="en-US" altLang="en-US"/>
              <a:t>V2X communication Specification</a:t>
            </a:r>
          </a:p>
        </p:txBody>
      </p:sp>
      <p:graphicFrame>
        <p:nvGraphicFramePr>
          <p:cNvPr id="98" name="표 97"/>
          <p:cNvGraphicFramePr>
            <a:graphicFrameLocks noGrp="1"/>
          </p:cNvGraphicFramePr>
          <p:nvPr/>
        </p:nvGraphicFramePr>
        <p:xfrm>
          <a:off x="1054100" y="1760538"/>
          <a:ext cx="10036174" cy="3857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571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037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021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5304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715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Arial" pitchFamily="34" charset="0"/>
                        </a:rPr>
                        <a:t>Item</a:t>
                      </a:r>
                      <a:endParaRPr lang="ko-KR" altLang="en-US" sz="140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Arial" pitchFamily="34" charset="0"/>
                      </a:endParaRPr>
                    </a:p>
                  </a:txBody>
                  <a:tcPr marL="121887" marR="121887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Arial" pitchFamily="34" charset="0"/>
                        </a:rPr>
                        <a:t>USA</a:t>
                      </a:r>
                      <a:r>
                        <a:rPr lang="ko-KR" altLang="en-US" sz="1400" dirty="0" smtClean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Arial" pitchFamily="34" charset="0"/>
                        </a:rPr>
                        <a:t> </a:t>
                      </a:r>
                      <a:endParaRPr lang="ko-KR" altLang="en-US" sz="140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Arial" pitchFamily="34" charset="0"/>
                      </a:endParaRPr>
                    </a:p>
                  </a:txBody>
                  <a:tcPr marL="121887" marR="121887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Arial" pitchFamily="34" charset="0"/>
                        </a:rPr>
                        <a:t>EU</a:t>
                      </a:r>
                      <a:endParaRPr lang="ko-KR" altLang="en-US" sz="140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Arial" pitchFamily="34" charset="0"/>
                      </a:endParaRPr>
                    </a:p>
                  </a:txBody>
                  <a:tcPr marL="121887" marR="121887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Arial" pitchFamily="34" charset="0"/>
                        </a:rPr>
                        <a:t>Korea</a:t>
                      </a:r>
                      <a:r>
                        <a:rPr lang="ko-KR" altLang="en-US" sz="1400" dirty="0" smtClean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Arial" pitchFamily="34" charset="0"/>
                        </a:rPr>
                        <a:t>  </a:t>
                      </a:r>
                      <a:endParaRPr lang="ko-KR" altLang="en-US" sz="140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Arial" pitchFamily="34" charset="0"/>
                      </a:endParaRPr>
                    </a:p>
                  </a:txBody>
                  <a:tcPr marL="121887" marR="121887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Arial" pitchFamily="34" charset="0"/>
                        </a:rPr>
                        <a:t>Japan</a:t>
                      </a:r>
                      <a:r>
                        <a:rPr lang="ko-KR" altLang="en-US" sz="1400" dirty="0" smtClean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Arial" pitchFamily="34" charset="0"/>
                        </a:rPr>
                        <a:t> </a:t>
                      </a:r>
                      <a:endParaRPr lang="ko-KR" altLang="en-US" sz="140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Arial" pitchFamily="34" charset="0"/>
                      </a:endParaRPr>
                    </a:p>
                  </a:txBody>
                  <a:tcPr marL="121887" marR="121887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249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Arial" pitchFamily="34" charset="0"/>
                        </a:rPr>
                        <a:t>Frequency Band(GHz)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Arial" pitchFamily="34" charset="0"/>
                      </a:endParaRPr>
                    </a:p>
                  </a:txBody>
                  <a:tcPr marL="121887" marR="121887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5.855~5.925GHz</a:t>
                      </a:r>
                    </a:p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(7 CH)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887" marR="121887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5.855~5.925GHz</a:t>
                      </a:r>
                    </a:p>
                    <a:p>
                      <a:pPr algn="ctr" latinLnBrk="1"/>
                      <a:r>
                        <a:rPr lang="en-US" altLang="ko-KR" sz="12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(7 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CH)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887" marR="121887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5.855~5.925GHz</a:t>
                      </a:r>
                    </a:p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(7</a:t>
                      </a:r>
                      <a:r>
                        <a:rPr lang="en-US" altLang="ko-KR" sz="1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CH)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887" marR="121887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700MHz</a:t>
                      </a:r>
                    </a:p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(1 CH)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887" marR="121887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061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Arial" pitchFamily="34" charset="0"/>
                        </a:rPr>
                        <a:t>Channel</a:t>
                      </a:r>
                    </a:p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Arial" pitchFamily="34" charset="0"/>
                        </a:rPr>
                        <a:t>Bandwidth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Arial" pitchFamily="34" charset="0"/>
                      </a:endParaRPr>
                    </a:p>
                  </a:txBody>
                  <a:tcPr marL="121887" marR="121887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10MHz,</a:t>
                      </a:r>
                      <a:r>
                        <a:rPr lang="en-US" altLang="ko-KR" sz="1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20MHz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887" marR="121887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10MHz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887" marR="121887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10MHz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887" marR="121887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10MHz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887" marR="121887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3127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Arial" pitchFamily="34" charset="0"/>
                        </a:rPr>
                        <a:t>Modulation</a:t>
                      </a:r>
                    </a:p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Arial" pitchFamily="34" charset="0"/>
                        </a:rPr>
                        <a:t>Type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Arial" pitchFamily="34" charset="0"/>
                      </a:endParaRPr>
                    </a:p>
                  </a:txBody>
                  <a:tcPr marL="121887" marR="121887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OFDM</a:t>
                      </a:r>
                    </a:p>
                    <a:p>
                      <a:pPr algn="ctr" latinLnBrk="1"/>
                      <a:r>
                        <a:rPr lang="en-US" altLang="ko-KR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(BPSK, QPSK, 16QAM,64QAM)</a:t>
                      </a:r>
                    </a:p>
                  </a:txBody>
                  <a:tcPr marL="121887" marR="121887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OFDM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(BPSK, QPSK, 16QAM,64QAM)</a:t>
                      </a:r>
                    </a:p>
                  </a:txBody>
                  <a:tcPr marL="121887" marR="121887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OFDM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(BPSK, QPSK, 16QAM,64QAM)</a:t>
                      </a:r>
                    </a:p>
                  </a:txBody>
                  <a:tcPr marL="121887" marR="121887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OFDM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(BPSK, QPSK, 16QAM,64QAM)</a:t>
                      </a:r>
                    </a:p>
                  </a:txBody>
                  <a:tcPr marL="121887" marR="121887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4121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Arial" pitchFamily="34" charset="0"/>
                        </a:rPr>
                        <a:t>MAC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Arial" pitchFamily="34" charset="0"/>
                      </a:endParaRPr>
                    </a:p>
                  </a:txBody>
                  <a:tcPr marL="121887" marR="121887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CSMA/CA 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887" marR="121887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CSMA/CA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1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887" marR="121887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CSMA/CA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(Time</a:t>
                      </a:r>
                      <a:r>
                        <a:rPr lang="en-US" altLang="ko-KR" sz="1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Slot based)</a:t>
                      </a:r>
                      <a:endParaRPr lang="ko-KR" altLang="en-US" sz="1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887" marR="121887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CSMA/CA</a:t>
                      </a:r>
                    </a:p>
                  </a:txBody>
                  <a:tcPr marL="121887" marR="121887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4121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Arial" pitchFamily="34" charset="0"/>
                        </a:rPr>
                        <a:t>Data Rate</a:t>
                      </a:r>
                    </a:p>
                  </a:txBody>
                  <a:tcPr marL="121887" marR="121887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3,4.5,6,9,12,18,24,27,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36,</a:t>
                      </a:r>
                      <a:r>
                        <a:rPr lang="en-US" altLang="ko-KR" sz="1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48, 54</a:t>
                      </a:r>
                      <a:endParaRPr lang="ko-KR" altLang="en-US" sz="1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887" marR="121887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3,4.5,6,9,12,18,24,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ko-KR" altLang="en-US" sz="1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887" marR="121887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3,4.5,6,9,12,18,24,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ko-KR" altLang="en-US" sz="1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887" marR="121887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3,4.5,6,9,12,18</a:t>
                      </a:r>
                      <a:endParaRPr lang="ko-KR" altLang="en-US" sz="1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887" marR="121887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2"/>
          <p:cNvSpPr>
            <a:spLocks noGrp="1"/>
          </p:cNvSpPr>
          <p:nvPr>
            <p:ph type="sldNum" sz="quarter" idx="13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  <a:latin typeface="Verdana" panose="020B0604030504040204" pitchFamily="34" charset="0"/>
              </a:rPr>
              <a:t>Pg  </a:t>
            </a:r>
            <a:fld id="{3C23531E-0995-BF49-B504-CB49EB21C394}" type="slidenum">
              <a:rPr lang="en-US" altLang="en-US" smtClean="0">
                <a:solidFill>
                  <a:srgbClr val="000000"/>
                </a:solidFill>
                <a:latin typeface="Verdana" panose="020B0604030504040204" pitchFamily="34" charset="0"/>
              </a:rPr>
              <a:pPr>
                <a:defRPr/>
              </a:pPr>
              <a:t>5</a:t>
            </a:fld>
            <a:r>
              <a:rPr lang="en-US" altLang="en-US" smtClean="0">
                <a:solidFill>
                  <a:srgbClr val="000000"/>
                </a:solidFill>
                <a:latin typeface="Verdana" panose="020B0604030504040204" pitchFamily="34" charset="0"/>
              </a:rPr>
              <a:t> | </a:t>
            </a:r>
          </a:p>
        </p:txBody>
      </p:sp>
      <p:sp>
        <p:nvSpPr>
          <p:cNvPr id="13315" name="Content Placeholder 3"/>
          <p:cNvSpPr>
            <a:spLocks noGrp="1"/>
          </p:cNvSpPr>
          <p:nvPr>
            <p:ph idx="11"/>
          </p:nvPr>
        </p:nvSpPr>
        <p:spPr>
          <a:xfrm>
            <a:off x="549275" y="620713"/>
            <a:ext cx="11026775" cy="647700"/>
          </a:xfrm>
        </p:spPr>
        <p:txBody>
          <a:bodyPr/>
          <a:lstStyle/>
          <a:p>
            <a:pPr marL="0" indent="0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charset="0"/>
              <a:buChar char="•"/>
            </a:pPr>
            <a:r>
              <a:rPr lang="en-US" altLang="ko-KR">
                <a:ea typeface="굴림" charset="-127"/>
              </a:rPr>
              <a:t> </a:t>
            </a:r>
            <a:r>
              <a:rPr lang="en-US" altLang="ko-KR">
                <a:ea typeface="굴림" charset="-127"/>
                <a:cs typeface="Arial" charset="0"/>
              </a:rPr>
              <a:t>LTE V2X Technology </a:t>
            </a:r>
          </a:p>
        </p:txBody>
      </p:sp>
      <p:sp>
        <p:nvSpPr>
          <p:cNvPr id="9220" name="Content Placeholder 4"/>
          <p:cNvSpPr>
            <a:spLocks noGrp="1"/>
          </p:cNvSpPr>
          <p:nvPr>
            <p:ph sz="half" idx="12"/>
          </p:nvPr>
        </p:nvSpPr>
        <p:spPr>
          <a:xfrm>
            <a:off x="549275" y="1412875"/>
            <a:ext cx="10874375" cy="4537075"/>
          </a:xfrm>
        </p:spPr>
        <p:txBody>
          <a:bodyPr/>
          <a:lstStyle/>
          <a:p>
            <a:pPr marL="0" indent="0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charset="0"/>
              <a:buChar char="•"/>
              <a:defRPr/>
            </a:pPr>
            <a:r>
              <a:rPr lang="en-US" altLang="ko-K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ko-KR" sz="1800" dirty="0" smtClean="0">
                <a:latin typeface="+mn-lt"/>
                <a:cs typeface="Arial" charset="0"/>
              </a:rPr>
              <a:t>Coexistence </a:t>
            </a:r>
            <a:r>
              <a:rPr lang="en-US" altLang="ko-KR" sz="1800" dirty="0">
                <a:latin typeface="+mn-lt"/>
                <a:cs typeface="Arial" charset="0"/>
              </a:rPr>
              <a:t>study between WAVE and LTE V2X in </a:t>
            </a:r>
            <a:r>
              <a:rPr lang="en-US" altLang="ko-KR" sz="1800" dirty="0" smtClean="0">
                <a:latin typeface="+mn-lt"/>
                <a:cs typeface="Arial" charset="0"/>
              </a:rPr>
              <a:t>3GPP</a:t>
            </a:r>
          </a:p>
          <a:p>
            <a:pPr marL="0" indent="0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charset="0"/>
              <a:buChar char="•"/>
              <a:defRPr/>
            </a:pPr>
            <a:r>
              <a:rPr lang="en-US" altLang="ko-KR" sz="1800" dirty="0" smtClean="0">
                <a:latin typeface="+mn-lt"/>
                <a:cs typeface="Arial" charset="0"/>
              </a:rPr>
              <a:t> LTE V2X interworking standard in ISO </a:t>
            </a:r>
            <a:r>
              <a:rPr lang="en-US" altLang="ko-KR" sz="1800" dirty="0">
                <a:cs typeface="Arial" charset="0"/>
              </a:rPr>
              <a:t>CALM architecture </a:t>
            </a:r>
            <a:endParaRPr lang="en-US" altLang="ko-KR" sz="1800" dirty="0" smtClean="0">
              <a:latin typeface="+mn-lt"/>
              <a:cs typeface="Arial" charset="0"/>
            </a:endParaRPr>
          </a:p>
          <a:p>
            <a:pPr marL="0" indent="0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charset="0"/>
              <a:buChar char="•"/>
              <a:defRPr/>
            </a:pPr>
            <a:r>
              <a:rPr lang="en-US" altLang="ko-KR" sz="1800" dirty="0">
                <a:latin typeface="+mn-lt"/>
                <a:cs typeface="Arial" charset="0"/>
              </a:rPr>
              <a:t> </a:t>
            </a:r>
            <a:r>
              <a:rPr lang="en-US" altLang="ko-KR" sz="1800" dirty="0">
                <a:cs typeface="Arial" charset="0"/>
              </a:rPr>
              <a:t>LTE V2X interworking </a:t>
            </a:r>
            <a:r>
              <a:rPr lang="en-US" altLang="ko-KR" sz="1800" dirty="0" smtClean="0">
                <a:cs typeface="Arial" charset="0"/>
              </a:rPr>
              <a:t>standard in TTA </a:t>
            </a:r>
            <a:r>
              <a:rPr lang="en-US" altLang="ko-KR" sz="1800" dirty="0">
                <a:cs typeface="Arial" charset="0"/>
              </a:rPr>
              <a:t>Communication </a:t>
            </a:r>
            <a:r>
              <a:rPr lang="en-US" altLang="ko-KR" sz="1800" dirty="0" smtClean="0">
                <a:cs typeface="Arial" charset="0"/>
              </a:rPr>
              <a:t>platform</a:t>
            </a:r>
            <a:endParaRPr lang="en-US" altLang="ko-KR" sz="1800" dirty="0">
              <a:cs typeface="Arial" charset="0"/>
            </a:endParaRPr>
          </a:p>
        </p:txBody>
      </p:sp>
      <p:sp>
        <p:nvSpPr>
          <p:cNvPr id="5" name="직사각형 4"/>
          <p:cNvSpPr/>
          <p:nvPr/>
        </p:nvSpPr>
        <p:spPr bwMode="auto">
          <a:xfrm>
            <a:off x="1917700" y="4749800"/>
            <a:ext cx="5256213" cy="3714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ko-KR" altLang="en-US">
              <a:solidFill>
                <a:schemeClr val="tx1"/>
              </a:solidFill>
              <a:latin typeface="Calibri" panose="020F0502020204030204" pitchFamily="34" charset="0"/>
              <a:ea typeface="Microsoft YaHei" panose="020B0503020204020204" pitchFamily="34" charset="-122"/>
            </a:endParaRPr>
          </a:p>
        </p:txBody>
      </p:sp>
      <p:cxnSp>
        <p:nvCxnSpPr>
          <p:cNvPr id="13318" name="직선 연결선 89"/>
          <p:cNvCxnSpPr>
            <a:cxnSpLocks noChangeShapeType="1"/>
            <a:stCxn id="5" idx="1"/>
            <a:endCxn id="5" idx="3"/>
          </p:cNvCxnSpPr>
          <p:nvPr/>
        </p:nvCxnSpPr>
        <p:spPr bwMode="auto">
          <a:xfrm>
            <a:off x="1917700" y="4935538"/>
            <a:ext cx="5256213" cy="0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19" name="직사각형 5"/>
          <p:cNvSpPr>
            <a:spLocks noChangeArrowheads="1"/>
          </p:cNvSpPr>
          <p:nvPr/>
        </p:nvSpPr>
        <p:spPr bwMode="auto">
          <a:xfrm>
            <a:off x="6880225" y="4540250"/>
            <a:ext cx="49847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eaLnBrk="1" latinLnBrk="1" hangingPunct="1"/>
            <a:r>
              <a:rPr lang="en-US" altLang="ko-KR" sz="1200">
                <a:solidFill>
                  <a:schemeClr val="tx1"/>
                </a:solidFill>
                <a:latin typeface="Arial" charset="0"/>
              </a:rPr>
              <a:t>RSE</a:t>
            </a:r>
            <a:endParaRPr lang="ko-KR" altLang="en-US" sz="120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13320" name="직선 연결선 13"/>
          <p:cNvCxnSpPr>
            <a:cxnSpLocks noChangeShapeType="1"/>
            <a:endCxn id="13343" idx="0"/>
          </p:cNvCxnSpPr>
          <p:nvPr/>
        </p:nvCxnSpPr>
        <p:spPr bwMode="auto">
          <a:xfrm flipH="1" flipV="1">
            <a:off x="7146925" y="4229100"/>
            <a:ext cx="427038" cy="206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3321" name="Group 40"/>
          <p:cNvGrpSpPr>
            <a:grpSpLocks/>
          </p:cNvGrpSpPr>
          <p:nvPr/>
        </p:nvGrpSpPr>
        <p:grpSpPr bwMode="auto">
          <a:xfrm>
            <a:off x="6783388" y="3535363"/>
            <a:ext cx="417512" cy="936625"/>
            <a:chOff x="3772" y="452"/>
            <a:chExt cx="265" cy="688"/>
          </a:xfrm>
        </p:grpSpPr>
        <p:sp>
          <p:nvSpPr>
            <p:cNvPr id="13343" name="AutoShape 41"/>
            <p:cNvSpPr>
              <a:spLocks noChangeArrowheads="1"/>
            </p:cNvSpPr>
            <p:nvPr/>
          </p:nvSpPr>
          <p:spPr bwMode="auto">
            <a:xfrm>
              <a:off x="3969" y="890"/>
              <a:ext cx="68" cy="250"/>
            </a:xfrm>
            <a:prstGeom prst="can">
              <a:avLst>
                <a:gd name="adj" fmla="val 91912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3344" name="AutoShape 42"/>
            <p:cNvSpPr>
              <a:spLocks noChangeArrowheads="1"/>
            </p:cNvSpPr>
            <p:nvPr/>
          </p:nvSpPr>
          <p:spPr bwMode="auto">
            <a:xfrm>
              <a:off x="3992" y="482"/>
              <a:ext cx="23" cy="453"/>
            </a:xfrm>
            <a:prstGeom prst="can">
              <a:avLst>
                <a:gd name="adj" fmla="val 20151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3345" name="AutoShape 43"/>
            <p:cNvSpPr>
              <a:spLocks noChangeArrowheads="1"/>
            </p:cNvSpPr>
            <p:nvPr/>
          </p:nvSpPr>
          <p:spPr bwMode="auto">
            <a:xfrm rot="-8963621">
              <a:off x="3913" y="452"/>
              <a:ext cx="23" cy="340"/>
            </a:xfrm>
            <a:prstGeom prst="can">
              <a:avLst>
                <a:gd name="adj" fmla="val 15124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grpSp>
          <p:nvGrpSpPr>
            <p:cNvPr id="13346" name="Group 44"/>
            <p:cNvGrpSpPr>
              <a:grpSpLocks/>
            </p:cNvGrpSpPr>
            <p:nvPr/>
          </p:nvGrpSpPr>
          <p:grpSpPr bwMode="auto">
            <a:xfrm rot="19444146" flipH="1">
              <a:off x="3772" y="642"/>
              <a:ext cx="210" cy="108"/>
              <a:chOff x="1700" y="912"/>
              <a:chExt cx="1058" cy="133"/>
            </a:xfrm>
          </p:grpSpPr>
          <p:sp>
            <p:nvSpPr>
              <p:cNvPr id="13356" name="Freeform 45"/>
              <p:cNvSpPr>
                <a:spLocks/>
              </p:cNvSpPr>
              <p:nvPr/>
            </p:nvSpPr>
            <p:spPr bwMode="auto">
              <a:xfrm>
                <a:off x="1700" y="912"/>
                <a:ext cx="1058" cy="133"/>
              </a:xfrm>
              <a:custGeom>
                <a:avLst/>
                <a:gdLst>
                  <a:gd name="T0" fmla="*/ 1 w 2116"/>
                  <a:gd name="T1" fmla="*/ 1 h 264"/>
                  <a:gd name="T2" fmla="*/ 1 w 2116"/>
                  <a:gd name="T3" fmla="*/ 0 h 264"/>
                  <a:gd name="T4" fmla="*/ 0 w 2116"/>
                  <a:gd name="T5" fmla="*/ 0 h 264"/>
                  <a:gd name="T6" fmla="*/ 0 w 2116"/>
                  <a:gd name="T7" fmla="*/ 1 h 264"/>
                  <a:gd name="T8" fmla="*/ 1 w 2116"/>
                  <a:gd name="T9" fmla="*/ 1 h 264"/>
                  <a:gd name="T10" fmla="*/ 1 w 2116"/>
                  <a:gd name="T11" fmla="*/ 1 h 264"/>
                  <a:gd name="T12" fmla="*/ 1 w 2116"/>
                  <a:gd name="T13" fmla="*/ 1 h 26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116"/>
                  <a:gd name="T22" fmla="*/ 0 h 264"/>
                  <a:gd name="T23" fmla="*/ 2116 w 2116"/>
                  <a:gd name="T24" fmla="*/ 264 h 26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116" h="264">
                    <a:moveTo>
                      <a:pt x="2116" y="216"/>
                    </a:moveTo>
                    <a:lnTo>
                      <a:pt x="1899" y="0"/>
                    </a:lnTo>
                    <a:lnTo>
                      <a:pt x="0" y="0"/>
                    </a:lnTo>
                    <a:lnTo>
                      <a:pt x="0" y="48"/>
                    </a:lnTo>
                    <a:lnTo>
                      <a:pt x="217" y="264"/>
                    </a:lnTo>
                    <a:lnTo>
                      <a:pt x="2116" y="264"/>
                    </a:lnTo>
                    <a:lnTo>
                      <a:pt x="2116" y="216"/>
                    </a:lnTo>
                    <a:close/>
                  </a:path>
                </a:pathLst>
              </a:custGeom>
              <a:solidFill>
                <a:srgbClr val="919191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57" name="Line 46"/>
              <p:cNvSpPr>
                <a:spLocks noChangeShapeType="1"/>
              </p:cNvSpPr>
              <p:nvPr/>
            </p:nvSpPr>
            <p:spPr bwMode="auto">
              <a:xfrm flipV="1">
                <a:off x="2650" y="912"/>
                <a:ext cx="1" cy="24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58" name="Line 47"/>
              <p:cNvSpPr>
                <a:spLocks noChangeShapeType="1"/>
              </p:cNvSpPr>
              <p:nvPr/>
            </p:nvSpPr>
            <p:spPr bwMode="auto">
              <a:xfrm>
                <a:off x="2650" y="936"/>
                <a:ext cx="108" cy="109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59" name="Line 48"/>
              <p:cNvSpPr>
                <a:spLocks noChangeShapeType="1"/>
              </p:cNvSpPr>
              <p:nvPr/>
            </p:nvSpPr>
            <p:spPr bwMode="auto">
              <a:xfrm>
                <a:off x="1700" y="936"/>
                <a:ext cx="950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347" name="Freeform 49"/>
            <p:cNvSpPr>
              <a:spLocks/>
            </p:cNvSpPr>
            <p:nvPr/>
          </p:nvSpPr>
          <p:spPr bwMode="auto">
            <a:xfrm rot="19444146" flipH="1">
              <a:off x="3828" y="713"/>
              <a:ext cx="30" cy="30"/>
            </a:xfrm>
            <a:custGeom>
              <a:avLst/>
              <a:gdLst>
                <a:gd name="T0" fmla="*/ 0 w 296"/>
                <a:gd name="T1" fmla="*/ 0 h 76"/>
                <a:gd name="T2" fmla="*/ 0 w 296"/>
                <a:gd name="T3" fmla="*/ 0 h 76"/>
                <a:gd name="T4" fmla="*/ 0 w 296"/>
                <a:gd name="T5" fmla="*/ 0 h 76"/>
                <a:gd name="T6" fmla="*/ 0 60000 65536"/>
                <a:gd name="T7" fmla="*/ 0 60000 65536"/>
                <a:gd name="T8" fmla="*/ 0 60000 65536"/>
                <a:gd name="T9" fmla="*/ 0 w 296"/>
                <a:gd name="T10" fmla="*/ 0 h 76"/>
                <a:gd name="T11" fmla="*/ 296 w 296"/>
                <a:gd name="T12" fmla="*/ 76 h 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" h="76">
                  <a:moveTo>
                    <a:pt x="0" y="76"/>
                  </a:moveTo>
                  <a:lnTo>
                    <a:pt x="98" y="0"/>
                  </a:lnTo>
                  <a:lnTo>
                    <a:pt x="296" y="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8" name="Freeform 50"/>
            <p:cNvSpPr>
              <a:spLocks/>
            </p:cNvSpPr>
            <p:nvPr/>
          </p:nvSpPr>
          <p:spPr bwMode="auto">
            <a:xfrm rot="19444146" flipH="1">
              <a:off x="3915" y="650"/>
              <a:ext cx="29" cy="30"/>
            </a:xfrm>
            <a:custGeom>
              <a:avLst/>
              <a:gdLst>
                <a:gd name="T0" fmla="*/ 0 w 296"/>
                <a:gd name="T1" fmla="*/ 0 h 76"/>
                <a:gd name="T2" fmla="*/ 0 w 296"/>
                <a:gd name="T3" fmla="*/ 0 h 76"/>
                <a:gd name="T4" fmla="*/ 0 w 296"/>
                <a:gd name="T5" fmla="*/ 0 h 76"/>
                <a:gd name="T6" fmla="*/ 0 60000 65536"/>
                <a:gd name="T7" fmla="*/ 0 60000 65536"/>
                <a:gd name="T8" fmla="*/ 0 60000 65536"/>
                <a:gd name="T9" fmla="*/ 0 w 296"/>
                <a:gd name="T10" fmla="*/ 0 h 76"/>
                <a:gd name="T11" fmla="*/ 296 w 296"/>
                <a:gd name="T12" fmla="*/ 76 h 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" h="76">
                  <a:moveTo>
                    <a:pt x="296" y="76"/>
                  </a:moveTo>
                  <a:lnTo>
                    <a:pt x="197" y="0"/>
                  </a:lnTo>
                  <a:lnTo>
                    <a:pt x="0" y="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9" name="Freeform 51"/>
            <p:cNvSpPr>
              <a:spLocks/>
            </p:cNvSpPr>
            <p:nvPr/>
          </p:nvSpPr>
          <p:spPr bwMode="auto">
            <a:xfrm rot="19444146" flipH="1">
              <a:off x="3842" y="740"/>
              <a:ext cx="30" cy="31"/>
            </a:xfrm>
            <a:custGeom>
              <a:avLst/>
              <a:gdLst>
                <a:gd name="T0" fmla="*/ 0 w 296"/>
                <a:gd name="T1" fmla="*/ 0 h 76"/>
                <a:gd name="T2" fmla="*/ 0 w 296"/>
                <a:gd name="T3" fmla="*/ 0 h 76"/>
                <a:gd name="T4" fmla="*/ 0 w 296"/>
                <a:gd name="T5" fmla="*/ 0 h 76"/>
                <a:gd name="T6" fmla="*/ 0 60000 65536"/>
                <a:gd name="T7" fmla="*/ 0 60000 65536"/>
                <a:gd name="T8" fmla="*/ 0 60000 65536"/>
                <a:gd name="T9" fmla="*/ 0 w 296"/>
                <a:gd name="T10" fmla="*/ 0 h 76"/>
                <a:gd name="T11" fmla="*/ 296 w 296"/>
                <a:gd name="T12" fmla="*/ 76 h 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" h="76">
                  <a:moveTo>
                    <a:pt x="0" y="76"/>
                  </a:moveTo>
                  <a:lnTo>
                    <a:pt x="99" y="0"/>
                  </a:lnTo>
                  <a:lnTo>
                    <a:pt x="296" y="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0" name="Freeform 52"/>
            <p:cNvSpPr>
              <a:spLocks/>
            </p:cNvSpPr>
            <p:nvPr/>
          </p:nvSpPr>
          <p:spPr bwMode="auto">
            <a:xfrm rot="19444146" flipH="1">
              <a:off x="3936" y="689"/>
              <a:ext cx="29" cy="31"/>
            </a:xfrm>
            <a:custGeom>
              <a:avLst/>
              <a:gdLst>
                <a:gd name="T0" fmla="*/ 0 w 295"/>
                <a:gd name="T1" fmla="*/ 0 h 76"/>
                <a:gd name="T2" fmla="*/ 0 w 295"/>
                <a:gd name="T3" fmla="*/ 0 h 76"/>
                <a:gd name="T4" fmla="*/ 0 w 295"/>
                <a:gd name="T5" fmla="*/ 0 h 76"/>
                <a:gd name="T6" fmla="*/ 0 60000 65536"/>
                <a:gd name="T7" fmla="*/ 0 60000 65536"/>
                <a:gd name="T8" fmla="*/ 0 60000 65536"/>
                <a:gd name="T9" fmla="*/ 0 w 295"/>
                <a:gd name="T10" fmla="*/ 0 h 76"/>
                <a:gd name="T11" fmla="*/ 295 w 295"/>
                <a:gd name="T12" fmla="*/ 76 h 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5" h="76">
                  <a:moveTo>
                    <a:pt x="295" y="76"/>
                  </a:moveTo>
                  <a:lnTo>
                    <a:pt x="197" y="0"/>
                  </a:lnTo>
                  <a:lnTo>
                    <a:pt x="0" y="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351" name="Group 53"/>
            <p:cNvGrpSpPr>
              <a:grpSpLocks/>
            </p:cNvGrpSpPr>
            <p:nvPr/>
          </p:nvGrpSpPr>
          <p:grpSpPr bwMode="auto">
            <a:xfrm rot="19444146" flipH="1">
              <a:off x="3867" y="707"/>
              <a:ext cx="87" cy="61"/>
              <a:chOff x="1996" y="1007"/>
              <a:chExt cx="442" cy="75"/>
            </a:xfrm>
          </p:grpSpPr>
          <p:sp>
            <p:nvSpPr>
              <p:cNvPr id="13352" name="Freeform 54"/>
              <p:cNvSpPr>
                <a:spLocks/>
              </p:cNvSpPr>
              <p:nvPr/>
            </p:nvSpPr>
            <p:spPr bwMode="auto">
              <a:xfrm>
                <a:off x="1996" y="1007"/>
                <a:ext cx="442" cy="75"/>
              </a:xfrm>
              <a:custGeom>
                <a:avLst/>
                <a:gdLst>
                  <a:gd name="T0" fmla="*/ 0 w 885"/>
                  <a:gd name="T1" fmla="*/ 0 h 151"/>
                  <a:gd name="T2" fmla="*/ 0 w 885"/>
                  <a:gd name="T3" fmla="*/ 0 h 151"/>
                  <a:gd name="T4" fmla="*/ 0 w 885"/>
                  <a:gd name="T5" fmla="*/ 0 h 151"/>
                  <a:gd name="T6" fmla="*/ 0 w 885"/>
                  <a:gd name="T7" fmla="*/ 0 h 151"/>
                  <a:gd name="T8" fmla="*/ 0 w 885"/>
                  <a:gd name="T9" fmla="*/ 0 h 151"/>
                  <a:gd name="T10" fmla="*/ 0 w 885"/>
                  <a:gd name="T11" fmla="*/ 0 h 151"/>
                  <a:gd name="T12" fmla="*/ 0 w 885"/>
                  <a:gd name="T13" fmla="*/ 0 h 1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85"/>
                  <a:gd name="T22" fmla="*/ 0 h 151"/>
                  <a:gd name="T23" fmla="*/ 885 w 885"/>
                  <a:gd name="T24" fmla="*/ 151 h 15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85" h="151">
                    <a:moveTo>
                      <a:pt x="885" y="71"/>
                    </a:moveTo>
                    <a:lnTo>
                      <a:pt x="815" y="0"/>
                    </a:lnTo>
                    <a:lnTo>
                      <a:pt x="0" y="0"/>
                    </a:lnTo>
                    <a:lnTo>
                      <a:pt x="0" y="81"/>
                    </a:lnTo>
                    <a:lnTo>
                      <a:pt x="71" y="151"/>
                    </a:lnTo>
                    <a:lnTo>
                      <a:pt x="885" y="151"/>
                    </a:lnTo>
                    <a:lnTo>
                      <a:pt x="885" y="71"/>
                    </a:lnTo>
                    <a:close/>
                  </a:path>
                </a:pathLst>
              </a:custGeom>
              <a:solidFill>
                <a:srgbClr val="CECECE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53" name="Line 55"/>
              <p:cNvSpPr>
                <a:spLocks noChangeShapeType="1"/>
              </p:cNvSpPr>
              <p:nvPr/>
            </p:nvSpPr>
            <p:spPr bwMode="auto">
              <a:xfrm flipV="1">
                <a:off x="2403" y="1007"/>
                <a:ext cx="1" cy="4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54" name="Line 56"/>
              <p:cNvSpPr>
                <a:spLocks noChangeShapeType="1"/>
              </p:cNvSpPr>
              <p:nvPr/>
            </p:nvSpPr>
            <p:spPr bwMode="auto">
              <a:xfrm>
                <a:off x="2403" y="1047"/>
                <a:ext cx="35" cy="3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55" name="Line 57"/>
              <p:cNvSpPr>
                <a:spLocks noChangeShapeType="1"/>
              </p:cNvSpPr>
              <p:nvPr/>
            </p:nvSpPr>
            <p:spPr bwMode="auto">
              <a:xfrm flipH="1">
                <a:off x="1996" y="1047"/>
                <a:ext cx="407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6" name="구름 65"/>
          <p:cNvSpPr>
            <a:spLocks/>
          </p:cNvSpPr>
          <p:nvPr/>
        </p:nvSpPr>
        <p:spPr bwMode="auto">
          <a:xfrm>
            <a:off x="7402513" y="3935413"/>
            <a:ext cx="1520825" cy="565150"/>
          </a:xfrm>
          <a:custGeom>
            <a:avLst/>
            <a:gdLst>
              <a:gd name="T0" fmla="*/ 165214 w 43200"/>
              <a:gd name="T1" fmla="*/ 342452 h 43200"/>
              <a:gd name="T2" fmla="*/ 76041 w 43200"/>
              <a:gd name="T3" fmla="*/ 332026 h 43200"/>
              <a:gd name="T4" fmla="*/ 243895 w 43200"/>
              <a:gd name="T5" fmla="*/ 456555 h 43200"/>
              <a:gd name="T6" fmla="*/ 204889 w 43200"/>
              <a:gd name="T7" fmla="*/ 461539 h 43200"/>
              <a:gd name="T8" fmla="*/ 580096 w 43200"/>
              <a:gd name="T9" fmla="*/ 511382 h 43200"/>
              <a:gd name="T10" fmla="*/ 556580 w 43200"/>
              <a:gd name="T11" fmla="*/ 488619 h 43200"/>
              <a:gd name="T12" fmla="*/ 1014834 w 43200"/>
              <a:gd name="T13" fmla="*/ 454619 h 43200"/>
              <a:gd name="T14" fmla="*/ 1005434 w 43200"/>
              <a:gd name="T15" fmla="*/ 479593 h 43200"/>
              <a:gd name="T16" fmla="*/ 1201487 w 43200"/>
              <a:gd name="T17" fmla="*/ 300288 h 43200"/>
              <a:gd name="T18" fmla="*/ 1315936 w 43200"/>
              <a:gd name="T19" fmla="*/ 393643 h 43200"/>
              <a:gd name="T20" fmla="*/ 1471469 w 43200"/>
              <a:gd name="T21" fmla="*/ 200864 h 43200"/>
              <a:gd name="T22" fmla="*/ 1420493 w 43200"/>
              <a:gd name="T23" fmla="*/ 235872 h 43200"/>
              <a:gd name="T24" fmla="*/ 1349169 w 43200"/>
              <a:gd name="T25" fmla="*/ 70984 h 43200"/>
              <a:gd name="T26" fmla="*/ 1351844 w 43200"/>
              <a:gd name="T27" fmla="*/ 87520 h 43200"/>
              <a:gd name="T28" fmla="*/ 1023670 w 43200"/>
              <a:gd name="T29" fmla="*/ 51701 h 43200"/>
              <a:gd name="T30" fmla="*/ 1049792 w 43200"/>
              <a:gd name="T31" fmla="*/ 30612 h 43200"/>
              <a:gd name="T32" fmla="*/ 779458 w 43200"/>
              <a:gd name="T33" fmla="*/ 61748 h 43200"/>
              <a:gd name="T34" fmla="*/ 792096 w 43200"/>
              <a:gd name="T35" fmla="*/ 43564 h 43200"/>
              <a:gd name="T36" fmla="*/ 492860 w 43200"/>
              <a:gd name="T37" fmla="*/ 67923 h 43200"/>
              <a:gd name="T38" fmla="*/ 538626 w 43200"/>
              <a:gd name="T39" fmla="*/ 85557 h 43200"/>
              <a:gd name="T40" fmla="*/ 145288 w 43200"/>
              <a:gd name="T41" fmla="*/ 206554 h 43200"/>
              <a:gd name="T42" fmla="*/ 137297 w 43200"/>
              <a:gd name="T43" fmla="*/ 187991 h 432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3200" h="43200">
                <a:moveTo>
                  <a:pt x="3900" y="14370"/>
                </a:moveTo>
                <a:cubicBezTo>
                  <a:pt x="3629" y="11657"/>
                  <a:pt x="4261" y="8921"/>
                  <a:pt x="5623" y="6907"/>
                </a:cubicBezTo>
                <a:cubicBezTo>
                  <a:pt x="7775" y="3726"/>
                  <a:pt x="11264" y="3017"/>
                  <a:pt x="14005" y="5202"/>
                </a:cubicBezTo>
                <a:cubicBezTo>
                  <a:pt x="15678" y="909"/>
                  <a:pt x="19914" y="22"/>
                  <a:pt x="22456" y="3432"/>
                </a:cubicBezTo>
                <a:cubicBezTo>
                  <a:pt x="23097" y="1683"/>
                  <a:pt x="24328" y="474"/>
                  <a:pt x="25749" y="200"/>
                </a:cubicBezTo>
                <a:cubicBezTo>
                  <a:pt x="27313" y="-102"/>
                  <a:pt x="28875" y="770"/>
                  <a:pt x="29833" y="2481"/>
                </a:cubicBezTo>
                <a:cubicBezTo>
                  <a:pt x="31215" y="267"/>
                  <a:pt x="33501" y="-460"/>
                  <a:pt x="35463" y="690"/>
                </a:cubicBezTo>
                <a:cubicBezTo>
                  <a:pt x="36958" y="1566"/>
                  <a:pt x="38030" y="3400"/>
                  <a:pt x="38318" y="5576"/>
                </a:cubicBezTo>
                <a:cubicBezTo>
                  <a:pt x="40046" y="6218"/>
                  <a:pt x="41422" y="7998"/>
                  <a:pt x="41982" y="10318"/>
                </a:cubicBezTo>
                <a:cubicBezTo>
                  <a:pt x="42389" y="12002"/>
                  <a:pt x="42331" y="13831"/>
                  <a:pt x="41818" y="15460"/>
                </a:cubicBezTo>
                <a:cubicBezTo>
                  <a:pt x="43079" y="17694"/>
                  <a:pt x="43520" y="20590"/>
                  <a:pt x="43016" y="23322"/>
                </a:cubicBezTo>
                <a:cubicBezTo>
                  <a:pt x="42346" y="26954"/>
                  <a:pt x="40128" y="29674"/>
                  <a:pt x="37404" y="30204"/>
                </a:cubicBezTo>
                <a:cubicBezTo>
                  <a:pt x="37391" y="32471"/>
                  <a:pt x="36658" y="34621"/>
                  <a:pt x="35395" y="36101"/>
                </a:cubicBezTo>
                <a:cubicBezTo>
                  <a:pt x="33476" y="38350"/>
                  <a:pt x="30704" y="38639"/>
                  <a:pt x="28555" y="36815"/>
                </a:cubicBezTo>
                <a:cubicBezTo>
                  <a:pt x="27860" y="39948"/>
                  <a:pt x="25999" y="42343"/>
                  <a:pt x="23667" y="43106"/>
                </a:cubicBezTo>
                <a:cubicBezTo>
                  <a:pt x="20919" y="44005"/>
                  <a:pt x="18051" y="42473"/>
                  <a:pt x="16480" y="39266"/>
                </a:cubicBezTo>
                <a:cubicBezTo>
                  <a:pt x="12772" y="42310"/>
                  <a:pt x="7956" y="40599"/>
                  <a:pt x="5804" y="35472"/>
                </a:cubicBezTo>
                <a:cubicBezTo>
                  <a:pt x="3690" y="35809"/>
                  <a:pt x="1705" y="34024"/>
                  <a:pt x="1110" y="31250"/>
                </a:cubicBezTo>
                <a:cubicBezTo>
                  <a:pt x="679" y="29243"/>
                  <a:pt x="1060" y="27077"/>
                  <a:pt x="2113" y="25551"/>
                </a:cubicBezTo>
                <a:cubicBezTo>
                  <a:pt x="619" y="24354"/>
                  <a:pt x="-213" y="22057"/>
                  <a:pt x="-5" y="19704"/>
                </a:cubicBezTo>
                <a:cubicBezTo>
                  <a:pt x="239" y="16949"/>
                  <a:pt x="1845" y="14791"/>
                  <a:pt x="3863" y="14507"/>
                </a:cubicBezTo>
                <a:cubicBezTo>
                  <a:pt x="3875" y="14461"/>
                  <a:pt x="3888" y="14416"/>
                  <a:pt x="3900" y="14370"/>
                </a:cubicBezTo>
                <a:close/>
              </a:path>
              <a:path w="43200" h="43200" fill="none">
                <a:moveTo>
                  <a:pt x="4693" y="26177"/>
                </a:moveTo>
                <a:cubicBezTo>
                  <a:pt x="3809" y="26271"/>
                  <a:pt x="2925" y="25993"/>
                  <a:pt x="2160" y="25380"/>
                </a:cubicBezTo>
                <a:moveTo>
                  <a:pt x="6928" y="34899"/>
                </a:moveTo>
                <a:cubicBezTo>
                  <a:pt x="6573" y="35092"/>
                  <a:pt x="6200" y="35220"/>
                  <a:pt x="5820" y="35280"/>
                </a:cubicBezTo>
                <a:moveTo>
                  <a:pt x="16478" y="39090"/>
                </a:moveTo>
                <a:cubicBezTo>
                  <a:pt x="16211" y="38544"/>
                  <a:pt x="15987" y="37961"/>
                  <a:pt x="15810" y="37350"/>
                </a:cubicBezTo>
                <a:moveTo>
                  <a:pt x="28827" y="34751"/>
                </a:moveTo>
                <a:cubicBezTo>
                  <a:pt x="28788" y="35398"/>
                  <a:pt x="28698" y="36038"/>
                  <a:pt x="28560" y="36660"/>
                </a:cubicBezTo>
                <a:moveTo>
                  <a:pt x="34129" y="22954"/>
                </a:moveTo>
                <a:cubicBezTo>
                  <a:pt x="36133" y="24282"/>
                  <a:pt x="37398" y="27058"/>
                  <a:pt x="37380" y="30090"/>
                </a:cubicBezTo>
                <a:moveTo>
                  <a:pt x="41798" y="15354"/>
                </a:moveTo>
                <a:cubicBezTo>
                  <a:pt x="41473" y="16386"/>
                  <a:pt x="40978" y="17302"/>
                  <a:pt x="40350" y="18030"/>
                </a:cubicBezTo>
                <a:moveTo>
                  <a:pt x="38324" y="5426"/>
                </a:moveTo>
                <a:cubicBezTo>
                  <a:pt x="38379" y="5843"/>
                  <a:pt x="38405" y="6266"/>
                  <a:pt x="38400" y="6690"/>
                </a:cubicBezTo>
                <a:moveTo>
                  <a:pt x="29078" y="3952"/>
                </a:moveTo>
                <a:cubicBezTo>
                  <a:pt x="29267" y="3369"/>
                  <a:pt x="29516" y="2826"/>
                  <a:pt x="29820" y="2340"/>
                </a:cubicBezTo>
                <a:moveTo>
                  <a:pt x="22141" y="4720"/>
                </a:moveTo>
                <a:cubicBezTo>
                  <a:pt x="22218" y="4238"/>
                  <a:pt x="22339" y="3771"/>
                  <a:pt x="22500" y="3330"/>
                </a:cubicBezTo>
                <a:moveTo>
                  <a:pt x="14000" y="5192"/>
                </a:moveTo>
                <a:cubicBezTo>
                  <a:pt x="14472" y="5568"/>
                  <a:pt x="14908" y="6021"/>
                  <a:pt x="15300" y="6540"/>
                </a:cubicBezTo>
                <a:moveTo>
                  <a:pt x="4127" y="15789"/>
                </a:moveTo>
                <a:cubicBezTo>
                  <a:pt x="4024" y="15325"/>
                  <a:pt x="3948" y="14851"/>
                  <a:pt x="3900" y="14370"/>
                </a:cubicBezTo>
              </a:path>
            </a:pathLst>
          </a:custGeom>
          <a:solidFill>
            <a:srgbClr val="EEF9F4"/>
          </a:solidFill>
          <a:ln w="9525" cap="flat" cmpd="sng">
            <a:solidFill>
              <a:srgbClr val="009973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39999"/>
              </a:srgb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endParaRPr lang="en-US"/>
          </a:p>
        </p:txBody>
      </p:sp>
      <p:pic>
        <p:nvPicPr>
          <p:cNvPr id="133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3388" y="4878388"/>
            <a:ext cx="809625" cy="93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4" name="직사각형 5"/>
          <p:cNvSpPr>
            <a:spLocks noChangeArrowheads="1"/>
          </p:cNvSpPr>
          <p:nvPr/>
        </p:nvSpPr>
        <p:spPr bwMode="auto">
          <a:xfrm>
            <a:off x="6769100" y="5749925"/>
            <a:ext cx="8477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eaLnBrk="1" latinLnBrk="1" hangingPunct="1"/>
            <a:r>
              <a:rPr lang="en-US" altLang="ko-KR" sz="1200">
                <a:solidFill>
                  <a:schemeClr val="tx1"/>
                </a:solidFill>
                <a:latin typeface="Arial" charset="0"/>
              </a:rPr>
              <a:t>E-Node B</a:t>
            </a:r>
            <a:endParaRPr lang="ko-KR" altLang="en-US" sz="120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13325" name="직선 연결선 13"/>
          <p:cNvCxnSpPr>
            <a:cxnSpLocks noChangeShapeType="1"/>
          </p:cNvCxnSpPr>
          <p:nvPr/>
        </p:nvCxnSpPr>
        <p:spPr bwMode="auto">
          <a:xfrm flipH="1">
            <a:off x="7361238" y="4465638"/>
            <a:ext cx="504825" cy="9413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26" name="Freeform 1084"/>
          <p:cNvSpPr>
            <a:spLocks/>
          </p:cNvSpPr>
          <p:nvPr/>
        </p:nvSpPr>
        <p:spPr bwMode="auto">
          <a:xfrm rot="-923374">
            <a:off x="5721350" y="3929063"/>
            <a:ext cx="968375" cy="66675"/>
          </a:xfrm>
          <a:custGeom>
            <a:avLst/>
            <a:gdLst>
              <a:gd name="T0" fmla="*/ 0 w 1278"/>
              <a:gd name="T1" fmla="*/ 2147483646 h 108"/>
              <a:gd name="T2" fmla="*/ 2147483646 w 1278"/>
              <a:gd name="T3" fmla="*/ 0 h 108"/>
              <a:gd name="T4" fmla="*/ 2147483646 w 1278"/>
              <a:gd name="T5" fmla="*/ 2147483646 h 108"/>
              <a:gd name="T6" fmla="*/ 2147483646 w 1278"/>
              <a:gd name="T7" fmla="*/ 2147483646 h 108"/>
              <a:gd name="T8" fmla="*/ 0 60000 65536"/>
              <a:gd name="T9" fmla="*/ 0 60000 65536"/>
              <a:gd name="T10" fmla="*/ 0 60000 65536"/>
              <a:gd name="T11" fmla="*/ 0 60000 65536"/>
              <a:gd name="T12" fmla="*/ 0 w 1278"/>
              <a:gd name="T13" fmla="*/ 0 h 108"/>
              <a:gd name="T14" fmla="*/ 1278 w 1278"/>
              <a:gd name="T15" fmla="*/ 108 h 10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78" h="108">
                <a:moveTo>
                  <a:pt x="0" y="53"/>
                </a:moveTo>
                <a:lnTo>
                  <a:pt x="806" y="0"/>
                </a:lnTo>
                <a:lnTo>
                  <a:pt x="662" y="108"/>
                </a:lnTo>
                <a:lnTo>
                  <a:pt x="1278" y="68"/>
                </a:lnTo>
              </a:path>
            </a:pathLst>
          </a:custGeom>
          <a:noFill/>
          <a:ln w="9525">
            <a:solidFill>
              <a:srgbClr val="FF0066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7" name="Freeform 1084"/>
          <p:cNvSpPr>
            <a:spLocks/>
          </p:cNvSpPr>
          <p:nvPr/>
        </p:nvSpPr>
        <p:spPr bwMode="auto">
          <a:xfrm rot="1826714" flipV="1">
            <a:off x="5688013" y="4545013"/>
            <a:ext cx="1138237" cy="141287"/>
          </a:xfrm>
          <a:custGeom>
            <a:avLst/>
            <a:gdLst>
              <a:gd name="T0" fmla="*/ 0 w 1278"/>
              <a:gd name="T1" fmla="*/ 2147483646 h 108"/>
              <a:gd name="T2" fmla="*/ 2147483646 w 1278"/>
              <a:gd name="T3" fmla="*/ 0 h 108"/>
              <a:gd name="T4" fmla="*/ 2147483646 w 1278"/>
              <a:gd name="T5" fmla="*/ 2147483646 h 108"/>
              <a:gd name="T6" fmla="*/ 2147483646 w 1278"/>
              <a:gd name="T7" fmla="*/ 2147483646 h 108"/>
              <a:gd name="T8" fmla="*/ 0 60000 65536"/>
              <a:gd name="T9" fmla="*/ 0 60000 65536"/>
              <a:gd name="T10" fmla="*/ 0 60000 65536"/>
              <a:gd name="T11" fmla="*/ 0 60000 65536"/>
              <a:gd name="T12" fmla="*/ 0 w 1278"/>
              <a:gd name="T13" fmla="*/ 0 h 108"/>
              <a:gd name="T14" fmla="*/ 1278 w 1278"/>
              <a:gd name="T15" fmla="*/ 108 h 10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78" h="108">
                <a:moveTo>
                  <a:pt x="0" y="53"/>
                </a:moveTo>
                <a:lnTo>
                  <a:pt x="806" y="0"/>
                </a:lnTo>
                <a:lnTo>
                  <a:pt x="662" y="108"/>
                </a:lnTo>
                <a:lnTo>
                  <a:pt x="1278" y="68"/>
                </a:lnTo>
              </a:path>
            </a:pathLst>
          </a:custGeom>
          <a:solidFill>
            <a:schemeClr val="bg1"/>
          </a:solidFill>
          <a:ln w="9525">
            <a:solidFill>
              <a:srgbClr val="FFC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8" name="Freeform 1084"/>
          <p:cNvSpPr>
            <a:spLocks/>
          </p:cNvSpPr>
          <p:nvPr/>
        </p:nvSpPr>
        <p:spPr bwMode="auto">
          <a:xfrm>
            <a:off x="3554413" y="3868738"/>
            <a:ext cx="1309687" cy="134937"/>
          </a:xfrm>
          <a:custGeom>
            <a:avLst/>
            <a:gdLst>
              <a:gd name="T0" fmla="*/ 0 w 1278"/>
              <a:gd name="T1" fmla="*/ 2147483646 h 108"/>
              <a:gd name="T2" fmla="*/ 2147483646 w 1278"/>
              <a:gd name="T3" fmla="*/ 0 h 108"/>
              <a:gd name="T4" fmla="*/ 2147483646 w 1278"/>
              <a:gd name="T5" fmla="*/ 2147483646 h 108"/>
              <a:gd name="T6" fmla="*/ 2147483646 w 1278"/>
              <a:gd name="T7" fmla="*/ 2147483646 h 108"/>
              <a:gd name="T8" fmla="*/ 0 60000 65536"/>
              <a:gd name="T9" fmla="*/ 0 60000 65536"/>
              <a:gd name="T10" fmla="*/ 0 60000 65536"/>
              <a:gd name="T11" fmla="*/ 0 60000 65536"/>
              <a:gd name="T12" fmla="*/ 0 w 1278"/>
              <a:gd name="T13" fmla="*/ 0 h 108"/>
              <a:gd name="T14" fmla="*/ 1278 w 1278"/>
              <a:gd name="T15" fmla="*/ 108 h 10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78" h="108">
                <a:moveTo>
                  <a:pt x="0" y="53"/>
                </a:moveTo>
                <a:lnTo>
                  <a:pt x="806" y="0"/>
                </a:lnTo>
                <a:lnTo>
                  <a:pt x="662" y="108"/>
                </a:lnTo>
                <a:lnTo>
                  <a:pt x="1278" y="68"/>
                </a:lnTo>
              </a:path>
            </a:pathLst>
          </a:custGeom>
          <a:noFill/>
          <a:ln w="9525">
            <a:solidFill>
              <a:srgbClr val="FF0066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9" name="Line 5"/>
          <p:cNvSpPr>
            <a:spLocks noChangeShapeType="1"/>
          </p:cNvSpPr>
          <p:nvPr/>
        </p:nvSpPr>
        <p:spPr bwMode="auto">
          <a:xfrm flipV="1">
            <a:off x="8443913" y="3579813"/>
            <a:ext cx="227012" cy="4079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0" name="Line 6"/>
          <p:cNvSpPr>
            <a:spLocks noChangeShapeType="1"/>
          </p:cNvSpPr>
          <p:nvPr/>
        </p:nvSpPr>
        <p:spPr bwMode="auto">
          <a:xfrm flipH="1" flipV="1">
            <a:off x="7772400" y="3370263"/>
            <a:ext cx="185738" cy="6175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Rectangle 70"/>
          <p:cNvSpPr>
            <a:spLocks noChangeArrowheads="1"/>
          </p:cNvSpPr>
          <p:nvPr/>
        </p:nvSpPr>
        <p:spPr bwMode="auto">
          <a:xfrm>
            <a:off x="7758113" y="4141788"/>
            <a:ext cx="857250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kumimoji="0" lang="en-US" altLang="ko-KR" sz="1050" b="1" dirty="0" smtClean="0">
                <a:latin typeface="Arial" panose="020B0604020202020204" pitchFamily="34" charset="0"/>
              </a:rPr>
              <a:t>Network</a:t>
            </a:r>
            <a:endParaRPr kumimoji="0" lang="ko-KR" altLang="en-US" sz="1050" dirty="0">
              <a:latin typeface="Arial" panose="020B0604020202020204" pitchFamily="34" charset="0"/>
            </a:endParaRPr>
          </a:p>
        </p:txBody>
      </p:sp>
      <p:pic>
        <p:nvPicPr>
          <p:cNvPr id="13332" name="Picture 1065" descr="j022356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225" y="2781300"/>
            <a:ext cx="627063" cy="67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33" name="Picture 1066" descr="j014972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900" y="3065463"/>
            <a:ext cx="700088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34" name="Rectangle 1068"/>
          <p:cNvSpPr>
            <a:spLocks noChangeArrowheads="1"/>
          </p:cNvSpPr>
          <p:nvPr/>
        </p:nvSpPr>
        <p:spPr bwMode="auto">
          <a:xfrm>
            <a:off x="7996238" y="2790825"/>
            <a:ext cx="895350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 eaLnBrk="1" hangingPunct="1"/>
            <a:r>
              <a:rPr lang="en-US" altLang="ko-KR" sz="1100" b="1">
                <a:solidFill>
                  <a:schemeClr val="tx1"/>
                </a:solidFill>
                <a:latin typeface="Arial" charset="0"/>
                <a:ea typeface="굴림" charset="-127"/>
                <a:cs typeface="Arial" charset="0"/>
              </a:rPr>
              <a:t> Center </a:t>
            </a:r>
            <a:endParaRPr lang="ko-KR" altLang="en-US" sz="1100" b="1">
              <a:solidFill>
                <a:schemeClr val="tx1"/>
              </a:solidFill>
              <a:latin typeface="Arial" charset="0"/>
              <a:ea typeface="굴림" charset="-127"/>
              <a:cs typeface="Arial" charset="0"/>
            </a:endParaRPr>
          </a:p>
        </p:txBody>
      </p:sp>
      <p:sp>
        <p:nvSpPr>
          <p:cNvPr id="13335" name="Freeform 1084"/>
          <p:cNvSpPr>
            <a:spLocks/>
          </p:cNvSpPr>
          <p:nvPr/>
        </p:nvSpPr>
        <p:spPr bwMode="auto">
          <a:xfrm rot="-2170539">
            <a:off x="3484563" y="4829175"/>
            <a:ext cx="1063625" cy="111125"/>
          </a:xfrm>
          <a:custGeom>
            <a:avLst/>
            <a:gdLst>
              <a:gd name="T0" fmla="*/ 0 w 1278"/>
              <a:gd name="T1" fmla="*/ 2147483646 h 108"/>
              <a:gd name="T2" fmla="*/ 2147483646 w 1278"/>
              <a:gd name="T3" fmla="*/ 0 h 108"/>
              <a:gd name="T4" fmla="*/ 2147483646 w 1278"/>
              <a:gd name="T5" fmla="*/ 2147483646 h 108"/>
              <a:gd name="T6" fmla="*/ 2147483646 w 1278"/>
              <a:gd name="T7" fmla="*/ 2147483646 h 108"/>
              <a:gd name="T8" fmla="*/ 0 60000 65536"/>
              <a:gd name="T9" fmla="*/ 0 60000 65536"/>
              <a:gd name="T10" fmla="*/ 0 60000 65536"/>
              <a:gd name="T11" fmla="*/ 0 60000 65536"/>
              <a:gd name="T12" fmla="*/ 0 w 1278"/>
              <a:gd name="T13" fmla="*/ 0 h 108"/>
              <a:gd name="T14" fmla="*/ 1278 w 1278"/>
              <a:gd name="T15" fmla="*/ 108 h 10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78" h="108">
                <a:moveTo>
                  <a:pt x="0" y="53"/>
                </a:moveTo>
                <a:lnTo>
                  <a:pt x="806" y="0"/>
                </a:lnTo>
                <a:lnTo>
                  <a:pt x="662" y="108"/>
                </a:lnTo>
                <a:lnTo>
                  <a:pt x="1278" y="68"/>
                </a:lnTo>
              </a:path>
            </a:pathLst>
          </a:custGeom>
          <a:noFill/>
          <a:ln w="9525">
            <a:solidFill>
              <a:srgbClr val="FFC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6" name="TextBox 79"/>
          <p:cNvSpPr txBox="1">
            <a:spLocks noChangeArrowheads="1"/>
          </p:cNvSpPr>
          <p:nvPr/>
        </p:nvSpPr>
        <p:spPr bwMode="auto">
          <a:xfrm>
            <a:off x="4087813" y="4905375"/>
            <a:ext cx="887412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ko-KR" sz="1100" b="1">
                <a:solidFill>
                  <a:schemeClr val="tx1"/>
                </a:solidFill>
              </a:rPr>
              <a:t>LTE V2V</a:t>
            </a:r>
            <a:endParaRPr lang="ko-KR" altLang="en-US" sz="1100" b="1">
              <a:solidFill>
                <a:schemeClr val="tx1"/>
              </a:solidFill>
            </a:endParaRPr>
          </a:p>
        </p:txBody>
      </p:sp>
      <p:sp>
        <p:nvSpPr>
          <p:cNvPr id="13337" name="TextBox 80"/>
          <p:cNvSpPr txBox="1">
            <a:spLocks noChangeArrowheads="1"/>
          </p:cNvSpPr>
          <p:nvPr/>
        </p:nvSpPr>
        <p:spPr bwMode="auto">
          <a:xfrm>
            <a:off x="6040438" y="4884738"/>
            <a:ext cx="887412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ko-KR" sz="1100" b="1">
                <a:solidFill>
                  <a:schemeClr val="tx1"/>
                </a:solidFill>
              </a:rPr>
              <a:t>LTE V2I</a:t>
            </a:r>
            <a:endParaRPr lang="ko-KR" altLang="en-US" sz="1100" b="1">
              <a:solidFill>
                <a:schemeClr val="tx1"/>
              </a:solidFill>
            </a:endParaRPr>
          </a:p>
        </p:txBody>
      </p:sp>
      <p:graphicFrame>
        <p:nvGraphicFramePr>
          <p:cNvPr id="13338" name="개체 81"/>
          <p:cNvGraphicFramePr>
            <a:graphicFrameLocks/>
          </p:cNvGraphicFramePr>
          <p:nvPr/>
        </p:nvGraphicFramePr>
        <p:xfrm flipH="1">
          <a:off x="4683125" y="4076700"/>
          <a:ext cx="906463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8" name="클립" r:id="rId6" imgW="3656192" imgH="953212" progId="MS_ClipArt_Gallery.2">
                  <p:embed/>
                </p:oleObj>
              </mc:Choice>
              <mc:Fallback>
                <p:oleObj name="클립" r:id="rId6" imgW="3656192" imgH="953212" progId="MS_ClipArt_Gallery.2">
                  <p:embed/>
                  <p:pic>
                    <p:nvPicPr>
                      <p:cNvPr id="0" name="개체 81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H="1">
                        <a:off x="4683125" y="4076700"/>
                        <a:ext cx="906463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9" name="개체 82"/>
          <p:cNvGraphicFramePr>
            <a:graphicFrameLocks/>
          </p:cNvGraphicFramePr>
          <p:nvPr/>
        </p:nvGraphicFramePr>
        <p:xfrm flipH="1">
          <a:off x="2809875" y="4097338"/>
          <a:ext cx="906463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9" name="클립" r:id="rId8" imgW="3656192" imgH="953212" progId="MS_ClipArt_Gallery.2">
                  <p:embed/>
                </p:oleObj>
              </mc:Choice>
              <mc:Fallback>
                <p:oleObj name="클립" r:id="rId8" imgW="3656192" imgH="953212" progId="MS_ClipArt_Gallery.2">
                  <p:embed/>
                  <p:pic>
                    <p:nvPicPr>
                      <p:cNvPr id="0" name="개체 82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H="1">
                        <a:off x="2809875" y="4097338"/>
                        <a:ext cx="906463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40" name="개체 83"/>
          <p:cNvGraphicFramePr>
            <a:graphicFrameLocks/>
          </p:cNvGraphicFramePr>
          <p:nvPr/>
        </p:nvGraphicFramePr>
        <p:xfrm flipH="1">
          <a:off x="3101975" y="5343525"/>
          <a:ext cx="906463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0" name="클립" r:id="rId9" imgW="3656192" imgH="953212" progId="MS_ClipArt_Gallery.2">
                  <p:embed/>
                </p:oleObj>
              </mc:Choice>
              <mc:Fallback>
                <p:oleObj name="클립" r:id="rId9" imgW="3656192" imgH="953212" progId="MS_ClipArt_Gallery.2">
                  <p:embed/>
                  <p:pic>
                    <p:nvPicPr>
                      <p:cNvPr id="0" name="개체 83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H="1">
                        <a:off x="3101975" y="5343525"/>
                        <a:ext cx="906463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41" name="TextBox 84"/>
          <p:cNvSpPr txBox="1">
            <a:spLocks noChangeArrowheads="1"/>
          </p:cNvSpPr>
          <p:nvPr/>
        </p:nvSpPr>
        <p:spPr bwMode="auto">
          <a:xfrm>
            <a:off x="3830638" y="3352800"/>
            <a:ext cx="887412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ko-KR" sz="1100" b="1">
                <a:solidFill>
                  <a:schemeClr val="tx1"/>
                </a:solidFill>
              </a:rPr>
              <a:t>802.11p V2V</a:t>
            </a:r>
            <a:endParaRPr lang="ko-KR" altLang="en-US" sz="1100" b="1">
              <a:solidFill>
                <a:schemeClr val="tx1"/>
              </a:solidFill>
            </a:endParaRPr>
          </a:p>
        </p:txBody>
      </p:sp>
      <p:sp>
        <p:nvSpPr>
          <p:cNvPr id="13342" name="TextBox 85"/>
          <p:cNvSpPr txBox="1">
            <a:spLocks noChangeArrowheads="1"/>
          </p:cNvSpPr>
          <p:nvPr/>
        </p:nvSpPr>
        <p:spPr bwMode="auto">
          <a:xfrm>
            <a:off x="5722938" y="3448050"/>
            <a:ext cx="8858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ko-KR" sz="1100" b="1">
                <a:solidFill>
                  <a:schemeClr val="tx1"/>
                </a:solidFill>
              </a:rPr>
              <a:t>802.11p V2V</a:t>
            </a:r>
            <a:endParaRPr lang="ko-KR" altLang="en-US" sz="11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2"/>
          <p:cNvSpPr>
            <a:spLocks noGrp="1"/>
          </p:cNvSpPr>
          <p:nvPr>
            <p:ph type="sldNum" sz="quarter" idx="13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  <a:latin typeface="Verdana" panose="020B0604030504040204" pitchFamily="34" charset="0"/>
              </a:rPr>
              <a:t>Pg  </a:t>
            </a:r>
            <a:fld id="{9F52042E-25B1-6D49-BED9-79E1D0B0700F}" type="slidenum">
              <a:rPr lang="en-US" altLang="en-US" smtClean="0">
                <a:solidFill>
                  <a:srgbClr val="000000"/>
                </a:solidFill>
                <a:latin typeface="Verdana" panose="020B0604030504040204" pitchFamily="34" charset="0"/>
              </a:rPr>
              <a:pPr>
                <a:defRPr/>
              </a:pPr>
              <a:t>6</a:t>
            </a:fld>
            <a:r>
              <a:rPr lang="en-US" altLang="en-US" smtClean="0">
                <a:solidFill>
                  <a:srgbClr val="000000"/>
                </a:solidFill>
                <a:latin typeface="Verdana" panose="020B0604030504040204" pitchFamily="34" charset="0"/>
              </a:rPr>
              <a:t> | 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idx="11"/>
          </p:nvPr>
        </p:nvSpPr>
        <p:spPr>
          <a:xfrm>
            <a:off x="549275" y="620713"/>
            <a:ext cx="11026775" cy="647700"/>
          </a:xfrm>
        </p:spPr>
        <p:txBody>
          <a:bodyPr/>
          <a:lstStyle/>
          <a:p>
            <a:r>
              <a:rPr lang="en-US" altLang="en-US"/>
              <a:t>Pilot Testing in Korea</a:t>
            </a:r>
          </a:p>
        </p:txBody>
      </p:sp>
      <p:sp>
        <p:nvSpPr>
          <p:cNvPr id="9220" name="Content Placeholder 4"/>
          <p:cNvSpPr>
            <a:spLocks noGrp="1"/>
          </p:cNvSpPr>
          <p:nvPr>
            <p:ph sz="half" idx="12"/>
          </p:nvPr>
        </p:nvSpPr>
        <p:spPr>
          <a:xfrm>
            <a:off x="549275" y="1412875"/>
            <a:ext cx="10874375" cy="2447925"/>
          </a:xfrm>
        </p:spPr>
        <p:txBody>
          <a:bodyPr/>
          <a:lstStyle/>
          <a:p>
            <a:pPr marL="0" indent="0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charset="0"/>
              <a:buChar char="•"/>
              <a:defRPr/>
            </a:pPr>
            <a:r>
              <a:rPr lang="en-US" altLang="ko-K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ko-KR" sz="2200" dirty="0" smtClean="0">
                <a:latin typeface="+mn-lt"/>
                <a:cs typeface="Arial" charset="0"/>
              </a:rPr>
              <a:t>V2V </a:t>
            </a:r>
            <a:r>
              <a:rPr lang="en-US" altLang="ko-KR" sz="2200" dirty="0">
                <a:latin typeface="+mn-lt"/>
                <a:cs typeface="Arial" charset="0"/>
              </a:rPr>
              <a:t>Field testing to verify V2X based C-ITS applications [</a:t>
            </a:r>
            <a:r>
              <a:rPr lang="en-US" altLang="ko-KR" sz="2200" dirty="0" smtClean="0">
                <a:latin typeface="+mn-lt"/>
                <a:cs typeface="Arial" charset="0"/>
              </a:rPr>
              <a:t>2014~2017]</a:t>
            </a:r>
          </a:p>
          <a:p>
            <a:pPr marL="0" indent="0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charset="0"/>
              <a:buChar char="•"/>
              <a:defRPr/>
            </a:pPr>
            <a:r>
              <a:rPr lang="en-US" altLang="ko-KR" sz="2200" dirty="0">
                <a:latin typeface="+mn-lt"/>
                <a:cs typeface="Arial" charset="0"/>
              </a:rPr>
              <a:t> </a:t>
            </a:r>
            <a:r>
              <a:rPr lang="en-US" altLang="ko-KR" sz="2200" dirty="0" smtClean="0">
                <a:latin typeface="+mn-lt"/>
                <a:cs typeface="Arial" charset="0"/>
              </a:rPr>
              <a:t>System </a:t>
            </a:r>
            <a:r>
              <a:rPr lang="en-US" altLang="ko-KR" sz="2200" dirty="0">
                <a:latin typeface="+mn-lt"/>
                <a:cs typeface="Arial" charset="0"/>
              </a:rPr>
              <a:t>Configuration: 3000 Terminals, 95 RSE, Traffic </a:t>
            </a:r>
            <a:r>
              <a:rPr lang="en-US" altLang="ko-KR" sz="2200" dirty="0" smtClean="0">
                <a:latin typeface="+mn-lt"/>
                <a:cs typeface="Arial" charset="0"/>
              </a:rPr>
              <a:t>Center</a:t>
            </a:r>
          </a:p>
          <a:p>
            <a:pPr marL="0" indent="0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charset="0"/>
              <a:buChar char="•"/>
              <a:defRPr/>
            </a:pPr>
            <a:r>
              <a:rPr lang="en-US" altLang="ko-KR" sz="2200" dirty="0">
                <a:latin typeface="+mn-lt"/>
                <a:cs typeface="Arial" charset="0"/>
              </a:rPr>
              <a:t> </a:t>
            </a:r>
            <a:r>
              <a:rPr lang="en-US" altLang="ko-KR" sz="2200" dirty="0" smtClean="0">
                <a:latin typeface="+mn-lt"/>
                <a:cs typeface="Arial" charset="0"/>
              </a:rPr>
              <a:t>Terminal </a:t>
            </a:r>
            <a:r>
              <a:rPr lang="en-US" altLang="ko-KR" sz="2200" dirty="0">
                <a:latin typeface="+mn-lt"/>
                <a:cs typeface="Arial" charset="0"/>
              </a:rPr>
              <a:t>Types: Head Up Display(HUD), Navigation, </a:t>
            </a:r>
            <a:r>
              <a:rPr lang="en-US" altLang="ko-KR" sz="2200" dirty="0" smtClean="0">
                <a:latin typeface="+mn-lt"/>
                <a:cs typeface="Arial" charset="0"/>
              </a:rPr>
              <a:t>Smart Phone</a:t>
            </a:r>
            <a:endParaRPr lang="en-US" altLang="ko-KR" sz="2200" dirty="0">
              <a:latin typeface="+mn-lt"/>
              <a:cs typeface="Arial" charset="0"/>
            </a:endParaRPr>
          </a:p>
        </p:txBody>
      </p:sp>
      <p:grpSp>
        <p:nvGrpSpPr>
          <p:cNvPr id="14341" name="그룹 1"/>
          <p:cNvGrpSpPr>
            <a:grpSpLocks/>
          </p:cNvGrpSpPr>
          <p:nvPr/>
        </p:nvGrpSpPr>
        <p:grpSpPr bwMode="auto">
          <a:xfrm>
            <a:off x="9685338" y="3467100"/>
            <a:ext cx="1495425" cy="2300288"/>
            <a:chOff x="6429542" y="1196752"/>
            <a:chExt cx="2281274" cy="4606962"/>
          </a:xfrm>
        </p:grpSpPr>
        <p:pic>
          <p:nvPicPr>
            <p:cNvPr id="99" name="_x121522640" descr="EMB000019e411de"/>
            <p:cNvPicPr>
              <a:picLocks noChangeAspect="1" noChangeArrowheads="1"/>
            </p:cNvPicPr>
            <p:nvPr/>
          </p:nvPicPr>
          <p:blipFill>
            <a:blip r:embed="rId2" cstate="print"/>
            <a:srcRect t="12200" r="7692"/>
            <a:stretch>
              <a:fillRect/>
            </a:stretch>
          </p:blipFill>
          <p:spPr bwMode="auto">
            <a:xfrm>
              <a:off x="6429542" y="1196752"/>
              <a:ext cx="2281272" cy="1368151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/>
          </p:spPr>
        </p:pic>
        <p:pic>
          <p:nvPicPr>
            <p:cNvPr id="100" name="_x121552120" descr="EMB000019e411df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CFB"/>
                </a:clrFrom>
                <a:clrTo>
                  <a:srgbClr val="FFFCFB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429544" y="2780928"/>
              <a:ext cx="2281272" cy="1476206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/>
          </p:spPr>
        </p:pic>
        <p:pic>
          <p:nvPicPr>
            <p:cNvPr id="101" name="_x121552920" descr="EMB000019e411e0"/>
            <p:cNvPicPr>
              <a:picLocks noChangeAspect="1" noChangeArrowheads="1"/>
            </p:cNvPicPr>
            <p:nvPr/>
          </p:nvPicPr>
          <p:blipFill>
            <a:blip r:embed="rId4" cstate="print"/>
            <a:srcRect t="8573" r="1726" b="15672"/>
            <a:stretch>
              <a:fillRect/>
            </a:stretch>
          </p:blipFill>
          <p:spPr bwMode="auto">
            <a:xfrm>
              <a:off x="6429544" y="4509120"/>
              <a:ext cx="2281272" cy="1294594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/>
          </p:spPr>
        </p:pic>
      </p:grpSp>
      <p:pic>
        <p:nvPicPr>
          <p:cNvPr id="14342" name="Picture 2" descr="http://www.kmug.co.kr/board/data/illust/%C5%AC%B8%AF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8" r="5112" b="69649"/>
          <a:stretch>
            <a:fillRect/>
          </a:stretch>
        </p:blipFill>
        <p:spPr bwMode="auto">
          <a:xfrm>
            <a:off x="912813" y="4695825"/>
            <a:ext cx="5468937" cy="125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3" name="직사각형 67"/>
          <p:cNvSpPr>
            <a:spLocks noChangeArrowheads="1"/>
          </p:cNvSpPr>
          <p:nvPr/>
        </p:nvSpPr>
        <p:spPr bwMode="auto">
          <a:xfrm>
            <a:off x="8621713" y="3451225"/>
            <a:ext cx="8255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ko-KR" sz="1400" b="1">
                <a:solidFill>
                  <a:srgbClr val="000000"/>
                </a:solidFill>
              </a:rPr>
              <a:t>Head Up</a:t>
            </a:r>
          </a:p>
          <a:p>
            <a:pPr algn="ctr"/>
            <a:r>
              <a:rPr lang="en-US" altLang="ko-KR" sz="1400" b="1">
                <a:solidFill>
                  <a:srgbClr val="000000"/>
                </a:solidFill>
              </a:rPr>
              <a:t>Display</a:t>
            </a:r>
            <a:endParaRPr lang="ko-KR" altLang="en-US" sz="1400" b="1">
              <a:solidFill>
                <a:srgbClr val="000000"/>
              </a:solidFill>
            </a:endParaRPr>
          </a:p>
        </p:txBody>
      </p:sp>
      <p:sp>
        <p:nvSpPr>
          <p:cNvPr id="14344" name="직사각형 68"/>
          <p:cNvSpPr>
            <a:spLocks noChangeArrowheads="1"/>
          </p:cNvSpPr>
          <p:nvPr/>
        </p:nvSpPr>
        <p:spPr bwMode="auto">
          <a:xfrm>
            <a:off x="8637588" y="4487863"/>
            <a:ext cx="985837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altLang="ko-KR" sz="1400" b="1">
                <a:solidFill>
                  <a:srgbClr val="000000"/>
                </a:solidFill>
              </a:rPr>
              <a:t>Navigation</a:t>
            </a:r>
          </a:p>
        </p:txBody>
      </p:sp>
      <p:sp>
        <p:nvSpPr>
          <p:cNvPr id="14345" name="직사각형 69"/>
          <p:cNvSpPr>
            <a:spLocks noChangeArrowheads="1"/>
          </p:cNvSpPr>
          <p:nvPr/>
        </p:nvSpPr>
        <p:spPr bwMode="auto">
          <a:xfrm>
            <a:off x="8843963" y="5310188"/>
            <a:ext cx="65881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altLang="ko-KR" sz="1400" b="1">
                <a:solidFill>
                  <a:srgbClr val="000000"/>
                </a:solidFill>
              </a:rPr>
              <a:t>Smart</a:t>
            </a:r>
          </a:p>
          <a:p>
            <a:pPr algn="r"/>
            <a:r>
              <a:rPr lang="en-US" altLang="ko-KR" sz="1400" b="1">
                <a:solidFill>
                  <a:srgbClr val="000000"/>
                </a:solidFill>
              </a:rPr>
              <a:t>Phone</a:t>
            </a:r>
          </a:p>
        </p:txBody>
      </p:sp>
      <p:grpSp>
        <p:nvGrpSpPr>
          <p:cNvPr id="14346" name="그룹 79"/>
          <p:cNvGrpSpPr>
            <a:grpSpLocks/>
          </p:cNvGrpSpPr>
          <p:nvPr/>
        </p:nvGrpSpPr>
        <p:grpSpPr bwMode="auto">
          <a:xfrm>
            <a:off x="912813" y="3467100"/>
            <a:ext cx="5276850" cy="1166813"/>
            <a:chOff x="9454671" y="1676796"/>
            <a:chExt cx="3923050" cy="1781342"/>
          </a:xfrm>
        </p:grpSpPr>
        <p:sp>
          <p:nvSpPr>
            <p:cNvPr id="107" name="모서리가 둥근 직사각형 106"/>
            <p:cNvSpPr/>
            <p:nvPr/>
          </p:nvSpPr>
          <p:spPr>
            <a:xfrm>
              <a:off x="9538466" y="1676796"/>
              <a:ext cx="3839255" cy="1781342"/>
            </a:xfrm>
            <a:prstGeom prst="roundRect">
              <a:avLst>
                <a:gd name="adj" fmla="val 8272"/>
              </a:avLst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sz="1600">
                <a:solidFill>
                  <a:prstClr val="white"/>
                </a:solidFill>
              </a:endParaRPr>
            </a:p>
          </p:txBody>
        </p:sp>
        <p:cxnSp>
          <p:nvCxnSpPr>
            <p:cNvPr id="108" name="직선 연결선 107"/>
            <p:cNvCxnSpPr>
              <a:stCxn id="111" idx="1"/>
            </p:cNvCxnSpPr>
            <p:nvPr/>
          </p:nvCxnSpPr>
          <p:spPr>
            <a:xfrm flipH="1" flipV="1">
              <a:off x="12276576" y="2348132"/>
              <a:ext cx="215981" cy="0"/>
            </a:xfrm>
            <a:prstGeom prst="line">
              <a:avLst/>
            </a:prstGeom>
            <a:ln w="222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4354" name="그룹 53"/>
            <p:cNvGrpSpPr>
              <a:grpSpLocks/>
            </p:cNvGrpSpPr>
            <p:nvPr/>
          </p:nvGrpSpPr>
          <p:grpSpPr bwMode="auto">
            <a:xfrm>
              <a:off x="9968407" y="1772816"/>
              <a:ext cx="648072" cy="504056"/>
              <a:chOff x="2267744" y="692696"/>
              <a:chExt cx="1080120" cy="504056"/>
            </a:xfrm>
          </p:grpSpPr>
          <p:sp>
            <p:nvSpPr>
              <p:cNvPr id="120" name="이등변 삼각형 119"/>
              <p:cNvSpPr/>
              <p:nvPr/>
            </p:nvSpPr>
            <p:spPr>
              <a:xfrm rot="10800000">
                <a:off x="2269144" y="693620"/>
                <a:ext cx="287187" cy="215701"/>
              </a:xfrm>
              <a:prstGeom prst="triangl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 sz="160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121" name="직선 연결선 120"/>
              <p:cNvCxnSpPr>
                <a:stCxn id="120" idx="0"/>
              </p:cNvCxnSpPr>
              <p:nvPr/>
            </p:nvCxnSpPr>
            <p:spPr>
              <a:xfrm>
                <a:off x="2412737" y="909320"/>
                <a:ext cx="0" cy="28840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직선 연결선 121"/>
              <p:cNvCxnSpPr/>
              <p:nvPr/>
            </p:nvCxnSpPr>
            <p:spPr>
              <a:xfrm>
                <a:off x="2412737" y="1197728"/>
                <a:ext cx="93630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0" name="TextBox 109"/>
            <p:cNvSpPr txBox="1"/>
            <p:nvPr/>
          </p:nvSpPr>
          <p:spPr bwMode="auto">
            <a:xfrm>
              <a:off x="9984589" y="1844025"/>
              <a:ext cx="1085802" cy="259324"/>
            </a:xfrm>
            <a:prstGeom prst="rect">
              <a:avLst/>
            </a:prstGeom>
            <a:noFill/>
            <a:ln w="31750" cap="flat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514350" indent="-514350" algn="ctr">
                <a:defRPr/>
              </a:pPr>
              <a:r>
                <a:rPr lang="en-US" altLang="ko-KR" b="1" kern="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anose="020F0502020204030204" pitchFamily="34" charset="0"/>
                  <a:ea typeface="Microsoft YaHei" panose="020B0503020204020204" pitchFamily="34" charset="-122"/>
                </a:rPr>
                <a:t>GPS ANT</a:t>
              </a:r>
              <a:endParaRPr lang="ko-KR" altLang="en-US" b="1" kern="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Microsoft YaHei" panose="020B0503020204020204" pitchFamily="34" charset="-122"/>
              </a:endParaRPr>
            </a:p>
          </p:txBody>
        </p:sp>
        <p:sp>
          <p:nvSpPr>
            <p:cNvPr id="111" name="TextBox 8"/>
            <p:cNvSpPr txBox="1"/>
            <p:nvPr/>
          </p:nvSpPr>
          <p:spPr bwMode="auto">
            <a:xfrm>
              <a:off x="12492556" y="2132432"/>
              <a:ext cx="791927" cy="433824"/>
            </a:xfrm>
            <a:prstGeom prst="rect">
              <a:avLst/>
            </a:prstGeom>
            <a:noFill/>
            <a:ln w="31750" cap="flat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514350" indent="-514350" algn="ctr">
                <a:defRPr/>
              </a:pPr>
              <a:r>
                <a:rPr lang="en-US" altLang="ko-KR" sz="1600" b="1" kern="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anose="020F0502020204030204" pitchFamily="34" charset="0"/>
                  <a:ea typeface="Microsoft YaHei" panose="020B0503020204020204" pitchFamily="34" charset="-122"/>
                </a:rPr>
                <a:t>HMI</a:t>
              </a:r>
              <a:endParaRPr lang="ko-KR" altLang="en-US" sz="1600" b="1" kern="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Microsoft YaHei" panose="020B0503020204020204" pitchFamily="34" charset="-122"/>
              </a:endParaRPr>
            </a:p>
          </p:txBody>
        </p:sp>
        <p:sp>
          <p:nvSpPr>
            <p:cNvPr id="112" name="TextBox 8"/>
            <p:cNvSpPr txBox="1"/>
            <p:nvPr/>
          </p:nvSpPr>
          <p:spPr bwMode="auto">
            <a:xfrm>
              <a:off x="10612466" y="2917676"/>
              <a:ext cx="1736103" cy="433824"/>
            </a:xfrm>
            <a:prstGeom prst="rect">
              <a:avLst/>
            </a:prstGeom>
            <a:noFill/>
            <a:ln w="31750" cap="flat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514350" indent="-514350" algn="ctr">
                <a:defRPr/>
              </a:pPr>
              <a:r>
                <a:rPr lang="en-US" altLang="ko-KR" sz="1600" b="1" kern="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anose="020F0502020204030204" pitchFamily="34" charset="0"/>
                  <a:ea typeface="Microsoft YaHei" panose="020B0503020204020204" pitchFamily="34" charset="-122"/>
                </a:rPr>
                <a:t>ECU</a:t>
              </a:r>
              <a:r>
                <a:rPr lang="en-US" altLang="ko-KR" sz="1400" b="1" kern="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anose="020F0502020204030204" pitchFamily="34" charset="0"/>
                  <a:ea typeface="Microsoft YaHei" panose="020B0503020204020204" pitchFamily="34" charset="-122"/>
                </a:rPr>
                <a:t> Interface</a:t>
              </a:r>
              <a:endParaRPr lang="ko-KR" altLang="en-US" sz="1600" b="1" kern="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Microsoft YaHei" panose="020B0503020204020204" pitchFamily="34" charset="-122"/>
              </a:endParaRPr>
            </a:p>
          </p:txBody>
        </p:sp>
        <p:sp>
          <p:nvSpPr>
            <p:cNvPr id="113" name="TextBox 112"/>
            <p:cNvSpPr txBox="1"/>
            <p:nvPr/>
          </p:nvSpPr>
          <p:spPr bwMode="auto">
            <a:xfrm>
              <a:off x="9454671" y="2420840"/>
              <a:ext cx="1233329" cy="368386"/>
            </a:xfrm>
            <a:prstGeom prst="rect">
              <a:avLst/>
            </a:prstGeom>
            <a:noFill/>
            <a:ln w="31750" cap="flat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514350" indent="-514350" algn="ctr">
                <a:defRPr/>
              </a:pPr>
              <a:r>
                <a:rPr lang="en-US" altLang="ko-KR" b="1" kern="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anose="020F0502020204030204" pitchFamily="34" charset="0"/>
                  <a:ea typeface="Microsoft YaHei" panose="020B0503020204020204" pitchFamily="34" charset="-122"/>
                </a:rPr>
                <a:t>WAVE ANT</a:t>
              </a:r>
              <a:endParaRPr lang="ko-KR" altLang="en-US" b="1" kern="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Microsoft YaHei" panose="020B0503020204020204" pitchFamily="34" charset="-122"/>
              </a:endParaRPr>
            </a:p>
          </p:txBody>
        </p:sp>
        <p:grpSp>
          <p:nvGrpSpPr>
            <p:cNvPr id="14359" name="그룹 61"/>
            <p:cNvGrpSpPr>
              <a:grpSpLocks/>
            </p:cNvGrpSpPr>
            <p:nvPr/>
          </p:nvGrpSpPr>
          <p:grpSpPr bwMode="auto">
            <a:xfrm>
              <a:off x="9612560" y="1957090"/>
              <a:ext cx="1080120" cy="504056"/>
              <a:chOff x="2267744" y="692696"/>
              <a:chExt cx="1080120" cy="504056"/>
            </a:xfrm>
          </p:grpSpPr>
          <p:sp>
            <p:nvSpPr>
              <p:cNvPr id="117" name="이등변 삼각형 116"/>
              <p:cNvSpPr/>
              <p:nvPr/>
            </p:nvSpPr>
            <p:spPr>
              <a:xfrm rot="10800000">
                <a:off x="2268004" y="693539"/>
                <a:ext cx="286793" cy="215701"/>
              </a:xfrm>
              <a:prstGeom prst="triangl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 sz="160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118" name="직선 연결선 117"/>
              <p:cNvCxnSpPr>
                <a:stCxn id="117" idx="0"/>
              </p:cNvCxnSpPr>
              <p:nvPr/>
            </p:nvCxnSpPr>
            <p:spPr>
              <a:xfrm>
                <a:off x="2411991" y="909240"/>
                <a:ext cx="0" cy="28840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직선 연결선 118"/>
              <p:cNvCxnSpPr/>
              <p:nvPr/>
            </p:nvCxnSpPr>
            <p:spPr>
              <a:xfrm>
                <a:off x="2411991" y="1197647"/>
                <a:ext cx="935914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5" name="직선 연결선 114"/>
            <p:cNvCxnSpPr/>
            <p:nvPr/>
          </p:nvCxnSpPr>
          <p:spPr>
            <a:xfrm flipV="1">
              <a:off x="11469306" y="2583220"/>
              <a:ext cx="0" cy="327186"/>
            </a:xfrm>
            <a:prstGeom prst="line">
              <a:avLst/>
            </a:prstGeom>
            <a:ln w="222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6" name="TextBox 4"/>
            <p:cNvSpPr txBox="1"/>
            <p:nvPr/>
          </p:nvSpPr>
          <p:spPr bwMode="auto">
            <a:xfrm>
              <a:off x="10620728" y="2142126"/>
              <a:ext cx="1664110" cy="431400"/>
            </a:xfrm>
            <a:prstGeom prst="rect">
              <a:avLst/>
            </a:prstGeom>
            <a:solidFill>
              <a:schemeClr val="bg1"/>
            </a:solidFill>
            <a:ln w="31750" cap="flat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lIns="36000" rIns="36000" anchor="ctr"/>
            <a:lstStyle/>
            <a:p>
              <a:pPr marL="514350" indent="-514350" algn="ctr">
                <a:defRPr/>
              </a:pPr>
              <a:r>
                <a:rPr lang="en-US" altLang="ko-KR" sz="1600" b="1" kern="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anose="020F0502020204030204" pitchFamily="34" charset="0"/>
                  <a:ea typeface="Microsoft YaHei" panose="020B0503020204020204" pitchFamily="34" charset="-122"/>
                </a:rPr>
                <a:t>WAVE  Module</a:t>
              </a:r>
              <a:endParaRPr lang="ko-KR" altLang="en-US" sz="1600" b="1" kern="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Microsoft YaHei" panose="020B0503020204020204" pitchFamily="34" charset="-122"/>
              </a:endParaRPr>
            </a:p>
          </p:txBody>
        </p:sp>
      </p:grpSp>
      <p:grpSp>
        <p:nvGrpSpPr>
          <p:cNvPr id="14347" name="그룹 18"/>
          <p:cNvGrpSpPr>
            <a:grpSpLocks/>
          </p:cNvGrpSpPr>
          <p:nvPr/>
        </p:nvGrpSpPr>
        <p:grpSpPr bwMode="auto">
          <a:xfrm>
            <a:off x="6061075" y="3354388"/>
            <a:ext cx="2119313" cy="2563812"/>
            <a:chOff x="3806508" y="3650484"/>
            <a:chExt cx="2348170" cy="2751864"/>
          </a:xfrm>
        </p:grpSpPr>
        <p:cxnSp>
          <p:nvCxnSpPr>
            <p:cNvPr id="124" name="직선 연결선 123"/>
            <p:cNvCxnSpPr/>
            <p:nvPr/>
          </p:nvCxnSpPr>
          <p:spPr>
            <a:xfrm>
              <a:off x="3806508" y="4158258"/>
              <a:ext cx="2348170" cy="2244090"/>
            </a:xfrm>
            <a:prstGeom prst="line">
              <a:avLst/>
            </a:prstGeom>
            <a:ln w="15875">
              <a:head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직선 연결선 124"/>
            <p:cNvCxnSpPr/>
            <p:nvPr/>
          </p:nvCxnSpPr>
          <p:spPr>
            <a:xfrm flipV="1">
              <a:off x="3815303" y="3650484"/>
              <a:ext cx="2339375" cy="506070"/>
            </a:xfrm>
            <a:prstGeom prst="line">
              <a:avLst/>
            </a:prstGeom>
            <a:ln w="15875">
              <a:head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6" name="직사각형 125"/>
          <p:cNvSpPr/>
          <p:nvPr/>
        </p:nvSpPr>
        <p:spPr>
          <a:xfrm>
            <a:off x="8180388" y="3351213"/>
            <a:ext cx="3362325" cy="2565400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60000"/>
                <a:lumOff val="40000"/>
              </a:schemeClr>
            </a:solidFill>
            <a:prstDash val="sysDash"/>
            <a:tailEnd type="stealth" w="lg" len="med"/>
          </a:ln>
          <a:effectLst/>
        </p:spPr>
        <p:txBody>
          <a:bodyPr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ct val="50000"/>
              </a:spcBef>
              <a:spcAft>
                <a:spcPts val="0"/>
              </a:spcAft>
              <a:buSzPct val="75000"/>
              <a:defRPr/>
            </a:pPr>
            <a:endParaRPr lang="ko-KR" altLang="en-US" dirty="0">
              <a:solidFill>
                <a:sysClr val="windowText" lastClr="000000"/>
              </a:solidFill>
              <a:latin typeface="맑은 고딕"/>
              <a:ea typeface="맑은 고딕"/>
            </a:endParaRPr>
          </a:p>
        </p:txBody>
      </p:sp>
      <p:cxnSp>
        <p:nvCxnSpPr>
          <p:cNvPr id="127" name="직선 연결선 126"/>
          <p:cNvCxnSpPr/>
          <p:nvPr/>
        </p:nvCxnSpPr>
        <p:spPr>
          <a:xfrm flipV="1">
            <a:off x="4557713" y="4637088"/>
            <a:ext cx="0" cy="471487"/>
          </a:xfrm>
          <a:prstGeom prst="line">
            <a:avLst/>
          </a:prstGeom>
          <a:ln w="15875">
            <a:head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2"/>
          <p:cNvSpPr>
            <a:spLocks noGrp="1"/>
          </p:cNvSpPr>
          <p:nvPr>
            <p:ph type="sldNum" sz="quarter" idx="13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  <a:latin typeface="Verdana" panose="020B0604030504040204" pitchFamily="34" charset="0"/>
              </a:rPr>
              <a:t>Pg  </a:t>
            </a:r>
            <a:fld id="{5747440A-2344-2146-BBD5-D9F16DE11E86}" type="slidenum">
              <a:rPr lang="en-US" altLang="en-US" smtClean="0">
                <a:solidFill>
                  <a:srgbClr val="000000"/>
                </a:solidFill>
                <a:latin typeface="Verdana" panose="020B0604030504040204" pitchFamily="34" charset="0"/>
              </a:rPr>
              <a:pPr>
                <a:defRPr/>
              </a:pPr>
              <a:t>7</a:t>
            </a:fld>
            <a:r>
              <a:rPr lang="en-US" altLang="en-US" smtClean="0">
                <a:solidFill>
                  <a:srgbClr val="000000"/>
                </a:solidFill>
                <a:latin typeface="Verdana" panose="020B0604030504040204" pitchFamily="34" charset="0"/>
              </a:rPr>
              <a:t> | </a:t>
            </a:r>
          </a:p>
        </p:txBody>
      </p:sp>
      <p:sp>
        <p:nvSpPr>
          <p:cNvPr id="15363" name="Content Placeholder 3"/>
          <p:cNvSpPr>
            <a:spLocks noGrp="1"/>
          </p:cNvSpPr>
          <p:nvPr>
            <p:ph idx="11"/>
          </p:nvPr>
        </p:nvSpPr>
        <p:spPr>
          <a:xfrm>
            <a:off x="549275" y="620713"/>
            <a:ext cx="11026775" cy="647700"/>
          </a:xfrm>
        </p:spPr>
        <p:txBody>
          <a:bodyPr/>
          <a:lstStyle/>
          <a:p>
            <a:r>
              <a:rPr lang="en-US" altLang="en-US"/>
              <a:t>6 Categories &amp; 15 Applications</a:t>
            </a:r>
          </a:p>
        </p:txBody>
      </p:sp>
      <p:sp>
        <p:nvSpPr>
          <p:cNvPr id="15364" name="Content Placeholder 4"/>
          <p:cNvSpPr>
            <a:spLocks noGrp="1"/>
          </p:cNvSpPr>
          <p:nvPr>
            <p:ph sz="half" idx="12"/>
          </p:nvPr>
        </p:nvSpPr>
        <p:spPr>
          <a:xfrm>
            <a:off x="549275" y="1412875"/>
            <a:ext cx="10874375" cy="2447925"/>
          </a:xfrm>
        </p:spPr>
        <p:txBody>
          <a:bodyPr/>
          <a:lstStyle/>
          <a:p>
            <a:pPr marL="0" indent="0" eaLnBrk="1" hangingPunct="1">
              <a:lnSpc>
                <a:spcPct val="104000"/>
              </a:lnSpc>
              <a:buClr>
                <a:srgbClr val="0072A8"/>
              </a:buClr>
              <a:buSzPct val="110000"/>
            </a:pPr>
            <a:r>
              <a:rPr lang="en-US" altLang="ko-KR" sz="2200">
                <a:latin typeface="Arial" charset="0"/>
                <a:ea typeface="굴림" charset="-127"/>
                <a:cs typeface="Arial" charset="0"/>
              </a:rPr>
              <a:t> </a:t>
            </a:r>
            <a:endParaRPr lang="en-US" altLang="ko-KR" sz="2200">
              <a:ea typeface="굴림" charset="-127"/>
              <a:cs typeface="Arial" charset="0"/>
            </a:endParaRPr>
          </a:p>
        </p:txBody>
      </p:sp>
      <p:graphicFrame>
        <p:nvGraphicFramePr>
          <p:cNvPr id="98" name="표 97"/>
          <p:cNvGraphicFramePr>
            <a:graphicFrameLocks noGrp="1"/>
          </p:cNvGraphicFramePr>
          <p:nvPr/>
        </p:nvGraphicFramePr>
        <p:xfrm>
          <a:off x="1054100" y="1341438"/>
          <a:ext cx="10009188" cy="4614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007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691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65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bg1"/>
                          </a:solidFill>
                        </a:rPr>
                        <a:t>Service Categories</a:t>
                      </a:r>
                      <a:endParaRPr lang="ko-KR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marL="121872" marR="121872" marT="45699" marB="45699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bg1"/>
                          </a:solidFill>
                        </a:rPr>
                        <a:t>Applications</a:t>
                      </a:r>
                      <a:endParaRPr lang="ko-KR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marL="121872" marR="121872" marT="45699" marB="45699"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4487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0" baseline="0" dirty="0" smtClean="0">
                          <a:latin typeface="Arial" pitchFamily="34" charset="0"/>
                          <a:cs typeface="Arial" pitchFamily="34" charset="0"/>
                        </a:rPr>
                        <a:t>Vehicle Safety </a:t>
                      </a:r>
                      <a:endParaRPr lang="ko-KR" altLang="en-US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872" marR="121872" marT="45699" marB="45699"/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Arial" pitchFamily="34" charset="0"/>
                        <a:buChar char="•"/>
                      </a:pPr>
                      <a:r>
                        <a:rPr lang="en-US" altLang="ko-KR" sz="1400" i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Vehicle</a:t>
                      </a:r>
                      <a:r>
                        <a:rPr lang="en-US" altLang="ko-KR" sz="1400" i="0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 Collision Warning</a:t>
                      </a:r>
                    </a:p>
                    <a:p>
                      <a:pPr marL="285750" indent="-285750" latinLnBrk="1">
                        <a:buFont typeface="Arial" pitchFamily="34" charset="0"/>
                        <a:buChar char="•"/>
                      </a:pPr>
                      <a:r>
                        <a:rPr lang="en-US" altLang="ko-KR" sz="1400" i="0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Road Hazard Warning</a:t>
                      </a:r>
                    </a:p>
                    <a:p>
                      <a:pPr marL="285750" indent="-285750" latinLnBrk="1">
                        <a:buFont typeface="Arial" pitchFamily="34" charset="0"/>
                        <a:buChar char="•"/>
                      </a:pPr>
                      <a:r>
                        <a:rPr lang="en-US" altLang="ko-KR" sz="1400" i="0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Road and Weather Condition Warning</a:t>
                      </a:r>
                    </a:p>
                    <a:p>
                      <a:pPr marL="285750" indent="-285750" latinLnBrk="1">
                        <a:buFont typeface="Arial" pitchFamily="34" charset="0"/>
                        <a:buChar char="•"/>
                      </a:pPr>
                      <a:r>
                        <a:rPr lang="en-US" altLang="ko-KR" sz="1400" i="0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Road work warning </a:t>
                      </a:r>
                      <a:endParaRPr lang="ko-KR" altLang="en-US" sz="1400" i="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872" marR="121872" marT="45699" marB="45699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813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0" dirty="0" smtClean="0">
                          <a:latin typeface="Arial" pitchFamily="34" charset="0"/>
                          <a:cs typeface="Arial" pitchFamily="34" charset="0"/>
                        </a:rPr>
                        <a:t>Intersection</a:t>
                      </a:r>
                      <a:r>
                        <a:rPr lang="en-US" altLang="ko-KR" sz="1600" b="0" baseline="0" dirty="0" smtClean="0">
                          <a:latin typeface="Arial" pitchFamily="34" charset="0"/>
                          <a:cs typeface="Arial" pitchFamily="34" charset="0"/>
                        </a:rPr>
                        <a:t> Safety</a:t>
                      </a:r>
                      <a:endParaRPr lang="ko-KR" altLang="en-US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872" marR="121872" marT="45699" marB="45699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Arial" pitchFamily="34" charset="0"/>
                        <a:buChar char="•"/>
                      </a:pPr>
                      <a:r>
                        <a:rPr lang="en-US" altLang="ko-KR" sz="1400" i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Intersection</a:t>
                      </a:r>
                      <a:r>
                        <a:rPr lang="en-US" altLang="ko-KR" sz="1400" i="0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 Collision Warning</a:t>
                      </a:r>
                    </a:p>
                    <a:p>
                      <a:pPr marL="285750" indent="-285750" latinLnBrk="1">
                        <a:buFont typeface="Arial" pitchFamily="34" charset="0"/>
                        <a:buChar char="•"/>
                      </a:pPr>
                      <a:r>
                        <a:rPr lang="en-US" altLang="ko-KR" sz="1400" i="0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Signal Phase/Timing Information</a:t>
                      </a:r>
                    </a:p>
                  </a:txBody>
                  <a:tcPr marL="121872" marR="121872" marT="45699" marB="45699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31478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0" baseline="0" dirty="0" smtClean="0">
                          <a:latin typeface="Arial" pitchFamily="34" charset="0"/>
                          <a:cs typeface="Arial" pitchFamily="34" charset="0"/>
                        </a:rPr>
                        <a:t>Protection for Disabled Person</a:t>
                      </a:r>
                      <a:endParaRPr lang="ko-KR" altLang="en-US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872" marR="121872" marT="45699" marB="45699"/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Arial" pitchFamily="34" charset="0"/>
                        <a:buChar char="•"/>
                      </a:pPr>
                      <a:r>
                        <a:rPr lang="en-US" altLang="ko-KR" sz="1400" i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Yellow Bus</a:t>
                      </a:r>
                      <a:r>
                        <a:rPr lang="en-US" altLang="ko-KR" sz="1400" i="0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 Warning</a:t>
                      </a:r>
                    </a:p>
                    <a:p>
                      <a:pPr marL="285750" indent="-285750" latinLnBrk="1">
                        <a:buFont typeface="Arial" pitchFamily="34" charset="0"/>
                        <a:buChar char="•"/>
                      </a:pPr>
                      <a:r>
                        <a:rPr lang="en-US" altLang="ko-KR" sz="1400" i="0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School Zone Warning</a:t>
                      </a:r>
                    </a:p>
                    <a:p>
                      <a:pPr marL="285750" indent="-285750" latinLnBrk="1">
                        <a:buFont typeface="Arial" pitchFamily="34" charset="0"/>
                        <a:buChar char="•"/>
                      </a:pPr>
                      <a:r>
                        <a:rPr lang="en-US" altLang="ko-KR" sz="1400" i="0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Pedestrian Waning </a:t>
                      </a:r>
                    </a:p>
                  </a:txBody>
                  <a:tcPr marL="121872" marR="121872" marT="45699" marB="45699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813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0" dirty="0" smtClean="0">
                          <a:latin typeface="Arial" pitchFamily="34" charset="0"/>
                          <a:cs typeface="Arial" pitchFamily="34" charset="0"/>
                        </a:rPr>
                        <a:t>Emergency Situation</a:t>
                      </a:r>
                      <a:endParaRPr lang="ko-KR" altLang="en-US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872" marR="121872" marT="45699" marB="45699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Arial" pitchFamily="34" charset="0"/>
                        <a:buChar char="•"/>
                      </a:pPr>
                      <a:r>
                        <a:rPr lang="en-US" altLang="ko-KR" sz="1400" i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Emergency</a:t>
                      </a:r>
                      <a:r>
                        <a:rPr lang="en-US" altLang="ko-KR" sz="1400" i="0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 Warning</a:t>
                      </a:r>
                    </a:p>
                    <a:p>
                      <a:pPr marL="285750" indent="-285750" latinLnBrk="1">
                        <a:buFont typeface="Arial" pitchFamily="34" charset="0"/>
                        <a:buChar char="•"/>
                      </a:pPr>
                      <a:r>
                        <a:rPr lang="en-US" altLang="ko-KR" sz="1400" i="0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Emergency Preemption Warning</a:t>
                      </a:r>
                    </a:p>
                  </a:txBody>
                  <a:tcPr marL="121872" marR="121872" marT="45699" marB="45699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9098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0" dirty="0" smtClean="0">
                          <a:latin typeface="Arial" pitchFamily="34" charset="0"/>
                          <a:cs typeface="Arial" pitchFamily="34" charset="0"/>
                        </a:rPr>
                        <a:t>Cooperative Traffic Management</a:t>
                      </a:r>
                      <a:r>
                        <a:rPr lang="en-US" altLang="ko-KR" sz="16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872" marR="121872" marT="45699" marB="45699"/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Arial" pitchFamily="34" charset="0"/>
                        <a:buChar char="•"/>
                      </a:pPr>
                      <a:r>
                        <a:rPr lang="en-US" altLang="ko-KR" sz="1400" i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Location based Position Information Gathering</a:t>
                      </a:r>
                    </a:p>
                    <a:p>
                      <a:pPr marL="285750" indent="-285750" latinLnBrk="1">
                        <a:buFont typeface="Arial" pitchFamily="34" charset="0"/>
                        <a:buChar char="•"/>
                      </a:pPr>
                      <a:r>
                        <a:rPr lang="en-US" altLang="ko-KR" sz="1400" i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Location</a:t>
                      </a:r>
                      <a:r>
                        <a:rPr lang="en-US" altLang="ko-KR" sz="1400" i="0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  based</a:t>
                      </a:r>
                      <a:r>
                        <a:rPr lang="ko-KR" altLang="en-US" sz="1400" i="0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altLang="ko-KR" sz="1400" i="0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Traffic Information Provision</a:t>
                      </a:r>
                      <a:endParaRPr lang="ko-KR" altLang="en-US" sz="1400" i="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872" marR="121872" marT="45699" marB="45699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341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0" dirty="0" smtClean="0">
                          <a:latin typeface="Arial" pitchFamily="34" charset="0"/>
                          <a:cs typeface="Arial" pitchFamily="34" charset="0"/>
                        </a:rPr>
                        <a:t>Smart Tolling</a:t>
                      </a:r>
                      <a:r>
                        <a:rPr lang="en-US" altLang="ko-KR" sz="16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872" marR="121872" marT="45699" marB="45699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Arial" pitchFamily="34" charset="0"/>
                        <a:buChar char="•"/>
                      </a:pPr>
                      <a:r>
                        <a:rPr lang="en-US" altLang="ko-KR" sz="1400" i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Multi-lane Toll</a:t>
                      </a:r>
                      <a:r>
                        <a:rPr lang="en-US" altLang="ko-KR" sz="1400" i="0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 Charging </a:t>
                      </a:r>
                      <a:endParaRPr lang="ko-KR" altLang="en-US" sz="1400" i="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872" marR="121872" marT="45699" marB="45699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79078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0" dirty="0" smtClean="0">
                          <a:latin typeface="Arial" pitchFamily="34" charset="0"/>
                          <a:cs typeface="Arial" pitchFamily="34" charset="0"/>
                        </a:rPr>
                        <a:t>Public</a:t>
                      </a:r>
                      <a:r>
                        <a:rPr lang="en-US" altLang="ko-KR" sz="1600" b="0" baseline="0" dirty="0" smtClean="0">
                          <a:latin typeface="Arial" pitchFamily="34" charset="0"/>
                          <a:cs typeface="Arial" pitchFamily="34" charset="0"/>
                        </a:rPr>
                        <a:t> Transportation </a:t>
                      </a:r>
                    </a:p>
                    <a:p>
                      <a:pPr latinLnBrk="1"/>
                      <a:r>
                        <a:rPr lang="en-US" altLang="ko-KR" sz="1600" b="0" baseline="0" dirty="0" smtClean="0">
                          <a:latin typeface="Arial" pitchFamily="34" charset="0"/>
                          <a:cs typeface="Arial" pitchFamily="34" charset="0"/>
                        </a:rPr>
                        <a:t>Management </a:t>
                      </a:r>
                      <a:endParaRPr lang="ko-KR" altLang="en-US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872" marR="121872" marT="45699" marB="45699"/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Arial" pitchFamily="34" charset="0"/>
                        <a:buChar char="•"/>
                      </a:pPr>
                      <a:r>
                        <a:rPr lang="en-US" altLang="ko-KR" sz="1400" i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Public</a:t>
                      </a:r>
                      <a:r>
                        <a:rPr lang="en-US" altLang="ko-KR" sz="1400" i="0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 Transportation Management</a:t>
                      </a:r>
                    </a:p>
                  </a:txBody>
                  <a:tcPr marL="121872" marR="121872" marT="45699" marB="45699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2"/>
          <p:cNvSpPr>
            <a:spLocks noGrp="1"/>
          </p:cNvSpPr>
          <p:nvPr>
            <p:ph type="sldNum" sz="quarter" idx="13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  <a:latin typeface="Verdana" panose="020B0604030504040204" pitchFamily="34" charset="0"/>
              </a:rPr>
              <a:t>Pg  </a:t>
            </a:r>
            <a:fld id="{6BB6C4B9-3C53-394E-8D3B-1844BB572005}" type="slidenum">
              <a:rPr lang="en-US" altLang="en-US" smtClean="0">
                <a:solidFill>
                  <a:srgbClr val="000000"/>
                </a:solidFill>
                <a:latin typeface="Verdana" panose="020B0604030504040204" pitchFamily="34" charset="0"/>
              </a:rPr>
              <a:pPr>
                <a:defRPr/>
              </a:pPr>
              <a:t>8</a:t>
            </a:fld>
            <a:r>
              <a:rPr lang="en-US" altLang="en-US" smtClean="0">
                <a:solidFill>
                  <a:srgbClr val="000000"/>
                </a:solidFill>
                <a:latin typeface="Verdana" panose="020B0604030504040204" pitchFamily="34" charset="0"/>
              </a:rPr>
              <a:t> | </a:t>
            </a:r>
          </a:p>
        </p:txBody>
      </p:sp>
      <p:sp>
        <p:nvSpPr>
          <p:cNvPr id="16387" name="Content Placeholder 3"/>
          <p:cNvSpPr>
            <a:spLocks noGrp="1"/>
          </p:cNvSpPr>
          <p:nvPr>
            <p:ph idx="11"/>
          </p:nvPr>
        </p:nvSpPr>
        <p:spPr>
          <a:xfrm>
            <a:off x="549275" y="620713"/>
            <a:ext cx="11026775" cy="647700"/>
          </a:xfrm>
        </p:spPr>
        <p:txBody>
          <a:bodyPr/>
          <a:lstStyle/>
          <a:p>
            <a:r>
              <a:rPr lang="en-US" altLang="en-US"/>
              <a:t>ITS Frequency Band </a:t>
            </a:r>
          </a:p>
        </p:txBody>
      </p:sp>
      <p:grpSp>
        <p:nvGrpSpPr>
          <p:cNvPr id="16388" name="그룹 26"/>
          <p:cNvGrpSpPr>
            <a:grpSpLocks/>
          </p:cNvGrpSpPr>
          <p:nvPr/>
        </p:nvGrpSpPr>
        <p:grpSpPr bwMode="auto">
          <a:xfrm rot="-5400000">
            <a:off x="7849394" y="1880394"/>
            <a:ext cx="576263" cy="7451725"/>
            <a:chOff x="3209804" y="2109889"/>
            <a:chExt cx="576424" cy="4234848"/>
          </a:xfrm>
        </p:grpSpPr>
        <p:sp>
          <p:nvSpPr>
            <p:cNvPr id="16429" name="TextBox 4"/>
            <p:cNvSpPr txBox="1">
              <a:spLocks noChangeArrowheads="1"/>
            </p:cNvSpPr>
            <p:nvPr/>
          </p:nvSpPr>
          <p:spPr bwMode="auto">
            <a:xfrm>
              <a:off x="3219108" y="2109889"/>
              <a:ext cx="567120" cy="157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US" altLang="ko-KR" sz="1200">
                  <a:solidFill>
                    <a:schemeClr val="tx1"/>
                  </a:solidFill>
                  <a:latin typeface="Arial" charset="0"/>
                  <a:ea typeface="HY헤드라인M" charset="0"/>
                </a:rPr>
                <a:t>5.825</a:t>
              </a:r>
              <a:endParaRPr kumimoji="1" lang="ko-KR" altLang="en-US" sz="1200">
                <a:solidFill>
                  <a:schemeClr val="tx1"/>
                </a:solidFill>
                <a:latin typeface="Arial" charset="0"/>
                <a:ea typeface="HY헤드라인M" charset="0"/>
              </a:endParaRPr>
            </a:p>
          </p:txBody>
        </p:sp>
        <p:sp>
          <p:nvSpPr>
            <p:cNvPr id="16430" name="TextBox 7"/>
            <p:cNvSpPr txBox="1">
              <a:spLocks noChangeArrowheads="1"/>
            </p:cNvSpPr>
            <p:nvPr/>
          </p:nvSpPr>
          <p:spPr bwMode="auto">
            <a:xfrm>
              <a:off x="3219036" y="2493136"/>
              <a:ext cx="567120" cy="157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US" altLang="ko-KR" sz="1200">
                  <a:solidFill>
                    <a:schemeClr val="tx1"/>
                  </a:solidFill>
                  <a:latin typeface="Arial" charset="0"/>
                  <a:ea typeface="HY헤드라인M" charset="0"/>
                </a:rPr>
                <a:t>5.835</a:t>
              </a:r>
              <a:endParaRPr kumimoji="1" lang="ko-KR" altLang="en-US" sz="1200">
                <a:solidFill>
                  <a:schemeClr val="tx1"/>
                </a:solidFill>
                <a:latin typeface="Arial" charset="0"/>
                <a:ea typeface="HY헤드라인M" charset="0"/>
              </a:endParaRPr>
            </a:p>
          </p:txBody>
        </p:sp>
        <p:sp>
          <p:nvSpPr>
            <p:cNvPr id="16431" name="TextBox 9"/>
            <p:cNvSpPr txBox="1">
              <a:spLocks noChangeArrowheads="1"/>
            </p:cNvSpPr>
            <p:nvPr/>
          </p:nvSpPr>
          <p:spPr bwMode="auto">
            <a:xfrm>
              <a:off x="3219034" y="2911375"/>
              <a:ext cx="567120" cy="157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US" altLang="ko-KR" sz="1200">
                  <a:solidFill>
                    <a:schemeClr val="tx1"/>
                  </a:solidFill>
                  <a:latin typeface="Arial" charset="0"/>
                  <a:ea typeface="HY헤드라인M" charset="0"/>
                </a:rPr>
                <a:t>5.845</a:t>
              </a:r>
              <a:endParaRPr kumimoji="1" lang="ko-KR" altLang="en-US" sz="1200">
                <a:solidFill>
                  <a:schemeClr val="tx1"/>
                </a:solidFill>
                <a:latin typeface="Arial" charset="0"/>
                <a:ea typeface="HY헤드라인M" charset="0"/>
              </a:endParaRPr>
            </a:p>
          </p:txBody>
        </p:sp>
        <p:sp>
          <p:nvSpPr>
            <p:cNvPr id="16432" name="TextBox 11"/>
            <p:cNvSpPr txBox="1">
              <a:spLocks noChangeArrowheads="1"/>
            </p:cNvSpPr>
            <p:nvPr/>
          </p:nvSpPr>
          <p:spPr bwMode="auto">
            <a:xfrm>
              <a:off x="3219034" y="3322617"/>
              <a:ext cx="567120" cy="157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US" altLang="ko-KR" sz="1200">
                  <a:solidFill>
                    <a:schemeClr val="tx1"/>
                  </a:solidFill>
                  <a:latin typeface="Arial" charset="0"/>
                  <a:ea typeface="HY헤드라인M" charset="0"/>
                </a:rPr>
                <a:t>5.855</a:t>
              </a:r>
              <a:endParaRPr kumimoji="1" lang="ko-KR" altLang="en-US" sz="1200">
                <a:solidFill>
                  <a:schemeClr val="tx1"/>
                </a:solidFill>
                <a:latin typeface="Arial" charset="0"/>
                <a:ea typeface="HY헤드라인M" charset="0"/>
              </a:endParaRPr>
            </a:p>
          </p:txBody>
        </p:sp>
        <p:sp>
          <p:nvSpPr>
            <p:cNvPr id="16433" name="TextBox 13"/>
            <p:cNvSpPr txBox="1">
              <a:spLocks noChangeArrowheads="1"/>
            </p:cNvSpPr>
            <p:nvPr/>
          </p:nvSpPr>
          <p:spPr bwMode="auto">
            <a:xfrm>
              <a:off x="3219034" y="3691879"/>
              <a:ext cx="567120" cy="157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US" altLang="ko-KR" sz="1200">
                  <a:solidFill>
                    <a:schemeClr val="tx1"/>
                  </a:solidFill>
                  <a:latin typeface="Arial" charset="0"/>
                  <a:ea typeface="HY헤드라인M" charset="0"/>
                </a:rPr>
                <a:t>5.865</a:t>
              </a:r>
              <a:endParaRPr kumimoji="1" lang="ko-KR" altLang="en-US" sz="1200">
                <a:solidFill>
                  <a:schemeClr val="tx1"/>
                </a:solidFill>
                <a:latin typeface="Arial" charset="0"/>
                <a:ea typeface="HY헤드라인M" charset="0"/>
              </a:endParaRPr>
            </a:p>
          </p:txBody>
        </p:sp>
        <p:sp>
          <p:nvSpPr>
            <p:cNvPr id="16434" name="TextBox 15"/>
            <p:cNvSpPr txBox="1">
              <a:spLocks noChangeArrowheads="1"/>
            </p:cNvSpPr>
            <p:nvPr/>
          </p:nvSpPr>
          <p:spPr bwMode="auto">
            <a:xfrm>
              <a:off x="3219034" y="4152095"/>
              <a:ext cx="567120" cy="157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US" altLang="ko-KR" sz="1200">
                  <a:solidFill>
                    <a:schemeClr val="tx1"/>
                  </a:solidFill>
                  <a:latin typeface="Arial" charset="0"/>
                  <a:ea typeface="HY헤드라인M" charset="0"/>
                </a:rPr>
                <a:t>5.875</a:t>
              </a:r>
              <a:endParaRPr kumimoji="1" lang="ko-KR" altLang="en-US" sz="1200">
                <a:solidFill>
                  <a:schemeClr val="tx1"/>
                </a:solidFill>
                <a:latin typeface="Arial" charset="0"/>
                <a:ea typeface="HY헤드라인M" charset="0"/>
              </a:endParaRPr>
            </a:p>
          </p:txBody>
        </p:sp>
        <p:sp>
          <p:nvSpPr>
            <p:cNvPr id="16435" name="TextBox 17"/>
            <p:cNvSpPr txBox="1">
              <a:spLocks noChangeArrowheads="1"/>
            </p:cNvSpPr>
            <p:nvPr/>
          </p:nvSpPr>
          <p:spPr bwMode="auto">
            <a:xfrm>
              <a:off x="3219034" y="4556340"/>
              <a:ext cx="567120" cy="157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US" altLang="ko-KR" sz="1200">
                  <a:solidFill>
                    <a:schemeClr val="tx1"/>
                  </a:solidFill>
                  <a:latin typeface="Arial" charset="0"/>
                  <a:ea typeface="HY헤드라인M" charset="0"/>
                </a:rPr>
                <a:t>5.885</a:t>
              </a:r>
              <a:endParaRPr kumimoji="1" lang="ko-KR" altLang="en-US" sz="1200">
                <a:solidFill>
                  <a:schemeClr val="tx1"/>
                </a:solidFill>
                <a:latin typeface="Arial" charset="0"/>
                <a:ea typeface="HY헤드라인M" charset="0"/>
              </a:endParaRPr>
            </a:p>
          </p:txBody>
        </p:sp>
        <p:sp>
          <p:nvSpPr>
            <p:cNvPr id="16436" name="TextBox 19"/>
            <p:cNvSpPr txBox="1">
              <a:spLocks noChangeArrowheads="1"/>
            </p:cNvSpPr>
            <p:nvPr/>
          </p:nvSpPr>
          <p:spPr bwMode="auto">
            <a:xfrm>
              <a:off x="3219034" y="4939596"/>
              <a:ext cx="567120" cy="157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US" altLang="ko-KR" sz="1200">
                  <a:solidFill>
                    <a:schemeClr val="tx1"/>
                  </a:solidFill>
                  <a:latin typeface="Arial" charset="0"/>
                  <a:ea typeface="HY헤드라인M" charset="0"/>
                </a:rPr>
                <a:t>5.895</a:t>
              </a:r>
              <a:endParaRPr kumimoji="1" lang="ko-KR" altLang="en-US" sz="1200">
                <a:solidFill>
                  <a:schemeClr val="tx1"/>
                </a:solidFill>
                <a:latin typeface="Arial" charset="0"/>
                <a:ea typeface="HY헤드라인M" charset="0"/>
              </a:endParaRPr>
            </a:p>
          </p:txBody>
        </p:sp>
        <p:sp>
          <p:nvSpPr>
            <p:cNvPr id="16437" name="TextBox 21"/>
            <p:cNvSpPr txBox="1">
              <a:spLocks noChangeArrowheads="1"/>
            </p:cNvSpPr>
            <p:nvPr/>
          </p:nvSpPr>
          <p:spPr bwMode="auto">
            <a:xfrm>
              <a:off x="3219034" y="5343841"/>
              <a:ext cx="567120" cy="157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US" altLang="ko-KR" sz="1200">
                  <a:solidFill>
                    <a:schemeClr val="tx1"/>
                  </a:solidFill>
                  <a:latin typeface="Arial" charset="0"/>
                  <a:ea typeface="HY헤드라인M" charset="0"/>
                </a:rPr>
                <a:t>5.905</a:t>
              </a:r>
            </a:p>
          </p:txBody>
        </p:sp>
        <p:sp>
          <p:nvSpPr>
            <p:cNvPr id="16438" name="TextBox 23"/>
            <p:cNvSpPr txBox="1">
              <a:spLocks noChangeArrowheads="1"/>
            </p:cNvSpPr>
            <p:nvPr/>
          </p:nvSpPr>
          <p:spPr bwMode="auto">
            <a:xfrm>
              <a:off x="3209804" y="5741092"/>
              <a:ext cx="567120" cy="157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US" altLang="ko-KR" sz="1200">
                  <a:solidFill>
                    <a:schemeClr val="tx1"/>
                  </a:solidFill>
                  <a:latin typeface="Arial" charset="0"/>
                  <a:ea typeface="HY헤드라인M" charset="0"/>
                </a:rPr>
                <a:t>5.915</a:t>
              </a:r>
              <a:endParaRPr kumimoji="1" lang="ko-KR" altLang="en-US" sz="1200">
                <a:solidFill>
                  <a:schemeClr val="tx1"/>
                </a:solidFill>
                <a:latin typeface="Arial" charset="0"/>
                <a:ea typeface="HY헤드라인M" charset="0"/>
              </a:endParaRPr>
            </a:p>
          </p:txBody>
        </p:sp>
        <p:sp>
          <p:nvSpPr>
            <p:cNvPr id="16439" name="TextBox 25"/>
            <p:cNvSpPr txBox="1">
              <a:spLocks noChangeArrowheads="1"/>
            </p:cNvSpPr>
            <p:nvPr/>
          </p:nvSpPr>
          <p:spPr bwMode="auto">
            <a:xfrm>
              <a:off x="3219028" y="6187318"/>
              <a:ext cx="567120" cy="157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US" altLang="ko-KR" sz="1200">
                  <a:solidFill>
                    <a:schemeClr val="tx1"/>
                  </a:solidFill>
                  <a:latin typeface="Arial" charset="0"/>
                  <a:ea typeface="HY헤드라인M" charset="0"/>
                </a:rPr>
                <a:t>5.925</a:t>
              </a:r>
            </a:p>
          </p:txBody>
        </p:sp>
      </p:grpSp>
      <p:sp>
        <p:nvSpPr>
          <p:cNvPr id="16389" name="TextBox 34"/>
          <p:cNvSpPr txBox="1">
            <a:spLocks noChangeArrowheads="1"/>
          </p:cNvSpPr>
          <p:nvPr/>
        </p:nvSpPr>
        <p:spPr bwMode="auto">
          <a:xfrm>
            <a:off x="363538" y="5334000"/>
            <a:ext cx="12636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kumimoji="1" lang="en-US" altLang="ko-KR" sz="1200">
                <a:solidFill>
                  <a:schemeClr val="tx1"/>
                </a:solidFill>
                <a:latin typeface="Arial" charset="0"/>
                <a:ea typeface="HY헤드라인M" charset="0"/>
              </a:rPr>
              <a:t>Frequency</a:t>
            </a:r>
          </a:p>
          <a:p>
            <a:pPr eaLnBrk="1" hangingPunct="1"/>
            <a:r>
              <a:rPr kumimoji="1" lang="en-US" altLang="ko-KR" sz="1200">
                <a:solidFill>
                  <a:schemeClr val="tx1"/>
                </a:solidFill>
                <a:latin typeface="Arial" charset="0"/>
                <a:ea typeface="HY헤드라인M" charset="0"/>
              </a:rPr>
              <a:t>(GHz)</a:t>
            </a:r>
            <a:endParaRPr kumimoji="1" lang="ko-KR" altLang="en-US" sz="1200">
              <a:solidFill>
                <a:schemeClr val="tx1"/>
              </a:solidFill>
              <a:latin typeface="Arial" charset="0"/>
              <a:ea typeface="HY헤드라인M" charset="0"/>
            </a:endParaRPr>
          </a:p>
        </p:txBody>
      </p:sp>
      <p:sp>
        <p:nvSpPr>
          <p:cNvPr id="16390" name="TextBox 35"/>
          <p:cNvSpPr txBox="1">
            <a:spLocks noChangeArrowheads="1"/>
          </p:cNvSpPr>
          <p:nvPr/>
        </p:nvSpPr>
        <p:spPr bwMode="auto">
          <a:xfrm>
            <a:off x="392113" y="1984375"/>
            <a:ext cx="5000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ko-KR" sz="1200">
                <a:solidFill>
                  <a:schemeClr val="tx1"/>
                </a:solidFill>
                <a:latin typeface="Arial" charset="0"/>
                <a:ea typeface="HY헤드라인M" charset="0"/>
              </a:rPr>
              <a:t>USA</a:t>
            </a:r>
            <a:endParaRPr kumimoji="1" lang="ko-KR" altLang="en-US" sz="1200">
              <a:solidFill>
                <a:schemeClr val="tx1"/>
              </a:solidFill>
              <a:latin typeface="Arial" charset="0"/>
              <a:ea typeface="HY헤드라인M" charset="0"/>
            </a:endParaRPr>
          </a:p>
        </p:txBody>
      </p:sp>
      <p:sp>
        <p:nvSpPr>
          <p:cNvPr id="16391" name="TextBox 36"/>
          <p:cNvSpPr txBox="1">
            <a:spLocks noChangeArrowheads="1"/>
          </p:cNvSpPr>
          <p:nvPr/>
        </p:nvSpPr>
        <p:spPr bwMode="auto">
          <a:xfrm>
            <a:off x="438150" y="2784475"/>
            <a:ext cx="3984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ko-KR" sz="1200">
                <a:solidFill>
                  <a:schemeClr val="tx1"/>
                </a:solidFill>
                <a:latin typeface="Arial" charset="0"/>
                <a:ea typeface="HY헤드라인M" charset="0"/>
              </a:rPr>
              <a:t>EU</a:t>
            </a:r>
            <a:endParaRPr kumimoji="1" lang="ko-KR" altLang="en-US" sz="1200">
              <a:solidFill>
                <a:schemeClr val="tx1"/>
              </a:solidFill>
              <a:latin typeface="Arial" charset="0"/>
              <a:ea typeface="HY헤드라인M" charset="0"/>
            </a:endParaRPr>
          </a:p>
        </p:txBody>
      </p:sp>
      <p:sp>
        <p:nvSpPr>
          <p:cNvPr id="21" name="직사각형 20"/>
          <p:cNvSpPr>
            <a:spLocks noChangeArrowheads="1"/>
          </p:cNvSpPr>
          <p:nvPr/>
        </p:nvSpPr>
        <p:spPr bwMode="auto">
          <a:xfrm>
            <a:off x="1390650" y="3630613"/>
            <a:ext cx="4900613" cy="360362"/>
          </a:xfrm>
          <a:prstGeom prst="rect">
            <a:avLst/>
          </a:prstGeom>
          <a:solidFill>
            <a:srgbClr val="FF0000">
              <a:alpha val="27843"/>
            </a:srgbClr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srgbClr val="000000">
                <a:alpha val="39999"/>
              </a:srgbClr>
            </a:outerShdw>
          </a:effectLst>
        </p:spPr>
        <p:txBody>
          <a:bodyPr lIns="90000" tIns="46800" rIns="90000" bIns="46800" anchor="ctr"/>
          <a:lstStyle/>
          <a:p>
            <a:pPr algn="ctr">
              <a:defRPr/>
            </a:pPr>
            <a:r>
              <a:rPr lang="en-US" altLang="ko-KR" dirty="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5.770 ~ 5.850 GHz (70MHz)</a:t>
            </a:r>
            <a:endParaRPr lang="ko-KR" altLang="en-US" dirty="0">
              <a:solidFill>
                <a:schemeClr val="tx1"/>
              </a:solidFill>
              <a:latin typeface="Calibri" panose="020F050202020403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16393" name="TextBox 37"/>
          <p:cNvSpPr txBox="1">
            <a:spLocks noChangeArrowheads="1"/>
          </p:cNvSpPr>
          <p:nvPr/>
        </p:nvSpPr>
        <p:spPr bwMode="auto">
          <a:xfrm>
            <a:off x="330200" y="3714750"/>
            <a:ext cx="6016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ko-KR" sz="1200">
                <a:solidFill>
                  <a:schemeClr val="tx1"/>
                </a:solidFill>
                <a:latin typeface="Arial" charset="0"/>
                <a:ea typeface="HY헤드라인M" charset="0"/>
              </a:rPr>
              <a:t>Japan</a:t>
            </a:r>
            <a:endParaRPr kumimoji="1" lang="ko-KR" altLang="en-US" sz="1200">
              <a:solidFill>
                <a:schemeClr val="tx1"/>
              </a:solidFill>
              <a:latin typeface="Arial" charset="0"/>
              <a:ea typeface="HY헤드라인M" charset="0"/>
            </a:endParaRPr>
          </a:p>
        </p:txBody>
      </p:sp>
      <p:cxnSp>
        <p:nvCxnSpPr>
          <p:cNvPr id="16394" name="직선 연결선 28"/>
          <p:cNvCxnSpPr>
            <a:cxnSpLocks noChangeShapeType="1"/>
          </p:cNvCxnSpPr>
          <p:nvPr/>
        </p:nvCxnSpPr>
        <p:spPr bwMode="auto">
          <a:xfrm flipV="1">
            <a:off x="1131888" y="5275263"/>
            <a:ext cx="107775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" name="직사각형 23"/>
          <p:cNvSpPr>
            <a:spLocks noChangeArrowheads="1"/>
          </p:cNvSpPr>
          <p:nvPr/>
        </p:nvSpPr>
        <p:spPr bwMode="auto">
          <a:xfrm>
            <a:off x="5124450" y="4630738"/>
            <a:ext cx="1579563" cy="449262"/>
          </a:xfrm>
          <a:prstGeom prst="rect">
            <a:avLst/>
          </a:prstGeom>
          <a:solidFill>
            <a:schemeClr val="accent1">
              <a:alpha val="50195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srgbClr val="000000">
                <a:alpha val="39999"/>
              </a:srgbClr>
            </a:outerShdw>
          </a:effectLst>
        </p:spPr>
        <p:txBody>
          <a:bodyPr lIns="90000" tIns="46800" rIns="90000" bIns="46800" anchor="ctr"/>
          <a:lstStyle/>
          <a:p>
            <a:pPr>
              <a:defRPr/>
            </a:pPr>
            <a:r>
              <a:rPr lang="en-US" altLang="ko-KR" sz="1600" dirty="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5.835 ~ 5.855</a:t>
            </a:r>
          </a:p>
          <a:p>
            <a:pPr algn="ctr">
              <a:defRPr/>
            </a:pPr>
            <a:r>
              <a:rPr lang="en-US" altLang="ko-KR" sz="1600" dirty="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(20MHz)</a:t>
            </a:r>
            <a:endParaRPr lang="ko-KR" altLang="en-US" sz="1600" dirty="0">
              <a:solidFill>
                <a:schemeClr val="tx1"/>
              </a:solidFill>
              <a:latin typeface="Calibri" panose="020F050202020403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16396" name="TextBox 38"/>
          <p:cNvSpPr txBox="1">
            <a:spLocks noChangeArrowheads="1"/>
          </p:cNvSpPr>
          <p:nvPr/>
        </p:nvSpPr>
        <p:spPr bwMode="auto">
          <a:xfrm>
            <a:off x="406400" y="4641850"/>
            <a:ext cx="5937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ko-KR" sz="1200">
                <a:solidFill>
                  <a:schemeClr val="tx1"/>
                </a:solidFill>
                <a:latin typeface="Arial" charset="0"/>
                <a:ea typeface="HY헤드라인M" charset="0"/>
              </a:rPr>
              <a:t>Korea</a:t>
            </a:r>
            <a:endParaRPr kumimoji="1" lang="ko-KR" altLang="en-US" sz="1200">
              <a:solidFill>
                <a:schemeClr val="tx1"/>
              </a:solidFill>
              <a:latin typeface="Arial" charset="0"/>
              <a:ea typeface="HY헤드라인M" charset="0"/>
            </a:endParaRPr>
          </a:p>
        </p:txBody>
      </p:sp>
      <p:sp>
        <p:nvSpPr>
          <p:cNvPr id="26" name="직사각형 25"/>
          <p:cNvSpPr>
            <a:spLocks noChangeArrowheads="1"/>
          </p:cNvSpPr>
          <p:nvPr/>
        </p:nvSpPr>
        <p:spPr bwMode="auto">
          <a:xfrm>
            <a:off x="6610350" y="2743200"/>
            <a:ext cx="1360488" cy="528638"/>
          </a:xfrm>
          <a:prstGeom prst="rect">
            <a:avLst/>
          </a:prstGeom>
          <a:solidFill>
            <a:srgbClr val="00B05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srgbClr val="000000">
                <a:alpha val="39999"/>
              </a:srgbClr>
            </a:outerShdw>
          </a:effectLst>
        </p:spPr>
        <p:txBody>
          <a:bodyPr lIns="90000" tIns="46800" rIns="90000" bIns="46800" anchor="ctr"/>
          <a:lstStyle/>
          <a:p>
            <a:pPr>
              <a:defRPr/>
            </a:pPr>
            <a:r>
              <a:rPr lang="en-US" altLang="ko-KR" sz="800" dirty="0">
                <a:solidFill>
                  <a:schemeClr val="tx1"/>
                </a:solidFill>
                <a:latin typeface="휴먼둥근헤드라인" pitchFamily="18" charset="-127"/>
                <a:ea typeface="휴먼둥근헤드라인" pitchFamily="18" charset="-127"/>
              </a:rPr>
              <a:t>5.855~5.875 </a:t>
            </a:r>
          </a:p>
          <a:p>
            <a:pPr>
              <a:defRPr/>
            </a:pPr>
            <a:r>
              <a:rPr lang="en-US" altLang="ko-KR" sz="800" dirty="0">
                <a:solidFill>
                  <a:schemeClr val="tx1"/>
                </a:solidFill>
                <a:latin typeface="휴먼둥근헤드라인" pitchFamily="18" charset="-127"/>
                <a:ea typeface="휴먼둥근헤드라인" pitchFamily="18" charset="-127"/>
              </a:rPr>
              <a:t>Non-safety ITS</a:t>
            </a:r>
            <a:endParaRPr lang="ko-KR" altLang="en-US" sz="800" dirty="0">
              <a:solidFill>
                <a:schemeClr val="tx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27" name="직사각형 26"/>
          <p:cNvSpPr>
            <a:spLocks noChangeArrowheads="1"/>
          </p:cNvSpPr>
          <p:nvPr/>
        </p:nvSpPr>
        <p:spPr bwMode="auto">
          <a:xfrm>
            <a:off x="7977188" y="2743200"/>
            <a:ext cx="2262187" cy="520700"/>
          </a:xfrm>
          <a:prstGeom prst="rect">
            <a:avLst/>
          </a:prstGeom>
          <a:solidFill>
            <a:srgbClr val="00B05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srgbClr val="000000">
                <a:alpha val="39999"/>
              </a:srgbClr>
            </a:outerShdw>
          </a:effectLst>
        </p:spPr>
        <p:txBody>
          <a:bodyPr lIns="90000" tIns="46800" rIns="90000" bIns="46800" anchor="ctr"/>
          <a:lstStyle/>
          <a:p>
            <a:pPr>
              <a:defRPr/>
            </a:pPr>
            <a:r>
              <a:rPr lang="en-US" altLang="ko-KR" sz="900" dirty="0">
                <a:solidFill>
                  <a:schemeClr val="tx1"/>
                </a:solidFill>
                <a:latin typeface="휴먼둥근헤드라인" pitchFamily="18" charset="-127"/>
                <a:ea typeface="휴먼둥근헤드라인" pitchFamily="18" charset="-127"/>
              </a:rPr>
              <a:t>5.875~5.905 </a:t>
            </a:r>
          </a:p>
          <a:p>
            <a:pPr>
              <a:defRPr/>
            </a:pPr>
            <a:r>
              <a:rPr lang="en-US" altLang="ko-KR" sz="900" dirty="0">
                <a:solidFill>
                  <a:schemeClr val="tx1"/>
                </a:solidFill>
                <a:latin typeface="휴먼둥근헤드라인" pitchFamily="18" charset="-127"/>
                <a:ea typeface="휴먼둥근헤드라인" pitchFamily="18" charset="-127"/>
              </a:rPr>
              <a:t>ITS road-safety</a:t>
            </a:r>
            <a:endParaRPr lang="ko-KR" altLang="en-US" sz="900" dirty="0">
              <a:solidFill>
                <a:schemeClr val="tx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28" name="직사각형 57"/>
          <p:cNvSpPr>
            <a:spLocks noChangeArrowheads="1"/>
          </p:cNvSpPr>
          <p:nvPr/>
        </p:nvSpPr>
        <p:spPr bwMode="auto">
          <a:xfrm>
            <a:off x="6303963" y="1887538"/>
            <a:ext cx="341312" cy="352425"/>
          </a:xfrm>
          <a:prstGeom prst="rect">
            <a:avLst/>
          </a:prstGeom>
          <a:solidFill>
            <a:srgbClr val="FFC000">
              <a:alpha val="50195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defRPr/>
            </a:pPr>
            <a:r>
              <a:rPr lang="en-US" altLang="ko-KR" sz="105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R</a:t>
            </a:r>
            <a:endParaRPr lang="ko-KR" altLang="en-US" sz="1050">
              <a:solidFill>
                <a:schemeClr val="tx1"/>
              </a:solidFill>
              <a:latin typeface="Calibri" panose="020F050202020403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29" name="직사각형 59"/>
          <p:cNvSpPr>
            <a:spLocks noChangeArrowheads="1"/>
          </p:cNvSpPr>
          <p:nvPr/>
        </p:nvSpPr>
        <p:spPr bwMode="auto">
          <a:xfrm>
            <a:off x="6648450" y="1887538"/>
            <a:ext cx="628650" cy="352425"/>
          </a:xfrm>
          <a:prstGeom prst="rect">
            <a:avLst/>
          </a:prstGeom>
          <a:solidFill>
            <a:srgbClr val="FFC000">
              <a:alpha val="50195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defRPr/>
            </a:pPr>
            <a:r>
              <a:rPr lang="en-US" altLang="ko-KR" sz="1050" dirty="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172</a:t>
            </a:r>
            <a:endParaRPr lang="ko-KR" altLang="en-US" sz="1050" dirty="0">
              <a:solidFill>
                <a:schemeClr val="tx1"/>
              </a:solidFill>
              <a:latin typeface="Calibri" panose="020F050202020403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30" name="직사각형 60"/>
          <p:cNvSpPr>
            <a:spLocks noChangeArrowheads="1"/>
          </p:cNvSpPr>
          <p:nvPr/>
        </p:nvSpPr>
        <p:spPr bwMode="auto">
          <a:xfrm>
            <a:off x="7289800" y="1887538"/>
            <a:ext cx="690563" cy="352425"/>
          </a:xfrm>
          <a:prstGeom prst="rect">
            <a:avLst/>
          </a:prstGeom>
          <a:solidFill>
            <a:srgbClr val="FFC000">
              <a:alpha val="50195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defRPr/>
            </a:pPr>
            <a:r>
              <a:rPr lang="en-US" altLang="ko-KR" sz="105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174</a:t>
            </a:r>
            <a:endParaRPr lang="ko-KR" altLang="en-US" sz="1050">
              <a:solidFill>
                <a:schemeClr val="tx1"/>
              </a:solidFill>
              <a:latin typeface="Calibri" panose="020F050202020403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31" name="직사각형 61"/>
          <p:cNvSpPr>
            <a:spLocks noChangeArrowheads="1"/>
          </p:cNvSpPr>
          <p:nvPr/>
        </p:nvSpPr>
        <p:spPr bwMode="auto">
          <a:xfrm>
            <a:off x="7989888" y="1887538"/>
            <a:ext cx="703262" cy="352425"/>
          </a:xfrm>
          <a:prstGeom prst="rect">
            <a:avLst/>
          </a:prstGeom>
          <a:solidFill>
            <a:srgbClr val="FFC000">
              <a:alpha val="50195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defRPr/>
            </a:pPr>
            <a:r>
              <a:rPr lang="en-US" altLang="ko-KR" sz="105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176</a:t>
            </a:r>
            <a:endParaRPr lang="ko-KR" altLang="en-US" sz="1050">
              <a:solidFill>
                <a:schemeClr val="tx1"/>
              </a:solidFill>
              <a:latin typeface="Calibri" panose="020F050202020403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32" name="직사각형 62"/>
          <p:cNvSpPr>
            <a:spLocks noChangeArrowheads="1"/>
          </p:cNvSpPr>
          <p:nvPr/>
        </p:nvSpPr>
        <p:spPr bwMode="auto">
          <a:xfrm>
            <a:off x="8705850" y="1887538"/>
            <a:ext cx="712788" cy="352425"/>
          </a:xfrm>
          <a:prstGeom prst="rect">
            <a:avLst/>
          </a:prstGeom>
          <a:solidFill>
            <a:srgbClr val="FFC000">
              <a:alpha val="50195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defRPr/>
            </a:pPr>
            <a:r>
              <a:rPr lang="en-US" altLang="ko-KR" sz="105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178</a:t>
            </a:r>
            <a:endParaRPr lang="ko-KR" altLang="en-US" sz="1050">
              <a:solidFill>
                <a:schemeClr val="tx1"/>
              </a:solidFill>
              <a:latin typeface="Calibri" panose="020F050202020403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33" name="직사각형 63"/>
          <p:cNvSpPr>
            <a:spLocks noChangeArrowheads="1"/>
          </p:cNvSpPr>
          <p:nvPr/>
        </p:nvSpPr>
        <p:spPr bwMode="auto">
          <a:xfrm>
            <a:off x="9431338" y="1885950"/>
            <a:ext cx="763587" cy="352425"/>
          </a:xfrm>
          <a:prstGeom prst="rect">
            <a:avLst/>
          </a:prstGeom>
          <a:solidFill>
            <a:srgbClr val="FFC000">
              <a:alpha val="50195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defRPr/>
            </a:pPr>
            <a:r>
              <a:rPr lang="en-US" altLang="ko-KR" sz="1050" dirty="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180</a:t>
            </a:r>
            <a:endParaRPr lang="ko-KR" altLang="en-US" sz="1050" dirty="0">
              <a:solidFill>
                <a:schemeClr val="tx1"/>
              </a:solidFill>
              <a:latin typeface="Calibri" panose="020F050202020403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34" name="직사각형 64"/>
          <p:cNvSpPr>
            <a:spLocks noChangeArrowheads="1"/>
          </p:cNvSpPr>
          <p:nvPr/>
        </p:nvSpPr>
        <p:spPr bwMode="auto">
          <a:xfrm>
            <a:off x="10194925" y="1878013"/>
            <a:ext cx="765175" cy="352425"/>
          </a:xfrm>
          <a:prstGeom prst="rect">
            <a:avLst/>
          </a:prstGeom>
          <a:solidFill>
            <a:srgbClr val="FFC000">
              <a:alpha val="50195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defRPr/>
            </a:pPr>
            <a:r>
              <a:rPr lang="en-US" altLang="ko-KR" sz="105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182</a:t>
            </a:r>
            <a:endParaRPr lang="ko-KR" altLang="en-US" sz="1050">
              <a:solidFill>
                <a:schemeClr val="tx1"/>
              </a:solidFill>
              <a:latin typeface="Calibri" panose="020F050202020403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35" name="직사각형 65"/>
          <p:cNvSpPr>
            <a:spLocks noChangeArrowheads="1"/>
          </p:cNvSpPr>
          <p:nvPr/>
        </p:nvSpPr>
        <p:spPr bwMode="auto">
          <a:xfrm>
            <a:off x="10969625" y="1878013"/>
            <a:ext cx="812800" cy="352425"/>
          </a:xfrm>
          <a:prstGeom prst="rect">
            <a:avLst/>
          </a:prstGeom>
          <a:solidFill>
            <a:srgbClr val="FFC000">
              <a:alpha val="50195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defRPr/>
            </a:pPr>
            <a:r>
              <a:rPr lang="en-US" altLang="ko-KR" sz="105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184</a:t>
            </a:r>
            <a:endParaRPr lang="ko-KR" altLang="en-US" sz="1050">
              <a:solidFill>
                <a:schemeClr val="tx1"/>
              </a:solidFill>
              <a:latin typeface="Calibri" panose="020F050202020403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36" name="직사각형 35"/>
          <p:cNvSpPr>
            <a:spLocks noChangeArrowheads="1"/>
          </p:cNvSpPr>
          <p:nvPr/>
        </p:nvSpPr>
        <p:spPr bwMode="auto">
          <a:xfrm>
            <a:off x="10237788" y="2743200"/>
            <a:ext cx="1538287" cy="520700"/>
          </a:xfrm>
          <a:prstGeom prst="rect">
            <a:avLst/>
          </a:prstGeom>
          <a:solidFill>
            <a:srgbClr val="00B05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srgbClr val="000000">
                <a:alpha val="39999"/>
              </a:srgbClr>
            </a:outerShdw>
          </a:effectLst>
        </p:spPr>
        <p:txBody>
          <a:bodyPr lIns="90000" tIns="46800" rIns="90000" bIns="46800" anchor="ctr"/>
          <a:lstStyle/>
          <a:p>
            <a:pPr>
              <a:defRPr/>
            </a:pPr>
            <a:r>
              <a:rPr lang="en-US" altLang="ko-KR" sz="800" dirty="0">
                <a:solidFill>
                  <a:schemeClr val="tx1"/>
                </a:solidFill>
                <a:latin typeface="휴먼둥근헤드라인" pitchFamily="18" charset="-127"/>
                <a:ea typeface="휴먼둥근헤드라인" pitchFamily="18" charset="-127"/>
              </a:rPr>
              <a:t>5.905~5.925 </a:t>
            </a:r>
          </a:p>
          <a:p>
            <a:pPr>
              <a:defRPr/>
            </a:pPr>
            <a:r>
              <a:rPr lang="en-US" altLang="ko-KR" sz="800" dirty="0">
                <a:solidFill>
                  <a:schemeClr val="tx1"/>
                </a:solidFill>
                <a:latin typeface="휴먼둥근헤드라인" pitchFamily="18" charset="-127"/>
                <a:ea typeface="휴먼둥근헤드라인" pitchFamily="18" charset="-127"/>
              </a:rPr>
              <a:t>Future extension</a:t>
            </a:r>
            <a:endParaRPr lang="ko-KR" altLang="en-US" sz="800" dirty="0">
              <a:solidFill>
                <a:schemeClr val="tx1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16408" name="직사각형 71"/>
          <p:cNvSpPr>
            <a:spLocks noChangeArrowheads="1"/>
          </p:cNvSpPr>
          <p:nvPr/>
        </p:nvSpPr>
        <p:spPr bwMode="auto">
          <a:xfrm>
            <a:off x="6248400" y="2230438"/>
            <a:ext cx="549275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ko-KR" sz="900">
                <a:solidFill>
                  <a:schemeClr val="tx1"/>
                </a:solidFill>
                <a:latin typeface="휴먼둥근헤드라인" charset="0"/>
                <a:ea typeface="휴먼둥근헤드라인" charset="0"/>
              </a:rPr>
              <a:t>5.855</a:t>
            </a:r>
            <a:endParaRPr lang="ko-KR" altLang="en-US" sz="9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6409" name="직사각형 72"/>
          <p:cNvSpPr>
            <a:spLocks noChangeArrowheads="1"/>
          </p:cNvSpPr>
          <p:nvPr/>
        </p:nvSpPr>
        <p:spPr bwMode="auto">
          <a:xfrm>
            <a:off x="6835775" y="2230438"/>
            <a:ext cx="547688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ko-KR" sz="900">
                <a:solidFill>
                  <a:schemeClr val="tx1"/>
                </a:solidFill>
                <a:latin typeface="휴먼둥근헤드라인" charset="0"/>
                <a:ea typeface="휴먼둥근헤드라인" charset="0"/>
              </a:rPr>
              <a:t>5.865</a:t>
            </a:r>
            <a:endParaRPr lang="ko-KR" altLang="en-US" sz="9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6410" name="직사각형 73"/>
          <p:cNvSpPr>
            <a:spLocks noChangeArrowheads="1"/>
          </p:cNvSpPr>
          <p:nvPr/>
        </p:nvSpPr>
        <p:spPr bwMode="auto">
          <a:xfrm>
            <a:off x="7580313" y="2230438"/>
            <a:ext cx="547687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ko-KR" sz="900">
                <a:solidFill>
                  <a:schemeClr val="tx1"/>
                </a:solidFill>
                <a:latin typeface="휴먼둥근헤드라인" charset="0"/>
                <a:ea typeface="휴먼둥근헤드라인" charset="0"/>
              </a:rPr>
              <a:t>5.875</a:t>
            </a:r>
            <a:endParaRPr lang="ko-KR" altLang="en-US" sz="9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6411" name="직사각형 74"/>
          <p:cNvSpPr>
            <a:spLocks noChangeArrowheads="1"/>
          </p:cNvSpPr>
          <p:nvPr/>
        </p:nvSpPr>
        <p:spPr bwMode="auto">
          <a:xfrm>
            <a:off x="8301038" y="2230438"/>
            <a:ext cx="549275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ko-KR" sz="900">
                <a:solidFill>
                  <a:schemeClr val="tx1"/>
                </a:solidFill>
                <a:latin typeface="휴먼둥근헤드라인" charset="0"/>
                <a:ea typeface="휴먼둥근헤드라인" charset="0"/>
              </a:rPr>
              <a:t>5.885</a:t>
            </a:r>
            <a:endParaRPr lang="ko-KR" altLang="en-US" sz="9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6412" name="직사각형 75"/>
          <p:cNvSpPr>
            <a:spLocks noChangeArrowheads="1"/>
          </p:cNvSpPr>
          <p:nvPr/>
        </p:nvSpPr>
        <p:spPr bwMode="auto">
          <a:xfrm>
            <a:off x="8993188" y="2230438"/>
            <a:ext cx="549275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ko-KR" sz="900">
                <a:solidFill>
                  <a:schemeClr val="tx1"/>
                </a:solidFill>
                <a:latin typeface="휴먼둥근헤드라인" charset="0"/>
                <a:ea typeface="휴먼둥근헤드라인" charset="0"/>
              </a:rPr>
              <a:t>5.895</a:t>
            </a:r>
            <a:endParaRPr lang="ko-KR" altLang="en-US" sz="9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6413" name="직사각형 76"/>
          <p:cNvSpPr>
            <a:spLocks noChangeArrowheads="1"/>
          </p:cNvSpPr>
          <p:nvPr/>
        </p:nvSpPr>
        <p:spPr bwMode="auto">
          <a:xfrm>
            <a:off x="9810750" y="2230438"/>
            <a:ext cx="547688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ko-KR" sz="900">
                <a:solidFill>
                  <a:schemeClr val="tx1"/>
                </a:solidFill>
                <a:latin typeface="휴먼둥근헤드라인" charset="0"/>
                <a:ea typeface="휴먼둥근헤드라인" charset="0"/>
              </a:rPr>
              <a:t>5.905</a:t>
            </a:r>
            <a:endParaRPr lang="ko-KR" altLang="en-US" sz="9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6414" name="직사각형 77"/>
          <p:cNvSpPr>
            <a:spLocks noChangeArrowheads="1"/>
          </p:cNvSpPr>
          <p:nvPr/>
        </p:nvSpPr>
        <p:spPr bwMode="auto">
          <a:xfrm>
            <a:off x="10574338" y="2230438"/>
            <a:ext cx="547687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ko-KR" sz="900">
                <a:solidFill>
                  <a:schemeClr val="tx1"/>
                </a:solidFill>
                <a:latin typeface="휴먼둥근헤드라인" charset="0"/>
                <a:ea typeface="휴먼둥근헤드라인" charset="0"/>
              </a:rPr>
              <a:t>5.915</a:t>
            </a:r>
            <a:endParaRPr lang="ko-KR" altLang="en-US" sz="9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6415" name="TextBox 4"/>
          <p:cNvSpPr txBox="1">
            <a:spLocks noChangeArrowheads="1"/>
          </p:cNvSpPr>
          <p:nvPr/>
        </p:nvSpPr>
        <p:spPr bwMode="auto">
          <a:xfrm rot="-5400000">
            <a:off x="3521075" y="5476876"/>
            <a:ext cx="5667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ko-KR" sz="1200">
                <a:solidFill>
                  <a:schemeClr val="tx1"/>
                </a:solidFill>
                <a:latin typeface="Arial" charset="0"/>
                <a:ea typeface="HY헤드라인M" charset="0"/>
              </a:rPr>
              <a:t>5.815</a:t>
            </a:r>
            <a:endParaRPr kumimoji="1" lang="ko-KR" altLang="en-US" sz="1200">
              <a:solidFill>
                <a:schemeClr val="tx1"/>
              </a:solidFill>
              <a:latin typeface="Arial" charset="0"/>
              <a:ea typeface="HY헤드라인M" charset="0"/>
            </a:endParaRPr>
          </a:p>
        </p:txBody>
      </p:sp>
      <p:sp>
        <p:nvSpPr>
          <p:cNvPr id="16416" name="TextBox 4"/>
          <p:cNvSpPr txBox="1">
            <a:spLocks noChangeArrowheads="1"/>
          </p:cNvSpPr>
          <p:nvPr/>
        </p:nvSpPr>
        <p:spPr bwMode="auto">
          <a:xfrm rot="-5400000">
            <a:off x="2800350" y="5657850"/>
            <a:ext cx="568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ko-KR" sz="1200">
                <a:solidFill>
                  <a:schemeClr val="tx1"/>
                </a:solidFill>
                <a:latin typeface="Arial" charset="0"/>
                <a:ea typeface="HY헤드라인M" charset="0"/>
              </a:rPr>
              <a:t>5.805</a:t>
            </a:r>
            <a:endParaRPr kumimoji="1" lang="ko-KR" altLang="en-US" sz="1200">
              <a:solidFill>
                <a:schemeClr val="tx1"/>
              </a:solidFill>
              <a:latin typeface="Arial" charset="0"/>
              <a:ea typeface="HY헤드라인M" charset="0"/>
            </a:endParaRPr>
          </a:p>
        </p:txBody>
      </p:sp>
      <p:sp>
        <p:nvSpPr>
          <p:cNvPr id="16417" name="TextBox 4"/>
          <p:cNvSpPr txBox="1">
            <a:spLocks noChangeArrowheads="1"/>
          </p:cNvSpPr>
          <p:nvPr/>
        </p:nvSpPr>
        <p:spPr bwMode="auto">
          <a:xfrm rot="-5400000">
            <a:off x="2032000" y="5670551"/>
            <a:ext cx="5667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ko-KR" sz="1200">
                <a:solidFill>
                  <a:schemeClr val="tx1"/>
                </a:solidFill>
                <a:latin typeface="Arial" charset="0"/>
                <a:ea typeface="HY헤드라인M" charset="0"/>
              </a:rPr>
              <a:t>5.795</a:t>
            </a:r>
            <a:endParaRPr kumimoji="1" lang="ko-KR" altLang="en-US" sz="1200">
              <a:solidFill>
                <a:schemeClr val="tx1"/>
              </a:solidFill>
              <a:latin typeface="Arial" charset="0"/>
              <a:ea typeface="HY헤드라인M" charset="0"/>
            </a:endParaRPr>
          </a:p>
        </p:txBody>
      </p:sp>
      <p:sp>
        <p:nvSpPr>
          <p:cNvPr id="16418" name="TextBox 4"/>
          <p:cNvSpPr txBox="1">
            <a:spLocks noChangeArrowheads="1"/>
          </p:cNvSpPr>
          <p:nvPr/>
        </p:nvSpPr>
        <p:spPr bwMode="auto">
          <a:xfrm rot="-5400000">
            <a:off x="1322388" y="5665787"/>
            <a:ext cx="5667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ko-KR" sz="1200">
                <a:solidFill>
                  <a:schemeClr val="tx1"/>
                </a:solidFill>
                <a:latin typeface="Arial" charset="0"/>
                <a:ea typeface="HY헤드라인M" charset="0"/>
              </a:rPr>
              <a:t>5.785</a:t>
            </a:r>
            <a:endParaRPr kumimoji="1" lang="ko-KR" altLang="en-US" sz="1200">
              <a:solidFill>
                <a:schemeClr val="tx1"/>
              </a:solidFill>
              <a:latin typeface="Arial" charset="0"/>
              <a:ea typeface="HY헤드라인M" charset="0"/>
            </a:endParaRPr>
          </a:p>
        </p:txBody>
      </p:sp>
      <p:sp>
        <p:nvSpPr>
          <p:cNvPr id="48" name="직사각형 47"/>
          <p:cNvSpPr>
            <a:spLocks noChangeArrowheads="1"/>
          </p:cNvSpPr>
          <p:nvPr/>
        </p:nvSpPr>
        <p:spPr bwMode="auto">
          <a:xfrm>
            <a:off x="2338388" y="4632325"/>
            <a:ext cx="1454150" cy="4445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srgbClr val="000000">
                <a:alpha val="39999"/>
              </a:srgbClr>
            </a:outerShdw>
          </a:effectLst>
        </p:spPr>
        <p:txBody>
          <a:bodyPr lIns="90000" tIns="46800" rIns="90000" bIns="46800" anchor="ctr"/>
          <a:lstStyle/>
          <a:p>
            <a:pPr>
              <a:defRPr/>
            </a:pPr>
            <a:r>
              <a:rPr lang="en-US" altLang="ko-KR" sz="1600" dirty="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5.795~5.815</a:t>
            </a:r>
          </a:p>
          <a:p>
            <a:pPr algn="ctr">
              <a:defRPr/>
            </a:pPr>
            <a:r>
              <a:rPr lang="en-US" altLang="ko-KR" sz="1600" dirty="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(</a:t>
            </a:r>
            <a:r>
              <a:rPr lang="en-US" altLang="ko-KR" sz="1400" dirty="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20MHz</a:t>
            </a:r>
            <a:r>
              <a:rPr lang="en-US" altLang="ko-KR" sz="1600" dirty="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)</a:t>
            </a:r>
            <a:endParaRPr lang="ko-KR" altLang="en-US" sz="1600" dirty="0">
              <a:solidFill>
                <a:schemeClr val="tx1"/>
              </a:solidFill>
              <a:latin typeface="Calibri" panose="020F050202020403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16420" name="직사각형 77"/>
          <p:cNvSpPr>
            <a:spLocks noChangeArrowheads="1"/>
          </p:cNvSpPr>
          <p:nvPr/>
        </p:nvSpPr>
        <p:spPr bwMode="auto">
          <a:xfrm>
            <a:off x="11298238" y="2239963"/>
            <a:ext cx="547687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ko-KR" sz="900">
                <a:solidFill>
                  <a:schemeClr val="tx1"/>
                </a:solidFill>
                <a:latin typeface="휴먼둥근헤드라인" charset="0"/>
                <a:ea typeface="휴먼둥근헤드라인" charset="0"/>
              </a:rPr>
              <a:t>5.925</a:t>
            </a:r>
            <a:endParaRPr lang="ko-KR" altLang="en-US" sz="9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6421" name="직사각형 298"/>
          <p:cNvSpPr>
            <a:spLocks noChangeArrowheads="1"/>
          </p:cNvSpPr>
          <p:nvPr/>
        </p:nvSpPr>
        <p:spPr bwMode="auto">
          <a:xfrm>
            <a:off x="6761163" y="4630738"/>
            <a:ext cx="5097462" cy="454025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/>
            <a:r>
              <a:rPr lang="en-US" altLang="ko-KR" sz="1400">
                <a:solidFill>
                  <a:schemeClr val="tx1"/>
                </a:solidFill>
                <a:latin typeface="Arial" charset="0"/>
              </a:rPr>
              <a:t>5.855~5.925(70MHz) </a:t>
            </a:r>
            <a:endParaRPr lang="ko-KR" altLang="en-US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6422" name="TextBox 1"/>
          <p:cNvSpPr txBox="1">
            <a:spLocks noChangeArrowheads="1"/>
          </p:cNvSpPr>
          <p:nvPr/>
        </p:nvSpPr>
        <p:spPr bwMode="auto">
          <a:xfrm>
            <a:off x="1565275" y="3322638"/>
            <a:ext cx="13970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kumimoji="1" lang="en-US" altLang="ko-KR" sz="1200">
                <a:solidFill>
                  <a:schemeClr val="tx1"/>
                </a:solidFill>
                <a:latin typeface="Arial" charset="0"/>
                <a:ea typeface="HY헤드라인M" charset="0"/>
                <a:cs typeface="Arial" charset="0"/>
              </a:rPr>
              <a:t>ITS(DSRC)</a:t>
            </a:r>
            <a:endParaRPr kumimoji="1" lang="ko-KR" altLang="en-US" sz="1200">
              <a:solidFill>
                <a:schemeClr val="tx1"/>
              </a:solidFill>
              <a:latin typeface="Arial" charset="0"/>
              <a:ea typeface="HY헤드라인M" charset="0"/>
              <a:cs typeface="Arial" charset="0"/>
            </a:endParaRPr>
          </a:p>
        </p:txBody>
      </p:sp>
      <p:sp>
        <p:nvSpPr>
          <p:cNvPr id="16423" name="TextBox 64"/>
          <p:cNvSpPr txBox="1">
            <a:spLocks noChangeArrowheads="1"/>
          </p:cNvSpPr>
          <p:nvPr/>
        </p:nvSpPr>
        <p:spPr bwMode="auto">
          <a:xfrm>
            <a:off x="6303963" y="1582738"/>
            <a:ext cx="16414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kumimoji="1" lang="en-US" altLang="ko-KR" sz="1200">
                <a:solidFill>
                  <a:schemeClr val="tx1"/>
                </a:solidFill>
                <a:latin typeface="Arial" charset="0"/>
                <a:ea typeface="HY헤드라인M" charset="0"/>
                <a:cs typeface="Arial" charset="0"/>
              </a:rPr>
              <a:t>ITS(DSRC)</a:t>
            </a:r>
            <a:endParaRPr kumimoji="1" lang="ko-KR" altLang="en-US" sz="1200">
              <a:solidFill>
                <a:schemeClr val="tx1"/>
              </a:solidFill>
              <a:latin typeface="Arial" charset="0"/>
              <a:ea typeface="HY헤드라인M" charset="0"/>
              <a:cs typeface="Arial" charset="0"/>
            </a:endParaRPr>
          </a:p>
        </p:txBody>
      </p:sp>
      <p:sp>
        <p:nvSpPr>
          <p:cNvPr id="16424" name="TextBox 65"/>
          <p:cNvSpPr txBox="1">
            <a:spLocks noChangeArrowheads="1"/>
          </p:cNvSpPr>
          <p:nvPr/>
        </p:nvSpPr>
        <p:spPr bwMode="auto">
          <a:xfrm>
            <a:off x="6540500" y="2479675"/>
            <a:ext cx="16430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kumimoji="1" lang="en-US" altLang="ko-KR" sz="1200">
                <a:solidFill>
                  <a:schemeClr val="tx1"/>
                </a:solidFill>
                <a:latin typeface="Arial" charset="0"/>
                <a:ea typeface="HY헤드라인M" charset="0"/>
                <a:cs typeface="Arial" charset="0"/>
              </a:rPr>
              <a:t>ITS(G5)</a:t>
            </a:r>
            <a:endParaRPr kumimoji="1" lang="ko-KR" altLang="en-US" sz="1200">
              <a:solidFill>
                <a:schemeClr val="tx1"/>
              </a:solidFill>
              <a:latin typeface="Arial" charset="0"/>
              <a:ea typeface="HY헤드라인M" charset="0"/>
              <a:cs typeface="Arial" charset="0"/>
            </a:endParaRPr>
          </a:p>
        </p:txBody>
      </p:sp>
      <p:sp>
        <p:nvSpPr>
          <p:cNvPr id="16425" name="TextBox 66"/>
          <p:cNvSpPr txBox="1">
            <a:spLocks noChangeArrowheads="1"/>
          </p:cNvSpPr>
          <p:nvPr/>
        </p:nvSpPr>
        <p:spPr bwMode="auto">
          <a:xfrm>
            <a:off x="2238375" y="4292600"/>
            <a:ext cx="16811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kumimoji="1" lang="en-US" altLang="ko-KR" sz="1200">
                <a:solidFill>
                  <a:schemeClr val="tx1"/>
                </a:solidFill>
                <a:latin typeface="Arial" charset="0"/>
                <a:ea typeface="HY헤드라인M" charset="0"/>
                <a:cs typeface="Arial" charset="0"/>
              </a:rPr>
              <a:t>ITS(DSRC)</a:t>
            </a:r>
            <a:endParaRPr kumimoji="1" lang="ko-KR" altLang="en-US" sz="1200">
              <a:solidFill>
                <a:schemeClr val="tx1"/>
              </a:solidFill>
              <a:latin typeface="Arial" charset="0"/>
              <a:ea typeface="HY헤드라인M" charset="0"/>
              <a:cs typeface="Arial" charset="0"/>
            </a:endParaRPr>
          </a:p>
        </p:txBody>
      </p:sp>
      <p:sp>
        <p:nvSpPr>
          <p:cNvPr id="16426" name="TextBox 67"/>
          <p:cNvSpPr txBox="1">
            <a:spLocks noChangeArrowheads="1"/>
          </p:cNvSpPr>
          <p:nvPr/>
        </p:nvSpPr>
        <p:spPr bwMode="auto">
          <a:xfrm>
            <a:off x="6740525" y="4308475"/>
            <a:ext cx="167957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kumimoji="1" lang="en-US" altLang="ko-KR" sz="1200">
                <a:solidFill>
                  <a:schemeClr val="tx1"/>
                </a:solidFill>
                <a:latin typeface="Arial" charset="0"/>
                <a:ea typeface="HY헤드라인M" charset="0"/>
                <a:cs typeface="Arial" charset="0"/>
              </a:rPr>
              <a:t>C-ITS</a:t>
            </a:r>
            <a:endParaRPr kumimoji="1" lang="ko-KR" altLang="en-US" sz="1200">
              <a:solidFill>
                <a:schemeClr val="tx1"/>
              </a:solidFill>
              <a:latin typeface="Arial" charset="0"/>
              <a:ea typeface="HY헤드라인M" charset="0"/>
              <a:cs typeface="Arial" charset="0"/>
            </a:endParaRPr>
          </a:p>
        </p:txBody>
      </p:sp>
      <p:sp>
        <p:nvSpPr>
          <p:cNvPr id="16427" name="직사각형 1"/>
          <p:cNvSpPr>
            <a:spLocks noChangeArrowheads="1"/>
          </p:cNvSpPr>
          <p:nvPr/>
        </p:nvSpPr>
        <p:spPr bwMode="auto">
          <a:xfrm>
            <a:off x="1057275" y="3609975"/>
            <a:ext cx="182563" cy="371475"/>
          </a:xfrm>
          <a:prstGeom prst="rect">
            <a:avLst/>
          </a:prstGeom>
          <a:gradFill rotWithShape="1">
            <a:gsLst>
              <a:gs pos="0">
                <a:srgbClr val="EA8C8C"/>
              </a:gs>
              <a:gs pos="50000">
                <a:srgbClr val="F0BABA"/>
              </a:gs>
              <a:gs pos="100000">
                <a:srgbClr val="F7DEDE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6428" name="TextBox 1"/>
          <p:cNvSpPr txBox="1">
            <a:spLocks noChangeArrowheads="1"/>
          </p:cNvSpPr>
          <p:nvPr/>
        </p:nvSpPr>
        <p:spPr bwMode="auto">
          <a:xfrm>
            <a:off x="582613" y="3322638"/>
            <a:ext cx="1023937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kumimoji="1" lang="en-US" altLang="ko-KR" sz="1100">
                <a:solidFill>
                  <a:schemeClr val="tx1"/>
                </a:solidFill>
                <a:latin typeface="Arial" charset="0"/>
                <a:ea typeface="HY헤드라인M" charset="0"/>
                <a:cs typeface="Arial" charset="0"/>
              </a:rPr>
              <a:t>700MHz</a:t>
            </a:r>
            <a:endParaRPr kumimoji="1" lang="ko-KR" altLang="en-US" sz="1100">
              <a:solidFill>
                <a:schemeClr val="tx1"/>
              </a:solidFill>
              <a:latin typeface="Arial" charset="0"/>
              <a:ea typeface="HY헤드라인M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2"/>
          <p:cNvSpPr>
            <a:spLocks noGrp="1"/>
          </p:cNvSpPr>
          <p:nvPr>
            <p:ph type="sldNum" sz="quarter" idx="13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  <a:latin typeface="Verdana" panose="020B0604030504040204" pitchFamily="34" charset="0"/>
              </a:rPr>
              <a:t>Pg  </a:t>
            </a:r>
            <a:fld id="{6A9DA808-B8F6-F24E-8536-EB38AE776D74}" type="slidenum">
              <a:rPr lang="en-US" altLang="en-US" smtClean="0">
                <a:solidFill>
                  <a:srgbClr val="000000"/>
                </a:solidFill>
                <a:latin typeface="Verdana" panose="020B0604030504040204" pitchFamily="34" charset="0"/>
              </a:rPr>
              <a:pPr>
                <a:defRPr/>
              </a:pPr>
              <a:t>9</a:t>
            </a:fld>
            <a:r>
              <a:rPr lang="en-US" altLang="en-US" smtClean="0">
                <a:solidFill>
                  <a:srgbClr val="000000"/>
                </a:solidFill>
                <a:latin typeface="Verdana" panose="020B0604030504040204" pitchFamily="34" charset="0"/>
              </a:rPr>
              <a:t> | </a:t>
            </a:r>
          </a:p>
        </p:txBody>
      </p:sp>
      <p:sp>
        <p:nvSpPr>
          <p:cNvPr id="17411" name="Content Placeholder 3"/>
          <p:cNvSpPr>
            <a:spLocks noGrp="1"/>
          </p:cNvSpPr>
          <p:nvPr>
            <p:ph idx="11"/>
          </p:nvPr>
        </p:nvSpPr>
        <p:spPr>
          <a:xfrm>
            <a:off x="549275" y="620713"/>
            <a:ext cx="11026775" cy="647700"/>
          </a:xfrm>
        </p:spPr>
        <p:txBody>
          <a:bodyPr/>
          <a:lstStyle/>
          <a:p>
            <a:r>
              <a:rPr lang="en-US" altLang="en-US"/>
              <a:t>Frequency Assignment in Korea</a:t>
            </a:r>
          </a:p>
        </p:txBody>
      </p:sp>
      <p:sp>
        <p:nvSpPr>
          <p:cNvPr id="17412" name="Content Placeholder 4"/>
          <p:cNvSpPr>
            <a:spLocks noGrp="1"/>
          </p:cNvSpPr>
          <p:nvPr>
            <p:ph sz="half" idx="12"/>
          </p:nvPr>
        </p:nvSpPr>
        <p:spPr>
          <a:xfrm>
            <a:off x="549275" y="1412875"/>
            <a:ext cx="10874375" cy="4537075"/>
          </a:xfrm>
        </p:spPr>
        <p:txBody>
          <a:bodyPr/>
          <a:lstStyle/>
          <a:p>
            <a:pPr marL="0" indent="0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charset="0"/>
              <a:buChar char="•"/>
            </a:pPr>
            <a:r>
              <a:rPr lang="en-US" altLang="ko-KR" sz="2200">
                <a:ea typeface="굴림" charset="-127"/>
              </a:rPr>
              <a:t> </a:t>
            </a:r>
            <a:r>
              <a:rPr lang="en-US" altLang="ko-KR" sz="2200">
                <a:latin typeface="Arial" charset="0"/>
                <a:ea typeface="맑은 고딕" charset="-127"/>
                <a:cs typeface="Arial" charset="0"/>
              </a:rPr>
              <a:t>Frequency assignment completed in 2016</a:t>
            </a:r>
          </a:p>
          <a:p>
            <a:pPr marL="0" indent="0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charset="0"/>
              <a:buChar char="•"/>
            </a:pPr>
            <a:r>
              <a:rPr lang="en-US" altLang="ko-KR" sz="2200">
                <a:latin typeface="Arial" charset="0"/>
                <a:ea typeface="맑은 고딕" charset="-127"/>
                <a:cs typeface="Arial" charset="0"/>
              </a:rPr>
              <a:t> Frequency Band: </a:t>
            </a:r>
            <a:r>
              <a:rPr lang="ko-KR" altLang="en-US" sz="2200">
                <a:latin typeface="Arial" charset="0"/>
                <a:ea typeface="맑은 고딕" charset="-127"/>
                <a:cs typeface="Arial" charset="0"/>
              </a:rPr>
              <a:t> </a:t>
            </a:r>
            <a:r>
              <a:rPr lang="en-US" altLang="ko-KR" sz="2200">
                <a:latin typeface="Arial" charset="0"/>
                <a:ea typeface="맑은 고딕" charset="-127"/>
                <a:cs typeface="Arial" charset="0"/>
              </a:rPr>
              <a:t>5.855~5.925GHz(70MHz)</a:t>
            </a:r>
          </a:p>
          <a:p>
            <a:pPr marL="0" indent="0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charset="0"/>
              <a:buChar char="•"/>
            </a:pPr>
            <a:r>
              <a:rPr lang="en-US" altLang="ko-KR" sz="2200">
                <a:latin typeface="Arial" charset="0"/>
                <a:ea typeface="맑은 고딕" charset="-127"/>
                <a:cs typeface="Arial" charset="0"/>
              </a:rPr>
              <a:t> Applications : Vehicle Safety and C-ITS </a:t>
            </a:r>
          </a:p>
          <a:p>
            <a:pPr marL="0" indent="0" eaLnBrk="1" hangingPunct="1">
              <a:lnSpc>
                <a:spcPct val="100000"/>
              </a:lnSpc>
              <a:buClr>
                <a:srgbClr val="0072A8"/>
              </a:buClr>
              <a:buSzPct val="110000"/>
              <a:buFont typeface="Arial" charset="0"/>
              <a:buChar char="•"/>
            </a:pPr>
            <a:r>
              <a:rPr lang="en-US" altLang="ko-KR" sz="2200">
                <a:latin typeface="Arial" charset="0"/>
                <a:ea typeface="맑은 고딕" charset="-127"/>
                <a:cs typeface="Arial" charset="0"/>
              </a:rPr>
              <a:t> Technical Requirements</a:t>
            </a:r>
          </a:p>
          <a:p>
            <a:pPr marL="400050" lvl="1" indent="0" eaLnBrk="1" hangingPunct="1">
              <a:lnSpc>
                <a:spcPct val="100000"/>
              </a:lnSpc>
              <a:buClr>
                <a:srgbClr val="0072A8"/>
              </a:buClr>
              <a:buSzPct val="110000"/>
            </a:pPr>
            <a:r>
              <a:rPr lang="en-US" altLang="ko-KR" sz="2000" i="1">
                <a:latin typeface="Arial" charset="0"/>
                <a:ea typeface="맑은 고딕" charset="-127"/>
                <a:cs typeface="Arial" charset="0"/>
              </a:rPr>
              <a:t> </a:t>
            </a:r>
            <a:r>
              <a:rPr lang="en-US" altLang="ko-KR" i="1">
                <a:latin typeface="Arial" charset="0"/>
                <a:ea typeface="맑은 고딕" charset="-127"/>
                <a:cs typeface="Arial" charset="0"/>
              </a:rPr>
              <a:t>Channel Bandwidth : less than 10MHz</a:t>
            </a:r>
          </a:p>
          <a:p>
            <a:pPr marL="400050" lvl="1" indent="0" eaLnBrk="1" hangingPunct="1">
              <a:lnSpc>
                <a:spcPct val="100000"/>
              </a:lnSpc>
              <a:buClr>
                <a:srgbClr val="0072A8"/>
              </a:buClr>
              <a:buSzPct val="110000"/>
            </a:pPr>
            <a:r>
              <a:rPr lang="en-US" altLang="ko-KR" i="1">
                <a:latin typeface="Arial" charset="0"/>
                <a:ea typeface="맑은 고딕" charset="-127"/>
                <a:cs typeface="Arial" charset="0"/>
              </a:rPr>
              <a:t> Modulation : OFDM</a:t>
            </a:r>
          </a:p>
          <a:p>
            <a:pPr marL="400050" lvl="1" indent="0" eaLnBrk="1" hangingPunct="1">
              <a:lnSpc>
                <a:spcPct val="100000"/>
              </a:lnSpc>
              <a:buClr>
                <a:srgbClr val="0072A8"/>
              </a:buClr>
              <a:buSzPct val="110000"/>
            </a:pPr>
            <a:r>
              <a:rPr lang="en-US" altLang="ko-KR" i="1">
                <a:latin typeface="Arial" charset="0"/>
                <a:ea typeface="맑은 고딕" charset="-127"/>
                <a:cs typeface="Arial" charset="0"/>
              </a:rPr>
              <a:t>Transmitted Power : Max. 100mW(20dBm)</a:t>
            </a:r>
          </a:p>
        </p:txBody>
      </p:sp>
      <p:cxnSp>
        <p:nvCxnSpPr>
          <p:cNvPr id="17413" name="직선 연결선 44"/>
          <p:cNvCxnSpPr>
            <a:cxnSpLocks noChangeShapeType="1"/>
          </p:cNvCxnSpPr>
          <p:nvPr/>
        </p:nvCxnSpPr>
        <p:spPr bwMode="auto">
          <a:xfrm>
            <a:off x="10428288" y="5075238"/>
            <a:ext cx="0" cy="0"/>
          </a:xfrm>
          <a:prstGeom prst="line">
            <a:avLst/>
          </a:prstGeom>
          <a:noFill/>
          <a:ln w="63500">
            <a:solidFill>
              <a:srgbClr val="FFFF99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14" name="직선 연결선 45"/>
          <p:cNvCxnSpPr>
            <a:cxnSpLocks noChangeShapeType="1"/>
          </p:cNvCxnSpPr>
          <p:nvPr/>
        </p:nvCxnSpPr>
        <p:spPr bwMode="auto">
          <a:xfrm>
            <a:off x="1789113" y="5500688"/>
            <a:ext cx="84216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15" name="직사각형 46"/>
          <p:cNvSpPr>
            <a:spLocks noChangeArrowheads="1"/>
          </p:cNvSpPr>
          <p:nvPr/>
        </p:nvSpPr>
        <p:spPr bwMode="auto">
          <a:xfrm>
            <a:off x="5478463" y="4976813"/>
            <a:ext cx="962025" cy="5175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pPr algn="ctr"/>
            <a:r>
              <a:rPr lang="en-US" altLang="ko-KR" b="1">
                <a:solidFill>
                  <a:schemeClr val="tx1"/>
                </a:solidFill>
                <a:latin typeface="맑은 고딕" charset="-127"/>
                <a:ea typeface="맑은 고딕" charset="-127"/>
              </a:rPr>
              <a:t>SCH</a:t>
            </a:r>
            <a:endParaRPr lang="ko-KR" altLang="en-US" b="1">
              <a:solidFill>
                <a:schemeClr val="tx1"/>
              </a:solidFill>
              <a:latin typeface="맑은 고딕" charset="-127"/>
              <a:ea typeface="맑은 고딕" charset="-127"/>
            </a:endParaRPr>
          </a:p>
        </p:txBody>
      </p:sp>
      <p:sp>
        <p:nvSpPr>
          <p:cNvPr id="17416" name="직사각형 47"/>
          <p:cNvSpPr>
            <a:spLocks noChangeArrowheads="1"/>
          </p:cNvSpPr>
          <p:nvPr/>
        </p:nvSpPr>
        <p:spPr bwMode="auto">
          <a:xfrm>
            <a:off x="6440488" y="4976813"/>
            <a:ext cx="960437" cy="517525"/>
          </a:xfrm>
          <a:prstGeom prst="rect">
            <a:avLst/>
          </a:prstGeom>
          <a:gradFill rotWithShape="1">
            <a:gsLst>
              <a:gs pos="0">
                <a:srgbClr val="FF8080"/>
              </a:gs>
              <a:gs pos="50000">
                <a:srgbClr val="FFB3B3"/>
              </a:gs>
              <a:gs pos="100000">
                <a:srgbClr val="FFDADA"/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pPr algn="ctr"/>
            <a:r>
              <a:rPr lang="en-US" altLang="ko-KR" b="1">
                <a:solidFill>
                  <a:schemeClr val="tx1"/>
                </a:solidFill>
                <a:latin typeface="맑은 고딕" charset="-127"/>
                <a:ea typeface="맑은 고딕" charset="-127"/>
              </a:rPr>
              <a:t>CCH</a:t>
            </a:r>
          </a:p>
        </p:txBody>
      </p:sp>
      <p:sp>
        <p:nvSpPr>
          <p:cNvPr id="102" name="직사각형 101"/>
          <p:cNvSpPr/>
          <p:nvPr/>
        </p:nvSpPr>
        <p:spPr bwMode="auto">
          <a:xfrm>
            <a:off x="2601913" y="4976813"/>
            <a:ext cx="957262" cy="5175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US" altLang="ko-KR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SCH</a:t>
            </a:r>
          </a:p>
          <a:p>
            <a:pPr algn="ctr">
              <a:defRPr/>
            </a:pPr>
            <a:endParaRPr lang="ko-KR" altLang="en-US" b="1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3" name="직사각형 102"/>
          <p:cNvSpPr/>
          <p:nvPr/>
        </p:nvSpPr>
        <p:spPr bwMode="auto">
          <a:xfrm>
            <a:off x="3559175" y="4976813"/>
            <a:ext cx="962025" cy="5175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US" altLang="ko-KR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SCH</a:t>
            </a:r>
            <a:endParaRPr lang="ko-KR" altLang="en-US" b="1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4" name="직사각형 103"/>
          <p:cNvSpPr/>
          <p:nvPr/>
        </p:nvSpPr>
        <p:spPr bwMode="auto">
          <a:xfrm>
            <a:off x="4521200" y="4976813"/>
            <a:ext cx="957263" cy="5175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US" altLang="ko-KR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SCH</a:t>
            </a:r>
            <a:endParaRPr lang="ko-KR" altLang="en-US" b="1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5" name="직사각형 104"/>
          <p:cNvSpPr/>
          <p:nvPr/>
        </p:nvSpPr>
        <p:spPr bwMode="auto">
          <a:xfrm>
            <a:off x="7400925" y="4976813"/>
            <a:ext cx="958850" cy="5175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US" altLang="ko-KR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SCH</a:t>
            </a:r>
            <a:endParaRPr lang="ko-KR" altLang="en-US" b="1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6" name="직사각형 105"/>
          <p:cNvSpPr/>
          <p:nvPr/>
        </p:nvSpPr>
        <p:spPr bwMode="auto">
          <a:xfrm>
            <a:off x="8359775" y="4976813"/>
            <a:ext cx="960438" cy="5175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US" altLang="ko-KR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SCH</a:t>
            </a:r>
            <a:endParaRPr lang="ko-KR" altLang="en-US" b="1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7422" name="TextBox 53"/>
          <p:cNvSpPr txBox="1">
            <a:spLocks noChangeArrowheads="1"/>
          </p:cNvSpPr>
          <p:nvPr/>
        </p:nvSpPr>
        <p:spPr bwMode="auto">
          <a:xfrm>
            <a:off x="10210800" y="5456238"/>
            <a:ext cx="15954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kumimoji="1" lang="en-US" altLang="ko-KR" sz="1200">
                <a:solidFill>
                  <a:schemeClr val="tx1"/>
                </a:solidFill>
                <a:latin typeface="Arial" charset="0"/>
                <a:ea typeface="맑은 고딕" charset="-127"/>
                <a:cs typeface="Arial" charset="0"/>
              </a:rPr>
              <a:t>Frequency</a:t>
            </a:r>
            <a:endParaRPr kumimoji="1" lang="ko-KR" altLang="en-US" sz="1200">
              <a:solidFill>
                <a:schemeClr val="tx1"/>
              </a:solidFill>
              <a:latin typeface="Arial" charset="0"/>
              <a:ea typeface="맑은 고딕" charset="-127"/>
              <a:cs typeface="Arial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1995488" y="5551488"/>
            <a:ext cx="9571037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ko-KR" sz="105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   5.855             5.865             5.875             5.885             5.895             5.905            5.915              5.925 [GHZ]</a:t>
            </a:r>
            <a:endParaRPr lang="ko-KR" altLang="en-US" sz="1050" b="1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7424" name="직선 연결선 57"/>
          <p:cNvCxnSpPr>
            <a:cxnSpLocks noChangeShapeType="1"/>
          </p:cNvCxnSpPr>
          <p:nvPr/>
        </p:nvCxnSpPr>
        <p:spPr bwMode="auto">
          <a:xfrm>
            <a:off x="2601913" y="52705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25" name="직선 연결선 58"/>
          <p:cNvCxnSpPr>
            <a:cxnSpLocks noChangeShapeType="1"/>
          </p:cNvCxnSpPr>
          <p:nvPr/>
        </p:nvCxnSpPr>
        <p:spPr bwMode="auto">
          <a:xfrm>
            <a:off x="3559175" y="54086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26" name="직선 연결선 59"/>
          <p:cNvCxnSpPr>
            <a:cxnSpLocks noChangeShapeType="1"/>
          </p:cNvCxnSpPr>
          <p:nvPr/>
        </p:nvCxnSpPr>
        <p:spPr bwMode="auto">
          <a:xfrm>
            <a:off x="4521200" y="54086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27" name="직선 연결선 60"/>
          <p:cNvCxnSpPr>
            <a:cxnSpLocks noChangeShapeType="1"/>
          </p:cNvCxnSpPr>
          <p:nvPr/>
        </p:nvCxnSpPr>
        <p:spPr bwMode="auto">
          <a:xfrm>
            <a:off x="5478463" y="54086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28" name="직선 연결선 61"/>
          <p:cNvCxnSpPr>
            <a:cxnSpLocks noChangeShapeType="1"/>
          </p:cNvCxnSpPr>
          <p:nvPr/>
        </p:nvCxnSpPr>
        <p:spPr bwMode="auto">
          <a:xfrm>
            <a:off x="6440488" y="53927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29" name="직선 연결선 62"/>
          <p:cNvCxnSpPr>
            <a:cxnSpLocks noChangeShapeType="1"/>
          </p:cNvCxnSpPr>
          <p:nvPr/>
        </p:nvCxnSpPr>
        <p:spPr bwMode="auto">
          <a:xfrm>
            <a:off x="7400925" y="54054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30" name="직선 연결선 63"/>
          <p:cNvCxnSpPr>
            <a:cxnSpLocks noChangeShapeType="1"/>
          </p:cNvCxnSpPr>
          <p:nvPr/>
        </p:nvCxnSpPr>
        <p:spPr bwMode="auto">
          <a:xfrm>
            <a:off x="8359775" y="5395913"/>
            <a:ext cx="0" cy="217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31" name="직선 연결선 64"/>
          <p:cNvCxnSpPr>
            <a:cxnSpLocks noChangeShapeType="1"/>
          </p:cNvCxnSpPr>
          <p:nvPr/>
        </p:nvCxnSpPr>
        <p:spPr bwMode="auto">
          <a:xfrm>
            <a:off x="9320213" y="538638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32" name="TextBox 1"/>
          <p:cNvSpPr txBox="1">
            <a:spLocks noChangeArrowheads="1"/>
          </p:cNvSpPr>
          <p:nvPr/>
        </p:nvSpPr>
        <p:spPr bwMode="auto">
          <a:xfrm>
            <a:off x="7631113" y="5805488"/>
            <a:ext cx="39354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kumimoji="1" lang="en-US" altLang="ko-KR" sz="1200">
                <a:solidFill>
                  <a:schemeClr val="tx1"/>
                </a:solidFill>
                <a:latin typeface="맑은 고딕" charset="-127"/>
                <a:ea typeface="맑은 고딕" charset="-127"/>
              </a:rPr>
              <a:t>* CCH : Control Channel, SCH : Service Channel</a:t>
            </a:r>
            <a:endParaRPr kumimoji="1" lang="ko-KR" altLang="en-US" sz="1200">
              <a:solidFill>
                <a:schemeClr val="tx1"/>
              </a:solidFill>
              <a:latin typeface="맑은 고딕" charset="-127"/>
              <a:ea typeface="맑은 고딕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B5DCE"/>
      </a:hlink>
      <a:folHlink>
        <a:srgbClr val="B2B2B2"/>
      </a:folHlink>
    </a:clrScheme>
    <a:fontScheme name="Consolas-Verdana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1424E53CC42143AB311C22B71889D1" ma:contentTypeVersion="1" ma:contentTypeDescription="Create a new document." ma:contentTypeScope="" ma:versionID="dfeef911b38cc02ce51002c4fdc0bda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1556d0edaacd44299612f6ec025f07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625AD01-C913-4321-BFD9-95BD2DDD5C17}"/>
</file>

<file path=customXml/itemProps2.xml><?xml version="1.0" encoding="utf-8"?>
<ds:datastoreItem xmlns:ds="http://schemas.openxmlformats.org/officeDocument/2006/customXml" ds:itemID="{7811BCFA-9B2C-43F5-A8B8-BA52704C22BB}"/>
</file>

<file path=customXml/itemProps3.xml><?xml version="1.0" encoding="utf-8"?>
<ds:datastoreItem xmlns:ds="http://schemas.openxmlformats.org/officeDocument/2006/customXml" ds:itemID="{75F6CF13-42CF-4F1B-B732-0D0E3500580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55558</TotalTime>
  <Words>823</Words>
  <Application>Microsoft Macintosh PowerPoint</Application>
  <PresentationFormat>Custom</PresentationFormat>
  <Paragraphs>248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8" baseType="lpstr">
      <vt:lpstr>Calibri</vt:lpstr>
      <vt:lpstr>Consolas</vt:lpstr>
      <vt:lpstr>HY견고딕</vt:lpstr>
      <vt:lpstr>HY헤드라인M</vt:lpstr>
      <vt:lpstr>Microsoft YaHei</vt:lpstr>
      <vt:lpstr>MS PGothic</vt:lpstr>
      <vt:lpstr>Times New Roman</vt:lpstr>
      <vt:lpstr>Trebuchet MS</vt:lpstr>
      <vt:lpstr>Verdana</vt:lpstr>
      <vt:lpstr>굴림</vt:lpstr>
      <vt:lpstr>맑은 고딕</vt:lpstr>
      <vt:lpstr>휴먼둥근헤드라인</vt:lpstr>
      <vt:lpstr>Arial</vt:lpstr>
      <vt:lpstr>Office Theme</vt:lpstr>
      <vt:lpstr>1_Office Theme</vt:lpstr>
      <vt:lpstr>클립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b.sriv</dc:creator>
  <cp:lastModifiedBy>Microsoft Office User</cp:lastModifiedBy>
  <cp:revision>189</cp:revision>
  <cp:lastPrinted>1601-01-01T00:00:00Z</cp:lastPrinted>
  <dcterms:created xsi:type="dcterms:W3CDTF">2016-04-13T17:12:01Z</dcterms:created>
  <dcterms:modified xsi:type="dcterms:W3CDTF">2017-09-14T08:53:07Z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ublishingExpirationDate">
    <vt:lpwstr/>
  </property>
  <property fmtid="{D5CDD505-2E9C-101B-9397-08002B2CF9AE}" pid="3" name="PublishingStartDate">
    <vt:lpwstr/>
  </property>
  <property fmtid="{D5CDD505-2E9C-101B-9397-08002B2CF9AE}" pid="4" name="ContentTypeId">
    <vt:lpwstr>0x0101009D1424E53CC42143AB311C22B71889D1</vt:lpwstr>
  </property>
</Properties>
</file>