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wmf" ContentType="image/x-wmf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2"/>
    <p:sldMasterId id="2147484195" r:id="rId3"/>
  </p:sldMasterIdLst>
  <p:notesMasterIdLst>
    <p:notesMasterId r:id="rId20"/>
  </p:notesMasterIdLst>
  <p:handoutMasterIdLst>
    <p:handoutMasterId r:id="rId21"/>
  </p:handoutMasterIdLst>
  <p:sldIdLst>
    <p:sldId id="280" r:id="rId4"/>
    <p:sldId id="300" r:id="rId5"/>
    <p:sldId id="295" r:id="rId6"/>
    <p:sldId id="303" r:id="rId7"/>
    <p:sldId id="301" r:id="rId8"/>
    <p:sldId id="302" r:id="rId9"/>
    <p:sldId id="299" r:id="rId10"/>
    <p:sldId id="298" r:id="rId11"/>
    <p:sldId id="297" r:id="rId12"/>
    <p:sldId id="293" r:id="rId13"/>
    <p:sldId id="294" r:id="rId14"/>
    <p:sldId id="281" r:id="rId15"/>
    <p:sldId id="311" r:id="rId16"/>
    <p:sldId id="305" r:id="rId17"/>
    <p:sldId id="310" r:id="rId18"/>
    <p:sldId id="309" r:id="rId19"/>
  </p:sldIdLst>
  <p:sldSz cx="12188825" cy="6858000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000066"/>
    <a:srgbClr val="006DA7"/>
    <a:srgbClr val="007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4470"/>
  </p:normalViewPr>
  <p:slideViewPr>
    <p:cSldViewPr>
      <p:cViewPr varScale="1">
        <p:scale>
          <a:sx n="90" d="100"/>
          <a:sy n="90" d="100"/>
        </p:scale>
        <p:origin x="232" y="4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8" Type="http://schemas.openxmlformats.org/officeDocument/2006/relationships/slide" Target="slides/slide5.xml"/><Relationship Id="rId26" Type="http://schemas.openxmlformats.org/officeDocument/2006/relationships/customXml" Target="../customXml/item2.xml"/><Relationship Id="rId21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7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2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11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23" Type="http://schemas.openxmlformats.org/officeDocument/2006/relationships/viewProps" Target="viewProps.xml"/><Relationship Id="rId15" Type="http://schemas.openxmlformats.org/officeDocument/2006/relationships/slide" Target="slides/slide12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9" Type="http://schemas.openxmlformats.org/officeDocument/2006/relationships/slide" Target="slides/slide6.xml"/><Relationship Id="rId22" Type="http://schemas.openxmlformats.org/officeDocument/2006/relationships/presProps" Target="presProps.xml"/><Relationship Id="rId14" Type="http://schemas.openxmlformats.org/officeDocument/2006/relationships/slide" Target="slides/slide11.xml"/><Relationship Id="rId4" Type="http://schemas.openxmlformats.org/officeDocument/2006/relationships/slide" Target="slides/slide1.xml"/><Relationship Id="rId27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2FBDA2E9-C0F8-2E49-9891-C65C3D0E2E51}" type="datetimeFigureOut">
              <a:rPr lang="en-US"/>
              <a:pPr>
                <a:defRPr/>
              </a:pPr>
              <a:t>8/31/17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96C074-BB1C-5C4B-A3CD-8EAF7D33708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4988" y="763588"/>
            <a:ext cx="6702425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4BCD06D2-61A3-4D46-A44E-145F1B36D79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7324725" y="6569075"/>
            <a:ext cx="3810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914400" eaLnBrk="1" hangingPunct="1">
              <a:defRPr/>
            </a:pPr>
            <a:r>
              <a:rPr lang="en-CA" altLang="ja-JP" sz="1200" b="1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Copyright © 2017 ARIB all rights reserved</a:t>
            </a:r>
            <a:endParaRPr lang="en-CA" altLang="ja-JP" sz="1200" smtClean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8D61F9B4-A1A7-6745-9983-FDA8E2612FC6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42398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A680A506-34B5-844F-961C-5683E6335925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36278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33972" y="1988840"/>
            <a:ext cx="8105949" cy="3175794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780CC9C0-3363-5045-B1DC-85A374290CED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47105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Pg.  </a:t>
            </a:r>
            <a:fld id="{7AD0CEF6-E968-0646-ABE8-526B2ACFE149}" type="slidenum">
              <a:rPr lang="en-US" altLang="en-US"/>
              <a:pPr/>
              <a:t>‹#›</a:t>
            </a:fld>
            <a:r>
              <a:rPr lang="en-US" alt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6135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494012" y="2852935"/>
            <a:ext cx="8105949" cy="2967633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2453988" y="1412776"/>
            <a:ext cx="5156200" cy="1296144"/>
          </a:xfrm>
        </p:spPr>
        <p:txBody>
          <a:bodyPr/>
          <a:lstStyle>
            <a:lvl2pPr marL="742950" marR="0" indent="-285750" algn="l" defTabSz="4572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C77C8F2F-886F-6947-9D23-F7D0BEC5C03E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32877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 userDrawn="1"/>
        </p:nvSpPr>
        <p:spPr bwMode="auto">
          <a:xfrm>
            <a:off x="6532563" y="6575425"/>
            <a:ext cx="3810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defTabSz="914400" eaLnBrk="1" hangingPunct="1">
              <a:defRPr/>
            </a:pPr>
            <a:r>
              <a:rPr lang="en-CA" altLang="ja-JP" sz="1200" b="1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Copyright © 2017 ARIB all rights reserved</a:t>
            </a:r>
            <a:endParaRPr lang="en-CA" altLang="ja-JP" sz="1200" smtClean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85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4037013" y="6356350"/>
            <a:ext cx="411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365125" y="6315075"/>
            <a:ext cx="25273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Verdana" charset="0"/>
              </a:defRPr>
            </a:lvl1pPr>
          </a:lstStyle>
          <a:p>
            <a:r>
              <a:rPr lang="en-US" altLang="en-US"/>
              <a:t>Pg  </a:t>
            </a:r>
            <a:fld id="{BD405074-5690-4C46-B546-C8F95DA79B55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64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7638"/>
            <a:ext cx="1096645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pic>
        <p:nvPicPr>
          <p:cNvPr id="1030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88" y="6237288"/>
            <a:ext cx="10985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Straight Connector 9"/>
          <p:cNvCxnSpPr>
            <a:cxnSpLocks noChangeShapeType="1"/>
          </p:cNvCxnSpPr>
          <p:nvPr userDrawn="1"/>
        </p:nvCxnSpPr>
        <p:spPr bwMode="auto">
          <a:xfrm>
            <a:off x="365125" y="6092825"/>
            <a:ext cx="11580813" cy="0"/>
          </a:xfrm>
          <a:prstGeom prst="line">
            <a:avLst/>
          </a:prstGeom>
          <a:noFill/>
          <a:ln w="9525">
            <a:solidFill>
              <a:srgbClr val="006D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</p:sldLayoutIdLst>
  <p:hf hdr="0" ftr="0" dt="0"/>
  <p:txStyles>
    <p:titleStyle>
      <a:lvl1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FFFFFF"/>
          </a:solidFill>
          <a:latin typeface="+mj-lt"/>
          <a:ea typeface="Microsoft YaHei" charset="-122"/>
          <a:cs typeface="Microsoft YaHei" charset="0"/>
        </a:defRPr>
      </a:lvl1pPr>
      <a:lvl2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2pPr>
      <a:lvl3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3pPr>
      <a:lvl4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4pPr>
      <a:lvl5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5pPr>
      <a:lvl6pPr marL="25146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</p:sldLayoutIdLst>
  <p:hf hdr="0" ft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+mj-ea"/>
          <a:cs typeface="Microsoft YaHei" charset="0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+mn-ea"/>
          <a:cs typeface="Microsoft YaHei" charset="0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+mn-lt"/>
          <a:ea typeface="+mn-ea"/>
          <a:cs typeface="Microsoft YaHei" charset="0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Microsoft YaHei" charset="0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omitra@iiitd.ac.in" TargetMode="External"/><Relationship Id="rId3" Type="http://schemas.openxmlformats.org/officeDocument/2006/relationships/hyperlink" Target="http://www.arib.or.jp/english/index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rib.or.jp/english/html/overview/index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5gmf.jp/wp/wp-content/uploads/2016/07/5GMF_WP101_All.pdf" TargetMode="Externa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9.wmf"/><Relationship Id="rId7" Type="http://schemas.openxmlformats.org/officeDocument/2006/relationships/image" Target="../media/image10.png"/><Relationship Id="rId8" Type="http://schemas.openxmlformats.org/officeDocument/2006/relationships/oleObject" Target="../embeddings/oleObject1.bin"/><Relationship Id="rId9" Type="http://schemas.openxmlformats.org/officeDocument/2006/relationships/package" Target="../embeddings/Microsoft_Excel_Worksheet1.xlsx"/><Relationship Id="rId10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4" name="Straight Connector 4"/>
          <p:cNvCxnSpPr>
            <a:cxnSpLocks noChangeShapeType="1"/>
          </p:cNvCxnSpPr>
          <p:nvPr/>
        </p:nvCxnSpPr>
        <p:spPr bwMode="auto">
          <a:xfrm>
            <a:off x="549275" y="5876925"/>
            <a:ext cx="11099800" cy="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8677275" y="6137275"/>
            <a:ext cx="1439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HOSTED BY</a:t>
            </a:r>
          </a:p>
        </p:txBody>
      </p:sp>
      <p:pic>
        <p:nvPicPr>
          <p:cNvPr id="819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021388"/>
            <a:ext cx="16033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4557713" y="6137275"/>
            <a:ext cx="3529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306759"/>
              </p:ext>
            </p:extLst>
          </p:nvPr>
        </p:nvGraphicFramePr>
        <p:xfrm>
          <a:off x="549275" y="404813"/>
          <a:ext cx="7386638" cy="1511300"/>
        </p:xfrm>
        <a:graphic>
          <a:graphicData uri="http://schemas.openxmlformats.org/drawingml/2006/table">
            <a:tbl>
              <a:tblPr firstRow="1" bandRow="1"/>
              <a:tblGrid>
                <a:gridCol w="1630691">
                  <a:extLst>
                    <a:ext uri="{9D8B030D-6E8A-4147-A177-3AD203B41FA5}"/>
                  </a:extLst>
                </a:gridCol>
                <a:gridCol w="5755947">
                  <a:extLst>
                    <a:ext uri="{9D8B030D-6E8A-4147-A177-3AD203B41FA5}"/>
                  </a:extLst>
                </a:gridCol>
              </a:tblGrid>
              <a:tr h="387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Document No:</a:t>
                      </a:r>
                      <a:endParaRPr lang="en-US" sz="1800" dirty="0"/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GSC-21_011</a:t>
                      </a:r>
                      <a:endParaRPr lang="en-US" sz="1800" dirty="0"/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extLst>
                  <a:ext uri="{0D108BD9-81ED-4DB2-BD59-A6C34878D82A}"/>
                </a:extLst>
              </a:tr>
              <a:tr h="3656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Source: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ARIB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656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Contact: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Seiji </a:t>
                      </a:r>
                      <a:r>
                        <a:rPr lang="en-US" sz="18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Nishioka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92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Agenda Item: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2.01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215" name="Subtitle 2"/>
          <p:cNvSpPr txBox="1">
            <a:spLocks/>
          </p:cNvSpPr>
          <p:nvPr/>
        </p:nvSpPr>
        <p:spPr bwMode="auto">
          <a:xfrm>
            <a:off x="1630363" y="2565400"/>
            <a:ext cx="91440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 marL="685800" indent="-228600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>
                <a:solidFill>
                  <a:srgbClr val="0000CC"/>
                </a:solidFill>
                <a:latin typeface="Verdana" charset="0"/>
              </a:rPr>
              <a:t>ARIB Activity and Strategy</a:t>
            </a:r>
          </a:p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800" b="1">
                <a:solidFill>
                  <a:srgbClr val="0000CC"/>
                </a:solidFill>
                <a:latin typeface="Verdana" charset="0"/>
              </a:rPr>
              <a:t>Seiji Nishioka</a:t>
            </a:r>
          </a:p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800" b="1">
                <a:solidFill>
                  <a:srgbClr val="0000CC"/>
                </a:solidFill>
                <a:latin typeface="Verdana" charset="0"/>
              </a:rPr>
              <a:t>Executive Director, </a:t>
            </a:r>
            <a:r>
              <a:rPr lang="en-US" altLang="ja-JP" sz="2800" b="1">
                <a:solidFill>
                  <a:srgbClr val="0000CC"/>
                </a:solidFill>
                <a:latin typeface="Verdana" charset="0"/>
              </a:rPr>
              <a:t>ARIB</a:t>
            </a:r>
            <a:endParaRPr lang="en-US" altLang="en-US" sz="2800" b="1">
              <a:solidFill>
                <a:srgbClr val="0000CC"/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F42FC47E-C29C-5B45-89C2-D337DE7A1530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10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1"/>
          </p:nvPr>
        </p:nvSpPr>
        <p:spPr>
          <a:xfrm>
            <a:off x="622300" y="404813"/>
            <a:ext cx="10953750" cy="647700"/>
          </a:xfrm>
        </p:spPr>
        <p:txBody>
          <a:bodyPr/>
          <a:lstStyle/>
          <a:p>
            <a:r>
              <a:rPr lang="en-US" altLang="en-US">
                <a:solidFill>
                  <a:srgbClr val="262699"/>
                </a:solidFill>
              </a:rPr>
              <a:t>【UHDTV】 Technology for 4K/8K</a:t>
            </a:r>
          </a:p>
        </p:txBody>
      </p:sp>
      <p:grpSp>
        <p:nvGrpSpPr>
          <p:cNvPr id="17412" name="グループ化 3"/>
          <p:cNvGrpSpPr>
            <a:grpSpLocks/>
          </p:cNvGrpSpPr>
          <p:nvPr/>
        </p:nvGrpSpPr>
        <p:grpSpPr bwMode="auto">
          <a:xfrm>
            <a:off x="1030288" y="990600"/>
            <a:ext cx="8951912" cy="5318125"/>
            <a:chOff x="250825" y="990600"/>
            <a:chExt cx="8664575" cy="5448300"/>
          </a:xfrm>
        </p:grpSpPr>
        <p:pic>
          <p:nvPicPr>
            <p:cNvPr id="174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990600"/>
              <a:ext cx="3735388" cy="540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741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321" y="993774"/>
              <a:ext cx="4657079" cy="5445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0D09A48A-FD46-734E-836B-42839AA6EABF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11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8435" name="Content Placeholder 3"/>
          <p:cNvSpPr>
            <a:spLocks noGrp="1"/>
          </p:cNvSpPr>
          <p:nvPr>
            <p:ph idx="11"/>
          </p:nvPr>
        </p:nvSpPr>
        <p:spPr>
          <a:xfrm>
            <a:off x="622300" y="346075"/>
            <a:ext cx="11017250" cy="647700"/>
          </a:xfrm>
        </p:spPr>
        <p:txBody>
          <a:bodyPr/>
          <a:lstStyle/>
          <a:p>
            <a:r>
              <a:rPr lang="en-US" altLang="en-US">
                <a:solidFill>
                  <a:srgbClr val="262699"/>
                </a:solidFill>
              </a:rPr>
              <a:t>【ITS】 Enhancement of ITS Connect servicese</a:t>
            </a:r>
          </a:p>
        </p:txBody>
      </p:sp>
      <p:grpSp>
        <p:nvGrpSpPr>
          <p:cNvPr id="18436" name="グループ化 17"/>
          <p:cNvGrpSpPr>
            <a:grpSpLocks/>
          </p:cNvGrpSpPr>
          <p:nvPr/>
        </p:nvGrpSpPr>
        <p:grpSpPr bwMode="auto">
          <a:xfrm>
            <a:off x="1114425" y="819150"/>
            <a:ext cx="9228138" cy="5516563"/>
            <a:chOff x="250825" y="811213"/>
            <a:chExt cx="8777288" cy="5776912"/>
          </a:xfrm>
        </p:grpSpPr>
        <p:grpSp>
          <p:nvGrpSpPr>
            <p:cNvPr id="18437" name="グループ化 6"/>
            <p:cNvGrpSpPr>
              <a:grpSpLocks/>
            </p:cNvGrpSpPr>
            <p:nvPr/>
          </p:nvGrpSpPr>
          <p:grpSpPr bwMode="auto">
            <a:xfrm>
              <a:off x="250825" y="1179513"/>
              <a:ext cx="3994150" cy="3125787"/>
              <a:chOff x="251520" y="1231070"/>
              <a:chExt cx="3993716" cy="3126606"/>
            </a:xfrm>
          </p:grpSpPr>
          <p:sp>
            <p:nvSpPr>
              <p:cNvPr id="63" name="角丸四角形 62"/>
              <p:cNvSpPr/>
              <p:nvPr/>
            </p:nvSpPr>
            <p:spPr>
              <a:xfrm>
                <a:off x="251520" y="1236816"/>
                <a:ext cx="3993360" cy="3121180"/>
              </a:xfrm>
              <a:prstGeom prst="roundRect">
                <a:avLst>
                  <a:gd name="adj" fmla="val 4999"/>
                </a:avLst>
              </a:prstGeom>
              <a:noFill/>
              <a:ln w="25400" cap="flat" cmpd="sng" algn="ctr">
                <a:solidFill>
                  <a:srgbClr val="FFCC99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kumimoji="1" lang="ja-JP" altLang="en-US" sz="1000" kern="0">
                  <a:solidFill>
                    <a:srgbClr val="000000"/>
                  </a:solidFill>
                  <a:latin typeface="Arial"/>
                  <a:ea typeface="MS PGothic"/>
                </a:endParaRPr>
              </a:p>
            </p:txBody>
          </p:sp>
          <p:pic>
            <p:nvPicPr>
              <p:cNvPr id="18482" name="Picture 1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846" y="1673805"/>
                <a:ext cx="3497558" cy="2636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" name="テキスト ボックス 7"/>
              <p:cNvSpPr txBox="1">
                <a:spLocks noChangeArrowheads="1"/>
              </p:cNvSpPr>
              <p:nvPr/>
            </p:nvSpPr>
            <p:spPr bwMode="auto">
              <a:xfrm>
                <a:off x="413067" y="1231827"/>
                <a:ext cx="3721600" cy="585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defTabSz="914400" eaLnBrk="1" fontAlgn="auto" hangingPunct="1"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ja-JP" sz="1600" b="1" kern="0" dirty="0">
                    <a:solidFill>
                      <a:srgbClr val="000000"/>
                    </a:solidFill>
                  </a:rPr>
                  <a:t>(1) Broad provision of approaching  </a:t>
                </a:r>
                <a:br>
                  <a:rPr lang="en-US" altLang="ja-JP" sz="1600" b="1" kern="0" dirty="0">
                    <a:solidFill>
                      <a:srgbClr val="000000"/>
                    </a:solidFill>
                  </a:rPr>
                </a:br>
                <a:r>
                  <a:rPr lang="en-US" altLang="ja-JP" sz="1600" b="1" kern="0" dirty="0">
                    <a:solidFill>
                      <a:srgbClr val="000000"/>
                    </a:solidFill>
                  </a:rPr>
                  <a:t>emergency vehicle  </a:t>
                </a:r>
                <a:endParaRPr lang="ja-JP" altLang="en-US" sz="1600" b="1" kern="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テキスト ボックス 1"/>
            <p:cNvSpPr txBox="1">
              <a:spLocks noChangeArrowheads="1"/>
            </p:cNvSpPr>
            <p:nvPr/>
          </p:nvSpPr>
          <p:spPr bwMode="auto">
            <a:xfrm>
              <a:off x="347461" y="811213"/>
              <a:ext cx="8620254" cy="400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rIns="36000">
              <a:spAutoFit/>
            </a:bodyPr>
            <a:lstStyle>
              <a:lvl1pPr marL="285750" indent="-285750"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altLang="ja-JP" sz="2000" b="1" kern="0" dirty="0" smtClean="0">
                  <a:solidFill>
                    <a:srgbClr val="000000"/>
                  </a:solidFill>
                </a:rPr>
                <a:t>Addition </a:t>
              </a:r>
              <a:r>
                <a:rPr lang="en-US" altLang="ja-JP" sz="2000" b="1" kern="0" dirty="0">
                  <a:solidFill>
                    <a:srgbClr val="000000"/>
                  </a:solidFill>
                </a:rPr>
                <a:t>of Infrastructure-to-Infrastructure Communication </a:t>
              </a:r>
              <a:r>
                <a:rPr lang="en-US" altLang="ja-JP" sz="1800" b="1" kern="0" dirty="0">
                  <a:solidFill>
                    <a:srgbClr val="000000"/>
                  </a:solidFill>
                </a:rPr>
                <a:t>(700MHz)</a:t>
              </a:r>
              <a:endParaRPr lang="ja-JP" altLang="en-US" sz="1800" b="1" kern="0" dirty="0">
                <a:solidFill>
                  <a:srgbClr val="000000"/>
                </a:solidFill>
              </a:endParaRPr>
            </a:p>
          </p:txBody>
        </p:sp>
        <p:grpSp>
          <p:nvGrpSpPr>
            <p:cNvPr id="18439" name="グループ化 5"/>
            <p:cNvGrpSpPr>
              <a:grpSpLocks/>
            </p:cNvGrpSpPr>
            <p:nvPr/>
          </p:nvGrpSpPr>
          <p:grpSpPr bwMode="auto">
            <a:xfrm>
              <a:off x="4240213" y="1179513"/>
              <a:ext cx="4787900" cy="3121025"/>
              <a:chOff x="4256965" y="1223755"/>
              <a:chExt cx="4786888" cy="3122290"/>
            </a:xfrm>
          </p:grpSpPr>
          <p:pic>
            <p:nvPicPr>
              <p:cNvPr id="18478" name="Picture 1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5777" y="1737345"/>
                <a:ext cx="3548193" cy="2006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" name="テキスト ボックス 7"/>
              <p:cNvSpPr txBox="1">
                <a:spLocks noChangeArrowheads="1"/>
              </p:cNvSpPr>
              <p:nvPr/>
            </p:nvSpPr>
            <p:spPr bwMode="auto">
              <a:xfrm>
                <a:off x="4256841" y="1236155"/>
                <a:ext cx="4787012" cy="585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defTabSz="914400" eaLnBrk="1" fontAlgn="auto" hangingPunct="1"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ja-JP" sz="1600" b="1" kern="0" dirty="0">
                    <a:solidFill>
                      <a:srgbClr val="000000"/>
                    </a:solidFill>
                  </a:rPr>
                  <a:t>(2) Broad provision of traffic signal information</a:t>
                </a:r>
                <a:br>
                  <a:rPr lang="en-US" altLang="ja-JP" sz="1600" b="1" kern="0" dirty="0">
                    <a:solidFill>
                      <a:srgbClr val="000000"/>
                    </a:solidFill>
                  </a:rPr>
                </a:br>
                <a:r>
                  <a:rPr lang="en-US" altLang="ja-JP" sz="1600" b="1" kern="0" dirty="0">
                    <a:solidFill>
                      <a:srgbClr val="000000"/>
                    </a:solidFill>
                  </a:rPr>
                  <a:t>(from multiple intersection)  </a:t>
                </a:r>
                <a:endParaRPr lang="ja-JP" altLang="en-US" sz="1600" b="1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角丸四角形 61"/>
              <p:cNvSpPr/>
              <p:nvPr/>
            </p:nvSpPr>
            <p:spPr>
              <a:xfrm>
                <a:off x="4323265" y="1224512"/>
                <a:ext cx="4636049" cy="3121629"/>
              </a:xfrm>
              <a:prstGeom prst="roundRect">
                <a:avLst>
                  <a:gd name="adj" fmla="val 4999"/>
                </a:avLst>
              </a:prstGeom>
              <a:noFill/>
              <a:ln w="25400" cap="flat" cmpd="sng" algn="ctr">
                <a:solidFill>
                  <a:srgbClr val="FFCC99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kumimoji="1" lang="ja-JP" altLang="en-US" sz="1000" kern="0">
                  <a:solidFill>
                    <a:srgbClr val="000000"/>
                  </a:solidFill>
                  <a:latin typeface="Arial"/>
                  <a:ea typeface="MS PGothic"/>
                </a:endParaRPr>
              </a:p>
            </p:txBody>
          </p:sp>
        </p:grpSp>
        <p:grpSp>
          <p:nvGrpSpPr>
            <p:cNvPr id="18440" name="グループ化 9"/>
            <p:cNvGrpSpPr>
              <a:grpSpLocks/>
            </p:cNvGrpSpPr>
            <p:nvPr/>
          </p:nvGrpSpPr>
          <p:grpSpPr bwMode="auto">
            <a:xfrm>
              <a:off x="457200" y="4351338"/>
              <a:ext cx="8245475" cy="2236787"/>
              <a:chOff x="456722" y="4386066"/>
              <a:chExt cx="8246212" cy="2238289"/>
            </a:xfrm>
          </p:grpSpPr>
          <p:pic>
            <p:nvPicPr>
              <p:cNvPr id="18475" name="Picture 1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258" y="4644135"/>
                <a:ext cx="8066192" cy="1931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" name="テキスト ボックス 7"/>
              <p:cNvSpPr txBox="1">
                <a:spLocks noChangeArrowheads="1"/>
              </p:cNvSpPr>
              <p:nvPr/>
            </p:nvSpPr>
            <p:spPr bwMode="auto">
              <a:xfrm>
                <a:off x="3531724" y="4386897"/>
                <a:ext cx="2079374" cy="337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defTabSz="914400" eaLnBrk="1" fontAlgn="auto" hangingPunct="1"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ja-JP" sz="1600" b="1" kern="0" dirty="0">
                    <a:solidFill>
                      <a:srgbClr val="000000"/>
                    </a:solidFill>
                  </a:rPr>
                  <a:t>(3) Failure resistant</a:t>
                </a:r>
                <a:endParaRPr lang="ja-JP" altLang="en-US" sz="1600" b="1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角丸四角形 58"/>
              <p:cNvSpPr/>
              <p:nvPr/>
            </p:nvSpPr>
            <p:spPr>
              <a:xfrm>
                <a:off x="457209" y="4386897"/>
                <a:ext cx="8245015" cy="2237458"/>
              </a:xfrm>
              <a:prstGeom prst="roundRect">
                <a:avLst>
                  <a:gd name="adj" fmla="val 4999"/>
                </a:avLst>
              </a:prstGeom>
              <a:noFill/>
              <a:ln w="25400" cap="flat" cmpd="sng" algn="ctr">
                <a:solidFill>
                  <a:srgbClr val="FFCC99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kumimoji="1" lang="ja-JP" altLang="en-US" sz="1000" kern="0">
                  <a:solidFill>
                    <a:srgbClr val="000000"/>
                  </a:solidFill>
                  <a:latin typeface="Arial"/>
                  <a:ea typeface="MS PGothic"/>
                </a:endParaRPr>
              </a:p>
            </p:txBody>
          </p:sp>
        </p:grpSp>
        <p:sp>
          <p:nvSpPr>
            <p:cNvPr id="23" name="テキスト ボックス 1"/>
            <p:cNvSpPr txBox="1">
              <a:spLocks noChangeArrowheads="1"/>
            </p:cNvSpPr>
            <p:nvPr/>
          </p:nvSpPr>
          <p:spPr bwMode="auto">
            <a:xfrm>
              <a:off x="5873846" y="1805341"/>
              <a:ext cx="1084138" cy="1379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000000"/>
                  </a:solidFill>
                </a:rPr>
                <a:t>Traffic control center </a:t>
              </a:r>
              <a:endParaRPr lang="ja-JP" altLang="en-US" sz="900" kern="0" dirty="0">
                <a:solidFill>
                  <a:srgbClr val="000000"/>
                </a:solidFill>
              </a:endParaRPr>
            </a:p>
          </p:txBody>
        </p:sp>
        <p:sp>
          <p:nvSpPr>
            <p:cNvPr id="24" name="テキスト ボックス 1"/>
            <p:cNvSpPr txBox="1">
              <a:spLocks noChangeArrowheads="1"/>
            </p:cNvSpPr>
            <p:nvPr/>
          </p:nvSpPr>
          <p:spPr bwMode="auto">
            <a:xfrm>
              <a:off x="1932899" y="2014805"/>
              <a:ext cx="1198893" cy="1546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1000" kern="0" dirty="0" smtClean="0">
                  <a:solidFill>
                    <a:srgbClr val="000000"/>
                  </a:solidFill>
                </a:rPr>
                <a:t>Traffic </a:t>
              </a:r>
              <a:r>
                <a:rPr lang="en-US" altLang="ja-JP" sz="900" kern="0" dirty="0" smtClean="0">
                  <a:solidFill>
                    <a:srgbClr val="000000"/>
                  </a:solidFill>
                </a:rPr>
                <a:t>control</a:t>
              </a:r>
              <a:r>
                <a:rPr lang="en-US" altLang="ja-JP" sz="1000" kern="0" dirty="0" smtClean="0">
                  <a:solidFill>
                    <a:srgbClr val="000000"/>
                  </a:solidFill>
                </a:rPr>
                <a:t> center </a:t>
              </a:r>
              <a:endParaRPr lang="ja-JP" altLang="en-US" sz="1000" kern="0" dirty="0">
                <a:solidFill>
                  <a:srgbClr val="000000"/>
                </a:solidFill>
              </a:endParaRPr>
            </a:p>
          </p:txBody>
        </p:sp>
        <p:sp>
          <p:nvSpPr>
            <p:cNvPr id="25" name="テキスト ボックス 1"/>
            <p:cNvSpPr txBox="1">
              <a:spLocks noChangeArrowheads="1"/>
            </p:cNvSpPr>
            <p:nvPr/>
          </p:nvSpPr>
          <p:spPr bwMode="auto">
            <a:xfrm>
              <a:off x="4934662" y="2452023"/>
              <a:ext cx="717222" cy="3474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000000"/>
                  </a:solidFill>
                </a:rPr>
                <a:t>Traffic signal  </a:t>
              </a:r>
            </a:p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000000"/>
                  </a:solidFill>
                </a:rPr>
                <a:t>information </a:t>
              </a:r>
            </a:p>
            <a:p>
              <a:pPr algn="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000000"/>
                  </a:solidFill>
                </a:rPr>
                <a:t>[A+B]</a:t>
              </a:r>
              <a:endParaRPr lang="ja-JP" altLang="en-US" sz="900" kern="0" dirty="0">
                <a:solidFill>
                  <a:srgbClr val="000000"/>
                </a:solidFill>
              </a:endParaRPr>
            </a:p>
          </p:txBody>
        </p:sp>
        <p:sp>
          <p:nvSpPr>
            <p:cNvPr id="26" name="テキスト ボックス 1"/>
            <p:cNvSpPr txBox="1">
              <a:spLocks noChangeArrowheads="1"/>
            </p:cNvSpPr>
            <p:nvPr/>
          </p:nvSpPr>
          <p:spPr bwMode="auto">
            <a:xfrm>
              <a:off x="7580079" y="2407137"/>
              <a:ext cx="717222" cy="3474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000000"/>
                  </a:solidFill>
                </a:rPr>
                <a:t>Traffic signal  </a:t>
              </a:r>
            </a:p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000000"/>
                  </a:solidFill>
                </a:rPr>
                <a:t>information </a:t>
              </a:r>
            </a:p>
            <a:p>
              <a:pPr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000000"/>
                  </a:solidFill>
                </a:rPr>
                <a:t>[A+B]</a:t>
              </a:r>
              <a:endParaRPr lang="ja-JP" altLang="en-US" sz="900" kern="0" dirty="0">
                <a:solidFill>
                  <a:srgbClr val="000000"/>
                </a:solidFill>
              </a:endParaRPr>
            </a:p>
          </p:txBody>
        </p:sp>
        <p:sp>
          <p:nvSpPr>
            <p:cNvPr id="27" name="テキスト ボックス 1"/>
            <p:cNvSpPr txBox="1">
              <a:spLocks noChangeArrowheads="1"/>
            </p:cNvSpPr>
            <p:nvPr/>
          </p:nvSpPr>
          <p:spPr bwMode="auto">
            <a:xfrm>
              <a:off x="7253932" y="2242558"/>
              <a:ext cx="736851" cy="1379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000000"/>
                  </a:solidFill>
                </a:rPr>
                <a:t>Intersection B </a:t>
              </a:r>
              <a:endParaRPr lang="ja-JP" altLang="en-US" sz="900" kern="0" dirty="0">
                <a:solidFill>
                  <a:srgbClr val="000000"/>
                </a:solidFill>
              </a:endParaRPr>
            </a:p>
          </p:txBody>
        </p:sp>
        <p:sp>
          <p:nvSpPr>
            <p:cNvPr id="28" name="テキスト ボックス 1"/>
            <p:cNvSpPr txBox="1">
              <a:spLocks noChangeArrowheads="1"/>
            </p:cNvSpPr>
            <p:nvPr/>
          </p:nvSpPr>
          <p:spPr bwMode="auto">
            <a:xfrm>
              <a:off x="5408784" y="2269156"/>
              <a:ext cx="736851" cy="1379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000000"/>
                  </a:solidFill>
                </a:rPr>
                <a:t>Intersection A </a:t>
              </a:r>
              <a:endParaRPr lang="ja-JP" altLang="en-US" sz="900" kern="0" dirty="0">
                <a:solidFill>
                  <a:srgbClr val="000000"/>
                </a:solidFill>
              </a:endParaRPr>
            </a:p>
          </p:txBody>
        </p:sp>
        <p:sp>
          <p:nvSpPr>
            <p:cNvPr id="29" name="テキスト ボックス 1"/>
            <p:cNvSpPr txBox="1">
              <a:spLocks noChangeArrowheads="1"/>
            </p:cNvSpPr>
            <p:nvPr/>
          </p:nvSpPr>
          <p:spPr bwMode="auto">
            <a:xfrm>
              <a:off x="6310219" y="2028105"/>
              <a:ext cx="791209" cy="3474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36000" tIns="0" rIns="3600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000000"/>
                  </a:solidFill>
                </a:rPr>
                <a:t>Exchanging</a:t>
              </a:r>
            </a:p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000000"/>
                  </a:solidFill>
                </a:rPr>
                <a:t>Traffic signal  </a:t>
              </a:r>
            </a:p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000000"/>
                  </a:solidFill>
                </a:rPr>
                <a:t>information </a:t>
              </a:r>
            </a:p>
          </p:txBody>
        </p:sp>
        <p:sp>
          <p:nvSpPr>
            <p:cNvPr id="30" name="テキスト ボックス 1"/>
            <p:cNvSpPr txBox="1">
              <a:spLocks noChangeArrowheads="1"/>
            </p:cNvSpPr>
            <p:nvPr/>
          </p:nvSpPr>
          <p:spPr bwMode="auto">
            <a:xfrm>
              <a:off x="5528070" y="3303182"/>
              <a:ext cx="2258872" cy="108057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</p:spPr>
          <p:txBody>
            <a:bodyPr wrap="none" lIns="180000" tIns="0" rIns="18000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700" kern="0" dirty="0" err="1" smtClean="0">
                  <a:solidFill>
                    <a:srgbClr val="000000"/>
                  </a:solidFill>
                </a:rPr>
                <a:t>Intormation</a:t>
              </a:r>
              <a:r>
                <a:rPr lang="en-US" altLang="ja-JP" sz="700" kern="0" dirty="0" smtClean="0">
                  <a:solidFill>
                    <a:srgbClr val="000000"/>
                  </a:solidFill>
                </a:rPr>
                <a:t> provision from multiple intersection</a:t>
              </a:r>
              <a:endParaRPr lang="ja-JP" altLang="en-US" sz="700" kern="0" dirty="0">
                <a:solidFill>
                  <a:srgbClr val="000000"/>
                </a:solidFill>
              </a:endParaRPr>
            </a:p>
          </p:txBody>
        </p:sp>
        <p:sp>
          <p:nvSpPr>
            <p:cNvPr id="31" name="テキスト ボックス 1"/>
            <p:cNvSpPr txBox="1">
              <a:spLocks noChangeArrowheads="1"/>
            </p:cNvSpPr>
            <p:nvPr/>
          </p:nvSpPr>
          <p:spPr bwMode="auto">
            <a:xfrm>
              <a:off x="945398" y="3815207"/>
              <a:ext cx="656825" cy="26764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wrap="none" lIns="36000" tIns="36000" rIns="3600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FF0000"/>
                  </a:solidFill>
                </a:rPr>
                <a:t>Emergency</a:t>
              </a:r>
            </a:p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FF0000"/>
                  </a:solidFill>
                </a:rPr>
                <a:t>vehicle  </a:t>
              </a:r>
            </a:p>
          </p:txBody>
        </p:sp>
        <p:sp>
          <p:nvSpPr>
            <p:cNvPr id="32" name="テキスト ボックス 1"/>
            <p:cNvSpPr txBox="1">
              <a:spLocks noChangeArrowheads="1"/>
            </p:cNvSpPr>
            <p:nvPr/>
          </p:nvSpPr>
          <p:spPr bwMode="auto">
            <a:xfrm>
              <a:off x="3131793" y="2718010"/>
              <a:ext cx="1047899" cy="3474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36000" tIns="0" rIns="3600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FF0000"/>
                  </a:solidFill>
                </a:rPr>
                <a:t>Emergency vehicle</a:t>
              </a:r>
            </a:p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FF0000"/>
                  </a:solidFill>
                </a:rPr>
                <a:t>approaching alert</a:t>
              </a:r>
            </a:p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FF0000"/>
                  </a:solidFill>
                </a:rPr>
                <a:t>(I</a:t>
              </a:r>
              <a:r>
                <a:rPr lang="ja-JP" altLang="en-US" sz="900" kern="0" dirty="0" smtClean="0">
                  <a:solidFill>
                    <a:srgbClr val="FF0000"/>
                  </a:solidFill>
                </a:rPr>
                <a:t>⇒</a:t>
              </a:r>
              <a:r>
                <a:rPr lang="en-US" altLang="ja-JP" sz="900" kern="0" dirty="0" smtClean="0">
                  <a:solidFill>
                    <a:srgbClr val="FF0000"/>
                  </a:solidFill>
                </a:rPr>
                <a:t>V)</a:t>
              </a:r>
            </a:p>
          </p:txBody>
        </p:sp>
        <p:sp>
          <p:nvSpPr>
            <p:cNvPr id="33" name="テキスト ボックス 1"/>
            <p:cNvSpPr txBox="1">
              <a:spLocks noChangeArrowheads="1"/>
            </p:cNvSpPr>
            <p:nvPr/>
          </p:nvSpPr>
          <p:spPr bwMode="auto">
            <a:xfrm>
              <a:off x="385210" y="2889239"/>
              <a:ext cx="1283450" cy="2310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36000" tIns="0" rIns="3600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333399"/>
                  </a:solidFill>
                </a:rPr>
                <a:t>Emergency vehicle</a:t>
              </a:r>
            </a:p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333399"/>
                  </a:solidFill>
                </a:rPr>
                <a:t>approaching  alert (I</a:t>
              </a:r>
              <a:r>
                <a:rPr lang="ja-JP" altLang="en-US" sz="900" kern="0" dirty="0" smtClean="0">
                  <a:solidFill>
                    <a:srgbClr val="333399"/>
                  </a:solidFill>
                </a:rPr>
                <a:t>⇔</a:t>
              </a:r>
              <a:r>
                <a:rPr lang="en-US" altLang="ja-JP" sz="900" kern="0" dirty="0" smtClean="0">
                  <a:solidFill>
                    <a:srgbClr val="333399"/>
                  </a:solidFill>
                </a:rPr>
                <a:t>I)</a:t>
              </a:r>
            </a:p>
          </p:txBody>
        </p:sp>
        <p:sp>
          <p:nvSpPr>
            <p:cNvPr id="34" name="テキスト ボックス 1"/>
            <p:cNvSpPr txBox="1">
              <a:spLocks noChangeArrowheads="1"/>
            </p:cNvSpPr>
            <p:nvPr/>
          </p:nvSpPr>
          <p:spPr bwMode="auto">
            <a:xfrm>
              <a:off x="927279" y="4985552"/>
              <a:ext cx="1197384" cy="1529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1000" kern="0" dirty="0" smtClean="0">
                  <a:solidFill>
                    <a:srgbClr val="000000"/>
                  </a:solidFill>
                </a:rPr>
                <a:t>Traffic </a:t>
              </a:r>
              <a:r>
                <a:rPr lang="en-US" altLang="ja-JP" sz="900" kern="0" dirty="0" smtClean="0">
                  <a:solidFill>
                    <a:srgbClr val="000000"/>
                  </a:solidFill>
                </a:rPr>
                <a:t>control</a:t>
              </a:r>
              <a:r>
                <a:rPr lang="en-US" altLang="ja-JP" sz="1000" kern="0" dirty="0" smtClean="0">
                  <a:solidFill>
                    <a:srgbClr val="000000"/>
                  </a:solidFill>
                </a:rPr>
                <a:t> center </a:t>
              </a:r>
              <a:endParaRPr lang="ja-JP" altLang="en-US" sz="1000" kern="0" dirty="0">
                <a:solidFill>
                  <a:srgbClr val="000000"/>
                </a:solidFill>
              </a:endParaRPr>
            </a:p>
          </p:txBody>
        </p:sp>
        <p:sp>
          <p:nvSpPr>
            <p:cNvPr id="35" name="テキスト ボックス 1"/>
            <p:cNvSpPr txBox="1">
              <a:spLocks noChangeArrowheads="1"/>
            </p:cNvSpPr>
            <p:nvPr/>
          </p:nvSpPr>
          <p:spPr bwMode="auto">
            <a:xfrm>
              <a:off x="2789036" y="4982227"/>
              <a:ext cx="1197383" cy="1546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1000" kern="0" dirty="0" smtClean="0">
                  <a:solidFill>
                    <a:srgbClr val="000000"/>
                  </a:solidFill>
                </a:rPr>
                <a:t>Traffic </a:t>
              </a:r>
              <a:r>
                <a:rPr lang="en-US" altLang="ja-JP" sz="900" kern="0" dirty="0" smtClean="0">
                  <a:solidFill>
                    <a:srgbClr val="000000"/>
                  </a:solidFill>
                </a:rPr>
                <a:t>control</a:t>
              </a:r>
              <a:r>
                <a:rPr lang="en-US" altLang="ja-JP" sz="1000" kern="0" dirty="0" smtClean="0">
                  <a:solidFill>
                    <a:srgbClr val="000000"/>
                  </a:solidFill>
                </a:rPr>
                <a:t> center </a:t>
              </a:r>
              <a:endParaRPr lang="ja-JP" altLang="en-US" sz="1000" kern="0" dirty="0">
                <a:solidFill>
                  <a:srgbClr val="000000"/>
                </a:solidFill>
              </a:endParaRPr>
            </a:p>
          </p:txBody>
        </p:sp>
        <p:sp>
          <p:nvSpPr>
            <p:cNvPr id="36" name="テキスト ボックス 1"/>
            <p:cNvSpPr txBox="1">
              <a:spLocks noChangeArrowheads="1"/>
            </p:cNvSpPr>
            <p:nvPr/>
          </p:nvSpPr>
          <p:spPr bwMode="auto">
            <a:xfrm>
              <a:off x="5218531" y="5003838"/>
              <a:ext cx="1198893" cy="1546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1000" kern="0" dirty="0" smtClean="0">
                  <a:solidFill>
                    <a:srgbClr val="000000"/>
                  </a:solidFill>
                </a:rPr>
                <a:t>Traffic </a:t>
              </a:r>
              <a:r>
                <a:rPr lang="en-US" altLang="ja-JP" sz="900" kern="0" dirty="0" smtClean="0">
                  <a:solidFill>
                    <a:srgbClr val="000000"/>
                  </a:solidFill>
                </a:rPr>
                <a:t>control</a:t>
              </a:r>
              <a:r>
                <a:rPr lang="en-US" altLang="ja-JP" sz="1000" kern="0" dirty="0" smtClean="0">
                  <a:solidFill>
                    <a:srgbClr val="000000"/>
                  </a:solidFill>
                </a:rPr>
                <a:t> center </a:t>
              </a:r>
              <a:endParaRPr lang="ja-JP" altLang="en-US" sz="1000" kern="0" dirty="0">
                <a:solidFill>
                  <a:srgbClr val="000000"/>
                </a:solidFill>
              </a:endParaRPr>
            </a:p>
          </p:txBody>
        </p:sp>
        <p:sp>
          <p:nvSpPr>
            <p:cNvPr id="37" name="テキスト ボックス 1"/>
            <p:cNvSpPr txBox="1">
              <a:spLocks noChangeArrowheads="1"/>
            </p:cNvSpPr>
            <p:nvPr/>
          </p:nvSpPr>
          <p:spPr bwMode="auto">
            <a:xfrm>
              <a:off x="7108977" y="5003838"/>
              <a:ext cx="1198893" cy="1546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1000" kern="0" dirty="0" smtClean="0">
                  <a:solidFill>
                    <a:srgbClr val="000000"/>
                  </a:solidFill>
                </a:rPr>
                <a:t>Traffic </a:t>
              </a:r>
              <a:r>
                <a:rPr lang="en-US" altLang="ja-JP" sz="900" kern="0" dirty="0" smtClean="0">
                  <a:solidFill>
                    <a:srgbClr val="000000"/>
                  </a:solidFill>
                </a:rPr>
                <a:t>control</a:t>
              </a:r>
              <a:r>
                <a:rPr lang="en-US" altLang="ja-JP" sz="1000" kern="0" dirty="0" smtClean="0">
                  <a:solidFill>
                    <a:srgbClr val="000000"/>
                  </a:solidFill>
                </a:rPr>
                <a:t> center </a:t>
              </a:r>
              <a:endParaRPr lang="ja-JP" altLang="en-US" sz="1000" kern="0" dirty="0">
                <a:solidFill>
                  <a:srgbClr val="000000"/>
                </a:solidFill>
              </a:endParaRPr>
            </a:p>
          </p:txBody>
        </p:sp>
        <p:sp>
          <p:nvSpPr>
            <p:cNvPr id="38" name="テキスト ボックス 1"/>
            <p:cNvSpPr txBox="1">
              <a:spLocks noChangeArrowheads="1"/>
            </p:cNvSpPr>
            <p:nvPr/>
          </p:nvSpPr>
          <p:spPr bwMode="auto">
            <a:xfrm>
              <a:off x="5922164" y="5454354"/>
              <a:ext cx="629646" cy="2310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36000" tIns="0" rIns="3600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000000"/>
                  </a:solidFill>
                </a:rPr>
                <a:t>Secondary</a:t>
              </a:r>
            </a:p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000000"/>
                  </a:solidFill>
                </a:rPr>
                <a:t> line</a:t>
              </a:r>
            </a:p>
          </p:txBody>
        </p:sp>
        <p:sp>
          <p:nvSpPr>
            <p:cNvPr id="39" name="テキスト ボックス 1"/>
            <p:cNvSpPr txBox="1">
              <a:spLocks noChangeArrowheads="1"/>
            </p:cNvSpPr>
            <p:nvPr/>
          </p:nvSpPr>
          <p:spPr bwMode="auto">
            <a:xfrm>
              <a:off x="4989020" y="5653845"/>
              <a:ext cx="534519" cy="1163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36000" tIns="0" rIns="3600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000000"/>
                  </a:solidFill>
                </a:rPr>
                <a:t>Main line</a:t>
              </a:r>
            </a:p>
          </p:txBody>
        </p:sp>
        <p:sp>
          <p:nvSpPr>
            <p:cNvPr id="40" name="テキスト ボックス 1"/>
            <p:cNvSpPr txBox="1">
              <a:spLocks noChangeArrowheads="1"/>
            </p:cNvSpPr>
            <p:nvPr/>
          </p:nvSpPr>
          <p:spPr bwMode="auto">
            <a:xfrm>
              <a:off x="6449134" y="5221615"/>
              <a:ext cx="637195" cy="1878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36000" tIns="36000" rIns="36000" bIns="36000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FF0000"/>
                  </a:solidFill>
                </a:rPr>
                <a:t>Line failure</a:t>
              </a: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1786436" y="4689641"/>
              <a:ext cx="1197383" cy="257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36000" tIns="36000" rIns="36000" bIns="36000">
              <a:spAutoFit/>
            </a:bodyPr>
            <a:lstStyle/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en-US" altLang="ja-JP" sz="1200" b="1" u="sng" kern="0" dirty="0">
                  <a:solidFill>
                    <a:srgbClr val="000000"/>
                  </a:solidFill>
                  <a:latin typeface="Arial" charset="0"/>
                  <a:ea typeface="ＭＳ Ｐゴシック" charset="-128"/>
                </a:rPr>
                <a:t>Current system</a:t>
              </a:r>
              <a:endParaRPr kumimoji="1" lang="ja-JP" altLang="en-US" sz="1200" b="1" u="sng" kern="0" dirty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5431433" y="4701277"/>
              <a:ext cx="2640886" cy="2576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36000" tIns="36000" rIns="36000" bIns="36000">
              <a:spAutoFit/>
            </a:bodyPr>
            <a:lstStyle/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en-US" altLang="ja-JP" sz="1200" b="1" u="sng" kern="0" dirty="0">
                  <a:solidFill>
                    <a:srgbClr val="000000"/>
                  </a:solidFill>
                  <a:latin typeface="Arial" charset="0"/>
                  <a:ea typeface="ＭＳ Ｐゴシック" charset="-128"/>
                </a:rPr>
                <a:t>I to I communication added system</a:t>
              </a:r>
              <a:endParaRPr kumimoji="1" lang="ja-JP" altLang="en-US" sz="1200" b="1" u="sng" kern="0" dirty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3" name="テキスト ボックス 1"/>
            <p:cNvSpPr txBox="1">
              <a:spLocks noChangeArrowheads="1"/>
            </p:cNvSpPr>
            <p:nvPr/>
          </p:nvSpPr>
          <p:spPr bwMode="auto">
            <a:xfrm>
              <a:off x="2591234" y="5778526"/>
              <a:ext cx="797249" cy="1512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36000" tIns="18000" rIns="36000" bIns="18000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FF0000"/>
                  </a:solidFill>
                </a:rPr>
                <a:t>Disconnection</a:t>
              </a:r>
            </a:p>
          </p:txBody>
        </p:sp>
        <p:sp>
          <p:nvSpPr>
            <p:cNvPr id="44" name="テキスト ボックス 1"/>
            <p:cNvSpPr txBox="1">
              <a:spLocks noChangeArrowheads="1"/>
            </p:cNvSpPr>
            <p:nvPr/>
          </p:nvSpPr>
          <p:spPr bwMode="auto">
            <a:xfrm>
              <a:off x="2077854" y="5221615"/>
              <a:ext cx="637195" cy="1878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36000" tIns="36000" rIns="36000" bIns="36000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FF0000"/>
                  </a:solidFill>
                </a:rPr>
                <a:t>Line failure</a:t>
              </a:r>
            </a:p>
          </p:txBody>
        </p:sp>
        <p:sp>
          <p:nvSpPr>
            <p:cNvPr id="45" name="テキスト ボックス 1"/>
            <p:cNvSpPr txBox="1">
              <a:spLocks noChangeArrowheads="1"/>
            </p:cNvSpPr>
            <p:nvPr/>
          </p:nvSpPr>
          <p:spPr bwMode="auto">
            <a:xfrm>
              <a:off x="6879466" y="5417781"/>
              <a:ext cx="797249" cy="1346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36000" tIns="18000" rIns="3600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FF0000"/>
                  </a:solidFill>
                </a:rPr>
                <a:t>Disconnection</a:t>
              </a:r>
            </a:p>
          </p:txBody>
        </p:sp>
        <p:sp>
          <p:nvSpPr>
            <p:cNvPr id="46" name="テキスト ボックス 1"/>
            <p:cNvSpPr txBox="1">
              <a:spLocks noChangeArrowheads="1"/>
            </p:cNvSpPr>
            <p:nvPr/>
          </p:nvSpPr>
          <p:spPr bwMode="auto">
            <a:xfrm>
              <a:off x="927279" y="6061137"/>
              <a:ext cx="943714" cy="1396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144000" tIns="0" rIns="144000" bIns="0" anchor="ctr" anchorCtr="1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b="1" kern="0" dirty="0" smtClean="0">
                  <a:solidFill>
                    <a:srgbClr val="0000CC"/>
                  </a:solidFill>
                </a:rPr>
                <a:t>Interlocking</a:t>
              </a:r>
              <a:endParaRPr lang="ja-JP" altLang="en-US" sz="900" b="1" kern="0" dirty="0">
                <a:solidFill>
                  <a:srgbClr val="0000CC"/>
                </a:solidFill>
              </a:endParaRPr>
            </a:p>
          </p:txBody>
        </p:sp>
        <p:sp>
          <p:nvSpPr>
            <p:cNvPr id="47" name="テキスト ボックス 1"/>
            <p:cNvSpPr txBox="1">
              <a:spLocks noChangeArrowheads="1"/>
            </p:cNvSpPr>
            <p:nvPr/>
          </p:nvSpPr>
          <p:spPr bwMode="auto">
            <a:xfrm>
              <a:off x="5247221" y="6071112"/>
              <a:ext cx="945223" cy="1379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144000" tIns="0" rIns="144000" bIns="0" anchor="ctr" anchorCtr="1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b="1" kern="0" dirty="0" smtClean="0">
                  <a:solidFill>
                    <a:srgbClr val="0000CC"/>
                  </a:solidFill>
                </a:rPr>
                <a:t>Interlocking</a:t>
              </a:r>
              <a:endParaRPr lang="ja-JP" altLang="en-US" sz="900" b="1" kern="0" dirty="0">
                <a:solidFill>
                  <a:srgbClr val="0000CC"/>
                </a:solidFill>
              </a:endParaRPr>
            </a:p>
          </p:txBody>
        </p:sp>
        <p:sp>
          <p:nvSpPr>
            <p:cNvPr id="48" name="テキスト ボックス 1"/>
            <p:cNvSpPr txBox="1">
              <a:spLocks noChangeArrowheads="1"/>
            </p:cNvSpPr>
            <p:nvPr/>
          </p:nvSpPr>
          <p:spPr bwMode="auto">
            <a:xfrm>
              <a:off x="7092369" y="6056150"/>
              <a:ext cx="945223" cy="1379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144000" tIns="0" rIns="144000" bIns="0" anchor="ctr" anchorCtr="1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b="1" kern="0" dirty="0" smtClean="0">
                  <a:solidFill>
                    <a:srgbClr val="0000CC"/>
                  </a:solidFill>
                </a:rPr>
                <a:t>Interlocking</a:t>
              </a:r>
              <a:endParaRPr lang="ja-JP" altLang="en-US" sz="900" b="1" kern="0" dirty="0">
                <a:solidFill>
                  <a:srgbClr val="0000CC"/>
                </a:solidFill>
              </a:endParaRPr>
            </a:p>
          </p:txBody>
        </p:sp>
        <p:sp>
          <p:nvSpPr>
            <p:cNvPr id="49" name="テキスト ボックス 1"/>
            <p:cNvSpPr txBox="1">
              <a:spLocks noChangeArrowheads="1"/>
            </p:cNvSpPr>
            <p:nvPr/>
          </p:nvSpPr>
          <p:spPr bwMode="auto">
            <a:xfrm>
              <a:off x="2266597" y="6057812"/>
              <a:ext cx="1540140" cy="1396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36000" tIns="0" rIns="36000" bIns="0" anchor="ctr" anchorCtr="1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b="1" kern="0" dirty="0" smtClean="0">
                  <a:solidFill>
                    <a:srgbClr val="FF0000"/>
                  </a:solidFill>
                </a:rPr>
                <a:t>Interlocking does not work</a:t>
              </a:r>
              <a:endParaRPr lang="ja-JP" altLang="en-US" sz="900" b="1" kern="0" dirty="0">
                <a:solidFill>
                  <a:srgbClr val="FF0000"/>
                </a:solidFill>
              </a:endParaRP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4276328" y="5949756"/>
              <a:ext cx="619076" cy="38734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endParaRPr kumimoji="1" lang="ja-JP" altLang="en-US" sz="1000" kern="0">
                <a:solidFill>
                  <a:srgbClr val="FFFFFF"/>
                </a:solidFill>
                <a:latin typeface="Arial"/>
                <a:ea typeface="MS PGothic"/>
              </a:endParaRP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5333287" y="6362036"/>
              <a:ext cx="2772252" cy="10473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endParaRPr kumimoji="1" lang="ja-JP" altLang="en-US" sz="1000" kern="0">
                <a:solidFill>
                  <a:srgbClr val="FFFFFF"/>
                </a:solidFill>
                <a:latin typeface="Arial"/>
                <a:ea typeface="MS PGothic"/>
              </a:endParaRP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1132631" y="6362036"/>
              <a:ext cx="2772252" cy="104732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endParaRPr kumimoji="1" lang="ja-JP" altLang="en-US" sz="1000" kern="0">
                <a:solidFill>
                  <a:srgbClr val="FFFFFF"/>
                </a:solidFill>
                <a:latin typeface="Arial"/>
                <a:ea typeface="MS PGothic"/>
              </a:endParaRPr>
            </a:p>
          </p:txBody>
        </p:sp>
        <p:sp>
          <p:nvSpPr>
            <p:cNvPr id="53" name="テキスト ボックス 1"/>
            <p:cNvSpPr txBox="1">
              <a:spLocks noChangeArrowheads="1"/>
            </p:cNvSpPr>
            <p:nvPr/>
          </p:nvSpPr>
          <p:spPr bwMode="auto">
            <a:xfrm>
              <a:off x="610191" y="5246551"/>
              <a:ext cx="717222" cy="2659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0" tIns="3600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008000"/>
                  </a:solidFill>
                </a:rPr>
                <a:t>Traffic signal  </a:t>
              </a:r>
            </a:p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008000"/>
                  </a:solidFill>
                </a:rPr>
                <a:t>information </a:t>
              </a:r>
              <a:endParaRPr lang="en-US" altLang="ja-JP" sz="900" kern="0" dirty="0">
                <a:solidFill>
                  <a:srgbClr val="008000"/>
                </a:solidFill>
              </a:endParaRPr>
            </a:p>
          </p:txBody>
        </p:sp>
        <p:sp>
          <p:nvSpPr>
            <p:cNvPr id="54" name="テキスト ボックス 1"/>
            <p:cNvSpPr txBox="1">
              <a:spLocks noChangeArrowheads="1"/>
            </p:cNvSpPr>
            <p:nvPr/>
          </p:nvSpPr>
          <p:spPr bwMode="auto">
            <a:xfrm>
              <a:off x="4943722" y="5264838"/>
              <a:ext cx="717222" cy="2959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0" tIns="36000" rIns="0" bIns="28800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008000"/>
                  </a:solidFill>
                </a:rPr>
                <a:t>Traffic signal  </a:t>
              </a:r>
            </a:p>
            <a:p>
              <a:pPr algn="ctr" defTabSz="914400" eaLnBrk="1" fontAlgn="auto" hangingPunct="1">
                <a:lnSpc>
                  <a:spcPts val="9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900" kern="0" dirty="0" smtClean="0">
                  <a:solidFill>
                    <a:srgbClr val="008000"/>
                  </a:solidFill>
                </a:rPr>
                <a:t>information </a:t>
              </a:r>
            </a:p>
          </p:txBody>
        </p:sp>
        <p:sp>
          <p:nvSpPr>
            <p:cNvPr id="55" name="テキスト ボックス 1"/>
            <p:cNvSpPr txBox="1">
              <a:spLocks noChangeArrowheads="1"/>
            </p:cNvSpPr>
            <p:nvPr/>
          </p:nvSpPr>
          <p:spPr bwMode="auto">
            <a:xfrm>
              <a:off x="2325484" y="3491035"/>
              <a:ext cx="1232112" cy="1230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lIns="252000" tIns="0" rIns="252000" bIns="0" anchor="ctr" anchorCtr="1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800" b="1" kern="0" dirty="0">
                  <a:solidFill>
                    <a:srgbClr val="000000"/>
                  </a:solidFill>
                </a:rPr>
                <a:t>Display </a:t>
              </a:r>
              <a:r>
                <a:rPr lang="en-US" altLang="ja-JP" sz="800" b="1" kern="0" dirty="0" smtClean="0">
                  <a:solidFill>
                    <a:srgbClr val="000000"/>
                  </a:solidFill>
                </a:rPr>
                <a:t>image </a:t>
              </a:r>
              <a:endParaRPr lang="ja-JP" altLang="en-US" sz="800" b="1" kern="0" dirty="0">
                <a:solidFill>
                  <a:srgbClr val="000000"/>
                </a:solidFill>
              </a:endParaRPr>
            </a:p>
          </p:txBody>
        </p:sp>
        <p:sp>
          <p:nvSpPr>
            <p:cNvPr id="56" name="テキスト ボックス 1"/>
            <p:cNvSpPr txBox="1">
              <a:spLocks noChangeArrowheads="1"/>
            </p:cNvSpPr>
            <p:nvPr/>
          </p:nvSpPr>
          <p:spPr bwMode="auto">
            <a:xfrm>
              <a:off x="2388902" y="3278245"/>
              <a:ext cx="782149" cy="119694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000000">
                  <a:lumMod val="50000"/>
                  <a:lumOff val="50000"/>
                </a:srgbClr>
              </a:solidFill>
            </a:ln>
          </p:spPr>
          <p:txBody>
            <a:bodyPr wrap="none" lIns="18000" tIns="0" rIns="18000" bIns="0" anchor="ctr" anchorCtr="1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700" kern="0" dirty="0" smtClean="0">
                  <a:solidFill>
                    <a:srgbClr val="000000"/>
                  </a:solidFill>
                </a:rPr>
                <a:t>On-vehicle device </a:t>
              </a:r>
              <a:endParaRPr lang="ja-JP" altLang="en-US" sz="700" kern="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A9D0DA53-07B1-D242-8A63-16BFFFDC9A64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12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1846263" y="2133600"/>
            <a:ext cx="81375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altLang="en-US" sz="3600" b="1">
                <a:solidFill>
                  <a:srgbClr val="006DA7"/>
                </a:solidFill>
                <a:latin typeface="Verdana" charset="0"/>
              </a:rPr>
              <a:t>Thank you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1198563" y="3068638"/>
            <a:ext cx="96948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>
                <a:solidFill>
                  <a:srgbClr val="000000"/>
                </a:solidFill>
                <a:latin typeface="Verdana" charset="0"/>
              </a:rPr>
              <a:t>For more information, please contact: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ja-JP" sz="2200">
                <a:solidFill>
                  <a:srgbClr val="0000CC"/>
                </a:solidFill>
                <a:latin typeface="Verdana" charset="0"/>
              </a:rPr>
              <a:t>Seiji</a:t>
            </a:r>
            <a:r>
              <a:rPr lang="ja-JP" altLang="en-US" sz="2200">
                <a:solidFill>
                  <a:srgbClr val="0000CC"/>
                </a:solidFill>
                <a:latin typeface="Verdana" charset="0"/>
              </a:rPr>
              <a:t> </a:t>
            </a:r>
            <a:r>
              <a:rPr lang="en-US" altLang="ja-JP" sz="2200">
                <a:solidFill>
                  <a:srgbClr val="0000CC"/>
                </a:solidFill>
                <a:latin typeface="Verdana" charset="0"/>
              </a:rPr>
              <a:t>NISHIOKA, Executive Director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>
                <a:solidFill>
                  <a:srgbClr val="0000CC"/>
                </a:solidFill>
                <a:latin typeface="Verdana" charset="0"/>
                <a:hlinkClick r:id="rId2"/>
              </a:rPr>
              <a:t>Email address: </a:t>
            </a:r>
            <a:r>
              <a:rPr lang="en-US" altLang="ja-JP" sz="2200">
                <a:solidFill>
                  <a:srgbClr val="0000CC"/>
                </a:solidFill>
                <a:latin typeface="Verdana" charset="0"/>
                <a:hlinkClick r:id="rId2"/>
              </a:rPr>
              <a:t>s-nishioka@arib.or.jp</a:t>
            </a:r>
            <a:r>
              <a:rPr lang="en-US" altLang="en-US" sz="2200">
                <a:solidFill>
                  <a:srgbClr val="0000CC"/>
                </a:solidFill>
                <a:latin typeface="Verdana" charset="0"/>
                <a:hlinkClick r:id="rId2"/>
              </a:rPr>
              <a:t>  </a:t>
            </a:r>
            <a:endParaRPr lang="en-US" altLang="en-US" sz="2200">
              <a:solidFill>
                <a:srgbClr val="0000CC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/>
            <a:r>
              <a:rPr lang="en-US" altLang="en-US" sz="2200">
                <a:solidFill>
                  <a:srgbClr val="000000"/>
                </a:solidFill>
                <a:latin typeface="Verdana" charset="0"/>
              </a:rPr>
              <a:t>Affiliation Name: </a:t>
            </a:r>
            <a:r>
              <a:rPr lang="en-US" altLang="ja-JP" sz="2200">
                <a:solidFill>
                  <a:srgbClr val="0000CC"/>
                </a:solidFill>
                <a:latin typeface="Verdana" charset="0"/>
              </a:rPr>
              <a:t>ARIB</a:t>
            </a:r>
            <a:r>
              <a:rPr lang="en-US" altLang="en-US" sz="2200">
                <a:solidFill>
                  <a:srgbClr val="000000"/>
                </a:solidFill>
                <a:latin typeface="Verdana" charset="0"/>
              </a:rPr>
              <a:t> 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>
                <a:solidFill>
                  <a:srgbClr val="0000CC"/>
                </a:solidFill>
                <a:latin typeface="Verdana" charset="0"/>
                <a:hlinkClick r:id="rId3"/>
              </a:rPr>
              <a:t>http://www.arib.or.jp/english/index.html</a:t>
            </a:r>
            <a:endParaRPr lang="en-US" altLang="en-US" sz="2200">
              <a:solidFill>
                <a:srgbClr val="0000CC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00CC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4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54A0D467-BDD2-4B42-A97D-F59DE3916D33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13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2422525" y="2011363"/>
            <a:ext cx="7288213" cy="2209800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tIns="180000" rIns="720000" bIns="180000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2057400" indent="-4572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2971800"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3429000"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886200"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Wingdings" charset="2"/>
              <a:buNone/>
            </a:pPr>
            <a:endParaRPr lang="en-US" altLang="ja-JP" sz="4000" b="1">
              <a:solidFill>
                <a:srgbClr val="66FFFF"/>
              </a:solidFill>
              <a:ea typeface="MS PGothic" charset="-128"/>
            </a:endParaRPr>
          </a:p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Wingdings" charset="2"/>
              <a:buNone/>
            </a:pPr>
            <a:r>
              <a:rPr lang="en-US" altLang="ja-JP" sz="4000" b="1">
                <a:solidFill>
                  <a:srgbClr val="66FFFF"/>
                </a:solidFill>
                <a:ea typeface="MS PGothic" charset="-128"/>
              </a:rPr>
              <a:t>Annex Slides</a:t>
            </a:r>
          </a:p>
          <a:p>
            <a:pPr algn="ctr" defTabSz="9144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Wingdings" charset="2"/>
              <a:buNone/>
            </a:pPr>
            <a:endParaRPr lang="en-US" altLang="ja-JP" sz="4000" b="1">
              <a:solidFill>
                <a:srgbClr val="66FFFF"/>
              </a:solidFill>
              <a:ea typeface="MS PGothic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74FEC56E-B42D-C342-A7D3-4E0E7A5411A6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14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9220" name="Content Placeholder 3"/>
          <p:cNvSpPr>
            <a:spLocks noGrp="1"/>
          </p:cNvSpPr>
          <p:nvPr>
            <p:ph idx="11"/>
          </p:nvPr>
        </p:nvSpPr>
        <p:spPr>
          <a:xfrm>
            <a:off x="622300" y="404813"/>
            <a:ext cx="10953750" cy="647700"/>
          </a:xfrm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ARIB in </a:t>
            </a: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Summary</a:t>
            </a:r>
          </a:p>
        </p:txBody>
      </p:sp>
      <p:grpSp>
        <p:nvGrpSpPr>
          <p:cNvPr id="21508" name="グループ化 3"/>
          <p:cNvGrpSpPr>
            <a:grpSpLocks/>
          </p:cNvGrpSpPr>
          <p:nvPr/>
        </p:nvGrpSpPr>
        <p:grpSpPr bwMode="auto">
          <a:xfrm>
            <a:off x="1270000" y="909638"/>
            <a:ext cx="7762875" cy="5194300"/>
            <a:chOff x="682625" y="909467"/>
            <a:chExt cx="7763664" cy="5194627"/>
          </a:xfrm>
        </p:grpSpPr>
        <p:sp>
          <p:nvSpPr>
            <p:cNvPr id="5" name="Rectangle 3"/>
            <p:cNvSpPr txBox="1">
              <a:spLocks noChangeArrowheads="1"/>
            </p:cNvSpPr>
            <p:nvPr/>
          </p:nvSpPr>
          <p:spPr bwMode="auto">
            <a:xfrm>
              <a:off x="682625" y="1374633"/>
              <a:ext cx="7763664" cy="4729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+mn-lt"/>
                  <a:ea typeface="ＭＳ Ｐゴシック" pitchFamily="50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+mn-lt"/>
                  <a:ea typeface="ＭＳ Ｐゴシック" pitchFamily="50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+mn-lt"/>
                  <a:ea typeface="ＭＳ Ｐゴシック" pitchFamily="50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+mn-lt"/>
                  <a:ea typeface="ＭＳ Ｐゴシック" pitchFamily="50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ＭＳ Ｐゴシック" pitchFamily="50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defTabSz="914400" eaLnBrk="1" hangingPunct="1">
                <a:lnSpc>
                  <a:spcPts val="2000"/>
                </a:lnSpc>
                <a:spcAft>
                  <a:spcPts val="1200"/>
                </a:spcAft>
                <a:buClr>
                  <a:srgbClr val="00007D"/>
                </a:buClr>
                <a:buSzPct val="100000"/>
                <a:defRPr/>
              </a:pPr>
              <a:r>
                <a:rPr lang="en-US" altLang="ja-JP" sz="1800" b="1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>Membership</a:t>
              </a:r>
              <a:r>
                <a:rPr lang="en-US" altLang="ja-JP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>		Regular Member :	189 (195)</a:t>
              </a:r>
              <a:br>
                <a:rPr lang="en-US" altLang="ja-JP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</a:br>
              <a:r>
                <a:rPr lang="en-US" altLang="ja-JP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>			Supporting Member :	  13 (  </a:t>
              </a:r>
              <a:r>
                <a:rPr lang="ja-JP" altLang="en-US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>　</a:t>
              </a:r>
              <a:r>
                <a:rPr lang="en-US" altLang="ja-JP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>4)</a:t>
              </a:r>
            </a:p>
            <a:p>
              <a:pPr defTabSz="914400" eaLnBrk="1" hangingPunct="1">
                <a:lnSpc>
                  <a:spcPts val="2000"/>
                </a:lnSpc>
                <a:spcAft>
                  <a:spcPts val="1200"/>
                </a:spcAft>
                <a:buClr>
                  <a:srgbClr val="00007D"/>
                </a:buClr>
                <a:buSzPct val="100000"/>
                <a:defRPr/>
              </a:pPr>
              <a:r>
                <a:rPr lang="en-US" altLang="ja-JP" sz="1800" b="1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>Standardization</a:t>
              </a:r>
              <a:r>
                <a:rPr lang="en-US" altLang="ja-JP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>	Standard (STD) :		165 (166)</a:t>
              </a:r>
              <a:br>
                <a:rPr lang="en-US" altLang="ja-JP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</a:br>
              <a:r>
                <a:rPr lang="en-US" altLang="ja-JP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>			Technical Report  (TR):	  70 (  66)</a:t>
              </a:r>
            </a:p>
            <a:p>
              <a:pPr defTabSz="914400" eaLnBrk="1" hangingPunct="1">
                <a:lnSpc>
                  <a:spcPts val="2000"/>
                </a:lnSpc>
                <a:spcAft>
                  <a:spcPts val="1200"/>
                </a:spcAft>
                <a:buClr>
                  <a:srgbClr val="00007D"/>
                </a:buClr>
                <a:buSzPct val="100000"/>
                <a:defRPr/>
              </a:pPr>
              <a:r>
                <a:rPr lang="en-US" altLang="ja-JP" sz="1800" b="1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>Technical Committee</a:t>
              </a:r>
              <a:r>
                <a:rPr lang="en-US" altLang="ja-JP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>	Study Group :	     	    1 (    3)</a:t>
              </a:r>
              <a:br>
                <a:rPr lang="en-US" altLang="ja-JP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</a:br>
              <a:r>
                <a:rPr lang="en-US" altLang="ja-JP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>			R&amp;D Group :	                  4 (    4)</a:t>
              </a:r>
            </a:p>
            <a:p>
              <a:pPr defTabSz="914400" eaLnBrk="1" hangingPunct="1">
                <a:lnSpc>
                  <a:spcPts val="2000"/>
                </a:lnSpc>
                <a:spcAft>
                  <a:spcPts val="1200"/>
                </a:spcAft>
                <a:buClr>
                  <a:srgbClr val="00007D"/>
                </a:buClr>
                <a:buSzPct val="100000"/>
                <a:defRPr/>
              </a:pPr>
              <a:r>
                <a:rPr lang="en-US" altLang="ja-JP" sz="1800" b="1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>Advanced Wireless Communications Study Committee (ADWICS) </a:t>
              </a:r>
              <a:r>
                <a:rPr lang="en-US" altLang="ja-JP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/>
              </a:r>
              <a:br>
                <a:rPr lang="en-US" altLang="ja-JP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</a:br>
              <a:r>
                <a:rPr lang="en-US" altLang="ja-JP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>			Subcommittee :	                  4 (    4)</a:t>
              </a:r>
            </a:p>
            <a:p>
              <a:pPr defTabSz="914400" eaLnBrk="1" hangingPunct="1">
                <a:lnSpc>
                  <a:spcPts val="2000"/>
                </a:lnSpc>
                <a:spcAft>
                  <a:spcPts val="1200"/>
                </a:spcAft>
                <a:buClr>
                  <a:srgbClr val="00007D"/>
                </a:buClr>
                <a:buSzPct val="100000"/>
                <a:defRPr/>
              </a:pPr>
              <a:r>
                <a:rPr lang="en-US" altLang="ja-JP" sz="1800" b="1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>Promotion Strategy Committee</a:t>
              </a:r>
              <a:br>
                <a:rPr lang="en-US" altLang="ja-JP" sz="1800" b="1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</a:br>
              <a:r>
                <a:rPr lang="en-US" altLang="ja-JP" sz="1800" b="1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>		</a:t>
              </a:r>
              <a:r>
                <a:rPr lang="en-US" altLang="ja-JP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>	Subcommittee :	                  1 (    1)</a:t>
              </a:r>
              <a:br>
                <a:rPr lang="en-US" altLang="ja-JP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</a:br>
              <a:r>
                <a:rPr lang="en-US" altLang="ja-JP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>			ISDB-T : 	19 countries (  18)  </a:t>
              </a:r>
              <a:br>
                <a:rPr lang="en-US" altLang="ja-JP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</a:br>
              <a:r>
                <a:rPr lang="en-US" altLang="ja-JP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>			(new : El Salvador, January 2017)</a:t>
              </a:r>
            </a:p>
            <a:p>
              <a:pPr defTabSz="914400" eaLnBrk="1" hangingPunct="1">
                <a:lnSpc>
                  <a:spcPts val="2000"/>
                </a:lnSpc>
                <a:spcAft>
                  <a:spcPts val="1200"/>
                </a:spcAft>
                <a:buClr>
                  <a:srgbClr val="00007D"/>
                </a:buClr>
                <a:buSzPct val="100000"/>
                <a:defRPr/>
              </a:pPr>
              <a:r>
                <a:rPr lang="en-US" altLang="ja-JP" sz="1800" b="1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>Electromagnetic Environment Committee</a:t>
              </a:r>
              <a:r>
                <a:rPr lang="en-US" altLang="ja-JP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/>
              </a:r>
              <a:br>
                <a:rPr lang="en-US" altLang="ja-JP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</a:br>
              <a:r>
                <a:rPr lang="en-US" altLang="ja-JP" sz="1800" kern="0" dirty="0" smtClean="0">
                  <a:solidFill>
                    <a:srgbClr val="000000"/>
                  </a:solidFill>
                  <a:latin typeface="Arial"/>
                  <a:ea typeface="ＭＳ Ｐゴシック" charset="-128"/>
                  <a:cs typeface="Arial" panose="020B0604020202020204" pitchFamily="34" charset="0"/>
                </a:rPr>
                <a:t>			Subcommittee :	                  2 (    2)</a:t>
              </a: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3973847" y="909467"/>
              <a:ext cx="4429575" cy="349272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 defTabSz="914400" eaLnBrk="1" hangingPunct="1">
                <a:lnSpc>
                  <a:spcPts val="2000"/>
                </a:lnSpc>
                <a:spcBef>
                  <a:spcPct val="50000"/>
                </a:spcBef>
                <a:defRPr/>
              </a:pPr>
              <a:r>
                <a:rPr kumimoji="1" lang="en-CA" altLang="ja-JP" kern="0" dirty="0">
                  <a:solidFill>
                    <a:srgbClr val="000066"/>
                  </a:solidFill>
                  <a:latin typeface="Arial"/>
                  <a:ea typeface="ＭＳ Ｐゴシック" charset="-128"/>
                </a:rPr>
                <a:t>[ as of </a:t>
              </a:r>
              <a:r>
                <a:rPr kumimoji="1" lang="en-US" altLang="ja-JP" kern="0" dirty="0">
                  <a:solidFill>
                    <a:srgbClr val="000066"/>
                  </a:solidFill>
                  <a:latin typeface="Arial"/>
                  <a:ea typeface="ＭＳ Ｐゴシック" charset="-128"/>
                </a:rPr>
                <a:t>31</a:t>
              </a:r>
              <a:r>
                <a:rPr kumimoji="1" lang="en-CA" altLang="ja-JP" kern="0" dirty="0">
                  <a:solidFill>
                    <a:srgbClr val="000066"/>
                  </a:solidFill>
                  <a:latin typeface="Arial"/>
                  <a:ea typeface="ＭＳ Ｐゴシック" charset="-128"/>
                </a:rPr>
                <a:t> </a:t>
              </a:r>
              <a:r>
                <a:rPr kumimoji="1" lang="en-US" altLang="ja-JP" kern="0" dirty="0">
                  <a:solidFill>
                    <a:srgbClr val="000066"/>
                  </a:solidFill>
                  <a:latin typeface="Arial"/>
                  <a:ea typeface="ＭＳ Ｐゴシック" charset="-128"/>
                </a:rPr>
                <a:t>March</a:t>
              </a:r>
              <a:r>
                <a:rPr kumimoji="1" lang="en-CA" altLang="ja-JP" kern="0" dirty="0">
                  <a:solidFill>
                    <a:srgbClr val="000066"/>
                  </a:solidFill>
                  <a:latin typeface="Arial"/>
                  <a:ea typeface="ＭＳ Ｐゴシック" charset="-128"/>
                </a:rPr>
                <a:t>, 201</a:t>
              </a:r>
              <a:r>
                <a:rPr kumimoji="1" lang="en-US" altLang="ja-JP" kern="0" dirty="0">
                  <a:solidFill>
                    <a:srgbClr val="000066"/>
                  </a:solidFill>
                  <a:latin typeface="Arial"/>
                  <a:ea typeface="ＭＳ Ｐゴシック" charset="-128"/>
                </a:rPr>
                <a:t>7 (31 March</a:t>
              </a:r>
              <a:r>
                <a:rPr kumimoji="1" lang="en-CA" altLang="ja-JP" kern="0" dirty="0">
                  <a:solidFill>
                    <a:srgbClr val="000066"/>
                  </a:solidFill>
                  <a:latin typeface="Arial"/>
                  <a:ea typeface="ＭＳ Ｐゴシック" charset="-128"/>
                </a:rPr>
                <a:t>, 201</a:t>
              </a:r>
              <a:r>
                <a:rPr kumimoji="1" lang="en-US" altLang="ja-JP" kern="0" dirty="0">
                  <a:solidFill>
                    <a:srgbClr val="000066"/>
                  </a:solidFill>
                  <a:latin typeface="Arial"/>
                  <a:ea typeface="ＭＳ Ｐゴシック" charset="-128"/>
                </a:rPr>
                <a:t>6</a:t>
              </a:r>
              <a:r>
                <a:rPr kumimoji="1" lang="en-CA" altLang="ja-JP" kern="0" dirty="0">
                  <a:solidFill>
                    <a:srgbClr val="000066"/>
                  </a:solidFill>
                  <a:latin typeface="Arial"/>
                  <a:ea typeface="ＭＳ Ｐゴシック" charset="-128"/>
                </a:rPr>
                <a:t>) ]</a:t>
              </a:r>
              <a:endParaRPr kumimoji="1" lang="ja-JP" altLang="en-US" sz="1000" dirty="0">
                <a:solidFill>
                  <a:srgbClr val="000066"/>
                </a:solidFill>
                <a:latin typeface="Arial" charset="0"/>
                <a:ea typeface="ＭＳ Ｐゴシック" charset="-128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3A61FD51-7F88-4D46-BFB9-DDE15502E618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15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9220" name="Content Placeholder 3"/>
          <p:cNvSpPr>
            <a:spLocks noGrp="1"/>
          </p:cNvSpPr>
          <p:nvPr>
            <p:ph idx="11"/>
          </p:nvPr>
        </p:nvSpPr>
        <p:spPr>
          <a:xfrm>
            <a:off x="622300" y="404813"/>
            <a:ext cx="10953750" cy="647700"/>
          </a:xfrm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Secretariat</a:t>
            </a:r>
          </a:p>
        </p:txBody>
      </p:sp>
      <p:grpSp>
        <p:nvGrpSpPr>
          <p:cNvPr id="22532" name="グループ化 3"/>
          <p:cNvGrpSpPr>
            <a:grpSpLocks/>
          </p:cNvGrpSpPr>
          <p:nvPr/>
        </p:nvGrpSpPr>
        <p:grpSpPr bwMode="auto">
          <a:xfrm>
            <a:off x="1557338" y="836613"/>
            <a:ext cx="7993062" cy="5256212"/>
            <a:chOff x="671513" y="928688"/>
            <a:chExt cx="8300868" cy="5605939"/>
          </a:xfrm>
        </p:grpSpPr>
        <p:sp>
          <p:nvSpPr>
            <p:cNvPr id="5" name="テキスト ボックス 16"/>
            <p:cNvSpPr txBox="1">
              <a:spLocks noChangeArrowheads="1"/>
            </p:cNvSpPr>
            <p:nvPr/>
          </p:nvSpPr>
          <p:spPr bwMode="auto">
            <a:xfrm>
              <a:off x="2367956" y="5796424"/>
              <a:ext cx="6073565" cy="738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4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1pPr>
              <a:lvl2pPr>
                <a:lnSpc>
                  <a:spcPct val="94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2pPr>
              <a:lvl3pPr>
                <a:lnSpc>
                  <a:spcPct val="94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3pPr>
              <a:lvl4pPr>
                <a:lnSpc>
                  <a:spcPct val="94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4pPr>
              <a:lvl5pPr>
                <a:lnSpc>
                  <a:spcPct val="94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5pPr>
              <a:lvl6pPr marL="2514600"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6pPr>
              <a:lvl7pPr marL="2971800"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7pPr>
              <a:lvl8pPr marL="3429000"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8pPr>
              <a:lvl9pPr marL="3886200" indent="-228600" eaLnBrk="0" fontAlgn="base" hangingPunct="0">
                <a:lnSpc>
                  <a:spcPct val="94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Verdana" charset="0"/>
                  <a:ea typeface="Verdana" charset="0"/>
                  <a:cs typeface="Verdana" charset="0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ja-JP" altLang="en-US" sz="1400">
                  <a:latin typeface="Arial" charset="0"/>
                  <a:ea typeface="MS PGothic" charset="-128"/>
                </a:rPr>
                <a:t>・</a:t>
              </a:r>
              <a:r>
                <a:rPr kumimoji="1" lang="en-US" altLang="ja-JP" sz="1400">
                  <a:latin typeface="Arial" charset="0"/>
                  <a:ea typeface="MS PGothic" charset="-128"/>
                </a:rPr>
                <a:t>Administrative work related to “ARIB Standards”</a:t>
              </a:r>
            </a:p>
            <a:p>
              <a:pPr defTabSz="914400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ja-JP" altLang="en-US" sz="1400">
                  <a:latin typeface="Arial" charset="0"/>
                  <a:ea typeface="MS PGothic" charset="-128"/>
                </a:rPr>
                <a:t>・</a:t>
              </a:r>
              <a:r>
                <a:rPr kumimoji="1" lang="en-US" altLang="ja-JP" sz="1400">
                  <a:latin typeface="Arial" charset="0"/>
                  <a:ea typeface="MS PGothic" charset="-128"/>
                </a:rPr>
                <a:t>Education and Popularization</a:t>
              </a:r>
            </a:p>
            <a:p>
              <a:pPr defTabSz="914400" eaLnBrk="1" hangingPunct="1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ja-JP" altLang="en-US" sz="1400">
                  <a:latin typeface="Arial" charset="0"/>
                  <a:ea typeface="MS PGothic" charset="-128"/>
                </a:rPr>
                <a:t>・</a:t>
              </a:r>
              <a:r>
                <a:rPr kumimoji="1" lang="en-US" altLang="ja-JP" sz="1400">
                  <a:latin typeface="Arial" charset="0"/>
                  <a:ea typeface="MS PGothic" charset="-128"/>
                </a:rPr>
                <a:t>Correspondence with </a:t>
              </a:r>
              <a:r>
                <a:rPr lang="ja-JP" altLang="ja-JP" sz="1400">
                  <a:latin typeface="Arial" charset="0"/>
                  <a:ea typeface="MS PGothic" charset="-128"/>
                </a:rPr>
                <a:t>other national/international standards organizations</a:t>
              </a:r>
              <a:endParaRPr kumimoji="1" lang="ja-JP" altLang="en-US" sz="1400">
                <a:latin typeface="Arial" charset="0"/>
                <a:ea typeface="MS PGothic" charset="-128"/>
              </a:endParaRPr>
            </a:p>
          </p:txBody>
        </p:sp>
        <p:sp>
          <p:nvSpPr>
            <p:cNvPr id="6" name="テキスト ボックス 1"/>
            <p:cNvSpPr txBox="1">
              <a:spLocks noChangeArrowheads="1"/>
            </p:cNvSpPr>
            <p:nvPr/>
          </p:nvSpPr>
          <p:spPr bwMode="auto">
            <a:xfrm>
              <a:off x="671513" y="928688"/>
              <a:ext cx="5254194" cy="1324024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2000" kern="0" dirty="0">
                  <a:solidFill>
                    <a:srgbClr val="000000"/>
                  </a:solidFill>
                </a:rPr>
                <a:t>Secretary General : Mr. </a:t>
              </a:r>
              <a:r>
                <a:rPr lang="en-US" altLang="ja-JP" sz="2000" kern="0" dirty="0" err="1">
                  <a:solidFill>
                    <a:srgbClr val="000000"/>
                  </a:solidFill>
                </a:rPr>
                <a:t>Fusaki</a:t>
              </a:r>
              <a:r>
                <a:rPr lang="en-US" altLang="ja-JP" sz="2000" kern="0" dirty="0">
                  <a:solidFill>
                    <a:srgbClr val="000000"/>
                  </a:solidFill>
                </a:rPr>
                <a:t> MATSUI</a:t>
              </a:r>
            </a:p>
            <a:p>
              <a:pPr defTabSz="914400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2000" kern="0" dirty="0">
                  <a:solidFill>
                    <a:srgbClr val="000000"/>
                  </a:solidFill>
                </a:rPr>
                <a:t>Managing Director : Mr. </a:t>
              </a:r>
              <a:r>
                <a:rPr lang="en-US" altLang="ja-JP" sz="2000" kern="0" dirty="0" err="1">
                  <a:solidFill>
                    <a:srgbClr val="000000"/>
                  </a:solidFill>
                </a:rPr>
                <a:t>Shunsuke</a:t>
              </a:r>
              <a:r>
                <a:rPr lang="en-US" altLang="ja-JP" sz="2000" kern="0" dirty="0">
                  <a:solidFill>
                    <a:srgbClr val="000000"/>
                  </a:solidFill>
                </a:rPr>
                <a:t> KODAMA</a:t>
              </a:r>
            </a:p>
            <a:p>
              <a:pPr defTabSz="914400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2000" kern="0" dirty="0">
                  <a:solidFill>
                    <a:srgbClr val="000000"/>
                  </a:solidFill>
                </a:rPr>
                <a:t>Executive Director : Dr. Shigeki MORIYAMA</a:t>
              </a:r>
            </a:p>
            <a:p>
              <a:pPr defTabSz="914400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2000" kern="0" dirty="0">
                  <a:solidFill>
                    <a:srgbClr val="000000"/>
                  </a:solidFill>
                </a:rPr>
                <a:t>Executive Director : Mr. Seiji NISHIOKA</a:t>
              </a:r>
              <a:endParaRPr lang="ja-JP" altLang="en-US" sz="2000" kern="0" dirty="0">
                <a:solidFill>
                  <a:srgbClr val="000000"/>
                </a:solidFill>
              </a:endParaRPr>
            </a:p>
          </p:txBody>
        </p:sp>
        <p:cxnSp>
          <p:nvCxnSpPr>
            <p:cNvPr id="22535" name="直線コネクタ 6"/>
            <p:cNvCxnSpPr>
              <a:cxnSpLocks noChangeShapeType="1"/>
            </p:cNvCxnSpPr>
            <p:nvPr/>
          </p:nvCxnSpPr>
          <p:spPr bwMode="auto">
            <a:xfrm>
              <a:off x="1423988" y="2252663"/>
              <a:ext cx="0" cy="331152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36" name="直線コネクタ 7"/>
            <p:cNvCxnSpPr>
              <a:cxnSpLocks noChangeShapeType="1"/>
            </p:cNvCxnSpPr>
            <p:nvPr/>
          </p:nvCxnSpPr>
          <p:spPr bwMode="auto">
            <a:xfrm>
              <a:off x="1412875" y="2598738"/>
              <a:ext cx="49371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テキスト ボックス 6"/>
            <p:cNvSpPr txBox="1">
              <a:spLocks noChangeArrowheads="1"/>
            </p:cNvSpPr>
            <p:nvPr/>
          </p:nvSpPr>
          <p:spPr bwMode="auto">
            <a:xfrm>
              <a:off x="1919528" y="2366151"/>
              <a:ext cx="3831424" cy="462224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2400" kern="0">
                  <a:solidFill>
                    <a:srgbClr val="000000"/>
                  </a:solidFill>
                </a:rPr>
                <a:t>Administration Department</a:t>
              </a:r>
              <a:endParaRPr lang="ja-JP" altLang="en-US" sz="2400" kern="0">
                <a:solidFill>
                  <a:srgbClr val="000000"/>
                </a:solidFill>
              </a:endParaRPr>
            </a:p>
          </p:txBody>
        </p:sp>
        <p:sp>
          <p:nvSpPr>
            <p:cNvPr id="10" name="テキスト ボックス 8"/>
            <p:cNvSpPr txBox="1">
              <a:spLocks noChangeArrowheads="1"/>
            </p:cNvSpPr>
            <p:nvPr/>
          </p:nvSpPr>
          <p:spPr bwMode="auto">
            <a:xfrm>
              <a:off x="2367956" y="2799591"/>
              <a:ext cx="1539823" cy="738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ja-JP" altLang="en-US" sz="1400" kern="0" dirty="0">
                  <a:solidFill>
                    <a:srgbClr val="000000"/>
                  </a:solidFill>
                </a:rPr>
                <a:t>・</a:t>
              </a:r>
              <a:r>
                <a:rPr lang="en-US" altLang="ja-JP" sz="1400" kern="0" dirty="0">
                  <a:solidFill>
                    <a:srgbClr val="000000"/>
                  </a:solidFill>
                </a:rPr>
                <a:t>General Affairs</a:t>
              </a:r>
            </a:p>
            <a:p>
              <a:pPr defTabSz="914400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ja-JP" altLang="en-US" sz="1400" kern="0" dirty="0">
                  <a:solidFill>
                    <a:srgbClr val="000000"/>
                  </a:solidFill>
                </a:rPr>
                <a:t>・</a:t>
              </a:r>
              <a:r>
                <a:rPr lang="en-US" altLang="ja-JP" sz="1400" kern="0" dirty="0">
                  <a:solidFill>
                    <a:srgbClr val="000000"/>
                  </a:solidFill>
                </a:rPr>
                <a:t>Personal Affairs</a:t>
              </a:r>
            </a:p>
            <a:p>
              <a:pPr defTabSz="914400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ja-JP" altLang="en-US" sz="1400" kern="0" dirty="0">
                  <a:solidFill>
                    <a:srgbClr val="000000"/>
                  </a:solidFill>
                </a:rPr>
                <a:t>・</a:t>
              </a:r>
              <a:r>
                <a:rPr lang="en-US" altLang="ja-JP" sz="1400" kern="0" dirty="0" smtClean="0">
                  <a:solidFill>
                    <a:srgbClr val="000000"/>
                  </a:solidFill>
                </a:rPr>
                <a:t>Accountants</a:t>
              </a:r>
              <a:endParaRPr lang="ja-JP" altLang="en-US" sz="1400" kern="0" dirty="0">
                <a:solidFill>
                  <a:srgbClr val="000000"/>
                </a:solidFill>
              </a:endParaRPr>
            </a:p>
          </p:txBody>
        </p:sp>
        <p:sp>
          <p:nvSpPr>
            <p:cNvPr id="11" name="テキスト ボックス 14"/>
            <p:cNvSpPr txBox="1">
              <a:spLocks noChangeArrowheads="1"/>
            </p:cNvSpPr>
            <p:nvPr/>
          </p:nvSpPr>
          <p:spPr bwMode="auto">
            <a:xfrm>
              <a:off x="1906339" y="3561498"/>
              <a:ext cx="2787839" cy="46053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2400" kern="0">
                  <a:solidFill>
                    <a:srgbClr val="000000"/>
                  </a:solidFill>
                </a:rPr>
                <a:t>R&amp;D Headquarters</a:t>
              </a:r>
              <a:endParaRPr lang="ja-JP" altLang="en-US" sz="2400" kern="0">
                <a:solidFill>
                  <a:srgbClr val="000000"/>
                </a:solidFill>
              </a:endParaRPr>
            </a:p>
          </p:txBody>
        </p:sp>
        <p:sp>
          <p:nvSpPr>
            <p:cNvPr id="12" name="テキスト ボックス 15"/>
            <p:cNvSpPr txBox="1">
              <a:spLocks noChangeArrowheads="1"/>
            </p:cNvSpPr>
            <p:nvPr/>
          </p:nvSpPr>
          <p:spPr bwMode="auto">
            <a:xfrm>
              <a:off x="2369605" y="4022028"/>
              <a:ext cx="3209888" cy="523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ja-JP" altLang="en-US" sz="1400" kern="0">
                  <a:solidFill>
                    <a:srgbClr val="000000"/>
                  </a:solidFill>
                </a:rPr>
                <a:t>・</a:t>
              </a:r>
              <a:r>
                <a:rPr lang="en-US" altLang="ja-JP" sz="1400" kern="0">
                  <a:solidFill>
                    <a:srgbClr val="000000"/>
                  </a:solidFill>
                </a:rPr>
                <a:t>Investigation and R&amp;D</a:t>
              </a:r>
            </a:p>
            <a:p>
              <a:pPr defTabSz="914400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ja-JP" altLang="en-US" sz="1400" kern="0">
                  <a:solidFill>
                    <a:srgbClr val="000000"/>
                  </a:solidFill>
                </a:rPr>
                <a:t>・</a:t>
              </a:r>
              <a:r>
                <a:rPr lang="en-US" altLang="ja-JP" sz="1400" kern="0">
                  <a:solidFill>
                    <a:srgbClr val="000000"/>
                  </a:solidFill>
                </a:rPr>
                <a:t>Development of Technical Standards</a:t>
              </a:r>
            </a:p>
          </p:txBody>
        </p:sp>
        <p:sp>
          <p:nvSpPr>
            <p:cNvPr id="13" name="テキスト ボックス 16"/>
            <p:cNvSpPr txBox="1">
              <a:spLocks noChangeArrowheads="1"/>
            </p:cNvSpPr>
            <p:nvPr/>
          </p:nvSpPr>
          <p:spPr bwMode="auto">
            <a:xfrm>
              <a:off x="1939311" y="4562136"/>
              <a:ext cx="5649867" cy="462223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2400" kern="0">
                  <a:solidFill>
                    <a:srgbClr val="000000"/>
                  </a:solidFill>
                </a:rPr>
                <a:t>Radio Utilization Consulting Department</a:t>
              </a:r>
              <a:endParaRPr lang="ja-JP" altLang="en-US" sz="2400" kern="0">
                <a:solidFill>
                  <a:srgbClr val="000000"/>
                </a:solidFill>
              </a:endParaRPr>
            </a:p>
          </p:txBody>
        </p:sp>
        <p:cxnSp>
          <p:nvCxnSpPr>
            <p:cNvPr id="22542" name="直線コネクタ 13"/>
            <p:cNvCxnSpPr>
              <a:cxnSpLocks noChangeShapeType="1"/>
            </p:cNvCxnSpPr>
            <p:nvPr/>
          </p:nvCxnSpPr>
          <p:spPr bwMode="auto">
            <a:xfrm>
              <a:off x="1436688" y="4794250"/>
              <a:ext cx="49371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3" name="直線コネクタ 14"/>
            <p:cNvCxnSpPr>
              <a:cxnSpLocks noChangeShapeType="1"/>
            </p:cNvCxnSpPr>
            <p:nvPr/>
          </p:nvCxnSpPr>
          <p:spPr bwMode="auto">
            <a:xfrm>
              <a:off x="1423988" y="3789363"/>
              <a:ext cx="49530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テキスト ボックス 20"/>
            <p:cNvSpPr txBox="1">
              <a:spLocks noChangeArrowheads="1"/>
            </p:cNvSpPr>
            <p:nvPr/>
          </p:nvSpPr>
          <p:spPr bwMode="auto">
            <a:xfrm>
              <a:off x="1939311" y="5334201"/>
              <a:ext cx="6418130" cy="462223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2400" kern="0">
                  <a:solidFill>
                    <a:srgbClr val="000000"/>
                  </a:solidFill>
                </a:rPr>
                <a:t>Planning and International Affairs Department</a:t>
              </a:r>
              <a:endParaRPr lang="ja-JP" altLang="en-US" sz="2400" kern="0">
                <a:solidFill>
                  <a:srgbClr val="000000"/>
                </a:solidFill>
              </a:endParaRPr>
            </a:p>
          </p:txBody>
        </p:sp>
        <p:sp>
          <p:nvSpPr>
            <p:cNvPr id="17" name="テキスト ボックス 22"/>
            <p:cNvSpPr txBox="1">
              <a:spLocks noChangeArrowheads="1"/>
            </p:cNvSpPr>
            <p:nvPr/>
          </p:nvSpPr>
          <p:spPr bwMode="auto">
            <a:xfrm>
              <a:off x="2367956" y="5024359"/>
              <a:ext cx="5201438" cy="308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ja-JP" altLang="en-US" sz="1400" kern="0">
                  <a:solidFill>
                    <a:srgbClr val="000000"/>
                  </a:solidFill>
                </a:rPr>
                <a:t>・</a:t>
              </a:r>
              <a:r>
                <a:rPr lang="en-US" altLang="ja-JP" sz="1400" kern="0">
                  <a:solidFill>
                    <a:srgbClr val="000000"/>
                  </a:solidFill>
                </a:rPr>
                <a:t>Consultation and Information Services for Spectrum Utilization</a:t>
              </a:r>
            </a:p>
          </p:txBody>
        </p:sp>
        <p:cxnSp>
          <p:nvCxnSpPr>
            <p:cNvPr id="22546" name="直線コネクタ 17"/>
            <p:cNvCxnSpPr>
              <a:cxnSpLocks noChangeShapeType="1"/>
              <a:stCxn id="11" idx="3"/>
              <a:endCxn id="20" idx="1"/>
            </p:cNvCxnSpPr>
            <p:nvPr/>
          </p:nvCxnSpPr>
          <p:spPr bwMode="auto">
            <a:xfrm flipV="1">
              <a:off x="4694531" y="3787190"/>
              <a:ext cx="1002594" cy="440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7" name="直線コネクタ 18"/>
            <p:cNvCxnSpPr>
              <a:cxnSpLocks noChangeShapeType="1"/>
            </p:cNvCxnSpPr>
            <p:nvPr/>
          </p:nvCxnSpPr>
          <p:spPr bwMode="auto">
            <a:xfrm>
              <a:off x="1438275" y="5564188"/>
              <a:ext cx="49530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テキスト ボックス 31"/>
            <p:cNvSpPr txBox="1">
              <a:spLocks noChangeArrowheads="1"/>
            </p:cNvSpPr>
            <p:nvPr/>
          </p:nvSpPr>
          <p:spPr bwMode="auto">
            <a:xfrm>
              <a:off x="5696547" y="3617372"/>
              <a:ext cx="3275834" cy="33862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1600" kern="0">
                  <a:solidFill>
                    <a:srgbClr val="000000"/>
                  </a:solidFill>
                </a:rPr>
                <a:t>5G Trial Project Promotion Center</a:t>
              </a:r>
              <a:endParaRPr lang="ja-JP" alt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21" name="テキスト ボックス 32"/>
            <p:cNvSpPr txBox="1">
              <a:spLocks noChangeArrowheads="1"/>
            </p:cNvSpPr>
            <p:nvPr/>
          </p:nvSpPr>
          <p:spPr bwMode="auto">
            <a:xfrm>
              <a:off x="5696547" y="4079595"/>
              <a:ext cx="2062440" cy="33862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1600" kern="0">
                  <a:solidFill>
                    <a:srgbClr val="000000"/>
                  </a:solidFill>
                </a:rPr>
                <a:t>9 Groups</a:t>
              </a:r>
              <a:endParaRPr lang="ja-JP" altLang="en-US" sz="1600" kern="0">
                <a:solidFill>
                  <a:srgbClr val="000000"/>
                </a:solidFill>
              </a:endParaRPr>
            </a:p>
          </p:txBody>
        </p:sp>
        <p:sp>
          <p:nvSpPr>
            <p:cNvPr id="22" name="テキスト ボックス 31"/>
            <p:cNvSpPr txBox="1">
              <a:spLocks noChangeArrowheads="1"/>
            </p:cNvSpPr>
            <p:nvPr/>
          </p:nvSpPr>
          <p:spPr bwMode="auto">
            <a:xfrm>
              <a:off x="5696547" y="3133138"/>
              <a:ext cx="2065737" cy="338625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1600" kern="0">
                  <a:solidFill>
                    <a:srgbClr val="000000"/>
                  </a:solidFill>
                </a:rPr>
                <a:t>Development Center</a:t>
              </a:r>
              <a:endParaRPr lang="ja-JP" altLang="en-US" sz="1600" kern="0">
                <a:solidFill>
                  <a:srgbClr val="000000"/>
                </a:solidFill>
              </a:endParaRPr>
            </a:p>
          </p:txBody>
        </p:sp>
        <p:cxnSp>
          <p:nvCxnSpPr>
            <p:cNvPr id="22551" name="カギ線コネクタ 22"/>
            <p:cNvCxnSpPr>
              <a:cxnSpLocks noChangeShapeType="1"/>
              <a:stCxn id="21" idx="1"/>
              <a:endCxn id="22" idx="1"/>
            </p:cNvCxnSpPr>
            <p:nvPr/>
          </p:nvCxnSpPr>
          <p:spPr bwMode="auto">
            <a:xfrm rot="10800000">
              <a:off x="5697125" y="3303002"/>
              <a:ext cx="12700" cy="946150"/>
            </a:xfrm>
            <a:prstGeom prst="bentConnector3">
              <a:avLst>
                <a:gd name="adj1" fmla="val 1800000"/>
              </a:avLst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4A3EB355-FC95-6B43-BA2D-E539AE2653FE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16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9220" name="Content Placeholder 3"/>
          <p:cNvSpPr>
            <a:spLocks noGrp="1"/>
          </p:cNvSpPr>
          <p:nvPr>
            <p:ph idx="11"/>
          </p:nvPr>
        </p:nvSpPr>
        <p:spPr>
          <a:xfrm>
            <a:off x="622300" y="404813"/>
            <a:ext cx="10953750" cy="647700"/>
          </a:xfrm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Outcome from Standard </a:t>
            </a: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Assembly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1766888" y="3529013"/>
          <a:ext cx="6991350" cy="1189037"/>
        </p:xfrm>
        <a:graphic>
          <a:graphicData uri="http://schemas.openxmlformats.org/drawingml/2006/table">
            <a:tbl>
              <a:tblPr/>
              <a:tblGrid>
                <a:gridCol w="3322637"/>
                <a:gridCol w="1833563"/>
                <a:gridCol w="1835150"/>
              </a:tblGrid>
              <a:tr h="396346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STD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TR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  <a:tr h="396346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Telecommunications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92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24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</a:tr>
              <a:tr h="396346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Broadcasting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73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</a:rPr>
                        <a:t>46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T="45672" marB="45672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</a:tr>
            </a:tbl>
          </a:graphicData>
        </a:graphic>
      </p:graphicFrame>
      <p:grpSp>
        <p:nvGrpSpPr>
          <p:cNvPr id="23574" name="グループ化 4"/>
          <p:cNvGrpSpPr>
            <a:grpSpLocks/>
          </p:cNvGrpSpPr>
          <p:nvPr/>
        </p:nvGrpSpPr>
        <p:grpSpPr bwMode="auto">
          <a:xfrm>
            <a:off x="1208088" y="1247775"/>
            <a:ext cx="8126412" cy="2249488"/>
            <a:chOff x="566738" y="1179513"/>
            <a:chExt cx="8126412" cy="2249487"/>
          </a:xfrm>
        </p:grpSpPr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566738" y="1179513"/>
              <a:ext cx="8126412" cy="2158999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defTabSz="914400" eaLnBrk="1" hangingPunct="1">
                <a:buClr>
                  <a:srgbClr val="00007D"/>
                </a:buClr>
                <a:buSzPct val="90000"/>
                <a:defRPr/>
              </a:pPr>
              <a:r>
                <a:rPr lang="en-US" altLang="ja-JP" sz="2400" b="1" kern="0" dirty="0" smtClean="0">
                  <a:solidFill>
                    <a:srgbClr val="000000"/>
                  </a:solidFill>
                  <a:latin typeface="Arial"/>
                  <a:ea typeface="MS PGothic"/>
                </a:rPr>
                <a:t>ARIB Standard (STD)</a:t>
              </a:r>
            </a:p>
            <a:p>
              <a:pPr lvl="1" defTabSz="914400" eaLnBrk="1" hangingPunct="1">
                <a:buClr>
                  <a:srgbClr val="9999FF"/>
                </a:buClr>
                <a:buFont typeface="Wingdings" pitchFamily="2" charset="2"/>
                <a:buChar char="p"/>
                <a:defRPr/>
              </a:pPr>
              <a:r>
                <a:rPr lang="en-US" altLang="ja-JP" sz="2000" kern="0" dirty="0" smtClean="0">
                  <a:solidFill>
                    <a:srgbClr val="000000"/>
                  </a:solidFill>
                  <a:latin typeface="Arial"/>
                  <a:ea typeface="MS PGothic"/>
                </a:rPr>
                <a:t>Technical requirement for radio systems</a:t>
              </a:r>
            </a:p>
            <a:p>
              <a:pPr defTabSz="914400" eaLnBrk="1" hangingPunct="1">
                <a:buClr>
                  <a:srgbClr val="00007D"/>
                </a:buClr>
                <a:buSzPct val="90000"/>
                <a:defRPr/>
              </a:pPr>
              <a:r>
                <a:rPr lang="en-US" altLang="ja-JP" sz="2400" b="1" kern="0" dirty="0" smtClean="0">
                  <a:solidFill>
                    <a:srgbClr val="000000"/>
                  </a:solidFill>
                  <a:latin typeface="Arial"/>
                  <a:ea typeface="MS PGothic"/>
                </a:rPr>
                <a:t>ARIB Technical Report (TR)</a:t>
              </a:r>
            </a:p>
            <a:p>
              <a:pPr lvl="1" defTabSz="914400" eaLnBrk="1" hangingPunct="1">
                <a:buClr>
                  <a:srgbClr val="9999FF"/>
                </a:buClr>
                <a:buFont typeface="Wingdings" pitchFamily="2" charset="2"/>
                <a:buChar char="p"/>
                <a:defRPr/>
              </a:pPr>
              <a:r>
                <a:rPr lang="en-US" altLang="ja-JP" sz="2000" kern="0" dirty="0" smtClean="0">
                  <a:solidFill>
                    <a:srgbClr val="000000"/>
                  </a:solidFill>
                  <a:latin typeface="Arial"/>
                  <a:ea typeface="MS PGothic"/>
                </a:rPr>
                <a:t>Operational guidelines for radio systems</a:t>
              </a:r>
            </a:p>
            <a:p>
              <a:pPr defTabSz="914400" eaLnBrk="1" hangingPunct="1">
                <a:buClr>
                  <a:srgbClr val="00007D"/>
                </a:buClr>
                <a:buSzPct val="90000"/>
                <a:defRPr/>
              </a:pPr>
              <a:r>
                <a:rPr lang="en-US" altLang="ja-JP" sz="2400" b="1" kern="0" dirty="0" smtClean="0">
                  <a:solidFill>
                    <a:srgbClr val="000000"/>
                  </a:solidFill>
                  <a:latin typeface="Arial"/>
                  <a:ea typeface="MS PGothic"/>
                </a:rPr>
                <a:t>Number of STD and TR</a:t>
              </a:r>
              <a:endParaRPr lang="en-US" altLang="ja-JP" sz="1800" kern="0" dirty="0">
                <a:solidFill>
                  <a:srgbClr val="3333FF"/>
                </a:solidFill>
                <a:latin typeface="Arial"/>
                <a:ea typeface="MS PGothic"/>
              </a:endParaRPr>
            </a:p>
            <a:p>
              <a:pPr marL="0" indent="0" defTabSz="914400" eaLnBrk="1" hangingPunct="1">
                <a:buClr>
                  <a:srgbClr val="00007D"/>
                </a:buClr>
                <a:buFont typeface="Wingdings" pitchFamily="2" charset="2"/>
                <a:buNone/>
                <a:defRPr/>
              </a:pPr>
              <a:r>
                <a:rPr lang="en-US" altLang="ja-JP" sz="2400" b="1" kern="0" dirty="0" smtClean="0">
                  <a:solidFill>
                    <a:srgbClr val="000000"/>
                  </a:solidFill>
                  <a:latin typeface="Arial"/>
                  <a:ea typeface="MS PGothic"/>
                </a:rPr>
                <a:t>  </a:t>
              </a:r>
              <a:endParaRPr lang="en-US" altLang="ja-JP" sz="2400" b="1" kern="0" dirty="0">
                <a:solidFill>
                  <a:srgbClr val="000000"/>
                </a:solidFill>
                <a:latin typeface="Arial"/>
                <a:ea typeface="MS PGothic"/>
              </a:endParaRPr>
            </a:p>
          </p:txBody>
        </p:sp>
        <p:sp>
          <p:nvSpPr>
            <p:cNvPr id="7" name="テキスト ボックス 2"/>
            <p:cNvSpPr txBox="1">
              <a:spLocks noChangeArrowheads="1"/>
            </p:cNvSpPr>
            <p:nvPr/>
          </p:nvSpPr>
          <p:spPr bwMode="auto">
            <a:xfrm>
              <a:off x="5622925" y="3059112"/>
              <a:ext cx="25320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ja-JP" sz="1800" kern="0" dirty="0" smtClean="0">
                  <a:solidFill>
                    <a:srgbClr val="000000"/>
                  </a:solidFill>
                </a:rPr>
                <a:t>[As </a:t>
              </a:r>
              <a:r>
                <a:rPr lang="en-US" altLang="ja-JP" sz="1800" kern="0" dirty="0">
                  <a:solidFill>
                    <a:srgbClr val="000000"/>
                  </a:solidFill>
                </a:rPr>
                <a:t>of 31 March, </a:t>
              </a:r>
              <a:r>
                <a:rPr lang="en-US" altLang="ja-JP" sz="1800" kern="0" dirty="0" smtClean="0">
                  <a:solidFill>
                    <a:srgbClr val="000000"/>
                  </a:solidFill>
                </a:rPr>
                <a:t>2017]</a:t>
              </a:r>
              <a:endParaRPr lang="ja-JP" altLang="en-US" sz="1800" kern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266825" y="5035550"/>
            <a:ext cx="767715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58775" algn="l"/>
              </a:tabLst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450850" indent="6350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tabLst>
                <a:tab pos="358775" algn="l"/>
              </a:tabLst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tabLst>
                <a:tab pos="358775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tabLst>
                <a:tab pos="3587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tabLst>
                <a:tab pos="3587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tabLst>
                <a:tab pos="3587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tabLst>
                <a:tab pos="3587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tabLst>
                <a:tab pos="3587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tabLst>
                <a:tab pos="358775" algn="l"/>
              </a:tabLst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buClr>
                <a:srgbClr val="00007D"/>
              </a:buClr>
              <a:buSzPct val="90000"/>
              <a:defRPr/>
            </a:pPr>
            <a:r>
              <a:rPr lang="en-US" altLang="ja-JP" sz="2400" b="1" kern="0" dirty="0">
                <a:solidFill>
                  <a:srgbClr val="000000"/>
                </a:solidFill>
              </a:rPr>
              <a:t>	</a:t>
            </a:r>
            <a:r>
              <a:rPr lang="en-US" altLang="ja-JP" sz="2400" b="1" kern="0" dirty="0" smtClean="0">
                <a:solidFill>
                  <a:srgbClr val="000000"/>
                </a:solidFill>
              </a:rPr>
              <a:t>URL</a:t>
            </a:r>
            <a:r>
              <a:rPr lang="ja-JP" altLang="en-US" sz="2400" b="1" kern="0" dirty="0" smtClean="0">
                <a:solidFill>
                  <a:srgbClr val="000000"/>
                </a:solidFill>
              </a:rPr>
              <a:t> </a:t>
            </a:r>
            <a:r>
              <a:rPr lang="en-US" altLang="ja-JP" sz="2400" b="1" kern="0" dirty="0" smtClean="0">
                <a:solidFill>
                  <a:srgbClr val="000000"/>
                </a:solidFill>
              </a:rPr>
              <a:t>for</a:t>
            </a:r>
            <a:r>
              <a:rPr lang="ja-JP" altLang="en-US" sz="2400" b="1" kern="0" dirty="0" smtClean="0">
                <a:solidFill>
                  <a:srgbClr val="000000"/>
                </a:solidFill>
              </a:rPr>
              <a:t> </a:t>
            </a:r>
            <a:r>
              <a:rPr lang="en-US" altLang="ja-JP" sz="2400" b="1" kern="0" dirty="0" smtClean="0">
                <a:solidFill>
                  <a:srgbClr val="000000"/>
                </a:solidFill>
              </a:rPr>
              <a:t>ARIB Standards</a:t>
            </a:r>
            <a:endParaRPr lang="en-US" altLang="ja-JP" sz="1800" kern="0" dirty="0">
              <a:solidFill>
                <a:srgbClr val="000000"/>
              </a:solidFill>
            </a:endParaRPr>
          </a:p>
          <a:p>
            <a:pPr lvl="1" defTabSz="91440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ja-JP" sz="2000" kern="0" dirty="0">
                <a:solidFill>
                  <a:srgbClr val="000066"/>
                </a:solidFill>
                <a:hlinkClick r:id="rId2"/>
              </a:rPr>
              <a:t>http://www.arib.or.jp/english/html/overview/index.html</a:t>
            </a:r>
            <a:endParaRPr lang="ja-JP" altLang="en-US" sz="2000" kern="0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DF4F70FB-F032-E34E-A52E-42069D11E498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2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9220" name="Content Placeholder 3"/>
          <p:cNvSpPr>
            <a:spLocks noGrp="1"/>
          </p:cNvSpPr>
          <p:nvPr>
            <p:ph idx="11"/>
          </p:nvPr>
        </p:nvSpPr>
        <p:spPr>
          <a:xfrm>
            <a:off x="622300" y="404813"/>
            <a:ext cx="10953750" cy="647700"/>
          </a:xfrm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ARIB Activity  - Work Contents - </a:t>
            </a:r>
            <a:endParaRPr lang="en-US" altLang="en-US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70000" y="1196975"/>
            <a:ext cx="7943850" cy="4586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50000"/>
              </a:spcBef>
              <a:buClr>
                <a:srgbClr val="00007D"/>
              </a:buClr>
              <a:buFont typeface="Wingdings" panose="05000000000000000000" pitchFamily="2" charset="2"/>
              <a:buChar char="n"/>
              <a:defRPr/>
            </a:pPr>
            <a:r>
              <a:rPr kumimoji="1" lang="en-US" altLang="ja-JP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Study/R&amp;D - Standardization </a:t>
            </a:r>
            <a:r>
              <a:rPr kumimoji="1" lang="en-US" altLang="ja-JP" sz="24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/>
            </a:r>
            <a:br>
              <a:rPr kumimoji="1" lang="en-US" altLang="ja-JP" sz="24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- work on telecom (Radio) &amp; broadcasting fields</a:t>
            </a:r>
            <a:b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- develop Standard by consensus</a:t>
            </a:r>
          </a:p>
          <a:p>
            <a:pPr marL="342900" indent="-342900" defTabSz="914400" eaLnBrk="1" hangingPunct="1">
              <a:spcBef>
                <a:spcPct val="50000"/>
              </a:spcBef>
              <a:buClr>
                <a:srgbClr val="00007D"/>
              </a:buClr>
              <a:buFont typeface="Wingdings" panose="05000000000000000000" pitchFamily="2" charset="2"/>
              <a:buChar char="n"/>
              <a:defRPr/>
            </a:pPr>
            <a:r>
              <a:rPr kumimoji="1" lang="en-US" altLang="ja-JP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Promotion of Radio Industry</a:t>
            </a:r>
            <a:r>
              <a:rPr kumimoji="1" lang="en-US" altLang="ja-JP" sz="24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/>
            </a:r>
            <a:br>
              <a:rPr kumimoji="1" lang="en-US" altLang="ja-JP" sz="24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- hold special seminars, monthly seminars</a:t>
            </a:r>
            <a:b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- issue yearbook, quarterly bulletin, weekly news</a:t>
            </a:r>
          </a:p>
          <a:p>
            <a:pPr marL="342900" indent="-342900" defTabSz="914400" eaLnBrk="1" hangingPunct="1">
              <a:spcBef>
                <a:spcPct val="50000"/>
              </a:spcBef>
              <a:buClr>
                <a:srgbClr val="00007D"/>
              </a:buClr>
              <a:buFont typeface="Wingdings" panose="05000000000000000000" pitchFamily="2" charset="2"/>
              <a:buChar char="n"/>
              <a:defRPr/>
            </a:pPr>
            <a:r>
              <a:rPr kumimoji="1" lang="en-US" altLang="ja-JP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Consultation on Radio Wave Use</a:t>
            </a:r>
            <a:br>
              <a:rPr kumimoji="1" lang="en-US" altLang="ja-JP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- design radio links / select best available frequency</a:t>
            </a:r>
            <a:b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for microwave and satellite links</a:t>
            </a:r>
          </a:p>
          <a:p>
            <a:pPr marL="342900" indent="-342900" defTabSz="914400" eaLnBrk="1" hangingPunct="1">
              <a:spcBef>
                <a:spcPct val="50000"/>
              </a:spcBef>
              <a:buClr>
                <a:srgbClr val="00007D"/>
              </a:buClr>
              <a:buFont typeface="Wingdings" panose="05000000000000000000" pitchFamily="2" charset="2"/>
              <a:buChar char="n"/>
              <a:defRPr/>
            </a:pPr>
            <a:r>
              <a:rPr kumimoji="1" lang="en-US" altLang="ja-JP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Cooperation with SDOs</a:t>
            </a:r>
            <a:br>
              <a:rPr kumimoji="1" lang="en-US" altLang="ja-JP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- having MoU and Agreement with 16 organizations</a:t>
            </a:r>
            <a:b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world wide</a:t>
            </a:r>
            <a:endParaRPr kumimoji="1" lang="en-US" altLang="ja-JP" sz="2000" kern="0" dirty="0">
              <a:solidFill>
                <a:srgbClr val="3333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66039E1B-0345-FD4B-A070-ABC940431E16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3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9220" name="Content Placeholder 3"/>
          <p:cNvSpPr>
            <a:spLocks noGrp="1"/>
          </p:cNvSpPr>
          <p:nvPr>
            <p:ph idx="11"/>
          </p:nvPr>
        </p:nvSpPr>
        <p:spPr>
          <a:xfrm>
            <a:off x="622300" y="404813"/>
            <a:ext cx="10953750" cy="647700"/>
          </a:xfrm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ARIB Activity  - Statistics </a:t>
            </a: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endParaRPr lang="en-US" altLang="en-US" dirty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85900" y="1081088"/>
            <a:ext cx="8324850" cy="49403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defTabSz="914400" eaLnBrk="1" hangingPunct="1">
              <a:lnSpc>
                <a:spcPts val="1900"/>
              </a:lnSpc>
              <a:spcBef>
                <a:spcPct val="50000"/>
              </a:spcBef>
              <a:defRPr/>
            </a:pPr>
            <a:r>
              <a:rPr kumimoji="1" lang="en-US" altLang="ja-JP" sz="2400" u="sng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   (FY)     	</a:t>
            </a:r>
            <a:r>
              <a:rPr kumimoji="1" lang="en-US" altLang="ja-JP" sz="2400" b="1" u="sng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2013     2014      2015     2016 </a:t>
            </a:r>
          </a:p>
          <a:p>
            <a:pPr defTabSz="914400" eaLnBrk="1" hangingPunct="1">
              <a:lnSpc>
                <a:spcPts val="1900"/>
              </a:lnSpc>
              <a:spcBef>
                <a:spcPct val="50000"/>
              </a:spcBef>
              <a:defRPr/>
            </a:pPr>
            <a:r>
              <a:rPr kumimoji="1" lang="en-US" altLang="ja-JP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Member		</a:t>
            </a:r>
            <a:endParaRPr kumimoji="1" lang="en-US" altLang="ja-JP" sz="240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defTabSz="914400" eaLnBrk="1" hangingPunct="1">
              <a:lnSpc>
                <a:spcPts val="1900"/>
              </a:lnSpc>
              <a:spcBef>
                <a:spcPct val="50000"/>
              </a:spcBef>
              <a:defRPr/>
            </a:pPr>
            <a:r>
              <a:rPr kumimoji="1" lang="en-US" altLang="ja-JP" sz="24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Regular members </a:t>
            </a:r>
            <a:r>
              <a:rPr kumimoji="1" lang="en-US" altLang="ja-JP" sz="24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	 208        211        195        189</a:t>
            </a:r>
          </a:p>
          <a:p>
            <a:pPr defTabSz="914400" eaLnBrk="1" hangingPunct="1">
              <a:lnSpc>
                <a:spcPts val="1900"/>
              </a:lnSpc>
              <a:spcBef>
                <a:spcPct val="50000"/>
              </a:spcBef>
              <a:defRPr/>
            </a:pPr>
            <a:r>
              <a:rPr kumimoji="1" lang="en-US" altLang="ja-JP" sz="24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Supporting members  </a:t>
            </a:r>
            <a:r>
              <a:rPr kumimoji="1" lang="en-US" altLang="ja-JP" sz="24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4            4            4          13</a:t>
            </a:r>
          </a:p>
          <a:p>
            <a:pPr defTabSz="914400" eaLnBrk="1" hangingPunct="1">
              <a:lnSpc>
                <a:spcPts val="1900"/>
              </a:lnSpc>
              <a:spcBef>
                <a:spcPct val="50000"/>
              </a:spcBef>
              <a:defRPr/>
            </a:pPr>
            <a:r>
              <a:rPr kumimoji="1" lang="en-US" altLang="ja-JP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Income</a:t>
            </a:r>
            <a:r>
              <a:rPr kumimoji="1" lang="en-US" altLang="ja-JP" sz="24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(100M\)</a:t>
            </a:r>
          </a:p>
          <a:p>
            <a:pPr defTabSz="914400" eaLnBrk="1" hangingPunct="1">
              <a:lnSpc>
                <a:spcPts val="1900"/>
              </a:lnSpc>
              <a:spcBef>
                <a:spcPct val="50000"/>
              </a:spcBef>
              <a:defRPr/>
            </a:pPr>
            <a:r>
              <a:rPr kumimoji="1" lang="en-US" altLang="ja-JP" sz="24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member fee     </a:t>
            </a:r>
            <a:r>
              <a:rPr kumimoji="1" lang="en-US" altLang="ja-JP" sz="24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	 2.4         2.4         2.3        2.3</a:t>
            </a:r>
          </a:p>
          <a:p>
            <a:pPr defTabSz="914400" eaLnBrk="1" hangingPunct="1">
              <a:lnSpc>
                <a:spcPts val="1900"/>
              </a:lnSpc>
              <a:spcBef>
                <a:spcPct val="50000"/>
              </a:spcBef>
              <a:defRPr/>
            </a:pPr>
            <a:r>
              <a:rPr kumimoji="1" lang="en-US" altLang="ja-JP" sz="24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Business    </a:t>
            </a:r>
            <a:r>
              <a:rPr kumimoji="1" lang="en-US" altLang="ja-JP" sz="24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  	 7.1         6.4         5.3        5.2</a:t>
            </a:r>
          </a:p>
          <a:p>
            <a:pPr defTabSz="914400" eaLnBrk="1" hangingPunct="1">
              <a:lnSpc>
                <a:spcPts val="1900"/>
              </a:lnSpc>
              <a:spcBef>
                <a:spcPct val="50000"/>
              </a:spcBef>
              <a:defRPr/>
            </a:pPr>
            <a:r>
              <a:rPr kumimoji="1" lang="en-US" altLang="ja-JP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- consultation        </a:t>
            </a: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	  </a:t>
            </a:r>
            <a:r>
              <a:rPr kumimoji="1" lang="en-US" altLang="ja-JP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3.0</a:t>
            </a: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         </a:t>
            </a:r>
            <a:r>
              <a:rPr kumimoji="1" lang="en-US" altLang="ja-JP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2.4</a:t>
            </a: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        </a:t>
            </a:r>
            <a:r>
              <a:rPr kumimoji="1" lang="en-US" altLang="ja-JP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1.8</a:t>
            </a: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       </a:t>
            </a:r>
            <a:r>
              <a:rPr kumimoji="1" lang="en-US" altLang="ja-JP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2.0</a:t>
            </a:r>
          </a:p>
          <a:p>
            <a:pPr defTabSz="914400" eaLnBrk="1" hangingPunct="1">
              <a:lnSpc>
                <a:spcPts val="1900"/>
              </a:lnSpc>
              <a:spcBef>
                <a:spcPct val="50000"/>
              </a:spcBef>
              <a:defRPr/>
            </a:pPr>
            <a:r>
              <a:rPr kumimoji="1" lang="en-US" altLang="ja-JP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- others               </a:t>
            </a: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	  </a:t>
            </a:r>
            <a:r>
              <a:rPr kumimoji="1" lang="en-US" altLang="ja-JP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4.1</a:t>
            </a: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         </a:t>
            </a:r>
            <a:r>
              <a:rPr kumimoji="1" lang="en-US" altLang="ja-JP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4.0</a:t>
            </a: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        </a:t>
            </a:r>
            <a:r>
              <a:rPr kumimoji="1" lang="en-US" altLang="ja-JP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3.5</a:t>
            </a: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       </a:t>
            </a:r>
            <a:r>
              <a:rPr kumimoji="1" lang="en-US" altLang="ja-JP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3.2</a:t>
            </a:r>
          </a:p>
          <a:p>
            <a:pPr defTabSz="914400" eaLnBrk="1" hangingPunct="1">
              <a:lnSpc>
                <a:spcPts val="1900"/>
              </a:lnSpc>
              <a:spcBef>
                <a:spcPct val="50000"/>
              </a:spcBef>
              <a:defRPr/>
            </a:pPr>
            <a:r>
              <a:rPr kumimoji="1" lang="en-US" altLang="ja-JP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Standard</a:t>
            </a:r>
          </a:p>
          <a:p>
            <a:pPr defTabSz="914400" eaLnBrk="1" hangingPunct="1">
              <a:lnSpc>
                <a:spcPts val="1900"/>
              </a:lnSpc>
              <a:spcBef>
                <a:spcPct val="50000"/>
              </a:spcBef>
              <a:defRPr/>
            </a:pP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STD (Standard)</a:t>
            </a: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   	  155           159          166          165    </a:t>
            </a:r>
          </a:p>
          <a:p>
            <a:pPr defTabSz="914400" eaLnBrk="1" hangingPunct="1">
              <a:lnSpc>
                <a:spcPts val="1900"/>
              </a:lnSpc>
              <a:spcBef>
                <a:spcPct val="50000"/>
              </a:spcBef>
              <a:defRPr/>
            </a:pP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TR (Technical Report)</a:t>
            </a:r>
            <a:r>
              <a:rPr kumimoji="1" lang="en-US" altLang="ja-JP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	    64             63            66            70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4A28D024-B64A-A144-8AE1-57586A567C97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4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9220" name="Content Placeholder 3"/>
          <p:cNvSpPr>
            <a:spLocks noGrp="1"/>
          </p:cNvSpPr>
          <p:nvPr>
            <p:ph idx="11"/>
          </p:nvPr>
        </p:nvSpPr>
        <p:spPr>
          <a:xfrm>
            <a:off x="622300" y="404813"/>
            <a:ext cx="10953750" cy="647700"/>
          </a:xfrm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R&amp;D </a:t>
            </a: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Items</a:t>
            </a:r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1311275" y="1341438"/>
            <a:ext cx="7951788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indent="-192088" algn="l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  <a:buClr>
                <a:srgbClr val="00007D"/>
              </a:buClr>
              <a:buSzTx/>
              <a:defRPr/>
            </a:pPr>
            <a:r>
              <a:rPr lang="en-US" altLang="ja-JP" sz="2400" b="1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Times New Roman" pitchFamily="18" charset="0"/>
              </a:rPr>
              <a:t>Establishment of 5G Trial Project Promotion Center</a:t>
            </a:r>
            <a:br>
              <a:rPr lang="en-US" altLang="ja-JP" sz="2400" b="1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Times New Roman" pitchFamily="18" charset="0"/>
              </a:rPr>
            </a:br>
            <a:r>
              <a:rPr lang="ja-JP" altLang="en-US" sz="2000" b="1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Times New Roman" pitchFamily="18" charset="0"/>
              </a:rPr>
              <a:t>・</a:t>
            </a:r>
            <a:r>
              <a:rPr lang="en-US" altLang="ja-JP" sz="2000" b="1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Times New Roman" pitchFamily="18" charset="0"/>
              </a:rPr>
              <a:t>Actively</a:t>
            </a:r>
            <a:r>
              <a:rPr lang="ja-JP" altLang="en-US" sz="2000" b="1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Times New Roman" pitchFamily="18" charset="0"/>
              </a:rPr>
              <a:t> </a:t>
            </a:r>
            <a:r>
              <a:rPr lang="en-US" altLang="ja-JP" sz="2000" b="1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Times New Roman" pitchFamily="18" charset="0"/>
              </a:rPr>
              <a:t>involved in the 5G Field Trial led by MIC</a:t>
            </a:r>
          </a:p>
          <a:p>
            <a:pPr marL="0" indent="0" defTabSz="914400" eaLnBrk="1" hangingPunct="1">
              <a:spcBef>
                <a:spcPct val="50000"/>
              </a:spcBef>
              <a:buClr>
                <a:srgbClr val="00007D"/>
              </a:buClr>
              <a:buSzTx/>
              <a:buFont typeface="Wingdings" pitchFamily="2" charset="2"/>
              <a:buNone/>
              <a:defRPr/>
            </a:pPr>
            <a:endParaRPr lang="en-US" altLang="ja-JP" sz="2000" b="1" dirty="0" smtClean="0">
              <a:solidFill>
                <a:srgbClr val="000000"/>
              </a:solidFill>
              <a:latin typeface="メイリオ" pitchFamily="50" charset="-128"/>
              <a:ea typeface="メイリオ" pitchFamily="50" charset="-128"/>
              <a:cs typeface="Times New Roman" pitchFamily="18" charset="0"/>
            </a:endParaRPr>
          </a:p>
          <a:p>
            <a:pPr defTabSz="914400" eaLnBrk="1" hangingPunct="1">
              <a:spcBef>
                <a:spcPct val="50000"/>
              </a:spcBef>
              <a:buClr>
                <a:srgbClr val="00007D"/>
              </a:buClr>
              <a:buSzTx/>
              <a:defRPr/>
            </a:pPr>
            <a:r>
              <a:rPr lang="en-US" altLang="ja-JP" sz="2400" b="1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Development of New Wireless Access System</a:t>
            </a:r>
            <a:r>
              <a:rPr lang="ja-JP" altLang="en-US" sz="2400" b="1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en-US" altLang="ja-JP" sz="2400" b="1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towards </a:t>
            </a:r>
            <a:r>
              <a:rPr lang="en-US" altLang="ja-JP" sz="2400" b="1" dirty="0" err="1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IoT</a:t>
            </a:r>
            <a:r>
              <a:rPr lang="en-US" altLang="ja-JP" sz="2400" b="1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br>
              <a:rPr lang="en-US" altLang="ja-JP" sz="2400" b="1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endParaRPr lang="en-US" altLang="ja-JP" sz="2400" b="1" dirty="0" smtClean="0">
              <a:solidFill>
                <a:srgbClr val="0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defTabSz="914400" eaLnBrk="1" hangingPunct="1">
              <a:spcBef>
                <a:spcPct val="50000"/>
              </a:spcBef>
              <a:buClr>
                <a:srgbClr val="00007D"/>
              </a:buClr>
              <a:buSzTx/>
              <a:defRPr/>
            </a:pPr>
            <a:r>
              <a:rPr lang="en-US" altLang="ja-JP" sz="2400" b="1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Development of Advanced private wireless communication systems </a:t>
            </a:r>
            <a:br>
              <a:rPr lang="en-US" altLang="ja-JP" sz="2400" b="1" dirty="0" smtClean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endParaRPr lang="en-US" altLang="ja-JP" sz="2000" dirty="0" smtClean="0">
              <a:solidFill>
                <a:srgbClr val="0000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6AD1B910-F996-A84E-8DAE-40AF352B7262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5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9220" name="Content Placeholder 3"/>
          <p:cNvSpPr>
            <a:spLocks noGrp="1"/>
          </p:cNvSpPr>
          <p:nvPr>
            <p:ph idx="11"/>
          </p:nvPr>
        </p:nvSpPr>
        <p:spPr>
          <a:xfrm>
            <a:off x="622300" y="404813"/>
            <a:ext cx="10953750" cy="647700"/>
          </a:xfrm>
        </p:spPr>
        <p:txBody>
          <a:bodyPr/>
          <a:lstStyle/>
          <a:p>
            <a:pPr>
              <a:buFont typeface="Times New Roman" pitchFamily="18" charset="0"/>
              <a:buNone/>
              <a:defRPr/>
            </a:pPr>
            <a:r>
              <a:rPr lang="en-US" altLang="en-US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Standardization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41438" y="1125538"/>
            <a:ext cx="8267700" cy="4462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50000"/>
              </a:spcBef>
              <a:buClr>
                <a:srgbClr val="00007D"/>
              </a:buClr>
              <a:buFont typeface="Wingdings" panose="05000000000000000000" pitchFamily="2" charset="2"/>
              <a:buChar char="n"/>
              <a:defRPr/>
            </a:pPr>
            <a:r>
              <a:rPr kumimoji="1" lang="en-US" altLang="ja-JP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Three</a:t>
            </a:r>
            <a:r>
              <a:rPr kumimoji="1" lang="ja-JP" altLang="en-US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Pillars</a:t>
            </a:r>
            <a:br>
              <a:rPr kumimoji="1" lang="en-US" altLang="ja-JP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kumimoji="1" lang="en-US" altLang="ja-JP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</a:t>
            </a:r>
            <a:r>
              <a:rPr kumimoji="1" lang="en-US" altLang="ja-JP" sz="20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5G	: Collaborate worldwide through 5GMF</a:t>
            </a:r>
            <a:br>
              <a:rPr kumimoji="1" lang="en-US" altLang="ja-JP" sz="20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kumimoji="1" lang="en-US" altLang="ja-JP" sz="20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UHDTV	: Promote the system worldwide</a:t>
            </a:r>
            <a:br>
              <a:rPr kumimoji="1" lang="en-US" altLang="ja-JP" sz="20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kumimoji="1" lang="en-US" altLang="ja-JP" sz="20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ITS	: Harmonized</a:t>
            </a:r>
            <a:r>
              <a:rPr kumimoji="1" lang="en-US" altLang="ja-JP" sz="2000" b="1" kern="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(co-existence of ITS  			  standards, ITS and other systems)  </a:t>
            </a:r>
            <a:r>
              <a:rPr kumimoji="1" lang="en-US" altLang="ja-JP" sz="2000" b="1" kern="0" dirty="0">
                <a:solidFill>
                  <a:srgbClr val="3333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			  </a:t>
            </a:r>
            <a:r>
              <a:rPr kumimoji="1" lang="en-US" altLang="ja-JP" sz="20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frequency bands for the implementation </a:t>
            </a:r>
            <a:br>
              <a:rPr kumimoji="1" lang="en-US" altLang="ja-JP" sz="20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kumimoji="1" lang="en-US" altLang="ja-JP" sz="20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		  of evolving ITS</a:t>
            </a:r>
            <a:br>
              <a:rPr kumimoji="1" lang="en-US" altLang="ja-JP" sz="20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endParaRPr kumimoji="1" lang="en-US" altLang="ja-JP" sz="2000" b="1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342900" indent="-342900" defTabSz="914400" eaLnBrk="1" hangingPunct="1">
              <a:spcBef>
                <a:spcPct val="50000"/>
              </a:spcBef>
              <a:buClr>
                <a:srgbClr val="00007D"/>
              </a:buClr>
              <a:buFont typeface="Wingdings" panose="05000000000000000000" pitchFamily="2" charset="2"/>
              <a:buChar char="n"/>
              <a:defRPr/>
            </a:pPr>
            <a:r>
              <a:rPr kumimoji="1" lang="en-US" altLang="ja-JP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Close cooperation with Fora / Consortia</a:t>
            </a:r>
            <a:br>
              <a:rPr kumimoji="1" lang="en-US" altLang="ja-JP" sz="24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kumimoji="1" lang="en-US" altLang="ja-JP" sz="20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- draft standard with complete specification</a:t>
            </a:r>
            <a:br>
              <a:rPr kumimoji="1" lang="en-US" altLang="ja-JP" sz="20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kumimoji="1" lang="en-US" altLang="ja-JP" sz="20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  - full IPR submission</a:t>
            </a:r>
            <a:br>
              <a:rPr kumimoji="1" lang="en-US" altLang="ja-JP" sz="20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kumimoji="1" lang="ja-JP" altLang="en-US" sz="20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・</a:t>
            </a:r>
            <a:r>
              <a:rPr kumimoji="1" lang="en-US" altLang="ja-JP" sz="20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gathering and analyzing information on IPR policy</a:t>
            </a:r>
            <a:br>
              <a:rPr kumimoji="1" lang="en-US" altLang="ja-JP" sz="20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kumimoji="1" lang="ja-JP" altLang="en-US" sz="20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kumimoji="1" lang="en-US" altLang="ja-JP" sz="2000" b="1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- English Version of ARIB Standards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CE653165-1315-7046-B850-DF46DB392AF6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6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2171700" y="2032000"/>
            <a:ext cx="7954963" cy="2333625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0" tIns="180000" rIns="720000" bIns="180000">
            <a:spAutoFit/>
          </a:bodyPr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2057400" indent="-457200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2971800"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3429000"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3886200" indent="-22860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defTabSz="91440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b="1">
                <a:solidFill>
                  <a:srgbClr val="66FFFF"/>
                </a:solidFill>
                <a:ea typeface="MS PGothic" charset="-128"/>
              </a:rPr>
              <a:t>Three Pillars</a:t>
            </a:r>
            <a:r>
              <a:rPr lang="ja-JP" altLang="en-US" b="1">
                <a:solidFill>
                  <a:srgbClr val="66FFFF"/>
                </a:solidFill>
                <a:ea typeface="MS PGothic" charset="-128"/>
              </a:rPr>
              <a:t> </a:t>
            </a:r>
            <a:r>
              <a:rPr lang="en-US" altLang="ja-JP" b="1">
                <a:solidFill>
                  <a:srgbClr val="66FFFF"/>
                </a:solidFill>
                <a:ea typeface="MS PGothic" charset="-128"/>
              </a:rPr>
              <a:t>on Standardization</a:t>
            </a:r>
          </a:p>
          <a:p>
            <a:pPr defTabSz="91440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en-US" altLang="ja-JP" b="1">
              <a:solidFill>
                <a:srgbClr val="66FFFF"/>
              </a:solidFill>
              <a:ea typeface="MS PGothic" charset="-128"/>
            </a:endParaRPr>
          </a:p>
          <a:p>
            <a:pPr lvl="3" defTabSz="914400">
              <a:lnSpc>
                <a:spcPct val="100000"/>
              </a:lnSpc>
              <a:spcAft>
                <a:spcPct val="0"/>
              </a:spcAft>
              <a:buClrTx/>
              <a:buSzTx/>
              <a:buFont typeface="Wingdings" charset="2"/>
              <a:buChar char="u"/>
            </a:pPr>
            <a:r>
              <a:rPr lang="en-US" altLang="ja-JP" sz="2400" b="1">
                <a:solidFill>
                  <a:srgbClr val="66FFFF"/>
                </a:solidFill>
                <a:ea typeface="MS PGothic" charset="-128"/>
              </a:rPr>
              <a:t>5G</a:t>
            </a:r>
          </a:p>
          <a:p>
            <a:pPr lvl="3" defTabSz="914400">
              <a:lnSpc>
                <a:spcPct val="100000"/>
              </a:lnSpc>
              <a:spcAft>
                <a:spcPct val="0"/>
              </a:spcAft>
              <a:buClrTx/>
              <a:buSzTx/>
              <a:buFont typeface="Wingdings" charset="2"/>
              <a:buChar char="u"/>
            </a:pPr>
            <a:r>
              <a:rPr lang="en-US" altLang="ja-JP" sz="2400" b="1">
                <a:solidFill>
                  <a:srgbClr val="66FFFF"/>
                </a:solidFill>
                <a:ea typeface="MS PGothic" charset="-128"/>
              </a:rPr>
              <a:t>UHDTV</a:t>
            </a:r>
          </a:p>
          <a:p>
            <a:pPr lvl="3" defTabSz="914400">
              <a:lnSpc>
                <a:spcPct val="100000"/>
              </a:lnSpc>
              <a:spcAft>
                <a:spcPct val="0"/>
              </a:spcAft>
              <a:buClrTx/>
              <a:buSzTx/>
              <a:buFont typeface="Wingdings" charset="2"/>
              <a:buChar char="u"/>
            </a:pPr>
            <a:r>
              <a:rPr lang="en-US" altLang="ja-JP" sz="2400" b="1">
                <a:solidFill>
                  <a:srgbClr val="66FFFF"/>
                </a:solidFill>
                <a:ea typeface="MS PGothic" charset="-128"/>
              </a:rPr>
              <a:t>ITS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C19B1F69-53FC-B642-AED0-EBD5C224E397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7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idx="11"/>
          </p:nvPr>
        </p:nvSpPr>
        <p:spPr>
          <a:xfrm>
            <a:off x="622300" y="404813"/>
            <a:ext cx="10953750" cy="647700"/>
          </a:xfrm>
        </p:spPr>
        <p:txBody>
          <a:bodyPr/>
          <a:lstStyle/>
          <a:p>
            <a:r>
              <a:rPr lang="en-US" altLang="en-US">
                <a:solidFill>
                  <a:srgbClr val="262699"/>
                </a:solidFill>
              </a:rPr>
              <a:t>【5G】 Action plan (mid-term) of 5GMF</a:t>
            </a:r>
          </a:p>
        </p:txBody>
      </p:sp>
      <p:grpSp>
        <p:nvGrpSpPr>
          <p:cNvPr id="14340" name="グループ化 9"/>
          <p:cNvGrpSpPr>
            <a:grpSpLocks/>
          </p:cNvGrpSpPr>
          <p:nvPr/>
        </p:nvGrpSpPr>
        <p:grpSpPr bwMode="auto">
          <a:xfrm>
            <a:off x="923925" y="749300"/>
            <a:ext cx="9347200" cy="5416550"/>
            <a:chOff x="211138" y="1068388"/>
            <a:chExt cx="8770937" cy="5200650"/>
          </a:xfrm>
        </p:grpSpPr>
        <p:sp>
          <p:nvSpPr>
            <p:cNvPr id="11" name="コンテンツ プレースホルダー 6"/>
            <p:cNvSpPr txBox="1">
              <a:spLocks/>
            </p:cNvSpPr>
            <p:nvPr/>
          </p:nvSpPr>
          <p:spPr bwMode="auto">
            <a:xfrm>
              <a:off x="745915" y="5499306"/>
              <a:ext cx="7696914" cy="769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¨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¨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itchFamily="2" charset="2"/>
                <a:buChar char="§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defRPr/>
              </a:pPr>
              <a:r>
                <a:rPr lang="en-US" altLang="ja-JP" sz="2000" kern="0" dirty="0">
                  <a:solidFill>
                    <a:srgbClr val="2D2D8A"/>
                  </a:solidFill>
                  <a:latin typeface="Calibri" pitchFamily="34" charset="0"/>
                  <a:ea typeface="メイリオ" pitchFamily="50" charset="-128"/>
                  <a:cs typeface="Tahoma" pitchFamily="34" charset="0"/>
                </a:rPr>
                <a:t>5GMF White Paper</a:t>
              </a:r>
              <a:r>
                <a:rPr lang="en-US" altLang="ja-JP" sz="2400" kern="0" dirty="0">
                  <a:solidFill>
                    <a:srgbClr val="2D2D8A"/>
                  </a:solidFill>
                  <a:latin typeface="Calibri" pitchFamily="34" charset="0"/>
                  <a:ea typeface="メイリオ" pitchFamily="50" charset="-128"/>
                  <a:cs typeface="Tahoma" pitchFamily="34" charset="0"/>
                </a:rPr>
                <a:t> </a:t>
              </a:r>
            </a:p>
            <a:p>
              <a:pPr defTabSz="914400" eaLnBrk="1" fontAlgn="auto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defRPr/>
              </a:pPr>
              <a:r>
                <a:rPr lang="en-US" altLang="ja-JP" sz="2000" kern="0" dirty="0">
                  <a:solidFill>
                    <a:srgbClr val="2D2D8A"/>
                  </a:solidFill>
                  <a:latin typeface="Calibri" pitchFamily="34" charset="0"/>
                  <a:ea typeface="メイリオ" pitchFamily="50" charset="-128"/>
                  <a:cs typeface="Tahoma" pitchFamily="34" charset="0"/>
                  <a:hlinkClick r:id="rId2"/>
                </a:rPr>
                <a:t>http://5gmf.jp/wp/wp-content/uploads/2016/07/5GMF_WP101_All.pdf</a:t>
              </a:r>
              <a:endParaRPr lang="en-US" altLang="ja-JP" sz="2000" kern="0" dirty="0">
                <a:solidFill>
                  <a:srgbClr val="2D2D8A"/>
                </a:solidFill>
                <a:latin typeface="Calibri" pitchFamily="34" charset="0"/>
                <a:ea typeface="メイリオ" pitchFamily="50" charset="-128"/>
                <a:cs typeface="Tahoma" pitchFamily="34" charset="0"/>
              </a:endParaRPr>
            </a:p>
          </p:txBody>
        </p:sp>
        <p:pic>
          <p:nvPicPr>
            <p:cNvPr id="1434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138" y="1068388"/>
              <a:ext cx="8770937" cy="438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正方形/長方形 12"/>
            <p:cNvSpPr>
              <a:spLocks noChangeArrowheads="1"/>
            </p:cNvSpPr>
            <p:nvPr/>
          </p:nvSpPr>
          <p:spPr bwMode="auto">
            <a:xfrm>
              <a:off x="7352421" y="4872849"/>
              <a:ext cx="680761" cy="571584"/>
            </a:xfrm>
            <a:prstGeom prst="rect">
              <a:avLst/>
            </a:prstGeom>
            <a:solidFill>
              <a:srgbClr val="000066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wrap="none" lIns="72000" tIns="36000" rIns="72000" bIns="36000" anchor="ctr">
              <a:spAutoFit/>
            </a:bodyPr>
            <a:lstStyle/>
            <a:p>
              <a:pPr algn="ctr" defTabSz="914400" eaLnBrk="1" fontAlgn="auto" hangingPunct="1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en-US" altLang="ja-JP" sz="900" kern="0" dirty="0">
                  <a:solidFill>
                    <a:prstClr val="white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2020</a:t>
              </a:r>
              <a:br>
                <a:rPr kumimoji="1" lang="en-US" altLang="ja-JP" sz="900" kern="0" dirty="0">
                  <a:solidFill>
                    <a:prstClr val="white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</a:br>
              <a:r>
                <a:rPr kumimoji="1" lang="en-US" altLang="ja-JP" sz="900" kern="0" dirty="0">
                  <a:solidFill>
                    <a:prstClr val="white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Tokyo</a:t>
              </a:r>
              <a:br>
                <a:rPr kumimoji="1" lang="en-US" altLang="ja-JP" sz="900" kern="0" dirty="0">
                  <a:solidFill>
                    <a:prstClr val="white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</a:br>
              <a:r>
                <a:rPr kumimoji="1" lang="en-US" altLang="ja-JP" sz="900" kern="0" dirty="0">
                  <a:solidFill>
                    <a:prstClr val="white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Olympic</a:t>
              </a:r>
              <a:br>
                <a:rPr kumimoji="1" lang="en-US" altLang="ja-JP" sz="900" kern="0" dirty="0">
                  <a:solidFill>
                    <a:prstClr val="white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</a:br>
              <a:r>
                <a:rPr kumimoji="1" lang="en-US" altLang="ja-JP" sz="900" kern="0" dirty="0">
                  <a:solidFill>
                    <a:prstClr val="white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Paralympic</a:t>
              </a:r>
            </a:p>
          </p:txBody>
        </p:sp>
        <p:sp>
          <p:nvSpPr>
            <p:cNvPr id="14" name="正方形/長方形 13"/>
            <p:cNvSpPr>
              <a:spLocks noChangeArrowheads="1"/>
            </p:cNvSpPr>
            <p:nvPr/>
          </p:nvSpPr>
          <p:spPr bwMode="auto">
            <a:xfrm>
              <a:off x="6178593" y="4877423"/>
              <a:ext cx="646499" cy="446597"/>
            </a:xfrm>
            <a:prstGeom prst="rect">
              <a:avLst/>
            </a:prstGeom>
            <a:solidFill>
              <a:srgbClr val="000066"/>
            </a:solidFill>
            <a:ln w="25400">
              <a:solidFill>
                <a:srgbClr val="FFFF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wrap="none" lIns="72000" tIns="36000" rIns="72000" bIns="36000" anchor="ctr">
              <a:spAutoFit/>
            </a:bodyPr>
            <a:lstStyle/>
            <a:p>
              <a:pPr algn="ctr" defTabSz="914400" eaLnBrk="1" fontAlgn="auto" hangingPunct="1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1" lang="en-US" altLang="ja-JP" sz="900" kern="0" dirty="0">
                  <a:solidFill>
                    <a:prstClr val="white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2019</a:t>
              </a:r>
              <a:br>
                <a:rPr kumimoji="1" lang="en-US" altLang="ja-JP" sz="900" kern="0" dirty="0">
                  <a:solidFill>
                    <a:prstClr val="white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</a:br>
              <a:r>
                <a:rPr kumimoji="1" lang="en-US" altLang="ja-JP" sz="900" kern="0" dirty="0">
                  <a:solidFill>
                    <a:prstClr val="white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Rugby WC</a:t>
              </a:r>
              <a:br>
                <a:rPr kumimoji="1" lang="en-US" altLang="ja-JP" sz="900" kern="0" dirty="0">
                  <a:solidFill>
                    <a:prstClr val="white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</a:br>
              <a:r>
                <a:rPr kumimoji="1" lang="en-US" altLang="ja-JP" sz="900" kern="0" dirty="0">
                  <a:solidFill>
                    <a:prstClr val="white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Tokyo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CF1878E0-B596-FB4B-882D-AFFA2B9CACDF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8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5363" name="Content Placeholder 3"/>
          <p:cNvSpPr>
            <a:spLocks noGrp="1"/>
          </p:cNvSpPr>
          <p:nvPr>
            <p:ph idx="11"/>
          </p:nvPr>
        </p:nvSpPr>
        <p:spPr>
          <a:xfrm>
            <a:off x="622300" y="404813"/>
            <a:ext cx="10953750" cy="647700"/>
          </a:xfrm>
        </p:spPr>
        <p:txBody>
          <a:bodyPr/>
          <a:lstStyle/>
          <a:p>
            <a:r>
              <a:rPr lang="en-US" altLang="en-US">
                <a:solidFill>
                  <a:srgbClr val="262699"/>
                </a:solidFill>
              </a:rPr>
              <a:t>【5G】 Image of 5G Verification Trial</a:t>
            </a:r>
          </a:p>
        </p:txBody>
      </p:sp>
      <p:grpSp>
        <p:nvGrpSpPr>
          <p:cNvPr id="15364" name="グループ化 3"/>
          <p:cNvGrpSpPr>
            <a:grpSpLocks/>
          </p:cNvGrpSpPr>
          <p:nvPr/>
        </p:nvGrpSpPr>
        <p:grpSpPr bwMode="auto">
          <a:xfrm>
            <a:off x="882650" y="863600"/>
            <a:ext cx="9099550" cy="5483225"/>
            <a:chOff x="100013" y="863600"/>
            <a:chExt cx="8956675" cy="5715750"/>
          </a:xfrm>
        </p:grpSpPr>
        <p:sp>
          <p:nvSpPr>
            <p:cNvPr id="5" name="正方形/長方形 4"/>
            <p:cNvSpPr/>
            <p:nvPr/>
          </p:nvSpPr>
          <p:spPr bwMode="auto">
            <a:xfrm>
              <a:off x="4392405" y="3757882"/>
              <a:ext cx="3292343" cy="436873"/>
            </a:xfrm>
            <a:prstGeom prst="rect">
              <a:avLst/>
            </a:prstGeom>
          </p:spPr>
          <p:txBody>
            <a:bodyPr wrap="none" lIns="77925" tIns="38963" rIns="77925" bIns="38963">
              <a:spAutoFit/>
            </a:bodyPr>
            <a:lstStyle/>
            <a:p>
              <a:pPr defTabSz="914400" eaLnBrk="1" fontAlgn="auto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kern="0" dirty="0">
                  <a:solidFill>
                    <a:prstClr val="black"/>
                  </a:solidFill>
                  <a:latin typeface="Calibri" pitchFamily="34" charset="0"/>
                  <a:ea typeface="HGP創英角ｺﾞｼｯｸUB" panose="020B0900000000000000" pitchFamily="50" charset="-128"/>
                  <a:cs typeface="Calibri" panose="020F0502020204030204" pitchFamily="34" charset="0"/>
                </a:rPr>
                <a:t>Coverage and outdoor driving experiments</a:t>
              </a:r>
            </a:p>
            <a:p>
              <a:pPr defTabSz="914400" eaLnBrk="1" fontAlgn="auto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400" kern="0" dirty="0">
                  <a:solidFill>
                    <a:prstClr val="black"/>
                  </a:solidFill>
                  <a:latin typeface="Calibri" pitchFamily="34" charset="0"/>
                  <a:ea typeface="HGP創英角ｺﾞｼｯｸUB" panose="020B0900000000000000" pitchFamily="50" charset="-128"/>
                  <a:cs typeface="Calibri" panose="020F0502020204030204" pitchFamily="34" charset="0"/>
                </a:rPr>
                <a:t>in a large premise</a:t>
              </a:r>
              <a:endParaRPr lang="ja-JP" altLang="en-US" sz="1400" kern="0" dirty="0">
                <a:solidFill>
                  <a:prstClr val="black"/>
                </a:solidFill>
                <a:latin typeface="Calibri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endParaRPr>
            </a:p>
          </p:txBody>
        </p:sp>
        <p:grpSp>
          <p:nvGrpSpPr>
            <p:cNvPr id="15366" name="グループ化 11"/>
            <p:cNvGrpSpPr>
              <a:grpSpLocks/>
            </p:cNvGrpSpPr>
            <p:nvPr/>
          </p:nvGrpSpPr>
          <p:grpSpPr bwMode="auto">
            <a:xfrm>
              <a:off x="4338638" y="4590213"/>
              <a:ext cx="4554537" cy="1989137"/>
              <a:chOff x="4338638" y="4419110"/>
              <a:chExt cx="4554537" cy="1988600"/>
            </a:xfrm>
          </p:grpSpPr>
          <p:sp>
            <p:nvSpPr>
              <p:cNvPr id="31" name="角丸四角形 30"/>
              <p:cNvSpPr/>
              <p:nvPr/>
            </p:nvSpPr>
            <p:spPr bwMode="auto">
              <a:xfrm>
                <a:off x="4339277" y="4419153"/>
                <a:ext cx="4553341" cy="1988557"/>
              </a:xfrm>
              <a:prstGeom prst="roundRect">
                <a:avLst>
                  <a:gd name="adj" fmla="val 6463"/>
                </a:avLst>
              </a:prstGeom>
              <a:solidFill>
                <a:srgbClr val="D8E3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>
                  <a:solidFill>
                    <a:prstClr val="white"/>
                  </a:solidFill>
                  <a:latin typeface="Calibri"/>
                  <a:ea typeface="メイリオ"/>
                </a:endParaRPr>
              </a:p>
            </p:txBody>
          </p:sp>
          <p:grpSp>
            <p:nvGrpSpPr>
              <p:cNvPr id="15392" name="グループ化 14"/>
              <p:cNvGrpSpPr>
                <a:grpSpLocks/>
              </p:cNvGrpSpPr>
              <p:nvPr/>
            </p:nvGrpSpPr>
            <p:grpSpPr bwMode="auto">
              <a:xfrm>
                <a:off x="4467412" y="4512215"/>
                <a:ext cx="4330877" cy="1845821"/>
                <a:chOff x="567532" y="1837866"/>
                <a:chExt cx="8883576" cy="4362011"/>
              </a:xfrm>
            </p:grpSpPr>
            <p:pic>
              <p:nvPicPr>
                <p:cNvPr id="15393" name="図 1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36700" y="2440417"/>
                  <a:ext cx="5214408" cy="3208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正方形/長方形 33"/>
                <p:cNvSpPr/>
                <p:nvPr/>
              </p:nvSpPr>
              <p:spPr>
                <a:xfrm>
                  <a:off x="7346482" y="3592287"/>
                  <a:ext cx="166669" cy="164203"/>
                </a:xfrm>
                <a:prstGeom prst="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EEECE1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35" name="二等辺三角形 34"/>
                <p:cNvSpPr/>
                <p:nvPr/>
              </p:nvSpPr>
              <p:spPr>
                <a:xfrm rot="20036944">
                  <a:off x="7667000" y="3584468"/>
                  <a:ext cx="326929" cy="1489552"/>
                </a:xfrm>
                <a:prstGeom prst="triangle">
                  <a:avLst/>
                </a:prstGeom>
                <a:solidFill>
                  <a:srgbClr val="92D050">
                    <a:alpha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36" name="二等辺三角形 35"/>
                <p:cNvSpPr/>
                <p:nvPr/>
              </p:nvSpPr>
              <p:spPr>
                <a:xfrm rot="365278">
                  <a:off x="7205454" y="3639202"/>
                  <a:ext cx="320518" cy="1470005"/>
                </a:xfrm>
                <a:prstGeom prst="triangle">
                  <a:avLst/>
                </a:prstGeom>
                <a:solidFill>
                  <a:srgbClr val="92D050">
                    <a:alpha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37" name="正方形/長方形 36"/>
                <p:cNvSpPr/>
                <p:nvPr/>
              </p:nvSpPr>
              <p:spPr>
                <a:xfrm>
                  <a:off x="7211864" y="3228694"/>
                  <a:ext cx="307697" cy="152475"/>
                </a:xfrm>
                <a:prstGeom prst="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EEECE1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38" name="二等辺三角形 37"/>
                <p:cNvSpPr/>
                <p:nvPr/>
              </p:nvSpPr>
              <p:spPr>
                <a:xfrm rot="2261099">
                  <a:off x="6410569" y="3076221"/>
                  <a:ext cx="333339" cy="2396576"/>
                </a:xfrm>
                <a:prstGeom prst="triangle">
                  <a:avLst/>
                </a:prstGeom>
                <a:solidFill>
                  <a:srgbClr val="00B050">
                    <a:alpha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pic>
              <p:nvPicPr>
                <p:cNvPr id="15399" name="図 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7532" y="1837866"/>
                  <a:ext cx="3379693" cy="43620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正方形/長方形 39"/>
                <p:cNvSpPr/>
                <p:nvPr/>
              </p:nvSpPr>
              <p:spPr>
                <a:xfrm>
                  <a:off x="2259860" y="3525823"/>
                  <a:ext cx="288466" cy="250214"/>
                </a:xfrm>
                <a:prstGeom prst="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EEECE1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41" name="正方形/長方形 40"/>
                <p:cNvSpPr/>
                <p:nvPr/>
              </p:nvSpPr>
              <p:spPr>
                <a:xfrm>
                  <a:off x="2138063" y="2395953"/>
                  <a:ext cx="480777" cy="258033"/>
                </a:xfrm>
                <a:prstGeom prst="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EEECE1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42" name="二等辺三角形 41"/>
                <p:cNvSpPr/>
                <p:nvPr/>
              </p:nvSpPr>
              <p:spPr>
                <a:xfrm rot="20036944">
                  <a:off x="2740637" y="3490638"/>
                  <a:ext cx="304491" cy="2009528"/>
                </a:xfrm>
                <a:prstGeom prst="triangle">
                  <a:avLst/>
                </a:prstGeom>
                <a:solidFill>
                  <a:srgbClr val="92D050">
                    <a:alpha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43" name="二等辺三角形 42"/>
                <p:cNvSpPr/>
                <p:nvPr/>
              </p:nvSpPr>
              <p:spPr>
                <a:xfrm rot="365278">
                  <a:off x="2170115" y="3639202"/>
                  <a:ext cx="298081" cy="2009528"/>
                </a:xfrm>
                <a:prstGeom prst="triangle">
                  <a:avLst/>
                </a:prstGeom>
                <a:solidFill>
                  <a:srgbClr val="92D050">
                    <a:alpha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44" name="二等辺三角形 43"/>
                <p:cNvSpPr/>
                <p:nvPr/>
              </p:nvSpPr>
              <p:spPr>
                <a:xfrm rot="1115631">
                  <a:off x="1740620" y="2419411"/>
                  <a:ext cx="301287" cy="3037748"/>
                </a:xfrm>
                <a:prstGeom prst="triangle">
                  <a:avLst/>
                </a:prstGeom>
                <a:solidFill>
                  <a:srgbClr val="00B050">
                    <a:alpha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45" name="正方形/長方形 44"/>
                <p:cNvSpPr/>
                <p:nvPr/>
              </p:nvSpPr>
              <p:spPr bwMode="auto">
                <a:xfrm>
                  <a:off x="6461852" y="2810369"/>
                  <a:ext cx="442315" cy="97738"/>
                </a:xfrm>
                <a:prstGeom prst="rect">
                  <a:avLst/>
                </a:prstGeom>
                <a:solidFill>
                  <a:srgbClr val="89B6FF"/>
                </a:solidFill>
                <a:ln w="9525" cap="rnd" cmpd="sng" algn="ctr">
                  <a:noFill/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84406" tIns="42203" rIns="84406" bIns="42203"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Times New Roman" pitchFamily="18" charset="0"/>
                    <a:ea typeface="メイリオ"/>
                  </a:endParaRPr>
                </a:p>
              </p:txBody>
            </p:sp>
            <p:sp>
              <p:nvSpPr>
                <p:cNvPr id="46" name="正方形/長方形 45"/>
                <p:cNvSpPr/>
                <p:nvPr/>
              </p:nvSpPr>
              <p:spPr bwMode="auto">
                <a:xfrm>
                  <a:off x="6461852" y="3052764"/>
                  <a:ext cx="442315" cy="97738"/>
                </a:xfrm>
                <a:prstGeom prst="rect">
                  <a:avLst/>
                </a:prstGeom>
                <a:solidFill>
                  <a:srgbClr val="00B050"/>
                </a:solidFill>
                <a:ln w="9525" cap="rnd" cmpd="sng" algn="ctr">
                  <a:noFill/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84406" tIns="42203" rIns="84406" bIns="42203"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Times New Roman" pitchFamily="18" charset="0"/>
                    <a:ea typeface="メイリオ"/>
                  </a:endParaRPr>
                </a:p>
              </p:txBody>
            </p:sp>
            <p:sp>
              <p:nvSpPr>
                <p:cNvPr id="47" name="フリーフォーム 46"/>
                <p:cNvSpPr/>
                <p:nvPr/>
              </p:nvSpPr>
              <p:spPr bwMode="auto">
                <a:xfrm>
                  <a:off x="5208627" y="2904199"/>
                  <a:ext cx="355774" cy="410505"/>
                </a:xfrm>
                <a:custGeom>
                  <a:avLst/>
                  <a:gdLst>
                    <a:gd name="connsiteX0" fmla="*/ 83344 w 357187"/>
                    <a:gd name="connsiteY0" fmla="*/ 0 h 411956"/>
                    <a:gd name="connsiteX1" fmla="*/ 0 w 357187"/>
                    <a:gd name="connsiteY1" fmla="*/ 340518 h 411956"/>
                    <a:gd name="connsiteX2" fmla="*/ 357187 w 357187"/>
                    <a:gd name="connsiteY2" fmla="*/ 411956 h 411956"/>
                    <a:gd name="connsiteX3" fmla="*/ 350044 w 357187"/>
                    <a:gd name="connsiteY3" fmla="*/ 59531 h 411956"/>
                    <a:gd name="connsiteX4" fmla="*/ 83344 w 357187"/>
                    <a:gd name="connsiteY4" fmla="*/ 0 h 411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7187" h="411956">
                      <a:moveTo>
                        <a:pt x="83344" y="0"/>
                      </a:moveTo>
                      <a:lnTo>
                        <a:pt x="0" y="340518"/>
                      </a:lnTo>
                      <a:lnTo>
                        <a:pt x="357187" y="411956"/>
                      </a:lnTo>
                      <a:lnTo>
                        <a:pt x="350044" y="59531"/>
                      </a:lnTo>
                      <a:lnTo>
                        <a:pt x="83344" y="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 w="9525" cap="rnd" cmpd="sng" algn="ctr">
                  <a:noFill/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84406" tIns="42203" rIns="84406" bIns="42203"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sz="1100" kern="0">
                    <a:solidFill>
                      <a:srgbClr val="000000"/>
                    </a:solidFill>
                    <a:latin typeface="Times New Roman" pitchFamily="18" charset="0"/>
                    <a:ea typeface="メイリオ"/>
                  </a:endParaRPr>
                </a:p>
              </p:txBody>
            </p:sp>
          </p:grpSp>
        </p:grpSp>
        <p:sp>
          <p:nvSpPr>
            <p:cNvPr id="7" name="コンテンツ プレースホルダー 2"/>
            <p:cNvSpPr txBox="1">
              <a:spLocks/>
            </p:cNvSpPr>
            <p:nvPr/>
          </p:nvSpPr>
          <p:spPr bwMode="auto">
            <a:xfrm>
              <a:off x="4751797" y="4161658"/>
              <a:ext cx="3298594" cy="438527"/>
            </a:xfrm>
            <a:prstGeom prst="rect">
              <a:avLst/>
            </a:prstGeom>
          </p:spPr>
          <p:txBody>
            <a:bodyPr wrap="none" lIns="77925" tIns="38963" rIns="77925" bIns="38963">
              <a:spAutoFit/>
            </a:bodyPr>
            <a:lstStyle>
              <a:lvl1pPr marL="340678" indent="-340678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38139" indent="-283906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35608" indent="-227122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589842" indent="-227122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44083" indent="-227122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498325" indent="-227122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52569" indent="-227122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06811" indent="-227122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61048" indent="-227122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defTabSz="914400">
                <a:lnSpc>
                  <a:spcPts val="1400"/>
                </a:lnSpc>
                <a:spcBef>
                  <a:spcPts val="0"/>
                </a:spcBef>
                <a:buFontTx/>
                <a:buNone/>
                <a:defRPr/>
              </a:pPr>
              <a:r>
                <a:rPr lang="en-US" altLang="ja-JP" sz="1400" kern="0" dirty="0">
                  <a:solidFill>
                    <a:prstClr val="black"/>
                  </a:solidFill>
                  <a:latin typeface="Calibri" panose="020F0502020204030204" pitchFamily="34" charset="0"/>
                  <a:ea typeface="HGP創英角ｺﾞｼｯｸUB" panose="020B0900000000000000" pitchFamily="50" charset="-128"/>
                  <a:cs typeface="Calibri" panose="020F0502020204030204" pitchFamily="34" charset="0"/>
                </a:rPr>
                <a:t>Outdoor trial in open square environments</a:t>
              </a:r>
            </a:p>
            <a:p>
              <a:pPr marL="0" indent="0" defTabSz="914400">
                <a:lnSpc>
                  <a:spcPts val="1400"/>
                </a:lnSpc>
                <a:spcBef>
                  <a:spcPts val="0"/>
                </a:spcBef>
                <a:buFontTx/>
                <a:buNone/>
                <a:defRPr/>
              </a:pPr>
              <a:r>
                <a:rPr lang="en-US" altLang="ja-JP" sz="1400" kern="0" dirty="0">
                  <a:solidFill>
                    <a:prstClr val="black"/>
                  </a:solidFill>
                  <a:latin typeface="Calibri" panose="020F0502020204030204" pitchFamily="34" charset="0"/>
                  <a:ea typeface="HGP創英角ｺﾞｼｯｸUB" panose="020B0900000000000000" pitchFamily="50" charset="-128"/>
                  <a:cs typeface="Calibri" panose="020F0502020204030204" pitchFamily="34" charset="0"/>
                </a:rPr>
                <a:t>crowded with </a:t>
              </a:r>
              <a:r>
                <a:rPr lang="en-US" altLang="ja-JP" sz="1400" kern="0" dirty="0" smtClean="0">
                  <a:solidFill>
                    <a:prstClr val="black"/>
                  </a:solidFill>
                  <a:latin typeface="Calibri" panose="020F0502020204030204" pitchFamily="34" charset="0"/>
                  <a:ea typeface="HGP創英角ｺﾞｼｯｸUB" panose="020B0900000000000000" pitchFamily="50" charset="-128"/>
                  <a:cs typeface="Calibri" panose="020F0502020204030204" pitchFamily="34" charset="0"/>
                </a:rPr>
                <a:t>people</a:t>
              </a:r>
              <a:endParaRPr lang="en-US" altLang="ja-JP" sz="1400" kern="0" dirty="0">
                <a:solidFill>
                  <a:prstClr val="black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8" name="コンテンツ プレースホルダー 3"/>
            <p:cNvSpPr txBox="1">
              <a:spLocks/>
            </p:cNvSpPr>
            <p:nvPr/>
          </p:nvSpPr>
          <p:spPr bwMode="auto">
            <a:xfrm>
              <a:off x="379714" y="2708725"/>
              <a:ext cx="4018941" cy="1955998"/>
            </a:xfrm>
            <a:prstGeom prst="rect">
              <a:avLst/>
            </a:prstGeom>
          </p:spPr>
          <p:txBody>
            <a:bodyPr/>
            <a:lstStyle>
              <a:lvl1pPr marL="340678" indent="-340678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38139" indent="-283906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35608" indent="-227122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589842" indent="-227122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44083" indent="-227122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498325" indent="-227122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52569" indent="-227122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06811" indent="-227122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61048" indent="-227122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defTabSz="914400">
                <a:defRPr/>
              </a:pPr>
              <a:endParaRPr lang="ja-JP" altLang="en-US" sz="1100" kern="0" dirty="0">
                <a:solidFill>
                  <a:prstClr val="black"/>
                </a:solidFill>
                <a:latin typeface="Calibri"/>
                <a:ea typeface="メイリオ"/>
              </a:endParaRPr>
            </a:p>
          </p:txBody>
        </p:sp>
        <p:grpSp>
          <p:nvGrpSpPr>
            <p:cNvPr id="15369" name="グループ化 8"/>
            <p:cNvGrpSpPr>
              <a:grpSpLocks/>
            </p:cNvGrpSpPr>
            <p:nvPr/>
          </p:nvGrpSpPr>
          <p:grpSpPr bwMode="auto">
            <a:xfrm>
              <a:off x="260350" y="3759950"/>
              <a:ext cx="3890963" cy="1244600"/>
              <a:chOff x="260350" y="3564015"/>
              <a:chExt cx="3890963" cy="1244924"/>
            </a:xfrm>
          </p:grpSpPr>
          <p:sp>
            <p:nvSpPr>
              <p:cNvPr id="23" name="角丸四角形 22"/>
              <p:cNvSpPr/>
              <p:nvPr/>
            </p:nvSpPr>
            <p:spPr bwMode="auto">
              <a:xfrm>
                <a:off x="260958" y="3563601"/>
                <a:ext cx="3862683" cy="1244749"/>
              </a:xfrm>
              <a:prstGeom prst="roundRect">
                <a:avLst>
                  <a:gd name="adj" fmla="val 6463"/>
                </a:avLst>
              </a:prstGeom>
              <a:solidFill>
                <a:srgbClr val="D8E3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>
                  <a:solidFill>
                    <a:prstClr val="white"/>
                  </a:solidFill>
                  <a:latin typeface="Calibri"/>
                  <a:ea typeface="メイリオ"/>
                </a:endParaRPr>
              </a:p>
            </p:txBody>
          </p:sp>
          <p:pic>
            <p:nvPicPr>
              <p:cNvPr id="15384" name="図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336" b="10361"/>
              <a:stretch>
                <a:fillRect/>
              </a:stretch>
            </p:blipFill>
            <p:spPr bwMode="auto">
              <a:xfrm>
                <a:off x="412750" y="3629025"/>
                <a:ext cx="3529013" cy="1104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平行四辺形 24"/>
              <p:cNvSpPr/>
              <p:nvPr/>
            </p:nvSpPr>
            <p:spPr bwMode="auto">
              <a:xfrm rot="19405652">
                <a:off x="2775139" y="4318396"/>
                <a:ext cx="81254" cy="36416"/>
              </a:xfrm>
              <a:prstGeom prst="parallelogram">
                <a:avLst>
                  <a:gd name="adj" fmla="val 66310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1F497D">
                    <a:lumMod val="85000"/>
                    <a:lumOff val="1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900" kern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6" name="涙形 25"/>
              <p:cNvSpPr/>
              <p:nvPr/>
            </p:nvSpPr>
            <p:spPr bwMode="auto">
              <a:xfrm rot="21171423" flipH="1">
                <a:off x="2862644" y="4290257"/>
                <a:ext cx="1134429" cy="465125"/>
              </a:xfrm>
              <a:prstGeom prst="teardrop">
                <a:avLst/>
              </a:prstGeom>
              <a:solidFill>
                <a:srgbClr val="92D050">
                  <a:alpha val="6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900" kern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7" name="平行四辺形 26"/>
              <p:cNvSpPr/>
              <p:nvPr/>
            </p:nvSpPr>
            <p:spPr bwMode="auto">
              <a:xfrm rot="19405652">
                <a:off x="2929835" y="4242254"/>
                <a:ext cx="81254" cy="36416"/>
              </a:xfrm>
              <a:prstGeom prst="parallelogram">
                <a:avLst>
                  <a:gd name="adj" fmla="val 66310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1F497D">
                    <a:lumMod val="85000"/>
                    <a:lumOff val="1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900" kern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8" name="涙形 27"/>
              <p:cNvSpPr/>
              <p:nvPr/>
            </p:nvSpPr>
            <p:spPr bwMode="auto">
              <a:xfrm rot="21171423" flipH="1">
                <a:off x="3017339" y="4212459"/>
                <a:ext cx="1134429" cy="465126"/>
              </a:xfrm>
              <a:prstGeom prst="teardrop">
                <a:avLst/>
              </a:prstGeom>
              <a:solidFill>
                <a:srgbClr val="92D050">
                  <a:alpha val="6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900" kern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pic>
            <p:nvPicPr>
              <p:cNvPr id="15389" name="図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04142" flipH="1">
                <a:off x="3230563" y="4498975"/>
                <a:ext cx="212725" cy="46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雲形吹き出し 29"/>
              <p:cNvSpPr/>
              <p:nvPr/>
            </p:nvSpPr>
            <p:spPr bwMode="auto">
              <a:xfrm rot="17072068">
                <a:off x="3090403" y="4387869"/>
                <a:ext cx="41382" cy="193759"/>
              </a:xfrm>
              <a:prstGeom prst="cloudCallout">
                <a:avLst/>
              </a:prstGeom>
              <a:solidFill>
                <a:sysClr val="window" lastClr="FFFFFF">
                  <a:lumMod val="50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900" kern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</p:grpSp>
        <p:grpSp>
          <p:nvGrpSpPr>
            <p:cNvPr id="15370" name="グループ化 7"/>
            <p:cNvGrpSpPr>
              <a:grpSpLocks/>
            </p:cNvGrpSpPr>
            <p:nvPr/>
          </p:nvGrpSpPr>
          <p:grpSpPr bwMode="auto">
            <a:xfrm>
              <a:off x="254000" y="5306175"/>
              <a:ext cx="3868738" cy="1273175"/>
              <a:chOff x="254000" y="5184195"/>
              <a:chExt cx="3868738" cy="1273371"/>
            </a:xfrm>
          </p:grpSpPr>
          <p:sp>
            <p:nvSpPr>
              <p:cNvPr id="16" name="角丸四角形 15"/>
              <p:cNvSpPr/>
              <p:nvPr/>
            </p:nvSpPr>
            <p:spPr bwMode="auto">
              <a:xfrm>
                <a:off x="254709" y="5184813"/>
                <a:ext cx="3867371" cy="1272753"/>
              </a:xfrm>
              <a:prstGeom prst="roundRect">
                <a:avLst>
                  <a:gd name="adj" fmla="val 6463"/>
                </a:avLst>
              </a:prstGeom>
              <a:solidFill>
                <a:srgbClr val="D8E3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kern="0">
                  <a:solidFill>
                    <a:prstClr val="white"/>
                  </a:solidFill>
                  <a:latin typeface="Calibri"/>
                  <a:ea typeface="メイリオ"/>
                </a:endParaRPr>
              </a:p>
            </p:txBody>
          </p:sp>
          <p:grpSp>
            <p:nvGrpSpPr>
              <p:cNvPr id="15377" name="グループ化 36"/>
              <p:cNvGrpSpPr>
                <a:grpSpLocks/>
              </p:cNvGrpSpPr>
              <p:nvPr/>
            </p:nvGrpSpPr>
            <p:grpSpPr bwMode="auto">
              <a:xfrm>
                <a:off x="400050" y="5286375"/>
                <a:ext cx="3529013" cy="1073150"/>
                <a:chOff x="350838" y="2008016"/>
                <a:chExt cx="9243881" cy="3519487"/>
              </a:xfrm>
            </p:grpSpPr>
            <p:pic>
              <p:nvPicPr>
                <p:cNvPr id="15378" name="図 4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838" y="2008016"/>
                  <a:ext cx="9243881" cy="35194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" name="正方形/長方形 18"/>
                <p:cNvSpPr/>
                <p:nvPr/>
              </p:nvSpPr>
              <p:spPr>
                <a:xfrm>
                  <a:off x="4799871" y="2896225"/>
                  <a:ext cx="343812" cy="287684"/>
                </a:xfrm>
                <a:prstGeom prst="rect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rgbClr val="EEECE1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kern="0">
                    <a:solidFill>
                      <a:prstClr val="white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0" name="二等辺三角形 19"/>
                <p:cNvSpPr/>
                <p:nvPr/>
              </p:nvSpPr>
              <p:spPr>
                <a:xfrm rot="2109436">
                  <a:off x="4042665" y="2836520"/>
                  <a:ext cx="323348" cy="2496862"/>
                </a:xfrm>
                <a:prstGeom prst="triangle">
                  <a:avLst/>
                </a:prstGeom>
                <a:solidFill>
                  <a:srgbClr val="92D050">
                    <a:alpha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kern="0">
                    <a:solidFill>
                      <a:prstClr val="white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1" name="二等辺三角形 20"/>
                <p:cNvSpPr/>
                <p:nvPr/>
              </p:nvSpPr>
              <p:spPr>
                <a:xfrm rot="17707294">
                  <a:off x="3413891" y="1210379"/>
                  <a:ext cx="320251" cy="5971688"/>
                </a:xfrm>
                <a:prstGeom prst="triangle">
                  <a:avLst/>
                </a:prstGeom>
                <a:solidFill>
                  <a:srgbClr val="00B050">
                    <a:alpha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kern="0">
                    <a:solidFill>
                      <a:prstClr val="white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22" name="平行四辺形 21"/>
                <p:cNvSpPr/>
                <p:nvPr/>
              </p:nvSpPr>
              <p:spPr>
                <a:xfrm rot="21235224">
                  <a:off x="600453" y="2917937"/>
                  <a:ext cx="397020" cy="260542"/>
                </a:xfrm>
                <a:prstGeom prst="parallelogram">
                  <a:avLst>
                    <a:gd name="adj" fmla="val 14999"/>
                  </a:avLst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EEECE1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 kern="0">
                    <a:solidFill>
                      <a:prstClr val="white"/>
                    </a:solidFill>
                    <a:latin typeface="Arial"/>
                    <a:ea typeface="ＭＳ Ｐゴシック"/>
                  </a:endParaRPr>
                </a:p>
              </p:txBody>
            </p:sp>
          </p:grpSp>
        </p:grpSp>
        <p:sp>
          <p:nvSpPr>
            <p:cNvPr id="11" name="コンテンツ プレースホルダー 2"/>
            <p:cNvSpPr txBox="1">
              <a:spLocks/>
            </p:cNvSpPr>
            <p:nvPr/>
          </p:nvSpPr>
          <p:spPr bwMode="auto">
            <a:xfrm>
              <a:off x="631288" y="5048642"/>
              <a:ext cx="3290781" cy="259806"/>
            </a:xfrm>
            <a:prstGeom prst="rect">
              <a:avLst/>
            </a:prstGeom>
          </p:spPr>
          <p:txBody>
            <a:bodyPr wrap="none" lIns="77925" tIns="38963" rIns="77925" bIns="38963">
              <a:spAutoFit/>
            </a:bodyPr>
            <a:lstStyle>
              <a:lvl1pPr marL="340678" indent="-340678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38139" indent="-283906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35608" indent="-227122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589842" indent="-227122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44083" indent="-227122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498325" indent="-227122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52569" indent="-227122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06811" indent="-227122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61048" indent="-227122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defTabSz="914400">
                <a:lnSpc>
                  <a:spcPts val="1400"/>
                </a:lnSpc>
                <a:spcBef>
                  <a:spcPts val="0"/>
                </a:spcBef>
                <a:buFontTx/>
                <a:buNone/>
                <a:defRPr/>
              </a:pPr>
              <a:r>
                <a:rPr lang="en-US" altLang="ja-JP" sz="1400" kern="0" dirty="0" smtClean="0">
                  <a:solidFill>
                    <a:prstClr val="black"/>
                  </a:solidFill>
                  <a:latin typeface="Calibri" panose="020F0502020204030204" pitchFamily="34" charset="0"/>
                  <a:ea typeface="HGP創英角ｺﾞｼｯｸUB" panose="020B0900000000000000" pitchFamily="50" charset="-128"/>
                  <a:cs typeface="Calibri" panose="020F0502020204030204" pitchFamily="34" charset="0"/>
                </a:rPr>
                <a:t>Indoor environments crowded </a:t>
              </a:r>
              <a:r>
                <a:rPr lang="en-US" altLang="ja-JP" sz="1400" kern="0" dirty="0">
                  <a:solidFill>
                    <a:prstClr val="black"/>
                  </a:solidFill>
                  <a:latin typeface="Calibri" panose="020F0502020204030204" pitchFamily="34" charset="0"/>
                  <a:ea typeface="HGP創英角ｺﾞｼｯｸUB" panose="020B0900000000000000" pitchFamily="50" charset="-128"/>
                  <a:cs typeface="Calibri" panose="020F0502020204030204" pitchFamily="34" charset="0"/>
                </a:rPr>
                <a:t>with </a:t>
              </a:r>
              <a:r>
                <a:rPr lang="en-US" altLang="ja-JP" sz="1400" kern="0" dirty="0" smtClean="0">
                  <a:solidFill>
                    <a:prstClr val="black"/>
                  </a:solidFill>
                  <a:latin typeface="Calibri" panose="020F0502020204030204" pitchFamily="34" charset="0"/>
                  <a:ea typeface="HGP創英角ｺﾞｼｯｸUB" panose="020B0900000000000000" pitchFamily="50" charset="-128"/>
                  <a:cs typeface="Calibri" panose="020F0502020204030204" pitchFamily="34" charset="0"/>
                </a:rPr>
                <a:t>people</a:t>
              </a:r>
              <a:endParaRPr lang="en-US" altLang="ja-JP" sz="1400" kern="0" dirty="0">
                <a:solidFill>
                  <a:prstClr val="black"/>
                </a:solidFill>
                <a:latin typeface="Calibri" panose="020F0502020204030204" pitchFamily="34" charset="0"/>
                <a:ea typeface="HGP創英角ｺﾞｼｯｸUB" panose="020B0900000000000000" pitchFamily="50" charset="-128"/>
                <a:cs typeface="Calibri" panose="020F0502020204030204" pitchFamily="34" charset="0"/>
              </a:endParaRPr>
            </a:p>
          </p:txBody>
        </p:sp>
        <p:sp>
          <p:nvSpPr>
            <p:cNvPr id="12" name="フローチャート : 抜出し 30"/>
            <p:cNvSpPr>
              <a:spLocks noChangeAspect="1"/>
            </p:cNvSpPr>
            <p:nvPr/>
          </p:nvSpPr>
          <p:spPr bwMode="auto">
            <a:xfrm rot="10800000">
              <a:off x="429717" y="5091667"/>
              <a:ext cx="181259" cy="226710"/>
            </a:xfrm>
            <a:prstGeom prst="flowChartExtract">
              <a:avLst/>
            </a:prstGeom>
            <a:solidFill>
              <a:sysClr val="window" lastClr="FFFFFF">
                <a:lumMod val="65000"/>
              </a:sys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1931" tIns="35965" rIns="71931" bIns="35965"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>
                <a:solidFill>
                  <a:prstClr val="black"/>
                </a:solidFill>
                <a:latin typeface="Arial" charset="0"/>
                <a:ea typeface="メイリオ"/>
              </a:endParaRPr>
            </a:p>
          </p:txBody>
        </p:sp>
        <p:sp>
          <p:nvSpPr>
            <p:cNvPr id="13" name="フローチャート : 抜出し 30"/>
            <p:cNvSpPr>
              <a:spLocks noChangeAspect="1"/>
            </p:cNvSpPr>
            <p:nvPr/>
          </p:nvSpPr>
          <p:spPr bwMode="auto">
            <a:xfrm rot="16200000">
              <a:off x="4164664" y="3858067"/>
              <a:ext cx="182030" cy="226573"/>
            </a:xfrm>
            <a:prstGeom prst="flowChartExtract">
              <a:avLst/>
            </a:prstGeom>
            <a:solidFill>
              <a:sysClr val="window" lastClr="FFFFFF">
                <a:lumMod val="65000"/>
              </a:sys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1931" tIns="35965" rIns="71931" bIns="35965"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>
                <a:solidFill>
                  <a:prstClr val="black"/>
                </a:solidFill>
                <a:latin typeface="Arial" charset="0"/>
                <a:ea typeface="メイリオ"/>
              </a:endParaRPr>
            </a:p>
          </p:txBody>
        </p:sp>
        <p:sp>
          <p:nvSpPr>
            <p:cNvPr id="14" name="フローチャート : 抜出し 30"/>
            <p:cNvSpPr>
              <a:spLocks noChangeAspect="1"/>
            </p:cNvSpPr>
            <p:nvPr/>
          </p:nvSpPr>
          <p:spPr bwMode="auto">
            <a:xfrm rot="10800000">
              <a:off x="4526786" y="4373475"/>
              <a:ext cx="181259" cy="226710"/>
            </a:xfrm>
            <a:prstGeom prst="flowChartExtract">
              <a:avLst/>
            </a:prstGeom>
            <a:solidFill>
              <a:sysClr val="window" lastClr="FFFFFF">
                <a:lumMod val="65000"/>
              </a:sys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1931" tIns="35965" rIns="71931" bIns="35965"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kern="0">
                <a:solidFill>
                  <a:prstClr val="black"/>
                </a:solidFill>
                <a:latin typeface="Arial" charset="0"/>
                <a:ea typeface="メイリオ"/>
              </a:endParaRPr>
            </a:p>
          </p:txBody>
        </p:sp>
        <p:graphicFrame>
          <p:nvGraphicFramePr>
            <p:cNvPr id="15375" name="オブジェクト 2"/>
            <p:cNvGraphicFramePr>
              <a:graphicFrameLocks noChangeAspect="1"/>
            </p:cNvGraphicFramePr>
            <p:nvPr/>
          </p:nvGraphicFramePr>
          <p:xfrm>
            <a:off x="100013" y="863600"/>
            <a:ext cx="8956675" cy="285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8" name="ワークシート" r:id="rId9" imgW="8734478" imgH="2562300" progId="Excel.Sheet.12">
                    <p:embed/>
                  </p:oleObj>
                </mc:Choice>
                <mc:Fallback>
                  <p:oleObj name="ワークシート" r:id="rId9" imgW="8734478" imgH="2562300" progId="Excel.Sheet.12">
                    <p:embed/>
                    <p:pic>
                      <p:nvPicPr>
                        <p:cNvPr id="0" name="オブジェクト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013" y="863600"/>
                          <a:ext cx="8956675" cy="285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5BA50561-5D19-8B49-985D-C841E847778B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9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1"/>
          </p:nvPr>
        </p:nvSpPr>
        <p:spPr>
          <a:xfrm>
            <a:off x="622300" y="404813"/>
            <a:ext cx="10953750" cy="647700"/>
          </a:xfrm>
        </p:spPr>
        <p:txBody>
          <a:bodyPr/>
          <a:lstStyle/>
          <a:p>
            <a:r>
              <a:rPr lang="en-US" altLang="en-US">
                <a:solidFill>
                  <a:srgbClr val="262699"/>
                </a:solidFill>
              </a:rPr>
              <a:t>【UHDTV】 Japan’s Roadmap for 4K/8K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19150"/>
            <a:ext cx="8867775" cy="548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B5DCE"/>
      </a:hlink>
      <a:folHlink>
        <a:srgbClr val="B2B2B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1424E53CC42143AB311C22B71889D1" ma:contentTypeVersion="1" ma:contentTypeDescription="Create a new document." ma:contentTypeScope="" ma:versionID="dfeef911b38cc02ce51002c4fdc0bda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3511E4-EB66-4D3B-8E3C-79551C06E82F}"/>
</file>

<file path=customXml/itemProps2.xml><?xml version="1.0" encoding="utf-8"?>
<ds:datastoreItem xmlns:ds="http://schemas.openxmlformats.org/officeDocument/2006/customXml" ds:itemID="{E7F4406C-E86A-4C70-81A4-9A42F46F4ED5}"/>
</file>

<file path=customXml/itemProps3.xml><?xml version="1.0" encoding="utf-8"?>
<ds:datastoreItem xmlns:ds="http://schemas.openxmlformats.org/officeDocument/2006/customXml" ds:itemID="{4DC6CEAC-1AD8-4B81-BE30-08D613B2503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55489</TotalTime>
  <Words>500</Words>
  <Application>Microsoft Macintosh PowerPoint</Application>
  <PresentationFormat>Custom</PresentationFormat>
  <Paragraphs>183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Calibri</vt:lpstr>
      <vt:lpstr>Microsoft YaHei</vt:lpstr>
      <vt:lpstr>Arial</vt:lpstr>
      <vt:lpstr>Consolas</vt:lpstr>
      <vt:lpstr>Times New Roman</vt:lpstr>
      <vt:lpstr>Verdana</vt:lpstr>
      <vt:lpstr>MS PGothic</vt:lpstr>
      <vt:lpstr>Lucida Sans Unicode</vt:lpstr>
      <vt:lpstr>メイリオ</vt:lpstr>
      <vt:lpstr>Wingdings</vt:lpstr>
      <vt:lpstr>Tahoma</vt:lpstr>
      <vt:lpstr>HGP創英角ｺﾞｼｯｸUB</vt:lpstr>
      <vt:lpstr>Office Theme</vt:lpstr>
      <vt:lpstr>1_Office Theme</vt:lpstr>
      <vt:lpstr>ワークシート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b.sriv</dc:creator>
  <cp:lastModifiedBy>Microsoft Office User</cp:lastModifiedBy>
  <cp:revision>187</cp:revision>
  <cp:lastPrinted>1601-01-01T00:00:00Z</cp:lastPrinted>
  <dcterms:created xsi:type="dcterms:W3CDTF">2016-04-13T17:12:01Z</dcterms:created>
  <dcterms:modified xsi:type="dcterms:W3CDTF">2017-08-31T17:10:33Z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  <property fmtid="{D5CDD505-2E9C-101B-9397-08002B2CF9AE}" pid="4" name="ContentTypeId">
    <vt:lpwstr>0x0101009D1424E53CC42143AB311C22B71889D1</vt:lpwstr>
  </property>
</Properties>
</file>