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23"/>
  </p:notesMasterIdLst>
  <p:handoutMasterIdLst>
    <p:handoutMasterId r:id="rId24"/>
  </p:handoutMasterIdLst>
  <p:sldIdLst>
    <p:sldId id="280" r:id="rId4"/>
    <p:sldId id="284" r:id="rId5"/>
    <p:sldId id="294" r:id="rId6"/>
    <p:sldId id="296" r:id="rId7"/>
    <p:sldId id="291" r:id="rId8"/>
    <p:sldId id="298" r:id="rId9"/>
    <p:sldId id="292" r:id="rId10"/>
    <p:sldId id="299" r:id="rId11"/>
    <p:sldId id="297" r:id="rId12"/>
    <p:sldId id="281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1" autoAdjust="0"/>
    <p:restoredTop sz="94222" autoAdjust="0"/>
  </p:normalViewPr>
  <p:slideViewPr>
    <p:cSldViewPr>
      <p:cViewPr>
        <p:scale>
          <a:sx n="74" d="100"/>
          <a:sy n="74" d="100"/>
        </p:scale>
        <p:origin x="1808" y="9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8" Type="http://schemas.openxmlformats.org/officeDocument/2006/relationships/slide" Target="slides/slide5.xml"/><Relationship Id="rId21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5" Type="http://schemas.openxmlformats.org/officeDocument/2006/relationships/presProps" Target="presProp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7" Type="http://schemas.openxmlformats.org/officeDocument/2006/relationships/slide" Target="slides/slide4.xml"/><Relationship Id="rId20" Type="http://schemas.openxmlformats.org/officeDocument/2006/relationships/slide" Target="slides/slide17.xml"/><Relationship Id="rId16" Type="http://schemas.openxmlformats.org/officeDocument/2006/relationships/slide" Target="slides/slide13.xml"/><Relationship Id="rId2" Type="http://schemas.openxmlformats.org/officeDocument/2006/relationships/slideMaster" Target="slideMasters/slideMaster1.xml"/><Relationship Id="rId29" Type="http://schemas.openxmlformats.org/officeDocument/2006/relationships/customXml" Target="../customXml/item2.xml"/><Relationship Id="rId24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5" Type="http://schemas.openxmlformats.org/officeDocument/2006/relationships/slide" Target="slides/slide12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9" Type="http://schemas.openxmlformats.org/officeDocument/2006/relationships/slide" Target="slides/slide6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00DC3005-90C1-6243-831C-3FA2B26EF5B4}" type="datetimeFigureOut">
              <a:rPr lang="en-US"/>
              <a:pPr>
                <a:defRPr/>
              </a:pPr>
              <a:t>8/31/17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D02142-5659-BE4C-8F61-DC0C1A85DE1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6723D235-F187-D049-85DD-788A2DA4F4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DDBC2657-73C4-B947-AC28-1FF44B1B21B4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2773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75EEC965-9A84-C649-827F-CEBCE1397DA2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6840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373BA05C-6844-C64A-835C-D616099B00C3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79563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Pg.  </a:t>
            </a:r>
            <a:fld id="{3FD5298B-686E-8A49-821A-6974EE9F3FCA}" type="slidenum">
              <a:rPr lang="en-US" altLang="en-US"/>
              <a:pPr/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06728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186DFAAE-A1F1-C146-8FBE-2608E96BF253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72154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2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charset="0"/>
              </a:defRPr>
            </a:lvl1pPr>
          </a:lstStyle>
          <a:p>
            <a:r>
              <a:rPr lang="en-US" altLang="en-US"/>
              <a:t>Pg  </a:t>
            </a:r>
            <a:fld id="{FEEB703C-1062-BC4D-81A9-5B4ADA38AEF9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9" r:id="rId2"/>
    <p:sldLayoutId id="2147484420" r:id="rId3"/>
    <p:sldLayoutId id="2147484421" r:id="rId4"/>
    <p:sldLayoutId id="214748442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omitra@iiitd.ac.in" TargetMode="External"/><Relationship Id="rId3" Type="http://schemas.openxmlformats.org/officeDocument/2006/relationships/hyperlink" Target="http://crypto.iiitd.edu.in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79"/>
              </p:ext>
            </p:extLst>
          </p:nvPr>
        </p:nvGraphicFramePr>
        <p:xfrm>
          <a:off x="549275" y="404813"/>
          <a:ext cx="7386638" cy="1511300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/>
                  </a:extLst>
                </a:gridCol>
                <a:gridCol w="5755947">
                  <a:extLst>
                    <a:ext uri="{9D8B030D-6E8A-4147-A177-3AD203B41FA5}"/>
                  </a:extLst>
                </a:gridCol>
              </a:tblGrid>
              <a:tr h="38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Document No: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GSC-21_010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ARIB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Takeshi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Yamamoto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2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5.05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167" name="Subtitle 2"/>
          <p:cNvSpPr txBox="1">
            <a:spLocks/>
          </p:cNvSpPr>
          <p:nvPr/>
        </p:nvSpPr>
        <p:spPr bwMode="auto">
          <a:xfrm>
            <a:off x="909638" y="2708275"/>
            <a:ext cx="101536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Activities of ARIB on WRC-19 AI 1.12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Takeshi Yamamoto, ARIB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24E4F11-9DA7-A246-B2C3-D5D9E5C4E233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For more information, please contact:  Takeshi Yamamoto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6DA7"/>
                </a:solidFill>
                <a:latin typeface="Verdana" charset="0"/>
                <a:hlinkClick r:id="rId2"/>
              </a:rPr>
              <a:t>t-yamamoto@bu.jp.nec.com  </a:t>
            </a: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/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Affiliation Name:  ARIB</a:t>
            </a:r>
          </a:p>
          <a:p>
            <a:pPr algn="ctr"/>
            <a:r>
              <a:rPr lang="en-US" altLang="en-US" sz="2200">
                <a:solidFill>
                  <a:srgbClr val="006DA7"/>
                </a:solidFill>
                <a:latin typeface="Verdana" charset="0"/>
                <a:hlinkClick r:id="rId3"/>
              </a:rPr>
              <a:t>http://www.arib.or.jp/english/index.html </a:t>
            </a:r>
            <a:r>
              <a:rPr lang="en-US" altLang="en-US" sz="2200">
                <a:solidFill>
                  <a:srgbClr val="006DA7"/>
                </a:solidFill>
                <a:latin typeface="Verdana" charset="0"/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9E7782C2-7795-D942-AC69-169CD9F0E456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11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Annex Slides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51C14B4-4BA6-8F47-93D7-F879EB2125CD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kumimoji="1" lang="en-US" altLang="ja-JP">
                <a:ea typeface="MS PGothic" charset="-128"/>
              </a:rPr>
              <a:t>Vehicle-to-</a:t>
            </a:r>
            <a:r>
              <a:rPr lang="en-US" altLang="ja-JP">
                <a:solidFill>
                  <a:srgbClr val="D07E06"/>
                </a:solidFill>
                <a:ea typeface="MS PGothic" charset="-128"/>
              </a:rPr>
              <a:t>Infrastructure</a:t>
            </a:r>
            <a:r>
              <a:rPr lang="en-US" altLang="ja-JP">
                <a:ea typeface="MS PGothic" charset="-128"/>
              </a:rPr>
              <a:t> Communication</a:t>
            </a:r>
            <a:endParaRPr kumimoji="1" lang="ja-JP" altLang="en-US">
              <a:ea typeface="MS PGothic" charset="-128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171575"/>
            <a:ext cx="7642225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テキスト ボックス 7"/>
          <p:cNvSpPr txBox="1">
            <a:spLocks noChangeArrowheads="1"/>
          </p:cNvSpPr>
          <p:nvPr/>
        </p:nvSpPr>
        <p:spPr bwMode="auto">
          <a:xfrm>
            <a:off x="1816100" y="4851400"/>
            <a:ext cx="77993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ts val="21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Right-turn collision prevention system</a:t>
            </a:r>
            <a:r>
              <a:rPr kumimoji="1" lang="ja-JP" altLang="en-US" sz="1400">
                <a:solidFill>
                  <a:schemeClr val="tx1"/>
                </a:solidFill>
                <a:ea typeface="ＭＳ ゴシック" charset="-128"/>
              </a:rPr>
              <a:t>（　　　　　）</a:t>
            </a:r>
            <a:endParaRPr kumimoji="1" lang="en-US" altLang="ja-JP" sz="1400">
              <a:solidFill>
                <a:schemeClr val="tx1"/>
              </a:solidFill>
              <a:ea typeface="ＭＳ ゴシック" charset="-128"/>
            </a:endParaRPr>
          </a:p>
          <a:p>
            <a:pPr defTabSz="914400" eaLnBrk="1" hangingPunct="1">
              <a:lnSpc>
                <a:spcPts val="21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Crossing pedestrian recognition enhancement system</a:t>
            </a:r>
            <a:r>
              <a:rPr kumimoji="1" lang="ja-JP" altLang="en-US" sz="1400">
                <a:solidFill>
                  <a:schemeClr val="tx1"/>
                </a:solidFill>
                <a:ea typeface="ＭＳ ゴシック" charset="-128"/>
              </a:rPr>
              <a:t>（　　　　　）</a:t>
            </a:r>
            <a:endParaRPr kumimoji="1" lang="en-US" altLang="ja-JP" sz="1400">
              <a:solidFill>
                <a:schemeClr val="tx1"/>
              </a:solidFill>
              <a:ea typeface="ＭＳ ゴシック" charset="-128"/>
            </a:endParaRPr>
          </a:p>
          <a:p>
            <a:pPr defTabSz="914400" eaLnBrk="1" hangingPunct="1">
              <a:lnSpc>
                <a:spcPts val="21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This service uses roadside infrastructure to detect in real time and notify the driver of oncoming vehicles</a:t>
            </a:r>
          </a:p>
          <a:p>
            <a:pPr defTabSz="914400" eaLnBrk="1" hangingPunct="1">
              <a:lnSpc>
                <a:spcPts val="21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and pedestrians at the crosswalk ahead when turning right.</a:t>
            </a:r>
            <a:endParaRPr kumimoji="1" lang="ja-JP" altLang="en-US" sz="1400">
              <a:solidFill>
                <a:schemeClr val="tx1"/>
              </a:solidFill>
              <a:ea typeface="ＭＳ ゴシック" charset="-128"/>
            </a:endParaRPr>
          </a:p>
        </p:txBody>
      </p:sp>
      <p:grpSp>
        <p:nvGrpSpPr>
          <p:cNvPr id="17414" name="グループ化 6"/>
          <p:cNvGrpSpPr>
            <a:grpSpLocks/>
          </p:cNvGrpSpPr>
          <p:nvPr/>
        </p:nvGrpSpPr>
        <p:grpSpPr bwMode="auto">
          <a:xfrm>
            <a:off x="5654675" y="4945063"/>
            <a:ext cx="584200" cy="180975"/>
            <a:chOff x="543910" y="5021317"/>
            <a:chExt cx="583319" cy="181304"/>
          </a:xfrm>
        </p:grpSpPr>
        <p:sp>
          <p:nvSpPr>
            <p:cNvPr id="17" name="円/楕円 16"/>
            <p:cNvSpPr/>
            <p:nvPr/>
          </p:nvSpPr>
          <p:spPr>
            <a:xfrm>
              <a:off x="543910" y="5021317"/>
              <a:ext cx="180702" cy="181304"/>
            </a:xfrm>
            <a:prstGeom prst="ellipse">
              <a:avLst/>
            </a:prstGeom>
            <a:solidFill>
              <a:srgbClr val="D07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dirty="0" smtClean="0"/>
                <a:t>1</a:t>
              </a: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745219" y="5021317"/>
              <a:ext cx="180702" cy="181304"/>
            </a:xfrm>
            <a:prstGeom prst="ellipse">
              <a:avLst/>
            </a:prstGeom>
            <a:solidFill>
              <a:srgbClr val="D07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dirty="0"/>
                <a:t>3</a:t>
              </a:r>
              <a:endParaRPr lang="en-US" altLang="ja-JP" dirty="0" smtClean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946527" y="5021317"/>
              <a:ext cx="180702" cy="181304"/>
            </a:xfrm>
            <a:prstGeom prst="ellipse">
              <a:avLst/>
            </a:prstGeom>
            <a:solidFill>
              <a:srgbClr val="D07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dirty="0" smtClean="0"/>
                <a:t>4</a:t>
              </a:r>
            </a:p>
          </p:txBody>
        </p:sp>
      </p:grpSp>
      <p:grpSp>
        <p:nvGrpSpPr>
          <p:cNvPr id="17415" name="グループ化 7"/>
          <p:cNvGrpSpPr>
            <a:grpSpLocks/>
          </p:cNvGrpSpPr>
          <p:nvPr/>
        </p:nvGrpSpPr>
        <p:grpSpPr bwMode="auto">
          <a:xfrm>
            <a:off x="7023100" y="5207000"/>
            <a:ext cx="584200" cy="182563"/>
            <a:chOff x="543910" y="5831939"/>
            <a:chExt cx="583319" cy="181304"/>
          </a:xfrm>
        </p:grpSpPr>
        <p:sp>
          <p:nvSpPr>
            <p:cNvPr id="14" name="円/楕円 13"/>
            <p:cNvSpPr/>
            <p:nvPr/>
          </p:nvSpPr>
          <p:spPr>
            <a:xfrm>
              <a:off x="543910" y="5831939"/>
              <a:ext cx="180702" cy="181304"/>
            </a:xfrm>
            <a:prstGeom prst="ellipse">
              <a:avLst/>
            </a:prstGeom>
            <a:solidFill>
              <a:srgbClr val="D07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dirty="0"/>
                <a:t>2</a:t>
              </a:r>
              <a:endParaRPr lang="en-US" altLang="ja-JP" dirty="0" smtClean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745219" y="5831939"/>
              <a:ext cx="180702" cy="181304"/>
            </a:xfrm>
            <a:prstGeom prst="ellipse">
              <a:avLst/>
            </a:prstGeom>
            <a:solidFill>
              <a:srgbClr val="D07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dirty="0"/>
                <a:t>3</a:t>
              </a:r>
              <a:endParaRPr lang="en-US" altLang="ja-JP" dirty="0" smtClean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946527" y="5831939"/>
              <a:ext cx="180702" cy="181304"/>
            </a:xfrm>
            <a:prstGeom prst="ellipse">
              <a:avLst/>
            </a:prstGeom>
            <a:solidFill>
              <a:srgbClr val="D07E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ja-JP" dirty="0" smtClean="0"/>
                <a:t>4</a:t>
              </a:r>
            </a:p>
          </p:txBody>
        </p:sp>
      </p:grpSp>
      <p:sp>
        <p:nvSpPr>
          <p:cNvPr id="17416" name="テキスト ボックス 26"/>
          <p:cNvSpPr txBox="1">
            <a:spLocks noChangeArrowheads="1"/>
          </p:cNvSpPr>
          <p:nvPr/>
        </p:nvSpPr>
        <p:spPr bwMode="auto">
          <a:xfrm>
            <a:off x="8269288" y="5888038"/>
            <a:ext cx="2106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Reference  TOYOTA home page</a:t>
            </a:r>
            <a:endParaRPr kumimoji="1" lang="ja-JP" altLang="en-US" sz="12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17417" name="正方形/長方形 9"/>
          <p:cNvSpPr>
            <a:spLocks noChangeArrowheads="1"/>
          </p:cNvSpPr>
          <p:nvPr/>
        </p:nvSpPr>
        <p:spPr bwMode="auto">
          <a:xfrm>
            <a:off x="2892425" y="6076950"/>
            <a:ext cx="7642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rgbClr val="0070C0"/>
                </a:solidFill>
                <a:ea typeface="ＭＳ ゴシック" charset="-128"/>
              </a:rPr>
              <a:t>http://www.toyota-global.com/innovation/intelligent_transport_systems/infrastructure/</a:t>
            </a:r>
            <a:endParaRPr kumimoji="1" lang="ja-JP" altLang="en-US" sz="1200">
              <a:solidFill>
                <a:srgbClr val="0070C0"/>
              </a:solidFill>
              <a:ea typeface="ＭＳ ゴシック" charset="-128"/>
            </a:endParaRPr>
          </a:p>
        </p:txBody>
      </p:sp>
      <p:sp>
        <p:nvSpPr>
          <p:cNvPr id="17418" name="正方形/長方形 10"/>
          <p:cNvSpPr>
            <a:spLocks noChangeArrowheads="1"/>
          </p:cNvSpPr>
          <p:nvPr/>
        </p:nvSpPr>
        <p:spPr bwMode="auto">
          <a:xfrm>
            <a:off x="2892425" y="4518025"/>
            <a:ext cx="4613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800">
                <a:solidFill>
                  <a:schemeClr val="tx1"/>
                </a:solidFill>
                <a:ea typeface="ＭＳ ゴシック" charset="-128"/>
              </a:rPr>
              <a:t>ARIB STD-T109    700MHz BAND  ITS </a:t>
            </a:r>
          </a:p>
        </p:txBody>
      </p:sp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4492625"/>
            <a:ext cx="5191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9FC23896-E169-C141-9744-3A2817D903D4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8435" name="テキスト ボックス 12"/>
          <p:cNvSpPr txBox="1">
            <a:spLocks noChangeArrowheads="1"/>
          </p:cNvSpPr>
          <p:nvPr/>
        </p:nvSpPr>
        <p:spPr bwMode="auto">
          <a:xfrm>
            <a:off x="1852613" y="4832350"/>
            <a:ext cx="6073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Sales of vehicles equipped with “700MHz band ITS connect”  from October 2015 </a:t>
            </a:r>
            <a:endParaRPr kumimoji="1" lang="ja-JP" altLang="en-US" sz="1400">
              <a:solidFill>
                <a:schemeClr val="tx1"/>
              </a:solidFill>
              <a:ea typeface="ＭＳ ゴシック" charset="-128"/>
            </a:endParaRPr>
          </a:p>
        </p:txBody>
      </p:sp>
      <p:pic>
        <p:nvPicPr>
          <p:cNvPr id="18436" name="Picture 13" descr="クラウン アスリートS-T（2.0L直噴ターボ・2WD）＜オプション装着車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5045075"/>
            <a:ext cx="1514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5" descr="新型プリウス（国内仕様・プロトタイプモデル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045075"/>
            <a:ext cx="15224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http://lexus.jp/common/v3/images/models/s/r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5084763"/>
            <a:ext cx="18462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5084763"/>
            <a:ext cx="13398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4806950"/>
            <a:ext cx="5175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211263"/>
            <a:ext cx="72199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テキスト ボックス 9"/>
          <p:cNvSpPr txBox="1">
            <a:spLocks noChangeArrowheads="1"/>
          </p:cNvSpPr>
          <p:nvPr/>
        </p:nvSpPr>
        <p:spPr bwMode="auto">
          <a:xfrm>
            <a:off x="549275" y="3770313"/>
            <a:ext cx="49799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Crossing collision prevention system</a:t>
            </a: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This service uses direct communication between</a:t>
            </a: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vehicles to exchange </a:t>
            </a:r>
            <a:endParaRPr kumimoji="1" lang="ja-JP" altLang="en-US" sz="14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18443" name="テキスト ボックス 10"/>
          <p:cNvSpPr txBox="1">
            <a:spLocks noChangeArrowheads="1"/>
          </p:cNvSpPr>
          <p:nvPr/>
        </p:nvSpPr>
        <p:spPr bwMode="auto">
          <a:xfrm>
            <a:off x="5589588" y="3770313"/>
            <a:ext cx="6223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Pedestrian existence advisory system</a:t>
            </a: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The vehicle communicates with terminals (transmitters) which are carried by pedestrians to notify the driver of Pedestrians, including children, elderly persons and other road users in. </a:t>
            </a:r>
          </a:p>
        </p:txBody>
      </p:sp>
      <p:sp>
        <p:nvSpPr>
          <p:cNvPr id="18444" name="テキスト ボックス 11"/>
          <p:cNvSpPr txBox="1">
            <a:spLocks noChangeArrowheads="1"/>
          </p:cNvSpPr>
          <p:nvPr/>
        </p:nvSpPr>
        <p:spPr bwMode="auto">
          <a:xfrm>
            <a:off x="693738" y="701675"/>
            <a:ext cx="377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2000">
                <a:solidFill>
                  <a:schemeClr val="tx1"/>
                </a:solidFill>
                <a:ea typeface="ＭＳ ゴシック" charset="-128"/>
              </a:rPr>
              <a:t>Vehicle-to-</a:t>
            </a:r>
            <a:r>
              <a:rPr kumimoji="1" lang="en-US" altLang="ja-JP" sz="2000">
                <a:solidFill>
                  <a:srgbClr val="D07E06"/>
                </a:solidFill>
                <a:ea typeface="ＭＳ ゴシック" charset="-128"/>
              </a:rPr>
              <a:t>Vehicle</a:t>
            </a:r>
            <a:r>
              <a:rPr kumimoji="1" lang="en-US" altLang="ja-JP" sz="2000">
                <a:solidFill>
                  <a:schemeClr val="tx1"/>
                </a:solidFill>
                <a:ea typeface="ＭＳ ゴシック" charset="-128"/>
              </a:rPr>
              <a:t> Communication</a:t>
            </a:r>
            <a:endParaRPr kumimoji="1" lang="ja-JP" altLang="en-US" sz="20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18445" name="テキスト ボックス 15"/>
          <p:cNvSpPr txBox="1">
            <a:spLocks noChangeArrowheads="1"/>
          </p:cNvSpPr>
          <p:nvPr/>
        </p:nvSpPr>
        <p:spPr bwMode="auto">
          <a:xfrm>
            <a:off x="5230813" y="701675"/>
            <a:ext cx="413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2000">
                <a:solidFill>
                  <a:schemeClr val="tx1"/>
                </a:solidFill>
                <a:ea typeface="ＭＳ ゴシック" charset="-128"/>
              </a:rPr>
              <a:t>Vehicle-to-</a:t>
            </a:r>
            <a:r>
              <a:rPr kumimoji="1" lang="en-US" altLang="ja-JP" sz="2000">
                <a:solidFill>
                  <a:srgbClr val="D07E06"/>
                </a:solidFill>
                <a:ea typeface="ＭＳ ゴシック" charset="-128"/>
              </a:rPr>
              <a:t>Pedestrian</a:t>
            </a:r>
            <a:r>
              <a:rPr kumimoji="1" lang="en-US" altLang="ja-JP" sz="2000">
                <a:solidFill>
                  <a:schemeClr val="tx1"/>
                </a:solidFill>
                <a:ea typeface="ＭＳ ゴシック" charset="-128"/>
              </a:rPr>
              <a:t> Communication</a:t>
            </a:r>
            <a:endParaRPr kumimoji="1" lang="ja-JP" altLang="en-US" sz="20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18446" name="テキスト ボックス 16"/>
          <p:cNvSpPr txBox="1">
            <a:spLocks noChangeArrowheads="1"/>
          </p:cNvSpPr>
          <p:nvPr/>
        </p:nvSpPr>
        <p:spPr bwMode="auto">
          <a:xfrm>
            <a:off x="8272463" y="6102350"/>
            <a:ext cx="2106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Reference  TOYOTA home page</a:t>
            </a:r>
            <a:endParaRPr kumimoji="1" lang="ja-JP" altLang="en-US" sz="12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18447" name="テキスト ボックス 3"/>
          <p:cNvSpPr txBox="1">
            <a:spLocks noChangeArrowheads="1"/>
          </p:cNvSpPr>
          <p:nvPr/>
        </p:nvSpPr>
        <p:spPr bwMode="auto">
          <a:xfrm>
            <a:off x="2611438" y="5727700"/>
            <a:ext cx="684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CROWN</a:t>
            </a:r>
            <a:endParaRPr kumimoji="1" lang="ja-JP" altLang="en-US" sz="12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18448" name="テキスト ボックス 17"/>
          <p:cNvSpPr txBox="1">
            <a:spLocks noChangeArrowheads="1"/>
          </p:cNvSpPr>
          <p:nvPr/>
        </p:nvSpPr>
        <p:spPr bwMode="auto">
          <a:xfrm>
            <a:off x="4505325" y="5727700"/>
            <a:ext cx="73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Lexus RX</a:t>
            </a:r>
            <a:endParaRPr kumimoji="1" lang="ja-JP" altLang="en-US" sz="12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18449" name="テキスト ボックス 18"/>
          <p:cNvSpPr txBox="1">
            <a:spLocks noChangeArrowheads="1"/>
          </p:cNvSpPr>
          <p:nvPr/>
        </p:nvSpPr>
        <p:spPr bwMode="auto">
          <a:xfrm>
            <a:off x="6707188" y="5727700"/>
            <a:ext cx="557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PRIUS</a:t>
            </a:r>
            <a:endParaRPr kumimoji="1" lang="ja-JP" altLang="en-US" sz="12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18450" name="テキスト ボックス 21"/>
          <p:cNvSpPr txBox="1">
            <a:spLocks noChangeArrowheads="1"/>
          </p:cNvSpPr>
          <p:nvPr/>
        </p:nvSpPr>
        <p:spPr bwMode="auto">
          <a:xfrm>
            <a:off x="8375650" y="5727700"/>
            <a:ext cx="855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PRIUS PHV</a:t>
            </a:r>
            <a:endParaRPr kumimoji="1" lang="ja-JP" altLang="en-US" sz="1200">
              <a:solidFill>
                <a:schemeClr val="tx1"/>
              </a:solidFill>
              <a:ea typeface="ＭＳ ゴシック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DB091878-8B0D-B94E-A7CD-D9C3BD9DD70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pic>
        <p:nvPicPr>
          <p:cNvPr id="19459" name="Picture 2" descr="右折時注意喚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811213"/>
            <a:ext cx="39909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551808" y="463057"/>
            <a:ext cx="2807151" cy="331009"/>
          </a:xfrm>
          <a:prstGeom prst="rect">
            <a:avLst/>
          </a:prstGeom>
          <a:solidFill>
            <a:srgbClr val="FFD5D5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dirty="0" smtClean="0">
                <a:solidFill>
                  <a:schemeClr val="tx1"/>
                </a:solidFill>
              </a:rPr>
              <a:t>Right-turn Collision Caution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19463" name="Picture 6" descr="緊急車両存在通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833438"/>
            <a:ext cx="38639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赤信号注意喚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457575"/>
            <a:ext cx="39084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3060700"/>
            <a:ext cx="10175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5734372" y="486267"/>
            <a:ext cx="4120911" cy="333499"/>
          </a:xfrm>
          <a:prstGeom prst="rect">
            <a:avLst/>
          </a:prstGeom>
          <a:solidFill>
            <a:srgbClr val="D6EDBD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dirty="0" smtClean="0">
                <a:solidFill>
                  <a:schemeClr val="tx1"/>
                </a:solidFill>
              </a:rPr>
              <a:t>Emergency Vehicle approach notification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19469" name="Picture 4" descr="\\jdev01\JT\ITITS\技術文書以外\インフラ協調\J領域限定\メータ表示要求仕様\03．デザイン\150903_120B系HMIデータ\インフラ協調_信号待ち（9目盛）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457575"/>
            <a:ext cx="122396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806450" y="5607050"/>
            <a:ext cx="1541463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dirty="0" smtClean="0">
                <a:solidFill>
                  <a:schemeClr val="tx1"/>
                </a:solidFill>
              </a:rPr>
              <a:t>Signal Change  Timer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19471" name="Picture 8" descr="通信利用型レーダークルーズコントロール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3516313"/>
            <a:ext cx="38639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6174479" y="5633847"/>
            <a:ext cx="3680804" cy="340681"/>
          </a:xfrm>
          <a:prstGeom prst="rect">
            <a:avLst/>
          </a:prstGeom>
          <a:solidFill>
            <a:srgbClr val="D6EDBD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dirty="0" smtClean="0">
                <a:solidFill>
                  <a:schemeClr val="tx1"/>
                </a:solidFill>
              </a:rPr>
              <a:t>Communicating Radar Cruise Control</a:t>
            </a:r>
            <a:r>
              <a:rPr lang="en-US" altLang="ja-JP" sz="1400" dirty="0">
                <a:solidFill>
                  <a:schemeClr val="tx1"/>
                </a:solidFill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</a:rPr>
              <a:t> </a:t>
            </a:r>
            <a:r>
              <a:rPr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CACC</a:t>
            </a:r>
            <a:r>
              <a:rPr lang="ja-JP" altLang="en-US" sz="1400" dirty="0" smtClean="0">
                <a:solidFill>
                  <a:schemeClr val="tx1"/>
                </a:solidFill>
              </a:rPr>
              <a:t>）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360613" y="5600700"/>
            <a:ext cx="1862137" cy="4587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dirty="0" smtClean="0">
                <a:solidFill>
                  <a:schemeClr val="tx1"/>
                </a:solidFill>
              </a:rPr>
              <a:t>Red Light Caution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125860" y="6071382"/>
            <a:ext cx="2454572" cy="323561"/>
          </a:xfrm>
          <a:prstGeom prst="rect">
            <a:avLst/>
          </a:prstGeom>
          <a:solidFill>
            <a:srgbClr val="FFD5D5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Signal  Change  Advisory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8686800" y="895350"/>
            <a:ext cx="958850" cy="330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b="1" dirty="0" smtClean="0">
                <a:solidFill>
                  <a:schemeClr val="bg1"/>
                </a:solidFill>
              </a:rPr>
              <a:t>V 2 V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906713" y="863600"/>
            <a:ext cx="882650" cy="330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b="1" dirty="0" smtClean="0">
                <a:solidFill>
                  <a:schemeClr val="bg1"/>
                </a:solidFill>
              </a:rPr>
              <a:t>V 2 I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9190038" y="5202238"/>
            <a:ext cx="919162" cy="330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b="1" dirty="0" smtClean="0">
                <a:solidFill>
                  <a:schemeClr val="bg1"/>
                </a:solidFill>
              </a:rPr>
              <a:t>V 2 V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632200" y="5202238"/>
            <a:ext cx="877888" cy="330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b="1" dirty="0" smtClean="0">
                <a:solidFill>
                  <a:schemeClr val="bg1"/>
                </a:solidFill>
              </a:rPr>
              <a:t>V 2 I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9483" name="テキスト ボックス 19"/>
          <p:cNvSpPr txBox="1">
            <a:spLocks noChangeArrowheads="1"/>
          </p:cNvSpPr>
          <p:nvPr/>
        </p:nvSpPr>
        <p:spPr bwMode="auto">
          <a:xfrm>
            <a:off x="8126413" y="6111875"/>
            <a:ext cx="2106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Reference  TOYOTA home page</a:t>
            </a:r>
            <a:endParaRPr kumimoji="1" lang="ja-JP" altLang="en-US" sz="1200">
              <a:solidFill>
                <a:schemeClr val="tx1"/>
              </a:solidFill>
              <a:ea typeface="ＭＳ ゴシック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BDD9C9D1-4948-7B43-9F6B-DBA57E22CACF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ja-JP">
                <a:ea typeface="MS PGothic" charset="-128"/>
              </a:rPr>
              <a:t>700MHz band  Roadside Units</a:t>
            </a:r>
            <a:endParaRPr lang="ja-JP" altLang="en-US">
              <a:ea typeface="MS PGothic" charset="-128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1085850"/>
            <a:ext cx="3082925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676275"/>
            <a:ext cx="25431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3716338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テキスト ボックス 2"/>
          <p:cNvSpPr txBox="1">
            <a:spLocks noChangeArrowheads="1"/>
          </p:cNvSpPr>
          <p:nvPr/>
        </p:nvSpPr>
        <p:spPr bwMode="auto">
          <a:xfrm>
            <a:off x="8491538" y="4543425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800" b="1">
                <a:solidFill>
                  <a:srgbClr val="FF0000"/>
                </a:solidFill>
                <a:ea typeface="ＭＳ ゴシック" charset="-128"/>
              </a:rPr>
              <a:t>Shark fin Antenna</a:t>
            </a:r>
            <a:endParaRPr kumimoji="1" lang="ja-JP" altLang="en-US" sz="1800" b="1">
              <a:solidFill>
                <a:srgbClr val="FF0000"/>
              </a:solidFill>
              <a:ea typeface="ＭＳ ゴシック" charset="-128"/>
            </a:endParaRPr>
          </a:p>
        </p:txBody>
      </p:sp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3308350"/>
            <a:ext cx="23479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3957638"/>
            <a:ext cx="314483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8634413" y="3379788"/>
            <a:ext cx="419100" cy="4191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6983413" y="4014788"/>
            <a:ext cx="419100" cy="4191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0492" name="テキスト ボックス 14"/>
          <p:cNvSpPr txBox="1">
            <a:spLocks noChangeArrowheads="1"/>
          </p:cNvSpPr>
          <p:nvPr/>
        </p:nvSpPr>
        <p:spPr bwMode="auto">
          <a:xfrm>
            <a:off x="952500" y="2084388"/>
            <a:ext cx="2598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800" b="1">
                <a:solidFill>
                  <a:srgbClr val="FF0000"/>
                </a:solidFill>
                <a:ea typeface="ＭＳ ゴシック" charset="-128"/>
              </a:rPr>
              <a:t>Vehicle/ Pedestrian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800" b="1">
                <a:solidFill>
                  <a:srgbClr val="FF0000"/>
                </a:solidFill>
                <a:ea typeface="ＭＳ ゴシック" charset="-128"/>
              </a:rPr>
              <a:t>detection</a:t>
            </a:r>
            <a:r>
              <a:rPr kumimoji="1" lang="ja-JP" altLang="en-US" sz="1800" b="1">
                <a:solidFill>
                  <a:srgbClr val="FF0000"/>
                </a:solidFill>
                <a:ea typeface="ＭＳ ゴシック" charset="-128"/>
              </a:rPr>
              <a:t> </a:t>
            </a:r>
            <a:r>
              <a:rPr kumimoji="1" lang="en-US" altLang="ja-JP" sz="1800" b="1">
                <a:solidFill>
                  <a:srgbClr val="FF0000"/>
                </a:solidFill>
                <a:ea typeface="ＭＳ ゴシック" charset="-128"/>
              </a:rPr>
              <a:t>sensor</a:t>
            </a:r>
            <a:endParaRPr kumimoji="1" lang="ja-JP" altLang="en-US" sz="1800" b="1">
              <a:solidFill>
                <a:srgbClr val="FF0000"/>
              </a:solidFill>
              <a:ea typeface="ＭＳ ゴシック" charset="-128"/>
            </a:endParaRPr>
          </a:p>
        </p:txBody>
      </p:sp>
      <p:sp>
        <p:nvSpPr>
          <p:cNvPr id="20493" name="正方形/長方形 15"/>
          <p:cNvSpPr>
            <a:spLocks noChangeArrowheads="1"/>
          </p:cNvSpPr>
          <p:nvPr/>
        </p:nvSpPr>
        <p:spPr bwMode="auto">
          <a:xfrm>
            <a:off x="1198563" y="1095375"/>
            <a:ext cx="242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800" b="1">
                <a:solidFill>
                  <a:srgbClr val="FF0000"/>
                </a:solidFill>
                <a:ea typeface="ＭＳ ゴシック" charset="-128"/>
              </a:rPr>
              <a:t>700MHz Antenna</a:t>
            </a:r>
            <a:endParaRPr kumimoji="1" lang="ja-JP" altLang="en-US" sz="1800" b="1">
              <a:solidFill>
                <a:srgbClr val="FF0000"/>
              </a:solidFill>
              <a:ea typeface="ＭＳ ゴシック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3871913" y="1017588"/>
            <a:ext cx="749300" cy="749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8" name="円/楕円 17"/>
          <p:cNvSpPr/>
          <p:nvPr/>
        </p:nvSpPr>
        <p:spPr>
          <a:xfrm rot="21091168">
            <a:off x="3656013" y="1906588"/>
            <a:ext cx="1143000" cy="55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0496" name="正方形/長方形 18"/>
          <p:cNvSpPr>
            <a:spLocks noChangeArrowheads="1"/>
          </p:cNvSpPr>
          <p:nvPr/>
        </p:nvSpPr>
        <p:spPr bwMode="auto">
          <a:xfrm>
            <a:off x="8499475" y="4770438"/>
            <a:ext cx="2181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(Omni pattern Antenna)</a:t>
            </a:r>
          </a:p>
        </p:txBody>
      </p:sp>
      <p:sp>
        <p:nvSpPr>
          <p:cNvPr id="20497" name="Content Placeholder 3"/>
          <p:cNvSpPr>
            <a:spLocks noGrp="1"/>
          </p:cNvSpPr>
          <p:nvPr>
            <p:ph idx="11"/>
          </p:nvPr>
        </p:nvSpPr>
        <p:spPr>
          <a:xfrm>
            <a:off x="323850" y="3429000"/>
            <a:ext cx="11026775" cy="647700"/>
          </a:xfrm>
        </p:spPr>
        <p:txBody>
          <a:bodyPr/>
          <a:lstStyle/>
          <a:p>
            <a:r>
              <a:rPr lang="en-US" altLang="ja-JP">
                <a:ea typeface="MS PGothic" charset="-128"/>
              </a:rPr>
              <a:t>700MHz band OBU</a:t>
            </a:r>
            <a:r>
              <a:rPr lang="ja-JP" altLang="en-US">
                <a:ea typeface="MS PGothic" charset="-128"/>
              </a:rPr>
              <a:t>（</a:t>
            </a:r>
            <a:r>
              <a:rPr lang="en-US" altLang="ja-JP">
                <a:ea typeface="MS PGothic" charset="-128"/>
              </a:rPr>
              <a:t>On Board Unit</a:t>
            </a:r>
            <a:r>
              <a:rPr lang="ja-JP" altLang="en-US">
                <a:ea typeface="MS PGothic" charset="-128"/>
              </a:rPr>
              <a:t>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A0599E51-A537-A54E-A8BB-2FB281C7DF50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idx="11"/>
          </p:nvPr>
        </p:nvSpPr>
        <p:spPr>
          <a:xfrm>
            <a:off x="117475" y="115888"/>
            <a:ext cx="11026775" cy="647700"/>
          </a:xfrm>
        </p:spPr>
        <p:txBody>
          <a:bodyPr/>
          <a:lstStyle/>
          <a:p>
            <a:r>
              <a:rPr lang="en-US" altLang="ja-JP">
                <a:ea typeface="MS PGothic" charset="-128"/>
              </a:rPr>
              <a:t>Enhancement of ITS Connect services</a:t>
            </a:r>
            <a:endParaRPr lang="ja-JP" altLang="en-US">
              <a:ea typeface="MS PGothic" charset="-128"/>
            </a:endParaRPr>
          </a:p>
        </p:txBody>
      </p:sp>
      <p:sp>
        <p:nvSpPr>
          <p:cNvPr id="21508" name="Content Placeholder 4"/>
          <p:cNvSpPr>
            <a:spLocks noGrp="1"/>
          </p:cNvSpPr>
          <p:nvPr>
            <p:ph sz="half" idx="12"/>
          </p:nvPr>
        </p:nvSpPr>
        <p:spPr>
          <a:xfrm>
            <a:off x="549275" y="476250"/>
            <a:ext cx="10440988" cy="431800"/>
          </a:xfrm>
        </p:spPr>
        <p:txBody>
          <a:bodyPr/>
          <a:lstStyle/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2000">
                <a:ea typeface="MS PGothic" charset="-128"/>
              </a:rPr>
              <a:t>Addition of Infrastructure-to-Infrastructure Communication (700MHz)</a:t>
            </a:r>
            <a:endParaRPr lang="ja-JP" altLang="en-US" sz="2000">
              <a:ea typeface="MS PGothic" charset="-128"/>
            </a:endParaRPr>
          </a:p>
        </p:txBody>
      </p:sp>
      <p:grpSp>
        <p:nvGrpSpPr>
          <p:cNvPr id="21509" name="グループ化 4"/>
          <p:cNvGrpSpPr>
            <a:grpSpLocks/>
          </p:cNvGrpSpPr>
          <p:nvPr/>
        </p:nvGrpSpPr>
        <p:grpSpPr bwMode="auto">
          <a:xfrm>
            <a:off x="5137150" y="812800"/>
            <a:ext cx="5710238" cy="3121025"/>
            <a:chOff x="4033450" y="1193413"/>
            <a:chExt cx="5709200" cy="3121025"/>
          </a:xfrm>
        </p:grpSpPr>
        <p:grpSp>
          <p:nvGrpSpPr>
            <p:cNvPr id="21548" name="グループ化 42"/>
            <p:cNvGrpSpPr>
              <a:grpSpLocks/>
            </p:cNvGrpSpPr>
            <p:nvPr/>
          </p:nvGrpSpPr>
          <p:grpSpPr bwMode="auto">
            <a:xfrm>
              <a:off x="4033450" y="1193413"/>
              <a:ext cx="5709200" cy="3121025"/>
              <a:chOff x="3687986" y="1223755"/>
              <a:chExt cx="5707994" cy="3122290"/>
            </a:xfrm>
          </p:grpSpPr>
          <p:pic>
            <p:nvPicPr>
              <p:cNvPr id="21556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5777" y="1737345"/>
                <a:ext cx="3548193" cy="2006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57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3687986" y="1235385"/>
                <a:ext cx="5707994" cy="585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 marL="457200"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 marL="914400"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 marL="1371600"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 marL="1828800"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defTabSz="914400" ea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1" lang="en-US" altLang="ja-JP" sz="1600" b="1">
                    <a:solidFill>
                      <a:schemeClr val="tx1"/>
                    </a:solidFill>
                    <a:ea typeface="ＭＳ ゴシック" charset="-128"/>
                  </a:rPr>
                  <a:t>(2) Broad provision of traffic signal information</a:t>
                </a:r>
                <a:br>
                  <a:rPr kumimoji="1" lang="en-US" altLang="ja-JP" sz="1600" b="1">
                    <a:solidFill>
                      <a:schemeClr val="tx1"/>
                    </a:solidFill>
                    <a:ea typeface="ＭＳ ゴシック" charset="-128"/>
                  </a:rPr>
                </a:br>
                <a:r>
                  <a:rPr kumimoji="1" lang="en-US" altLang="ja-JP" sz="1600" b="1">
                    <a:solidFill>
                      <a:schemeClr val="tx1"/>
                    </a:solidFill>
                    <a:ea typeface="ＭＳ ゴシック" charset="-128"/>
                  </a:rPr>
                  <a:t>(from multiple intersection)  </a:t>
                </a:r>
                <a:endParaRPr kumimoji="1" lang="ja-JP" altLang="en-US" sz="1600" b="1">
                  <a:solidFill>
                    <a:schemeClr val="tx1"/>
                  </a:solidFill>
                  <a:ea typeface="ＭＳ ゴシック" charset="-128"/>
                </a:endParaRPr>
              </a:p>
            </p:txBody>
          </p:sp>
          <p:sp>
            <p:nvSpPr>
              <p:cNvPr id="53" name="角丸四角形 52"/>
              <p:cNvSpPr/>
              <p:nvPr/>
            </p:nvSpPr>
            <p:spPr>
              <a:xfrm>
                <a:off x="4324324" y="1223755"/>
                <a:ext cx="4635265" cy="3122290"/>
              </a:xfrm>
              <a:prstGeom prst="roundRect">
                <a:avLst>
                  <a:gd name="adj" fmla="val 4999"/>
                </a:avLst>
              </a:prstGeom>
              <a:noFill/>
              <a:ln>
                <a:solidFill>
                  <a:srgbClr val="FF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549" name="テキスト ボックス 1"/>
            <p:cNvSpPr txBox="1">
              <a:spLocks noChangeArrowheads="1"/>
            </p:cNvSpPr>
            <p:nvPr/>
          </p:nvSpPr>
          <p:spPr bwMode="auto">
            <a:xfrm>
              <a:off x="6212604" y="1805336"/>
              <a:ext cx="1083630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Traffic control center </a:t>
              </a:r>
              <a:endParaRPr kumimoji="1" lang="ja-JP" altLang="en-US" sz="9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50" name="テキスト ボックス 1"/>
            <p:cNvSpPr txBox="1">
              <a:spLocks noChangeArrowheads="1"/>
            </p:cNvSpPr>
            <p:nvPr/>
          </p:nvSpPr>
          <p:spPr bwMode="auto">
            <a:xfrm>
              <a:off x="5272944" y="2452681"/>
              <a:ext cx="718145" cy="346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Traffic signal  </a:t>
              </a:r>
            </a:p>
            <a:p>
              <a:pPr algn="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information </a:t>
              </a:r>
            </a:p>
            <a:p>
              <a:pPr algn="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[A+B]</a:t>
              </a:r>
              <a:endParaRPr kumimoji="1" lang="ja-JP" altLang="en-US" sz="9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51" name="テキスト ボックス 1"/>
            <p:cNvSpPr txBox="1">
              <a:spLocks noChangeArrowheads="1"/>
            </p:cNvSpPr>
            <p:nvPr/>
          </p:nvSpPr>
          <p:spPr bwMode="auto">
            <a:xfrm>
              <a:off x="7918714" y="2407676"/>
              <a:ext cx="718145" cy="346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Traffic signal  </a:t>
              </a:r>
            </a:p>
            <a:p>
              <a:pPr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information </a:t>
              </a:r>
            </a:p>
            <a:p>
              <a:pPr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[A+B]</a:t>
              </a:r>
              <a:endParaRPr kumimoji="1" lang="ja-JP" altLang="en-US" sz="9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52" name="テキスト ボックス 1"/>
            <p:cNvSpPr txBox="1">
              <a:spLocks noChangeArrowheads="1"/>
            </p:cNvSpPr>
            <p:nvPr/>
          </p:nvSpPr>
          <p:spPr bwMode="auto">
            <a:xfrm>
              <a:off x="7592219" y="2242440"/>
              <a:ext cx="737381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Intersection B </a:t>
              </a:r>
              <a:endParaRPr kumimoji="1" lang="ja-JP" altLang="en-US" sz="9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53" name="テキスト ボックス 1"/>
            <p:cNvSpPr txBox="1">
              <a:spLocks noChangeArrowheads="1"/>
            </p:cNvSpPr>
            <p:nvPr/>
          </p:nvSpPr>
          <p:spPr bwMode="auto">
            <a:xfrm>
              <a:off x="5747014" y="2268395"/>
              <a:ext cx="737381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Intersection A </a:t>
              </a:r>
              <a:endParaRPr kumimoji="1" lang="ja-JP" altLang="en-US" sz="9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54" name="テキスト ボックス 1"/>
            <p:cNvSpPr txBox="1">
              <a:spLocks noChangeArrowheads="1"/>
            </p:cNvSpPr>
            <p:nvPr/>
          </p:nvSpPr>
          <p:spPr bwMode="auto">
            <a:xfrm>
              <a:off x="6648863" y="2028586"/>
              <a:ext cx="790849" cy="346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Exchanging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Traffic signal  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information </a:t>
              </a:r>
            </a:p>
          </p:txBody>
        </p:sp>
        <p:sp>
          <p:nvSpPr>
            <p:cNvPr id="21555" name="テキスト ボックス 1"/>
            <p:cNvSpPr txBox="1">
              <a:spLocks noChangeArrowheads="1"/>
            </p:cNvSpPr>
            <p:nvPr/>
          </p:nvSpPr>
          <p:spPr bwMode="auto">
            <a:xfrm>
              <a:off x="5867627" y="3303510"/>
              <a:ext cx="2257747" cy="107722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0000" tIns="0" rIns="18000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700">
                  <a:solidFill>
                    <a:schemeClr val="tx1"/>
                  </a:solidFill>
                  <a:ea typeface="ＭＳ ゴシック" charset="-128"/>
                </a:rPr>
                <a:t>Intormation provision from multiple intersection</a:t>
              </a:r>
              <a:endParaRPr kumimoji="1" lang="ja-JP" altLang="en-US" sz="700">
                <a:solidFill>
                  <a:schemeClr val="tx1"/>
                </a:solidFill>
                <a:ea typeface="ＭＳ ゴシック" charset="-128"/>
              </a:endParaRPr>
            </a:p>
          </p:txBody>
        </p:sp>
      </p:grpSp>
      <p:grpSp>
        <p:nvGrpSpPr>
          <p:cNvPr id="21510" name="グループ化 5"/>
          <p:cNvGrpSpPr>
            <a:grpSpLocks/>
          </p:cNvGrpSpPr>
          <p:nvPr/>
        </p:nvGrpSpPr>
        <p:grpSpPr bwMode="auto">
          <a:xfrm>
            <a:off x="1557338" y="3897313"/>
            <a:ext cx="8245475" cy="2236787"/>
            <a:chOff x="796169" y="4351340"/>
            <a:chExt cx="8245475" cy="2236788"/>
          </a:xfrm>
        </p:grpSpPr>
        <p:grpSp>
          <p:nvGrpSpPr>
            <p:cNvPr id="21523" name="グループ化 17"/>
            <p:cNvGrpSpPr>
              <a:grpSpLocks/>
            </p:cNvGrpSpPr>
            <p:nvPr/>
          </p:nvGrpSpPr>
          <p:grpSpPr bwMode="auto">
            <a:xfrm>
              <a:off x="796169" y="4351340"/>
              <a:ext cx="8245475" cy="2236788"/>
              <a:chOff x="456722" y="4386066"/>
              <a:chExt cx="8246212" cy="2238289"/>
            </a:xfrm>
          </p:grpSpPr>
          <p:pic>
            <p:nvPicPr>
              <p:cNvPr id="21545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58" y="4644135"/>
                <a:ext cx="8066192" cy="1931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46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3530942" y="4386066"/>
                <a:ext cx="20810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 marL="457200"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 marL="914400"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 marL="1371600"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 marL="1828800"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defTabSz="914400" ea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1" lang="en-US" altLang="ja-JP" sz="1600" b="1">
                    <a:solidFill>
                      <a:schemeClr val="tx1"/>
                    </a:solidFill>
                    <a:ea typeface="ＭＳ ゴシック" charset="-128"/>
                  </a:rPr>
                  <a:t>(3) Failure resistant</a:t>
                </a:r>
                <a:endParaRPr kumimoji="1" lang="ja-JP" altLang="en-US" sz="1600" b="1">
                  <a:solidFill>
                    <a:schemeClr val="tx1"/>
                  </a:solidFill>
                  <a:ea typeface="ＭＳ ゴシック" charset="-128"/>
                </a:endParaRPr>
              </a:p>
            </p:txBody>
          </p:sp>
          <p:sp>
            <p:nvSpPr>
              <p:cNvPr id="42" name="角丸四角形 41"/>
              <p:cNvSpPr/>
              <p:nvPr/>
            </p:nvSpPr>
            <p:spPr>
              <a:xfrm>
                <a:off x="456722" y="4386066"/>
                <a:ext cx="8246212" cy="2238289"/>
              </a:xfrm>
              <a:prstGeom prst="roundRect">
                <a:avLst>
                  <a:gd name="adj" fmla="val 4999"/>
                </a:avLst>
              </a:prstGeom>
              <a:noFill/>
              <a:ln>
                <a:solidFill>
                  <a:srgbClr val="FF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524" name="テキスト ボックス 1"/>
            <p:cNvSpPr txBox="1">
              <a:spLocks noChangeArrowheads="1"/>
            </p:cNvSpPr>
            <p:nvPr/>
          </p:nvSpPr>
          <p:spPr bwMode="auto">
            <a:xfrm>
              <a:off x="1265564" y="4985302"/>
              <a:ext cx="1198529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Traffic </a:t>
              </a: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control</a:t>
              </a: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 center </a:t>
              </a:r>
              <a:endParaRPr kumimoji="1" lang="ja-JP" altLang="en-US" sz="10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25" name="テキスト ボックス 1"/>
            <p:cNvSpPr txBox="1">
              <a:spLocks noChangeArrowheads="1"/>
            </p:cNvSpPr>
            <p:nvPr/>
          </p:nvSpPr>
          <p:spPr bwMode="auto">
            <a:xfrm>
              <a:off x="3127375" y="4982416"/>
              <a:ext cx="1198529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Traffic </a:t>
              </a: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control</a:t>
              </a: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 center </a:t>
              </a:r>
              <a:endParaRPr kumimoji="1" lang="ja-JP" altLang="en-US" sz="10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26" name="テキスト ボックス 1"/>
            <p:cNvSpPr txBox="1">
              <a:spLocks noChangeArrowheads="1"/>
            </p:cNvSpPr>
            <p:nvPr/>
          </p:nvSpPr>
          <p:spPr bwMode="auto">
            <a:xfrm>
              <a:off x="5557645" y="5004175"/>
              <a:ext cx="1198529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Traffic </a:t>
              </a: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control</a:t>
              </a: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 center </a:t>
              </a:r>
              <a:endParaRPr kumimoji="1" lang="ja-JP" altLang="en-US" sz="10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27" name="テキスト ボックス 1"/>
            <p:cNvSpPr txBox="1">
              <a:spLocks noChangeArrowheads="1"/>
            </p:cNvSpPr>
            <p:nvPr/>
          </p:nvSpPr>
          <p:spPr bwMode="auto">
            <a:xfrm>
              <a:off x="7447855" y="5004175"/>
              <a:ext cx="1198529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Traffic </a:t>
              </a: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control</a:t>
              </a: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 center </a:t>
              </a:r>
              <a:endParaRPr kumimoji="1" lang="ja-JP" altLang="en-US" sz="10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28" name="テキスト ボックス 1"/>
            <p:cNvSpPr txBox="1">
              <a:spLocks noChangeArrowheads="1"/>
            </p:cNvSpPr>
            <p:nvPr/>
          </p:nvSpPr>
          <p:spPr bwMode="auto">
            <a:xfrm>
              <a:off x="6260641" y="5454225"/>
              <a:ext cx="630548" cy="23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Secondary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 line</a:t>
              </a:r>
            </a:p>
          </p:txBody>
        </p:sp>
        <p:sp>
          <p:nvSpPr>
            <p:cNvPr id="21529" name="テキスト ボックス 1"/>
            <p:cNvSpPr txBox="1">
              <a:spLocks noChangeArrowheads="1"/>
            </p:cNvSpPr>
            <p:nvPr/>
          </p:nvSpPr>
          <p:spPr bwMode="auto">
            <a:xfrm>
              <a:off x="5328611" y="5654250"/>
              <a:ext cx="534368" cy="115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Main line</a:t>
              </a:r>
            </a:p>
          </p:txBody>
        </p:sp>
        <p:sp>
          <p:nvSpPr>
            <p:cNvPr id="21530" name="テキスト ボックス 1"/>
            <p:cNvSpPr txBox="1">
              <a:spLocks noChangeArrowheads="1"/>
            </p:cNvSpPr>
            <p:nvPr/>
          </p:nvSpPr>
          <p:spPr bwMode="auto">
            <a:xfrm>
              <a:off x="6787992" y="5221101"/>
              <a:ext cx="636960" cy="188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Line failure</a:t>
              </a:r>
            </a:p>
          </p:txBody>
        </p:sp>
        <p:sp>
          <p:nvSpPr>
            <p:cNvPr id="21531" name="テキスト ボックス 34"/>
            <p:cNvSpPr txBox="1">
              <a:spLocks noChangeArrowheads="1"/>
            </p:cNvSpPr>
            <p:nvPr/>
          </p:nvSpPr>
          <p:spPr bwMode="auto">
            <a:xfrm>
              <a:off x="2125124" y="4689140"/>
              <a:ext cx="1198012" cy="257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1200" b="1" u="sng">
                  <a:solidFill>
                    <a:schemeClr val="tx1"/>
                  </a:solidFill>
                  <a:ea typeface="ＭＳ ゴシック" charset="-128"/>
                </a:rPr>
                <a:t>Current system</a:t>
              </a:r>
              <a:endParaRPr kumimoji="1" lang="ja-JP" altLang="en-US" sz="1200" b="1" u="sng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32" name="テキスト ボックス 35"/>
            <p:cNvSpPr txBox="1">
              <a:spLocks noChangeArrowheads="1"/>
            </p:cNvSpPr>
            <p:nvPr/>
          </p:nvSpPr>
          <p:spPr bwMode="auto">
            <a:xfrm>
              <a:off x="5770025" y="4701801"/>
              <a:ext cx="2640714" cy="257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1200" b="1" u="sng">
                  <a:solidFill>
                    <a:schemeClr val="tx1"/>
                  </a:solidFill>
                  <a:ea typeface="ＭＳ ゴシック" charset="-128"/>
                </a:rPr>
                <a:t>I to I communication added system</a:t>
              </a:r>
              <a:endParaRPr kumimoji="1" lang="ja-JP" altLang="en-US" sz="1200" b="1" u="sng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33" name="テキスト ボックス 1"/>
            <p:cNvSpPr txBox="1">
              <a:spLocks noChangeArrowheads="1"/>
            </p:cNvSpPr>
            <p:nvPr/>
          </p:nvSpPr>
          <p:spPr bwMode="auto">
            <a:xfrm>
              <a:off x="2930749" y="5778785"/>
              <a:ext cx="797260" cy="151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18000" rIns="36000" bIns="18000" anchor="ctr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Disconnection</a:t>
              </a:r>
            </a:p>
          </p:txBody>
        </p:sp>
        <p:sp>
          <p:nvSpPr>
            <p:cNvPr id="21534" name="テキスト ボックス 1"/>
            <p:cNvSpPr txBox="1">
              <a:spLocks noChangeArrowheads="1"/>
            </p:cNvSpPr>
            <p:nvPr/>
          </p:nvSpPr>
          <p:spPr bwMode="auto">
            <a:xfrm>
              <a:off x="2416644" y="5221101"/>
              <a:ext cx="636960" cy="188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Line failure</a:t>
              </a:r>
            </a:p>
          </p:txBody>
        </p:sp>
        <p:sp>
          <p:nvSpPr>
            <p:cNvPr id="21535" name="テキスト ボックス 1"/>
            <p:cNvSpPr txBox="1">
              <a:spLocks noChangeArrowheads="1"/>
            </p:cNvSpPr>
            <p:nvPr/>
          </p:nvSpPr>
          <p:spPr bwMode="auto">
            <a:xfrm>
              <a:off x="7219054" y="5418308"/>
              <a:ext cx="797260" cy="133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18000" rIns="36000" bIns="0" anchor="ctr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Disconnection</a:t>
              </a:r>
            </a:p>
          </p:txBody>
        </p:sp>
        <p:sp>
          <p:nvSpPr>
            <p:cNvPr id="21536" name="テキスト ボックス 1"/>
            <p:cNvSpPr txBox="1">
              <a:spLocks noChangeArrowheads="1"/>
            </p:cNvSpPr>
            <p:nvPr/>
          </p:nvSpPr>
          <p:spPr bwMode="auto">
            <a:xfrm>
              <a:off x="1265564" y="6061761"/>
              <a:ext cx="944839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4000" tIns="0" rIns="144000" bIns="0" anchor="ctr" anchorCtr="1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 b="1">
                  <a:solidFill>
                    <a:srgbClr val="0000CC"/>
                  </a:solidFill>
                  <a:ea typeface="ＭＳ ゴシック" charset="-128"/>
                </a:rPr>
                <a:t>Interlocking</a:t>
              </a:r>
              <a:endParaRPr kumimoji="1" lang="ja-JP" altLang="en-US" sz="900" b="1">
                <a:solidFill>
                  <a:srgbClr val="0000CC"/>
                </a:solidFill>
                <a:ea typeface="ＭＳ ゴシック" charset="-128"/>
              </a:endParaRPr>
            </a:p>
          </p:txBody>
        </p:sp>
        <p:sp>
          <p:nvSpPr>
            <p:cNvPr id="21537" name="テキスト ボックス 1"/>
            <p:cNvSpPr txBox="1">
              <a:spLocks noChangeArrowheads="1"/>
            </p:cNvSpPr>
            <p:nvPr/>
          </p:nvSpPr>
          <p:spPr bwMode="auto">
            <a:xfrm>
              <a:off x="5586310" y="6071286"/>
              <a:ext cx="944839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4000" tIns="0" rIns="144000" bIns="0" anchor="ctr" anchorCtr="1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 b="1">
                  <a:solidFill>
                    <a:srgbClr val="0000CC"/>
                  </a:solidFill>
                  <a:ea typeface="ＭＳ ゴシック" charset="-128"/>
                </a:rPr>
                <a:t>Interlocking</a:t>
              </a:r>
              <a:endParaRPr kumimoji="1" lang="ja-JP" altLang="en-US" sz="900" b="1">
                <a:solidFill>
                  <a:srgbClr val="0000CC"/>
                </a:solidFill>
                <a:ea typeface="ＭＳ ゴシック" charset="-128"/>
              </a:endParaRPr>
            </a:p>
          </p:txBody>
        </p:sp>
        <p:sp>
          <p:nvSpPr>
            <p:cNvPr id="21538" name="テキスト ボックス 1"/>
            <p:cNvSpPr txBox="1">
              <a:spLocks noChangeArrowheads="1"/>
            </p:cNvSpPr>
            <p:nvPr/>
          </p:nvSpPr>
          <p:spPr bwMode="auto">
            <a:xfrm>
              <a:off x="7431515" y="6055720"/>
              <a:ext cx="944839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4000" tIns="0" rIns="144000" bIns="0" anchor="ctr" anchorCtr="1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 b="1">
                  <a:solidFill>
                    <a:srgbClr val="0000CC"/>
                  </a:solidFill>
                  <a:ea typeface="ＭＳ ゴシック" charset="-128"/>
                </a:rPr>
                <a:t>Interlocking</a:t>
              </a:r>
              <a:endParaRPr kumimoji="1" lang="ja-JP" altLang="en-US" sz="900" b="1">
                <a:solidFill>
                  <a:srgbClr val="0000CC"/>
                </a:solidFill>
                <a:ea typeface="ＭＳ ゴシック" charset="-128"/>
              </a:endParaRPr>
            </a:p>
          </p:txBody>
        </p:sp>
        <p:sp>
          <p:nvSpPr>
            <p:cNvPr id="21539" name="テキスト ボックス 1"/>
            <p:cNvSpPr txBox="1">
              <a:spLocks noChangeArrowheads="1"/>
            </p:cNvSpPr>
            <p:nvPr/>
          </p:nvSpPr>
          <p:spPr bwMode="auto">
            <a:xfrm>
              <a:off x="2604830" y="6058340"/>
              <a:ext cx="1541054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 anchorCtr="1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 b="1">
                  <a:solidFill>
                    <a:srgbClr val="FF0000"/>
                  </a:solidFill>
                  <a:ea typeface="ＭＳ ゴシック" charset="-128"/>
                </a:rPr>
                <a:t>Interlocking does not work</a:t>
              </a:r>
              <a:endParaRPr kumimoji="1" lang="ja-JP" altLang="en-US" sz="900" b="1">
                <a:solidFill>
                  <a:srgbClr val="FF0000"/>
                </a:solidFill>
                <a:ea typeface="ＭＳ ゴシック" charset="-128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615694" y="5948366"/>
              <a:ext cx="619125" cy="388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672969" y="6362703"/>
              <a:ext cx="2771775" cy="10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472444" y="6362703"/>
              <a:ext cx="2771775" cy="10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21543" name="テキスト ボックス 1"/>
            <p:cNvSpPr txBox="1">
              <a:spLocks noChangeArrowheads="1"/>
            </p:cNvSpPr>
            <p:nvPr/>
          </p:nvSpPr>
          <p:spPr bwMode="auto">
            <a:xfrm>
              <a:off x="948569" y="5246126"/>
              <a:ext cx="718145" cy="267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3600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008000"/>
                  </a:solidFill>
                  <a:ea typeface="ＭＳ ゴシック" charset="-128"/>
                </a:rPr>
                <a:t>Traffic signal  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008000"/>
                  </a:solidFill>
                  <a:ea typeface="ＭＳ ゴシック" charset="-128"/>
                </a:rPr>
                <a:t>information </a:t>
              </a:r>
            </a:p>
          </p:txBody>
        </p:sp>
        <p:sp>
          <p:nvSpPr>
            <p:cNvPr id="21544" name="テキスト ボックス 1"/>
            <p:cNvSpPr txBox="1">
              <a:spLocks noChangeArrowheads="1"/>
            </p:cNvSpPr>
            <p:nvPr/>
          </p:nvSpPr>
          <p:spPr bwMode="auto">
            <a:xfrm>
              <a:off x="5282444" y="5265176"/>
              <a:ext cx="718145" cy="296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36000" rIns="0" bIns="2880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008000"/>
                  </a:solidFill>
                  <a:ea typeface="ＭＳ ゴシック" charset="-128"/>
                </a:rPr>
                <a:t>Traffic signal  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008000"/>
                  </a:solidFill>
                  <a:ea typeface="ＭＳ ゴシック" charset="-128"/>
                </a:rPr>
                <a:t>information </a:t>
              </a:r>
            </a:p>
          </p:txBody>
        </p:sp>
      </p:grpSp>
      <p:grpSp>
        <p:nvGrpSpPr>
          <p:cNvPr id="21511" name="グループ化 6"/>
          <p:cNvGrpSpPr>
            <a:grpSpLocks/>
          </p:cNvGrpSpPr>
          <p:nvPr/>
        </p:nvGrpSpPr>
        <p:grpSpPr bwMode="auto">
          <a:xfrm>
            <a:off x="365125" y="798513"/>
            <a:ext cx="4603750" cy="3125787"/>
            <a:chOff x="-19084" y="1179513"/>
            <a:chExt cx="4603028" cy="3125787"/>
          </a:xfrm>
        </p:grpSpPr>
        <p:grpSp>
          <p:nvGrpSpPr>
            <p:cNvPr id="21513" name="グループ化 7"/>
            <p:cNvGrpSpPr>
              <a:grpSpLocks/>
            </p:cNvGrpSpPr>
            <p:nvPr/>
          </p:nvGrpSpPr>
          <p:grpSpPr bwMode="auto">
            <a:xfrm>
              <a:off x="-19084" y="1179513"/>
              <a:ext cx="4603028" cy="3125787"/>
              <a:chOff x="-357292" y="1231070"/>
              <a:chExt cx="4602528" cy="3126606"/>
            </a:xfrm>
          </p:grpSpPr>
          <p:sp>
            <p:nvSpPr>
              <p:cNvPr id="15" name="角丸四角形 14"/>
              <p:cNvSpPr/>
              <p:nvPr/>
            </p:nvSpPr>
            <p:spPr>
              <a:xfrm>
                <a:off x="252146" y="1235833"/>
                <a:ext cx="3993090" cy="3121843"/>
              </a:xfrm>
              <a:prstGeom prst="roundRect">
                <a:avLst>
                  <a:gd name="adj" fmla="val 4999"/>
                </a:avLst>
              </a:prstGeom>
              <a:noFill/>
              <a:ln>
                <a:solidFill>
                  <a:srgbClr val="FF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521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846" y="1673805"/>
                <a:ext cx="3497558" cy="2636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2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-357292" y="1231070"/>
                <a:ext cx="449177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4000"/>
                  </a:lnSpc>
                  <a:spcAft>
                    <a:spcPts val="142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1pPr>
                <a:lvl2pPr marL="457200">
                  <a:lnSpc>
                    <a:spcPct val="94000"/>
                  </a:lnSpc>
                  <a:spcAft>
                    <a:spcPts val="1138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2pPr>
                <a:lvl3pPr marL="914400">
                  <a:lnSpc>
                    <a:spcPct val="94000"/>
                  </a:lnSpc>
                  <a:spcAft>
                    <a:spcPts val="850"/>
                  </a:spcAft>
                  <a:buClr>
                    <a:srgbClr val="000000"/>
                  </a:buClr>
                  <a:buSzPct val="100000"/>
                  <a:buFont typeface="Times New Roman" charset="0"/>
                  <a:defRPr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3pPr>
                <a:lvl4pPr marL="1371600">
                  <a:lnSpc>
                    <a:spcPct val="94000"/>
                  </a:lnSpc>
                  <a:spcAft>
                    <a:spcPts val="575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4pPr>
                <a:lvl5pPr marL="1828800">
                  <a:lnSpc>
                    <a:spcPct val="94000"/>
                  </a:lnSpc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5pPr>
                <a:lvl6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6pPr>
                <a:lvl7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7pPr>
                <a:lvl8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8pPr>
                <a:lvl9pPr indent="-228600" eaLnBrk="0" fontAlgn="base" hangingPunct="0">
                  <a:lnSpc>
                    <a:spcPct val="94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000">
                    <a:solidFill>
                      <a:srgbClr val="000000"/>
                    </a:solidFill>
                    <a:latin typeface="Verdana" charset="0"/>
                    <a:ea typeface="Verdana" charset="0"/>
                    <a:cs typeface="Verdana" charset="0"/>
                  </a:defRPr>
                </a:lvl9pPr>
              </a:lstStyle>
              <a:p>
                <a:pPr algn="ctr" defTabSz="914400" ea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1" lang="en-US" altLang="ja-JP" sz="1600" b="1">
                    <a:solidFill>
                      <a:schemeClr val="tx1"/>
                    </a:solidFill>
                    <a:ea typeface="ＭＳ ゴシック" charset="-128"/>
                  </a:rPr>
                  <a:t>(1) Broad provision of approaching  </a:t>
                </a:r>
                <a:br>
                  <a:rPr kumimoji="1" lang="en-US" altLang="ja-JP" sz="1600" b="1">
                    <a:solidFill>
                      <a:schemeClr val="tx1"/>
                    </a:solidFill>
                    <a:ea typeface="ＭＳ ゴシック" charset="-128"/>
                  </a:rPr>
                </a:br>
                <a:r>
                  <a:rPr kumimoji="1" lang="en-US" altLang="ja-JP" sz="1600" b="1">
                    <a:solidFill>
                      <a:schemeClr val="tx1"/>
                    </a:solidFill>
                    <a:ea typeface="ＭＳ ゴシック" charset="-128"/>
                  </a:rPr>
                  <a:t>emergency vehicle  </a:t>
                </a:r>
                <a:endParaRPr kumimoji="1" lang="ja-JP" altLang="en-US" sz="1600" b="1">
                  <a:solidFill>
                    <a:schemeClr val="tx1"/>
                  </a:solidFill>
                  <a:ea typeface="ＭＳ ゴシック" charset="-128"/>
                </a:endParaRPr>
              </a:p>
            </p:txBody>
          </p:sp>
        </p:grpSp>
        <p:sp>
          <p:nvSpPr>
            <p:cNvPr id="21514" name="テキスト ボックス 1"/>
            <p:cNvSpPr txBox="1">
              <a:spLocks noChangeArrowheads="1"/>
            </p:cNvSpPr>
            <p:nvPr/>
          </p:nvSpPr>
          <p:spPr bwMode="auto">
            <a:xfrm>
              <a:off x="2423441" y="1938174"/>
              <a:ext cx="1198529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Traffic </a:t>
              </a:r>
              <a:r>
                <a:rPr kumimoji="1" lang="en-US" altLang="ja-JP" sz="900">
                  <a:solidFill>
                    <a:schemeClr val="tx1"/>
                  </a:solidFill>
                  <a:ea typeface="ＭＳ ゴシック" charset="-128"/>
                </a:rPr>
                <a:t>control</a:t>
              </a:r>
              <a:r>
                <a:rPr kumimoji="1" lang="en-US" altLang="ja-JP" sz="1000">
                  <a:solidFill>
                    <a:schemeClr val="tx1"/>
                  </a:solidFill>
                  <a:ea typeface="ＭＳ ゴシック" charset="-128"/>
                </a:rPr>
                <a:t> center </a:t>
              </a:r>
              <a:endParaRPr kumimoji="1" lang="ja-JP" altLang="en-US" sz="1000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21515" name="テキスト ボックス 1"/>
            <p:cNvSpPr txBox="1">
              <a:spLocks noChangeArrowheads="1"/>
            </p:cNvSpPr>
            <p:nvPr/>
          </p:nvSpPr>
          <p:spPr bwMode="auto">
            <a:xfrm>
              <a:off x="1284443" y="3814995"/>
              <a:ext cx="656196" cy="2671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36000" tIns="36000" rIns="36000" bIns="0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Emergency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vehicle  </a:t>
              </a:r>
            </a:p>
          </p:txBody>
        </p:sp>
        <p:sp>
          <p:nvSpPr>
            <p:cNvPr id="21516" name="テキスト ボックス 1"/>
            <p:cNvSpPr txBox="1">
              <a:spLocks noChangeArrowheads="1"/>
            </p:cNvSpPr>
            <p:nvPr/>
          </p:nvSpPr>
          <p:spPr bwMode="auto">
            <a:xfrm>
              <a:off x="3470809" y="2718445"/>
              <a:ext cx="1047329" cy="346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Emergency vehicle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approaching alert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(I</a:t>
              </a:r>
              <a:r>
                <a:rPr kumimoji="1" lang="ja-JP" altLang="en-US" sz="900">
                  <a:solidFill>
                    <a:srgbClr val="FF0000"/>
                  </a:solidFill>
                  <a:ea typeface="ＭＳ ゴシック" charset="-128"/>
                </a:rPr>
                <a:t>⇒</a:t>
              </a:r>
              <a:r>
                <a:rPr kumimoji="1" lang="en-US" altLang="ja-JP" sz="900">
                  <a:solidFill>
                    <a:srgbClr val="FF0000"/>
                  </a:solidFill>
                  <a:ea typeface="ＭＳ ゴシック" charset="-128"/>
                </a:rPr>
                <a:t>V)</a:t>
              </a:r>
            </a:p>
          </p:txBody>
        </p:sp>
        <p:sp>
          <p:nvSpPr>
            <p:cNvPr id="21517" name="テキスト ボックス 1"/>
            <p:cNvSpPr txBox="1">
              <a:spLocks noChangeArrowheads="1"/>
            </p:cNvSpPr>
            <p:nvPr/>
          </p:nvSpPr>
          <p:spPr bwMode="auto">
            <a:xfrm>
              <a:off x="678749" y="2888940"/>
              <a:ext cx="1374342" cy="23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333399"/>
                  </a:solidFill>
                  <a:ea typeface="ＭＳ ゴシック" charset="-128"/>
                </a:rPr>
                <a:t>Emergency vehicle</a:t>
              </a:r>
            </a:p>
            <a:p>
              <a:pPr algn="ctr" defTabSz="914400" eaLnBrk="1" hangingPunct="1">
                <a:lnSpc>
                  <a:spcPts val="9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900">
                  <a:solidFill>
                    <a:srgbClr val="333399"/>
                  </a:solidFill>
                  <a:ea typeface="ＭＳ ゴシック" charset="-128"/>
                </a:rPr>
                <a:t>approaching  alert (V</a:t>
              </a:r>
              <a:r>
                <a:rPr kumimoji="1" lang="ja-JP" altLang="en-US" sz="900">
                  <a:solidFill>
                    <a:srgbClr val="333399"/>
                  </a:solidFill>
                  <a:ea typeface="ＭＳ ゴシック" charset="-128"/>
                </a:rPr>
                <a:t>⇔</a:t>
              </a:r>
              <a:r>
                <a:rPr kumimoji="1" lang="en-US" altLang="ja-JP" sz="900">
                  <a:solidFill>
                    <a:srgbClr val="333399"/>
                  </a:solidFill>
                  <a:ea typeface="ＭＳ ゴシック" charset="-128"/>
                </a:rPr>
                <a:t>V)</a:t>
              </a:r>
            </a:p>
          </p:txBody>
        </p:sp>
        <p:sp>
          <p:nvSpPr>
            <p:cNvPr id="21518" name="テキスト ボックス 1"/>
            <p:cNvSpPr txBox="1">
              <a:spLocks noChangeArrowheads="1"/>
            </p:cNvSpPr>
            <p:nvPr/>
          </p:nvSpPr>
          <p:spPr bwMode="auto">
            <a:xfrm>
              <a:off x="2665183" y="3491347"/>
              <a:ext cx="1231877" cy="123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52000" tIns="0" rIns="252000" bIns="0" anchor="ctr" anchorCtr="1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en-US" altLang="ja-JP" sz="800" b="1">
                  <a:solidFill>
                    <a:schemeClr val="tx1"/>
                  </a:solidFill>
                  <a:ea typeface="ＭＳ ゴシック" charset="-128"/>
                </a:rPr>
                <a:t>Display image </a:t>
              </a:r>
              <a:endParaRPr kumimoji="1" lang="ja-JP" altLang="en-US" sz="800" b="1">
                <a:solidFill>
                  <a:schemeClr val="tx1"/>
                </a:solidFill>
                <a:ea typeface="ＭＳ ゴシック" charset="-128"/>
              </a:endParaRPr>
            </a:p>
          </p:txBody>
        </p:sp>
        <p:sp>
          <p:nvSpPr>
            <p:cNvPr id="14" name="テキスト ボックス 1"/>
            <p:cNvSpPr txBox="1">
              <a:spLocks noChangeArrowheads="1"/>
            </p:cNvSpPr>
            <p:nvPr/>
          </p:nvSpPr>
          <p:spPr bwMode="auto">
            <a:xfrm>
              <a:off x="2728448" y="3278188"/>
              <a:ext cx="780928" cy="119062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wrap="none" lIns="18000" tIns="0" rIns="18000" bIns="0" anchor="ctr" anchorCtr="1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ja-JP" sz="700" dirty="0" smtClean="0"/>
                <a:t>On-vehicle device </a:t>
              </a:r>
              <a:endParaRPr lang="ja-JP" altLang="en-US" sz="700" dirty="0"/>
            </a:p>
          </p:txBody>
        </p:sp>
      </p:grpSp>
      <p:sp>
        <p:nvSpPr>
          <p:cNvPr id="21512" name="正方形/長方形 53"/>
          <p:cNvSpPr>
            <a:spLocks noChangeArrowheads="1"/>
          </p:cNvSpPr>
          <p:nvPr/>
        </p:nvSpPr>
        <p:spPr bwMode="auto">
          <a:xfrm>
            <a:off x="0" y="6092825"/>
            <a:ext cx="111442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ts val="17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400" b="1">
                <a:solidFill>
                  <a:schemeClr val="tx1"/>
                </a:solidFill>
                <a:ea typeface="ＭＳ ゴシック" charset="-128"/>
              </a:rPr>
              <a:t>ARIB STD-T109</a:t>
            </a:r>
            <a:r>
              <a:rPr kumimoji="1" lang="ja-JP" altLang="en-US" sz="1400" b="1">
                <a:solidFill>
                  <a:schemeClr val="tx1"/>
                </a:solidFill>
                <a:ea typeface="ＭＳ ゴシック" charset="-128"/>
              </a:rPr>
              <a:t>　</a:t>
            </a:r>
            <a:r>
              <a:rPr kumimoji="1" lang="en-US" altLang="ja-JP" sz="1400" b="1">
                <a:solidFill>
                  <a:srgbClr val="FF0000"/>
                </a:solidFill>
                <a:ea typeface="ＭＳ ゴシック" charset="-128"/>
              </a:rPr>
              <a:t>700 MHz BAND</a:t>
            </a:r>
            <a:r>
              <a:rPr kumimoji="1" lang="ja-JP" altLang="en-US" sz="1400" b="1">
                <a:solidFill>
                  <a:srgbClr val="FF0000"/>
                </a:solidFill>
                <a:ea typeface="ＭＳ ゴシック" charset="-128"/>
              </a:rPr>
              <a:t> </a:t>
            </a:r>
            <a:r>
              <a:rPr kumimoji="1" lang="en-US" altLang="ja-JP" sz="1400" b="1">
                <a:solidFill>
                  <a:srgbClr val="FF0000"/>
                </a:solidFill>
                <a:ea typeface="ＭＳ ゴシック" charset="-128"/>
              </a:rPr>
              <a:t>INTELLIGENT TRANSPORT SYSTEMS</a:t>
            </a:r>
            <a:r>
              <a:rPr kumimoji="1" lang="en-US" altLang="ja-JP" sz="1400" b="1">
                <a:solidFill>
                  <a:schemeClr val="tx1"/>
                </a:solidFill>
                <a:ea typeface="ＭＳ ゴシック" charset="-128"/>
              </a:rPr>
              <a:t>   </a:t>
            </a:r>
            <a:r>
              <a:rPr kumimoji="1" lang="ja-JP" altLang="en-US" sz="1400" b="1">
                <a:solidFill>
                  <a:schemeClr val="tx1"/>
                </a:solidFill>
                <a:ea typeface="ＭＳ ゴシック" charset="-128"/>
              </a:rPr>
              <a:t>（</a:t>
            </a:r>
            <a:r>
              <a:rPr kumimoji="1" lang="en-US" altLang="ja-JP" sz="1400" b="1">
                <a:solidFill>
                  <a:schemeClr val="tx1"/>
                </a:solidFill>
                <a:ea typeface="ＭＳ ゴシック" charset="-128"/>
              </a:rPr>
              <a:t>New Revision Date</a:t>
            </a:r>
            <a:r>
              <a:rPr kumimoji="1" lang="ja-JP" altLang="en-US" sz="1400" b="1">
                <a:solidFill>
                  <a:schemeClr val="tx1"/>
                </a:solidFill>
                <a:ea typeface="ＭＳ ゴシック" charset="-128"/>
              </a:rPr>
              <a:t>：</a:t>
            </a:r>
            <a:r>
              <a:rPr kumimoji="1" lang="en-US" altLang="ja-JP" sz="1400" b="1">
                <a:solidFill>
                  <a:schemeClr val="tx1"/>
                </a:solidFill>
                <a:ea typeface="ＭＳ ゴシック" charset="-128"/>
              </a:rPr>
              <a:t>July 27, 2017</a:t>
            </a:r>
            <a:r>
              <a:rPr kumimoji="1" lang="ja-JP" altLang="en-US" sz="1400" b="1">
                <a:solidFill>
                  <a:schemeClr val="tx1"/>
                </a:solidFill>
                <a:ea typeface="ＭＳ ゴシック" charset="-128"/>
              </a:rPr>
              <a:t>）</a:t>
            </a:r>
            <a:endParaRPr kumimoji="1" lang="en-US" altLang="ja-JP" sz="1400" b="1">
              <a:solidFill>
                <a:schemeClr val="tx1"/>
              </a:solidFill>
              <a:ea typeface="ＭＳ ゴシック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40F6396-BC55-D24E-8AA0-1145F38B9B4E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1"/>
          </p:nvPr>
        </p:nvSpPr>
        <p:spPr>
          <a:xfrm>
            <a:off x="333375" y="333375"/>
            <a:ext cx="11026775" cy="647700"/>
          </a:xfrm>
        </p:spPr>
        <p:txBody>
          <a:bodyPr/>
          <a:lstStyle/>
          <a:p>
            <a:r>
              <a:rPr lang="en-US" altLang="ja-JP">
                <a:ea typeface="MS PGothic" charset="-128"/>
              </a:rPr>
              <a:t>Ambulance presence notification</a:t>
            </a:r>
            <a:endParaRPr lang="ja-JP" altLang="ja-JP">
              <a:ea typeface="MS PGothic" charset="-128"/>
            </a:endParaRPr>
          </a:p>
        </p:txBody>
      </p:sp>
      <p:sp>
        <p:nvSpPr>
          <p:cNvPr id="22532" name="Content Placeholder 4"/>
          <p:cNvSpPr>
            <a:spLocks noGrp="1"/>
          </p:cNvSpPr>
          <p:nvPr>
            <p:ph sz="half" idx="12"/>
          </p:nvPr>
        </p:nvSpPr>
        <p:spPr>
          <a:xfrm>
            <a:off x="46038" y="1196975"/>
            <a:ext cx="6408737" cy="992188"/>
          </a:xfrm>
        </p:spPr>
        <p:txBody>
          <a:bodyPr/>
          <a:lstStyle/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1800">
                <a:ea typeface="Meiryo UI" charset="0"/>
                <a:sym typeface="Wingdings 3" charset="2"/>
              </a:rPr>
              <a:t>Effect of shortening transport time by ITS connect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1800">
                <a:ea typeface="Meiryo UI" charset="0"/>
                <a:sym typeface="Wingdings 3" charset="2"/>
              </a:rPr>
              <a:t>Expected to reduce emergency vehicle accidents</a:t>
            </a:r>
            <a:endParaRPr lang="ja-JP" altLang="en-US" sz="1800">
              <a:ea typeface="Meiryo UI" charset="0"/>
              <a:sym typeface="Wingdings 3" charset="2"/>
            </a:endParaRP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endParaRPr lang="en-US" altLang="en-US" sz="1800"/>
          </a:p>
        </p:txBody>
      </p:sp>
      <p:pic>
        <p:nvPicPr>
          <p:cNvPr id="22533" name="Picture 15" descr="新型プリウス（国内仕様・プロトタイプモデル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2254250"/>
            <a:ext cx="28956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C:\Users\1498075\Documents\2014\image\トヨタ救急車“ハイメディック” 4WD (ホワイト)オプション装着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2120900"/>
            <a:ext cx="25844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748713" y="2830513"/>
            <a:ext cx="1722437" cy="45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ITS Connect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defRPr/>
            </a:pP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ambulance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 rot="21381968">
            <a:off x="4297363" y="2046288"/>
            <a:ext cx="1812925" cy="365125"/>
          </a:xfrm>
          <a:custGeom>
            <a:avLst/>
            <a:gdLst>
              <a:gd name="connsiteX0" fmla="*/ 0 w 2788171"/>
              <a:gd name="connsiteY0" fmla="*/ 599607 h 734518"/>
              <a:gd name="connsiteX1" fmla="*/ 1484026 w 2788171"/>
              <a:gd name="connsiteY1" fmla="*/ 149902 h 734518"/>
              <a:gd name="connsiteX2" fmla="*/ 1304145 w 2788171"/>
              <a:gd name="connsiteY2" fmla="*/ 419725 h 734518"/>
              <a:gd name="connsiteX3" fmla="*/ 2788171 w 2788171"/>
              <a:gd name="connsiteY3" fmla="*/ 0 h 734518"/>
              <a:gd name="connsiteX4" fmla="*/ 1034322 w 2788171"/>
              <a:gd name="connsiteY4" fmla="*/ 734518 h 734518"/>
              <a:gd name="connsiteX5" fmla="*/ 1229194 w 2788171"/>
              <a:gd name="connsiteY5" fmla="*/ 524656 h 734518"/>
              <a:gd name="connsiteX6" fmla="*/ 0 w 2788171"/>
              <a:gd name="connsiteY6" fmla="*/ 599607 h 734518"/>
              <a:gd name="connsiteX0" fmla="*/ 0 w 2788171"/>
              <a:gd name="connsiteY0" fmla="*/ 599607 h 734518"/>
              <a:gd name="connsiteX1" fmla="*/ 1484026 w 2788171"/>
              <a:gd name="connsiteY1" fmla="*/ 149902 h 734518"/>
              <a:gd name="connsiteX2" fmla="*/ 1424066 w 2788171"/>
              <a:gd name="connsiteY2" fmla="*/ 329784 h 734518"/>
              <a:gd name="connsiteX3" fmla="*/ 2788171 w 2788171"/>
              <a:gd name="connsiteY3" fmla="*/ 0 h 734518"/>
              <a:gd name="connsiteX4" fmla="*/ 1034322 w 2788171"/>
              <a:gd name="connsiteY4" fmla="*/ 734518 h 734518"/>
              <a:gd name="connsiteX5" fmla="*/ 1229194 w 2788171"/>
              <a:gd name="connsiteY5" fmla="*/ 524656 h 734518"/>
              <a:gd name="connsiteX6" fmla="*/ 0 w 2788171"/>
              <a:gd name="connsiteY6" fmla="*/ 599607 h 734518"/>
              <a:gd name="connsiteX0" fmla="*/ 0 w 2788171"/>
              <a:gd name="connsiteY0" fmla="*/ 599607 h 734518"/>
              <a:gd name="connsiteX1" fmla="*/ 1484026 w 2788171"/>
              <a:gd name="connsiteY1" fmla="*/ 149902 h 734518"/>
              <a:gd name="connsiteX2" fmla="*/ 1424066 w 2788171"/>
              <a:gd name="connsiteY2" fmla="*/ 329784 h 734518"/>
              <a:gd name="connsiteX3" fmla="*/ 2788171 w 2788171"/>
              <a:gd name="connsiteY3" fmla="*/ 0 h 734518"/>
              <a:gd name="connsiteX4" fmla="*/ 1034322 w 2788171"/>
              <a:gd name="connsiteY4" fmla="*/ 734518 h 734518"/>
              <a:gd name="connsiteX5" fmla="*/ 1169234 w 2788171"/>
              <a:gd name="connsiteY5" fmla="*/ 449705 h 734518"/>
              <a:gd name="connsiteX6" fmla="*/ 0 w 2788171"/>
              <a:gd name="connsiteY6" fmla="*/ 599607 h 734518"/>
              <a:gd name="connsiteX0" fmla="*/ 0 w 2788171"/>
              <a:gd name="connsiteY0" fmla="*/ 599607 h 719528"/>
              <a:gd name="connsiteX1" fmla="*/ 1484026 w 2788171"/>
              <a:gd name="connsiteY1" fmla="*/ 149902 h 719528"/>
              <a:gd name="connsiteX2" fmla="*/ 1424066 w 2788171"/>
              <a:gd name="connsiteY2" fmla="*/ 329784 h 719528"/>
              <a:gd name="connsiteX3" fmla="*/ 2788171 w 2788171"/>
              <a:gd name="connsiteY3" fmla="*/ 0 h 719528"/>
              <a:gd name="connsiteX4" fmla="*/ 959371 w 2788171"/>
              <a:gd name="connsiteY4" fmla="*/ 719528 h 719528"/>
              <a:gd name="connsiteX5" fmla="*/ 1169234 w 2788171"/>
              <a:gd name="connsiteY5" fmla="*/ 449705 h 719528"/>
              <a:gd name="connsiteX6" fmla="*/ 0 w 2788171"/>
              <a:gd name="connsiteY6" fmla="*/ 599607 h 719528"/>
              <a:gd name="connsiteX0" fmla="*/ 0 w 2788171"/>
              <a:gd name="connsiteY0" fmla="*/ 689548 h 719528"/>
              <a:gd name="connsiteX1" fmla="*/ 1484026 w 2788171"/>
              <a:gd name="connsiteY1" fmla="*/ 149902 h 719528"/>
              <a:gd name="connsiteX2" fmla="*/ 1424066 w 2788171"/>
              <a:gd name="connsiteY2" fmla="*/ 329784 h 719528"/>
              <a:gd name="connsiteX3" fmla="*/ 2788171 w 2788171"/>
              <a:gd name="connsiteY3" fmla="*/ 0 h 719528"/>
              <a:gd name="connsiteX4" fmla="*/ 959371 w 2788171"/>
              <a:gd name="connsiteY4" fmla="*/ 719528 h 719528"/>
              <a:gd name="connsiteX5" fmla="*/ 1169234 w 2788171"/>
              <a:gd name="connsiteY5" fmla="*/ 449705 h 719528"/>
              <a:gd name="connsiteX6" fmla="*/ 0 w 2788171"/>
              <a:gd name="connsiteY6" fmla="*/ 689548 h 719528"/>
              <a:gd name="connsiteX0" fmla="*/ 0 w 2788171"/>
              <a:gd name="connsiteY0" fmla="*/ 689548 h 689548"/>
              <a:gd name="connsiteX1" fmla="*/ 1484026 w 2788171"/>
              <a:gd name="connsiteY1" fmla="*/ 149902 h 689548"/>
              <a:gd name="connsiteX2" fmla="*/ 1424066 w 2788171"/>
              <a:gd name="connsiteY2" fmla="*/ 329784 h 689548"/>
              <a:gd name="connsiteX3" fmla="*/ 2788171 w 2788171"/>
              <a:gd name="connsiteY3" fmla="*/ 0 h 689548"/>
              <a:gd name="connsiteX4" fmla="*/ 995802 w 2788171"/>
              <a:gd name="connsiteY4" fmla="*/ 679604 h 689548"/>
              <a:gd name="connsiteX5" fmla="*/ 1169234 w 2788171"/>
              <a:gd name="connsiteY5" fmla="*/ 449705 h 689548"/>
              <a:gd name="connsiteX6" fmla="*/ 0 w 2788171"/>
              <a:gd name="connsiteY6" fmla="*/ 689548 h 68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8171" h="689548">
                <a:moveTo>
                  <a:pt x="0" y="689548"/>
                </a:moveTo>
                <a:lnTo>
                  <a:pt x="1484026" y="149902"/>
                </a:lnTo>
                <a:lnTo>
                  <a:pt x="1424066" y="329784"/>
                </a:lnTo>
                <a:lnTo>
                  <a:pt x="2788171" y="0"/>
                </a:lnTo>
                <a:lnTo>
                  <a:pt x="995802" y="679604"/>
                </a:lnTo>
                <a:lnTo>
                  <a:pt x="1169234" y="449705"/>
                </a:lnTo>
                <a:lnTo>
                  <a:pt x="0" y="689548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537" name="テキスト ボックス 171"/>
          <p:cNvSpPr txBox="1">
            <a:spLocks noChangeArrowheads="1"/>
          </p:cNvSpPr>
          <p:nvPr/>
        </p:nvSpPr>
        <p:spPr bwMode="auto">
          <a:xfrm>
            <a:off x="1487488" y="1949450"/>
            <a:ext cx="4319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en-US" sz="2000">
                <a:solidFill>
                  <a:schemeClr val="tx1"/>
                </a:solidFill>
                <a:latin typeface="Meiryo UI" charset="0"/>
                <a:ea typeface="Meiryo UI" charset="0"/>
              </a:rPr>
              <a:t>＜</a:t>
            </a:r>
            <a:r>
              <a:rPr kumimoji="1" lang="en-US" altLang="ja-JP" sz="2000">
                <a:solidFill>
                  <a:schemeClr val="tx1"/>
                </a:solidFill>
                <a:latin typeface="Meiryo UI" charset="0"/>
                <a:ea typeface="Meiryo UI" charset="0"/>
              </a:rPr>
              <a:t>Confirm effect on ambulance</a:t>
            </a:r>
            <a:r>
              <a:rPr kumimoji="1" lang="ja-JP" altLang="en-US" sz="2000">
                <a:solidFill>
                  <a:schemeClr val="tx1"/>
                </a:solidFill>
                <a:latin typeface="Meiryo UI" charset="0"/>
                <a:ea typeface="Meiryo UI" charset="0"/>
              </a:rPr>
              <a:t>＞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108200" y="3455988"/>
            <a:ext cx="3135313" cy="458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ITS Connect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General vehicle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2539" name="tab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3952875"/>
            <a:ext cx="5389562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112"/>
          <p:cNvSpPr txBox="1">
            <a:spLocks noChangeArrowheads="1"/>
          </p:cNvSpPr>
          <p:nvPr/>
        </p:nvSpPr>
        <p:spPr bwMode="auto">
          <a:xfrm>
            <a:off x="7107238" y="4000500"/>
            <a:ext cx="35941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ts val="1500"/>
              </a:lnSpc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ja-JP" sz="1400">
                <a:solidFill>
                  <a:schemeClr val="tx1"/>
                </a:solidFill>
                <a:latin typeface="Meiryo UI" charset="0"/>
                <a:ea typeface="Meiryo UI" charset="0"/>
              </a:rPr>
              <a:t>(</a:t>
            </a:r>
            <a:r>
              <a:rPr lang="ja-JP" altLang="en-US" sz="1400">
                <a:solidFill>
                  <a:schemeClr val="tx1"/>
                </a:solidFill>
                <a:latin typeface="Meiryo UI" charset="0"/>
                <a:ea typeface="Meiryo UI" charset="0"/>
              </a:rPr>
              <a:t>１</a:t>
            </a:r>
            <a:r>
              <a:rPr lang="en-US" altLang="ja-JP" sz="1400">
                <a:solidFill>
                  <a:schemeClr val="tx1"/>
                </a:solidFill>
                <a:latin typeface="Meiryo UI" charset="0"/>
                <a:ea typeface="Meiryo UI" charset="0"/>
              </a:rPr>
              <a:t>) Questionnaire period</a:t>
            </a:r>
          </a:p>
          <a:p>
            <a:pPr defTabSz="914400" eaLnBrk="1" hangingPunct="1">
              <a:lnSpc>
                <a:spcPts val="15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ja-JP" altLang="en-US" sz="1400">
                <a:solidFill>
                  <a:schemeClr val="tx1"/>
                </a:solidFill>
                <a:latin typeface="Meiryo UI" charset="0"/>
                <a:ea typeface="Meiryo UI" charset="0"/>
              </a:rPr>
              <a:t>　    </a:t>
            </a:r>
            <a:r>
              <a:rPr lang="en-US" altLang="ja-JP" sz="1400">
                <a:solidFill>
                  <a:schemeClr val="tx1"/>
                </a:solidFill>
                <a:latin typeface="Meiryo UI" charset="0"/>
                <a:ea typeface="Meiryo UI" charset="0"/>
              </a:rPr>
              <a:t>March 13,2017</a:t>
            </a:r>
            <a:r>
              <a:rPr lang="ja-JP" altLang="en-US" sz="1400">
                <a:solidFill>
                  <a:schemeClr val="tx1"/>
                </a:solidFill>
                <a:latin typeface="Meiryo UI" charset="0"/>
                <a:ea typeface="Meiryo UI" charset="0"/>
              </a:rPr>
              <a:t>  ～</a:t>
            </a:r>
            <a:r>
              <a:rPr lang="en-US" altLang="ja-JP" sz="1400">
                <a:solidFill>
                  <a:schemeClr val="tx1"/>
                </a:solidFill>
                <a:latin typeface="Meiryo UI" charset="0"/>
                <a:ea typeface="Meiryo UI" charset="0"/>
              </a:rPr>
              <a:t> March 24,2017</a:t>
            </a:r>
          </a:p>
          <a:p>
            <a:pPr defTabSz="914400" eaLnBrk="1" hangingPunct="1">
              <a:lnSpc>
                <a:spcPts val="15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en-US" altLang="ja-JP" sz="1400">
                <a:solidFill>
                  <a:schemeClr val="tx1"/>
                </a:solidFill>
                <a:latin typeface="Meiryo UI" charset="0"/>
                <a:ea typeface="Meiryo UI" charset="0"/>
              </a:rPr>
              <a:t>(</a:t>
            </a:r>
            <a:r>
              <a:rPr lang="ja-JP" altLang="en-US" sz="1400">
                <a:solidFill>
                  <a:schemeClr val="tx1"/>
                </a:solidFill>
                <a:latin typeface="Meiryo UI" charset="0"/>
                <a:ea typeface="Meiryo UI" charset="0"/>
              </a:rPr>
              <a:t>２</a:t>
            </a:r>
            <a:r>
              <a:rPr lang="en-US" altLang="ja-JP" sz="1400">
                <a:solidFill>
                  <a:schemeClr val="tx1"/>
                </a:solidFill>
                <a:latin typeface="Meiryo UI" charset="0"/>
                <a:ea typeface="Meiryo UI" charset="0"/>
              </a:rPr>
              <a:t>) Number of people</a:t>
            </a:r>
          </a:p>
          <a:p>
            <a:pPr defTabSz="914400" eaLnBrk="1" hangingPunct="1">
              <a:lnSpc>
                <a:spcPts val="1500"/>
              </a:lnSpc>
              <a:spcBef>
                <a:spcPct val="50000"/>
              </a:spcBef>
              <a:spcAft>
                <a:spcPct val="0"/>
              </a:spcAft>
              <a:buSzTx/>
            </a:pPr>
            <a:r>
              <a:rPr lang="ja-JP" altLang="en-US" sz="1400">
                <a:solidFill>
                  <a:schemeClr val="tx1"/>
                </a:solidFill>
                <a:latin typeface="Meiryo UI" charset="0"/>
                <a:ea typeface="Meiryo UI" charset="0"/>
              </a:rPr>
              <a:t>　　  </a:t>
            </a:r>
            <a:r>
              <a:rPr lang="en-US" altLang="ja-JP" sz="1400">
                <a:solidFill>
                  <a:schemeClr val="tx1"/>
                </a:solidFill>
                <a:latin typeface="Meiryo UI" charset="0"/>
                <a:ea typeface="Meiryo UI" charset="0"/>
              </a:rPr>
              <a:t>159</a:t>
            </a:r>
            <a:r>
              <a:rPr lang="ja-JP" altLang="en-US" sz="1400">
                <a:solidFill>
                  <a:schemeClr val="tx1"/>
                </a:solidFill>
                <a:latin typeface="Meiryo UI" charset="0"/>
                <a:ea typeface="Meiryo UI" charset="0"/>
              </a:rPr>
              <a:t> </a:t>
            </a:r>
            <a:r>
              <a:rPr lang="en-US" altLang="ja-JP" sz="1400">
                <a:solidFill>
                  <a:schemeClr val="tx1"/>
                </a:solidFill>
                <a:latin typeface="Meiryo UI" charset="0"/>
                <a:ea typeface="Meiryo UI" charset="0"/>
              </a:rPr>
              <a:t>people (Driver only)</a:t>
            </a:r>
          </a:p>
        </p:txBody>
      </p:sp>
      <p:sp>
        <p:nvSpPr>
          <p:cNvPr id="22541" name="テキスト ボックス 171"/>
          <p:cNvSpPr txBox="1">
            <a:spLocks noChangeArrowheads="1"/>
          </p:cNvSpPr>
          <p:nvPr/>
        </p:nvSpPr>
        <p:spPr bwMode="auto">
          <a:xfrm>
            <a:off x="1660525" y="5219700"/>
            <a:ext cx="50006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en-US" sz="2000">
                <a:solidFill>
                  <a:schemeClr val="tx1"/>
                </a:solidFill>
                <a:latin typeface="Meiryo UI" charset="0"/>
                <a:ea typeface="Meiryo UI" charset="0"/>
              </a:rPr>
              <a:t>＜</a:t>
            </a:r>
            <a:r>
              <a:rPr kumimoji="1" lang="en-US" altLang="ja-JP" sz="2000">
                <a:solidFill>
                  <a:schemeClr val="tx1"/>
                </a:solidFill>
                <a:latin typeface="Meiryo UI" charset="0"/>
                <a:ea typeface="Meiryo UI" charset="0"/>
              </a:rPr>
              <a:t>Opinions sent to the questionnaire</a:t>
            </a:r>
            <a:r>
              <a:rPr kumimoji="1" lang="ja-JP" altLang="en-US" sz="2000">
                <a:solidFill>
                  <a:schemeClr val="tx1"/>
                </a:solidFill>
                <a:latin typeface="Meiryo UI" charset="0"/>
                <a:ea typeface="Meiryo UI" charset="0"/>
              </a:rPr>
              <a:t>＞</a:t>
            </a:r>
          </a:p>
        </p:txBody>
      </p:sp>
      <p:sp>
        <p:nvSpPr>
          <p:cNvPr id="14" name="テキスト ボックス 12"/>
          <p:cNvSpPr txBox="1"/>
          <p:nvPr/>
        </p:nvSpPr>
        <p:spPr>
          <a:xfrm>
            <a:off x="1517650" y="5580063"/>
            <a:ext cx="8940800" cy="5857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16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6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Vehicles stopping at shoulder are coming out.</a:t>
            </a:r>
            <a:endParaRPr lang="ja-JP" altLang="en-US" sz="1600" dirty="0">
              <a:solidFill>
                <a:schemeClr val="accent6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6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6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Since ITS</a:t>
            </a:r>
            <a:r>
              <a:rPr lang="ja-JP" altLang="en-US" sz="16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600" dirty="0" smtClean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Connect is indispensable for safe driving, I want to be installed in all vehicle.</a:t>
            </a:r>
            <a:endParaRPr lang="ja-JP" altLang="en-US" sz="1600" dirty="0">
              <a:solidFill>
                <a:schemeClr val="accent6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6296025" y="915988"/>
            <a:ext cx="3975100" cy="1450975"/>
          </a:xfrm>
          <a:prstGeom prst="wedgeRoundRectCallout">
            <a:avLst>
              <a:gd name="adj1" fmla="val -12487"/>
              <a:gd name="adj2" fmla="val 88217"/>
              <a:gd name="adj3" fmla="val 16667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Ambulance presence notification</a:t>
            </a:r>
          </a:p>
          <a:p>
            <a:pPr>
              <a:defRPr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Vehicle position, speed,</a:t>
            </a:r>
          </a:p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Progressing direction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emergency transfer</a:t>
            </a:r>
          </a:p>
          <a:p>
            <a:pPr>
              <a:lnSpc>
                <a:spcPts val="1900"/>
              </a:lnSpc>
              <a:defRPr/>
            </a:pP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(siren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and Warning lamp)</a:t>
            </a:r>
            <a:endParaRPr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F0BA909-836D-C84B-84F0-4D3ADE507C5C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idx="11"/>
          </p:nvPr>
        </p:nvSpPr>
        <p:spPr>
          <a:xfrm>
            <a:off x="117475" y="476250"/>
            <a:ext cx="11458575" cy="647700"/>
          </a:xfrm>
        </p:spPr>
        <p:txBody>
          <a:bodyPr/>
          <a:lstStyle/>
          <a:p>
            <a:r>
              <a:rPr lang="en-US" altLang="ja-JP" sz="2400">
                <a:latin typeface="Arial" charset="0"/>
                <a:ea typeface="MS PGothic" charset="-128"/>
              </a:rPr>
              <a:t>Web questionnaires given to ITS connect users(Tokyo, Aichi)</a:t>
            </a:r>
            <a:endParaRPr lang="ja-JP" altLang="ja-JP" sz="2400">
              <a:latin typeface="Arial" charset="0"/>
              <a:ea typeface="MS PGothic" charset="-128"/>
            </a:endParaRPr>
          </a:p>
        </p:txBody>
      </p:sp>
      <p:sp>
        <p:nvSpPr>
          <p:cNvPr id="23556" name="Content Placeholder 4"/>
          <p:cNvSpPr>
            <a:spLocks noGrp="1"/>
          </p:cNvSpPr>
          <p:nvPr>
            <p:ph sz="half" idx="12"/>
          </p:nvPr>
        </p:nvSpPr>
        <p:spPr>
          <a:xfrm>
            <a:off x="406400" y="1052513"/>
            <a:ext cx="10440988" cy="431800"/>
          </a:xfrm>
        </p:spPr>
        <p:txBody>
          <a:bodyPr/>
          <a:lstStyle/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2400">
                <a:latin typeface="Meiryo UI" charset="0"/>
                <a:ea typeface="Meiryo UI" charset="0"/>
              </a:rPr>
              <a:t>“</a:t>
            </a:r>
            <a:r>
              <a:rPr lang="en-US" altLang="ja-JP" sz="2400">
                <a:ea typeface="MS PGothic" charset="-128"/>
              </a:rPr>
              <a:t>Emergency Vehicle</a:t>
            </a:r>
            <a:r>
              <a:rPr lang="en-US" altLang="ja-JP" sz="2400">
                <a:latin typeface="Meiryo UI" charset="0"/>
                <a:ea typeface="Meiryo UI" charset="0"/>
              </a:rPr>
              <a:t> existence notice Highly appreciated”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755900" y="3041650"/>
            <a:ext cx="323850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908425" y="3032125"/>
            <a:ext cx="433388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0588" y="3032125"/>
            <a:ext cx="325437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207000" y="3167063"/>
            <a:ext cx="323850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934075" y="3032125"/>
            <a:ext cx="325438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446838" y="3392488"/>
            <a:ext cx="323850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788150" y="3090863"/>
            <a:ext cx="395288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7158038" y="3217863"/>
            <a:ext cx="360362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9264650" y="2255838"/>
            <a:ext cx="323850" cy="173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9632950" y="2905125"/>
            <a:ext cx="366713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5565775" y="2616200"/>
            <a:ext cx="366713" cy="17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8853488" y="3201988"/>
            <a:ext cx="366712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8382000" y="2328863"/>
            <a:ext cx="366713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8015288" y="2255838"/>
            <a:ext cx="366712" cy="173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7624763" y="2803525"/>
            <a:ext cx="366712" cy="17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354513" y="3163888"/>
            <a:ext cx="366712" cy="173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3116263" y="2290763"/>
            <a:ext cx="360362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3489325" y="2744788"/>
            <a:ext cx="358775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3575" name="テキスト ボックス 31"/>
          <p:cNvSpPr txBox="1">
            <a:spLocks noChangeArrowheads="1"/>
          </p:cNvSpPr>
          <p:nvPr/>
        </p:nvSpPr>
        <p:spPr bwMode="auto">
          <a:xfrm rot="-5400000">
            <a:off x="89694" y="3975894"/>
            <a:ext cx="34004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2000">
                <a:solidFill>
                  <a:schemeClr val="tx1"/>
                </a:solidFill>
                <a:ea typeface="ＭＳ ゴシック" charset="-128"/>
              </a:rPr>
              <a:t>Answer that it was helpful </a:t>
            </a:r>
            <a:r>
              <a:rPr kumimoji="1" lang="ja-JP" altLang="en-US" sz="1800">
                <a:solidFill>
                  <a:schemeClr val="tx1"/>
                </a:solidFill>
                <a:ea typeface="ＭＳ ゴシック" charset="-128"/>
              </a:rPr>
              <a:t>（</a:t>
            </a:r>
            <a:r>
              <a:rPr kumimoji="1" lang="en-US" altLang="ja-JP" sz="1800">
                <a:solidFill>
                  <a:schemeClr val="tx1"/>
                </a:solidFill>
                <a:ea typeface="ＭＳ ゴシック" charset="-128"/>
              </a:rPr>
              <a:t>%</a:t>
            </a:r>
            <a:r>
              <a:rPr kumimoji="1" lang="ja-JP" altLang="en-US" sz="1800">
                <a:solidFill>
                  <a:schemeClr val="tx1"/>
                </a:solidFill>
                <a:ea typeface="ＭＳ ゴシック" charset="-128"/>
              </a:rPr>
              <a:t>）</a:t>
            </a:r>
          </a:p>
        </p:txBody>
      </p:sp>
      <p:sp>
        <p:nvSpPr>
          <p:cNvPr id="23576" name="テキスト ボックス 32"/>
          <p:cNvSpPr txBox="1">
            <a:spLocks noChangeArrowheads="1"/>
          </p:cNvSpPr>
          <p:nvPr/>
        </p:nvSpPr>
        <p:spPr bwMode="auto">
          <a:xfrm>
            <a:off x="2768600" y="5340350"/>
            <a:ext cx="1003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Apps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in general</a:t>
            </a:r>
            <a:endParaRPr kumimoji="1" lang="ja-JP" altLang="en-US" sz="16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577" name="テキスト ボックス 33"/>
          <p:cNvSpPr txBox="1">
            <a:spLocks noChangeArrowheads="1"/>
          </p:cNvSpPr>
          <p:nvPr/>
        </p:nvSpPr>
        <p:spPr bwMode="auto">
          <a:xfrm>
            <a:off x="3927475" y="5370513"/>
            <a:ext cx="9525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Red Light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Caution</a:t>
            </a:r>
            <a:endParaRPr kumimoji="1" lang="ja-JP" altLang="en-US" sz="16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578" name="AutoShape 3"/>
          <p:cNvSpPr>
            <a:spLocks noChangeAspect="1" noChangeArrowheads="1" noTextEdit="1"/>
          </p:cNvSpPr>
          <p:nvPr/>
        </p:nvSpPr>
        <p:spPr bwMode="auto">
          <a:xfrm>
            <a:off x="1892300" y="2055813"/>
            <a:ext cx="83137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Rectangle 5"/>
          <p:cNvSpPr>
            <a:spLocks noChangeArrowheads="1"/>
          </p:cNvSpPr>
          <p:nvPr/>
        </p:nvSpPr>
        <p:spPr bwMode="auto">
          <a:xfrm>
            <a:off x="1890713" y="2055813"/>
            <a:ext cx="8316912" cy="3887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580" name="Rectangle 6"/>
          <p:cNvSpPr>
            <a:spLocks noChangeArrowheads="1"/>
          </p:cNvSpPr>
          <p:nvPr/>
        </p:nvSpPr>
        <p:spPr bwMode="auto">
          <a:xfrm>
            <a:off x="2670175" y="2227263"/>
            <a:ext cx="7356475" cy="3138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581" name="Freeform 7"/>
          <p:cNvSpPr>
            <a:spLocks noEditPoints="1"/>
          </p:cNvSpPr>
          <p:nvPr/>
        </p:nvSpPr>
        <p:spPr bwMode="auto">
          <a:xfrm>
            <a:off x="2670175" y="2232025"/>
            <a:ext cx="7356475" cy="2519363"/>
          </a:xfrm>
          <a:custGeom>
            <a:avLst/>
            <a:gdLst>
              <a:gd name="T0" fmla="*/ 0 w 4634"/>
              <a:gd name="T1" fmla="*/ 2147483647 h 1587"/>
              <a:gd name="T2" fmla="*/ 2147483647 w 4634"/>
              <a:gd name="T3" fmla="*/ 2147483647 h 1587"/>
              <a:gd name="T4" fmla="*/ 2147483647 w 4634"/>
              <a:gd name="T5" fmla="*/ 2147483647 h 1587"/>
              <a:gd name="T6" fmla="*/ 0 w 4634"/>
              <a:gd name="T7" fmla="*/ 2147483647 h 1587"/>
              <a:gd name="T8" fmla="*/ 0 w 4634"/>
              <a:gd name="T9" fmla="*/ 2147483647 h 1587"/>
              <a:gd name="T10" fmla="*/ 0 w 4634"/>
              <a:gd name="T11" fmla="*/ 2147483647 h 1587"/>
              <a:gd name="T12" fmla="*/ 2147483647 w 4634"/>
              <a:gd name="T13" fmla="*/ 2147483647 h 1587"/>
              <a:gd name="T14" fmla="*/ 2147483647 w 4634"/>
              <a:gd name="T15" fmla="*/ 2147483647 h 1587"/>
              <a:gd name="T16" fmla="*/ 0 w 4634"/>
              <a:gd name="T17" fmla="*/ 2147483647 h 1587"/>
              <a:gd name="T18" fmla="*/ 0 w 4634"/>
              <a:gd name="T19" fmla="*/ 2147483647 h 1587"/>
              <a:gd name="T20" fmla="*/ 0 w 4634"/>
              <a:gd name="T21" fmla="*/ 2147483647 h 1587"/>
              <a:gd name="T22" fmla="*/ 2147483647 w 4634"/>
              <a:gd name="T23" fmla="*/ 2147483647 h 1587"/>
              <a:gd name="T24" fmla="*/ 2147483647 w 4634"/>
              <a:gd name="T25" fmla="*/ 2147483647 h 1587"/>
              <a:gd name="T26" fmla="*/ 0 w 4634"/>
              <a:gd name="T27" fmla="*/ 2147483647 h 1587"/>
              <a:gd name="T28" fmla="*/ 0 w 4634"/>
              <a:gd name="T29" fmla="*/ 2147483647 h 1587"/>
              <a:gd name="T30" fmla="*/ 0 w 4634"/>
              <a:gd name="T31" fmla="*/ 2147483647 h 1587"/>
              <a:gd name="T32" fmla="*/ 2147483647 w 4634"/>
              <a:gd name="T33" fmla="*/ 2147483647 h 1587"/>
              <a:gd name="T34" fmla="*/ 2147483647 w 4634"/>
              <a:gd name="T35" fmla="*/ 2147483647 h 1587"/>
              <a:gd name="T36" fmla="*/ 0 w 4634"/>
              <a:gd name="T37" fmla="*/ 2147483647 h 1587"/>
              <a:gd name="T38" fmla="*/ 0 w 4634"/>
              <a:gd name="T39" fmla="*/ 2147483647 h 1587"/>
              <a:gd name="T40" fmla="*/ 0 w 4634"/>
              <a:gd name="T41" fmla="*/ 0 h 1587"/>
              <a:gd name="T42" fmla="*/ 2147483647 w 4634"/>
              <a:gd name="T43" fmla="*/ 0 h 1587"/>
              <a:gd name="T44" fmla="*/ 2147483647 w 4634"/>
              <a:gd name="T45" fmla="*/ 2147483647 h 1587"/>
              <a:gd name="T46" fmla="*/ 0 w 4634"/>
              <a:gd name="T47" fmla="*/ 2147483647 h 1587"/>
              <a:gd name="T48" fmla="*/ 0 w 4634"/>
              <a:gd name="T49" fmla="*/ 0 h 15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634" h="1587">
                <a:moveTo>
                  <a:pt x="0" y="1581"/>
                </a:moveTo>
                <a:lnTo>
                  <a:pt x="4634" y="1581"/>
                </a:lnTo>
                <a:lnTo>
                  <a:pt x="4634" y="1587"/>
                </a:lnTo>
                <a:lnTo>
                  <a:pt x="0" y="1587"/>
                </a:lnTo>
                <a:lnTo>
                  <a:pt x="0" y="1581"/>
                </a:lnTo>
                <a:close/>
                <a:moveTo>
                  <a:pt x="0" y="1185"/>
                </a:moveTo>
                <a:lnTo>
                  <a:pt x="4634" y="1185"/>
                </a:lnTo>
                <a:lnTo>
                  <a:pt x="4634" y="1192"/>
                </a:lnTo>
                <a:lnTo>
                  <a:pt x="0" y="1192"/>
                </a:lnTo>
                <a:lnTo>
                  <a:pt x="0" y="1185"/>
                </a:lnTo>
                <a:close/>
                <a:moveTo>
                  <a:pt x="0" y="790"/>
                </a:moveTo>
                <a:lnTo>
                  <a:pt x="4634" y="790"/>
                </a:lnTo>
                <a:lnTo>
                  <a:pt x="4634" y="796"/>
                </a:lnTo>
                <a:lnTo>
                  <a:pt x="0" y="796"/>
                </a:lnTo>
                <a:lnTo>
                  <a:pt x="0" y="790"/>
                </a:lnTo>
                <a:close/>
                <a:moveTo>
                  <a:pt x="0" y="394"/>
                </a:moveTo>
                <a:lnTo>
                  <a:pt x="4634" y="394"/>
                </a:lnTo>
                <a:lnTo>
                  <a:pt x="4634" y="401"/>
                </a:lnTo>
                <a:lnTo>
                  <a:pt x="0" y="401"/>
                </a:lnTo>
                <a:lnTo>
                  <a:pt x="0" y="394"/>
                </a:lnTo>
                <a:close/>
                <a:moveTo>
                  <a:pt x="0" y="0"/>
                </a:moveTo>
                <a:lnTo>
                  <a:pt x="4634" y="0"/>
                </a:lnTo>
                <a:lnTo>
                  <a:pt x="4634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58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2760663" y="3306763"/>
            <a:ext cx="349250" cy="2068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23583" name="Rectangle 9"/>
          <p:cNvSpPr>
            <a:spLocks noChangeArrowheads="1"/>
          </p:cNvSpPr>
          <p:nvPr/>
        </p:nvSpPr>
        <p:spPr bwMode="auto">
          <a:xfrm>
            <a:off x="2760663" y="3306763"/>
            <a:ext cx="349250" cy="2068512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3987800" y="3282950"/>
            <a:ext cx="349250" cy="2092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23585" name="Rectangle 11"/>
          <p:cNvSpPr>
            <a:spLocks noChangeArrowheads="1"/>
          </p:cNvSpPr>
          <p:nvPr/>
        </p:nvSpPr>
        <p:spPr bwMode="auto">
          <a:xfrm>
            <a:off x="3987800" y="3282950"/>
            <a:ext cx="349250" cy="2092325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5213350" y="3414713"/>
            <a:ext cx="349250" cy="1960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23587" name="Rectangle 13"/>
          <p:cNvSpPr>
            <a:spLocks noChangeArrowheads="1"/>
          </p:cNvSpPr>
          <p:nvPr/>
        </p:nvSpPr>
        <p:spPr bwMode="auto">
          <a:xfrm>
            <a:off x="5213350" y="3414713"/>
            <a:ext cx="349250" cy="1960562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6438900" y="3663950"/>
            <a:ext cx="349250" cy="171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23589" name="Rectangle 15"/>
          <p:cNvSpPr>
            <a:spLocks noChangeArrowheads="1"/>
          </p:cNvSpPr>
          <p:nvPr/>
        </p:nvSpPr>
        <p:spPr bwMode="auto">
          <a:xfrm>
            <a:off x="6438900" y="3663950"/>
            <a:ext cx="349250" cy="1711325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666038" y="3022600"/>
            <a:ext cx="349250" cy="2352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23591" name="Rectangle 17"/>
          <p:cNvSpPr>
            <a:spLocks noChangeArrowheads="1"/>
          </p:cNvSpPr>
          <p:nvPr/>
        </p:nvSpPr>
        <p:spPr bwMode="auto">
          <a:xfrm>
            <a:off x="7666038" y="3022600"/>
            <a:ext cx="349250" cy="2352675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8891588" y="3403600"/>
            <a:ext cx="349250" cy="1971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23593" name="Rectangle 19"/>
          <p:cNvSpPr>
            <a:spLocks noChangeArrowheads="1"/>
          </p:cNvSpPr>
          <p:nvPr/>
        </p:nvSpPr>
        <p:spPr bwMode="auto">
          <a:xfrm>
            <a:off x="8891588" y="3403600"/>
            <a:ext cx="349250" cy="1971675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594" name="Rectangle 20"/>
          <p:cNvSpPr>
            <a:spLocks noChangeArrowheads="1"/>
          </p:cNvSpPr>
          <p:nvPr/>
        </p:nvSpPr>
        <p:spPr bwMode="auto">
          <a:xfrm>
            <a:off x="3108325" y="2540000"/>
            <a:ext cx="349250" cy="2835275"/>
          </a:xfrm>
          <a:prstGeom prst="rect">
            <a:avLst/>
          </a:prstGeom>
          <a:solidFill>
            <a:srgbClr val="75F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595" name="Freeform 21"/>
          <p:cNvSpPr>
            <a:spLocks noEditPoints="1"/>
          </p:cNvSpPr>
          <p:nvPr/>
        </p:nvSpPr>
        <p:spPr bwMode="auto">
          <a:xfrm>
            <a:off x="3097213" y="2528888"/>
            <a:ext cx="373062" cy="2855912"/>
          </a:xfrm>
          <a:custGeom>
            <a:avLst/>
            <a:gdLst>
              <a:gd name="T0" fmla="*/ 0 w 3040"/>
              <a:gd name="T1" fmla="*/ 2147483647 h 25904"/>
              <a:gd name="T2" fmla="*/ 2147483647 w 3040"/>
              <a:gd name="T3" fmla="*/ 0 h 25904"/>
              <a:gd name="T4" fmla="*/ 2147483647 w 3040"/>
              <a:gd name="T5" fmla="*/ 0 h 25904"/>
              <a:gd name="T6" fmla="*/ 2147483647 w 3040"/>
              <a:gd name="T7" fmla="*/ 2147483647 h 25904"/>
              <a:gd name="T8" fmla="*/ 2147483647 w 3040"/>
              <a:gd name="T9" fmla="*/ 2147483647 h 25904"/>
              <a:gd name="T10" fmla="*/ 2147483647 w 3040"/>
              <a:gd name="T11" fmla="*/ 2147483647 h 25904"/>
              <a:gd name="T12" fmla="*/ 2147483647 w 3040"/>
              <a:gd name="T13" fmla="*/ 2147483647 h 25904"/>
              <a:gd name="T14" fmla="*/ 0 w 3040"/>
              <a:gd name="T15" fmla="*/ 2147483647 h 25904"/>
              <a:gd name="T16" fmla="*/ 0 w 3040"/>
              <a:gd name="T17" fmla="*/ 2147483647 h 25904"/>
              <a:gd name="T18" fmla="*/ 2147483647 w 3040"/>
              <a:gd name="T19" fmla="*/ 2147483647 h 25904"/>
              <a:gd name="T20" fmla="*/ 2147483647 w 3040"/>
              <a:gd name="T21" fmla="*/ 2147483647 h 25904"/>
              <a:gd name="T22" fmla="*/ 2147483647 w 3040"/>
              <a:gd name="T23" fmla="*/ 2147483647 h 25904"/>
              <a:gd name="T24" fmla="*/ 2147483647 w 3040"/>
              <a:gd name="T25" fmla="*/ 2147483647 h 25904"/>
              <a:gd name="T26" fmla="*/ 2147483647 w 3040"/>
              <a:gd name="T27" fmla="*/ 2147483647 h 25904"/>
              <a:gd name="T28" fmla="*/ 2147483647 w 3040"/>
              <a:gd name="T29" fmla="*/ 2147483647 h 25904"/>
              <a:gd name="T30" fmla="*/ 2147483647 w 3040"/>
              <a:gd name="T31" fmla="*/ 2147483647 h 25904"/>
              <a:gd name="T32" fmla="*/ 2147483647 w 3040"/>
              <a:gd name="T33" fmla="*/ 2147483647 h 25904"/>
              <a:gd name="T34" fmla="*/ 2147483647 w 3040"/>
              <a:gd name="T35" fmla="*/ 2147483647 h 259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040" h="25904">
                <a:moveTo>
                  <a:pt x="0" y="96"/>
                </a:moveTo>
                <a:cubicBezTo>
                  <a:pt x="0" y="43"/>
                  <a:pt x="43" y="0"/>
                  <a:pt x="96" y="0"/>
                </a:cubicBezTo>
                <a:lnTo>
                  <a:pt x="2944" y="0"/>
                </a:lnTo>
                <a:cubicBezTo>
                  <a:pt x="2997" y="0"/>
                  <a:pt x="3040" y="43"/>
                  <a:pt x="3040" y="96"/>
                </a:cubicBezTo>
                <a:lnTo>
                  <a:pt x="3040" y="25808"/>
                </a:lnTo>
                <a:cubicBezTo>
                  <a:pt x="3040" y="25861"/>
                  <a:pt x="2997" y="25904"/>
                  <a:pt x="2944" y="25904"/>
                </a:cubicBezTo>
                <a:lnTo>
                  <a:pt x="96" y="25904"/>
                </a:lnTo>
                <a:cubicBezTo>
                  <a:pt x="43" y="25904"/>
                  <a:pt x="0" y="25861"/>
                  <a:pt x="0" y="25808"/>
                </a:cubicBezTo>
                <a:lnTo>
                  <a:pt x="0" y="96"/>
                </a:lnTo>
                <a:close/>
                <a:moveTo>
                  <a:pt x="192" y="25808"/>
                </a:moveTo>
                <a:lnTo>
                  <a:pt x="96" y="25712"/>
                </a:lnTo>
                <a:lnTo>
                  <a:pt x="2944" y="25712"/>
                </a:lnTo>
                <a:lnTo>
                  <a:pt x="2848" y="25808"/>
                </a:lnTo>
                <a:lnTo>
                  <a:pt x="2848" y="96"/>
                </a:lnTo>
                <a:lnTo>
                  <a:pt x="2944" y="192"/>
                </a:lnTo>
                <a:lnTo>
                  <a:pt x="96" y="192"/>
                </a:lnTo>
                <a:lnTo>
                  <a:pt x="192" y="96"/>
                </a:lnTo>
                <a:lnTo>
                  <a:pt x="192" y="25808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6" name="Rectangle 22"/>
          <p:cNvSpPr>
            <a:spLocks noChangeArrowheads="1"/>
          </p:cNvSpPr>
          <p:nvPr/>
        </p:nvSpPr>
        <p:spPr bwMode="auto">
          <a:xfrm>
            <a:off x="4333875" y="3413125"/>
            <a:ext cx="350838" cy="1962150"/>
          </a:xfrm>
          <a:prstGeom prst="rect">
            <a:avLst/>
          </a:prstGeom>
          <a:solidFill>
            <a:srgbClr val="75F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597" name="Freeform 23"/>
          <p:cNvSpPr>
            <a:spLocks noEditPoints="1"/>
          </p:cNvSpPr>
          <p:nvPr/>
        </p:nvSpPr>
        <p:spPr bwMode="auto">
          <a:xfrm>
            <a:off x="4322763" y="3402013"/>
            <a:ext cx="374650" cy="1982787"/>
          </a:xfrm>
          <a:custGeom>
            <a:avLst/>
            <a:gdLst>
              <a:gd name="T0" fmla="*/ 0 w 3056"/>
              <a:gd name="T1" fmla="*/ 2147483647 h 17984"/>
              <a:gd name="T2" fmla="*/ 2147483647 w 3056"/>
              <a:gd name="T3" fmla="*/ 0 h 17984"/>
              <a:gd name="T4" fmla="*/ 2147483647 w 3056"/>
              <a:gd name="T5" fmla="*/ 0 h 17984"/>
              <a:gd name="T6" fmla="*/ 2147483647 w 3056"/>
              <a:gd name="T7" fmla="*/ 2147483647 h 17984"/>
              <a:gd name="T8" fmla="*/ 2147483647 w 3056"/>
              <a:gd name="T9" fmla="*/ 2147483647 h 17984"/>
              <a:gd name="T10" fmla="*/ 2147483647 w 3056"/>
              <a:gd name="T11" fmla="*/ 2147483647 h 17984"/>
              <a:gd name="T12" fmla="*/ 2147483647 w 3056"/>
              <a:gd name="T13" fmla="*/ 2147483647 h 17984"/>
              <a:gd name="T14" fmla="*/ 0 w 3056"/>
              <a:gd name="T15" fmla="*/ 2147483647 h 17984"/>
              <a:gd name="T16" fmla="*/ 0 w 3056"/>
              <a:gd name="T17" fmla="*/ 2147483647 h 17984"/>
              <a:gd name="T18" fmla="*/ 2147483647 w 3056"/>
              <a:gd name="T19" fmla="*/ 2147483647 h 17984"/>
              <a:gd name="T20" fmla="*/ 2147483647 w 3056"/>
              <a:gd name="T21" fmla="*/ 2147483647 h 17984"/>
              <a:gd name="T22" fmla="*/ 2147483647 w 3056"/>
              <a:gd name="T23" fmla="*/ 2147483647 h 17984"/>
              <a:gd name="T24" fmla="*/ 2147483647 w 3056"/>
              <a:gd name="T25" fmla="*/ 2147483647 h 17984"/>
              <a:gd name="T26" fmla="*/ 2147483647 w 3056"/>
              <a:gd name="T27" fmla="*/ 2147483647 h 17984"/>
              <a:gd name="T28" fmla="*/ 2147483647 w 3056"/>
              <a:gd name="T29" fmla="*/ 2147483647 h 17984"/>
              <a:gd name="T30" fmla="*/ 2147483647 w 3056"/>
              <a:gd name="T31" fmla="*/ 2147483647 h 17984"/>
              <a:gd name="T32" fmla="*/ 2147483647 w 3056"/>
              <a:gd name="T33" fmla="*/ 2147483647 h 17984"/>
              <a:gd name="T34" fmla="*/ 2147483647 w 3056"/>
              <a:gd name="T35" fmla="*/ 2147483647 h 1798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056" h="17984">
                <a:moveTo>
                  <a:pt x="0" y="96"/>
                </a:moveTo>
                <a:cubicBezTo>
                  <a:pt x="0" y="43"/>
                  <a:pt x="43" y="0"/>
                  <a:pt x="96" y="0"/>
                </a:cubicBezTo>
                <a:lnTo>
                  <a:pt x="2960" y="0"/>
                </a:lnTo>
                <a:cubicBezTo>
                  <a:pt x="3013" y="0"/>
                  <a:pt x="3056" y="43"/>
                  <a:pt x="3056" y="96"/>
                </a:cubicBezTo>
                <a:lnTo>
                  <a:pt x="3056" y="17888"/>
                </a:lnTo>
                <a:cubicBezTo>
                  <a:pt x="3056" y="17941"/>
                  <a:pt x="3013" y="17984"/>
                  <a:pt x="2960" y="17984"/>
                </a:cubicBezTo>
                <a:lnTo>
                  <a:pt x="96" y="17984"/>
                </a:lnTo>
                <a:cubicBezTo>
                  <a:pt x="43" y="17984"/>
                  <a:pt x="0" y="17941"/>
                  <a:pt x="0" y="17888"/>
                </a:cubicBezTo>
                <a:lnTo>
                  <a:pt x="0" y="96"/>
                </a:lnTo>
                <a:close/>
                <a:moveTo>
                  <a:pt x="192" y="17888"/>
                </a:moveTo>
                <a:lnTo>
                  <a:pt x="96" y="17792"/>
                </a:lnTo>
                <a:lnTo>
                  <a:pt x="2960" y="17792"/>
                </a:lnTo>
                <a:lnTo>
                  <a:pt x="2864" y="17888"/>
                </a:lnTo>
                <a:lnTo>
                  <a:pt x="2864" y="96"/>
                </a:lnTo>
                <a:lnTo>
                  <a:pt x="2960" y="192"/>
                </a:lnTo>
                <a:lnTo>
                  <a:pt x="96" y="192"/>
                </a:lnTo>
                <a:lnTo>
                  <a:pt x="192" y="96"/>
                </a:lnTo>
                <a:lnTo>
                  <a:pt x="192" y="17888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8" name="Rectangle 24"/>
          <p:cNvSpPr>
            <a:spLocks noChangeArrowheads="1"/>
          </p:cNvSpPr>
          <p:nvPr/>
        </p:nvSpPr>
        <p:spPr bwMode="auto">
          <a:xfrm>
            <a:off x="5562600" y="2862263"/>
            <a:ext cx="347663" cy="2513012"/>
          </a:xfrm>
          <a:prstGeom prst="rect">
            <a:avLst/>
          </a:prstGeom>
          <a:solidFill>
            <a:srgbClr val="75F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599" name="Freeform 25"/>
          <p:cNvSpPr>
            <a:spLocks noEditPoints="1"/>
          </p:cNvSpPr>
          <p:nvPr/>
        </p:nvSpPr>
        <p:spPr bwMode="auto">
          <a:xfrm>
            <a:off x="5549900" y="2852738"/>
            <a:ext cx="373063" cy="2532062"/>
          </a:xfrm>
          <a:custGeom>
            <a:avLst/>
            <a:gdLst>
              <a:gd name="T0" fmla="*/ 0 w 1520"/>
              <a:gd name="T1" fmla="*/ 2147483647 h 11488"/>
              <a:gd name="T2" fmla="*/ 2147483647 w 1520"/>
              <a:gd name="T3" fmla="*/ 0 h 11488"/>
              <a:gd name="T4" fmla="*/ 2147483647 w 1520"/>
              <a:gd name="T5" fmla="*/ 0 h 11488"/>
              <a:gd name="T6" fmla="*/ 2147483647 w 1520"/>
              <a:gd name="T7" fmla="*/ 2147483647 h 11488"/>
              <a:gd name="T8" fmla="*/ 2147483647 w 1520"/>
              <a:gd name="T9" fmla="*/ 2147483647 h 11488"/>
              <a:gd name="T10" fmla="*/ 2147483647 w 1520"/>
              <a:gd name="T11" fmla="*/ 2147483647 h 11488"/>
              <a:gd name="T12" fmla="*/ 2147483647 w 1520"/>
              <a:gd name="T13" fmla="*/ 2147483647 h 11488"/>
              <a:gd name="T14" fmla="*/ 0 w 1520"/>
              <a:gd name="T15" fmla="*/ 2147483647 h 11488"/>
              <a:gd name="T16" fmla="*/ 0 w 1520"/>
              <a:gd name="T17" fmla="*/ 2147483647 h 11488"/>
              <a:gd name="T18" fmla="*/ 2147483647 w 1520"/>
              <a:gd name="T19" fmla="*/ 2147483647 h 11488"/>
              <a:gd name="T20" fmla="*/ 2147483647 w 1520"/>
              <a:gd name="T21" fmla="*/ 2147483647 h 11488"/>
              <a:gd name="T22" fmla="*/ 2147483647 w 1520"/>
              <a:gd name="T23" fmla="*/ 2147483647 h 11488"/>
              <a:gd name="T24" fmla="*/ 2147483647 w 1520"/>
              <a:gd name="T25" fmla="*/ 2147483647 h 11488"/>
              <a:gd name="T26" fmla="*/ 2147483647 w 1520"/>
              <a:gd name="T27" fmla="*/ 2147483647 h 11488"/>
              <a:gd name="T28" fmla="*/ 2147483647 w 1520"/>
              <a:gd name="T29" fmla="*/ 2147483647 h 11488"/>
              <a:gd name="T30" fmla="*/ 2147483647 w 1520"/>
              <a:gd name="T31" fmla="*/ 2147483647 h 11488"/>
              <a:gd name="T32" fmla="*/ 2147483647 w 1520"/>
              <a:gd name="T33" fmla="*/ 2147483647 h 11488"/>
              <a:gd name="T34" fmla="*/ 2147483647 w 1520"/>
              <a:gd name="T35" fmla="*/ 2147483647 h 114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20" h="11488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1472" y="0"/>
                </a:lnTo>
                <a:cubicBezTo>
                  <a:pt x="1499" y="0"/>
                  <a:pt x="1520" y="22"/>
                  <a:pt x="1520" y="48"/>
                </a:cubicBezTo>
                <a:lnTo>
                  <a:pt x="1520" y="11440"/>
                </a:lnTo>
                <a:cubicBezTo>
                  <a:pt x="1520" y="11467"/>
                  <a:pt x="1499" y="11488"/>
                  <a:pt x="1472" y="11488"/>
                </a:cubicBezTo>
                <a:lnTo>
                  <a:pt x="48" y="11488"/>
                </a:lnTo>
                <a:cubicBezTo>
                  <a:pt x="22" y="11488"/>
                  <a:pt x="0" y="11467"/>
                  <a:pt x="0" y="11440"/>
                </a:cubicBezTo>
                <a:lnTo>
                  <a:pt x="0" y="48"/>
                </a:lnTo>
                <a:close/>
                <a:moveTo>
                  <a:pt x="96" y="11440"/>
                </a:moveTo>
                <a:lnTo>
                  <a:pt x="48" y="11392"/>
                </a:lnTo>
                <a:lnTo>
                  <a:pt x="1472" y="11392"/>
                </a:lnTo>
                <a:lnTo>
                  <a:pt x="1424" y="11440"/>
                </a:lnTo>
                <a:lnTo>
                  <a:pt x="1424" y="48"/>
                </a:lnTo>
                <a:lnTo>
                  <a:pt x="1472" y="96"/>
                </a:lnTo>
                <a:lnTo>
                  <a:pt x="48" y="96"/>
                </a:lnTo>
                <a:lnTo>
                  <a:pt x="96" y="48"/>
                </a:lnTo>
                <a:lnTo>
                  <a:pt x="96" y="1144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0" name="Rectangle 26"/>
          <p:cNvSpPr>
            <a:spLocks noChangeArrowheads="1"/>
          </p:cNvSpPr>
          <p:nvPr/>
        </p:nvSpPr>
        <p:spPr bwMode="auto">
          <a:xfrm>
            <a:off x="6788150" y="3355975"/>
            <a:ext cx="347663" cy="2019300"/>
          </a:xfrm>
          <a:prstGeom prst="rect">
            <a:avLst/>
          </a:prstGeom>
          <a:solidFill>
            <a:srgbClr val="75F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01" name="Freeform 27"/>
          <p:cNvSpPr>
            <a:spLocks noEditPoints="1"/>
          </p:cNvSpPr>
          <p:nvPr/>
        </p:nvSpPr>
        <p:spPr bwMode="auto">
          <a:xfrm>
            <a:off x="6775450" y="3346450"/>
            <a:ext cx="373063" cy="2038350"/>
          </a:xfrm>
          <a:custGeom>
            <a:avLst/>
            <a:gdLst>
              <a:gd name="T0" fmla="*/ 0 w 1520"/>
              <a:gd name="T1" fmla="*/ 2147483647 h 9248"/>
              <a:gd name="T2" fmla="*/ 2147483647 w 1520"/>
              <a:gd name="T3" fmla="*/ 0 h 9248"/>
              <a:gd name="T4" fmla="*/ 2147483647 w 1520"/>
              <a:gd name="T5" fmla="*/ 0 h 9248"/>
              <a:gd name="T6" fmla="*/ 2147483647 w 1520"/>
              <a:gd name="T7" fmla="*/ 2147483647 h 9248"/>
              <a:gd name="T8" fmla="*/ 2147483647 w 1520"/>
              <a:gd name="T9" fmla="*/ 2147483647 h 9248"/>
              <a:gd name="T10" fmla="*/ 2147483647 w 1520"/>
              <a:gd name="T11" fmla="*/ 2147483647 h 9248"/>
              <a:gd name="T12" fmla="*/ 2147483647 w 1520"/>
              <a:gd name="T13" fmla="*/ 2147483647 h 9248"/>
              <a:gd name="T14" fmla="*/ 0 w 1520"/>
              <a:gd name="T15" fmla="*/ 2147483647 h 9248"/>
              <a:gd name="T16" fmla="*/ 0 w 1520"/>
              <a:gd name="T17" fmla="*/ 2147483647 h 9248"/>
              <a:gd name="T18" fmla="*/ 2147483647 w 1520"/>
              <a:gd name="T19" fmla="*/ 2147483647 h 9248"/>
              <a:gd name="T20" fmla="*/ 2147483647 w 1520"/>
              <a:gd name="T21" fmla="*/ 2147483647 h 9248"/>
              <a:gd name="T22" fmla="*/ 2147483647 w 1520"/>
              <a:gd name="T23" fmla="*/ 2147483647 h 9248"/>
              <a:gd name="T24" fmla="*/ 2147483647 w 1520"/>
              <a:gd name="T25" fmla="*/ 2147483647 h 9248"/>
              <a:gd name="T26" fmla="*/ 2147483647 w 1520"/>
              <a:gd name="T27" fmla="*/ 2147483647 h 9248"/>
              <a:gd name="T28" fmla="*/ 2147483647 w 1520"/>
              <a:gd name="T29" fmla="*/ 2147483647 h 9248"/>
              <a:gd name="T30" fmla="*/ 2147483647 w 1520"/>
              <a:gd name="T31" fmla="*/ 2147483647 h 9248"/>
              <a:gd name="T32" fmla="*/ 2147483647 w 1520"/>
              <a:gd name="T33" fmla="*/ 2147483647 h 9248"/>
              <a:gd name="T34" fmla="*/ 2147483647 w 1520"/>
              <a:gd name="T35" fmla="*/ 2147483647 h 92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20" h="9248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1472" y="0"/>
                </a:lnTo>
                <a:cubicBezTo>
                  <a:pt x="1499" y="0"/>
                  <a:pt x="1520" y="22"/>
                  <a:pt x="1520" y="48"/>
                </a:cubicBezTo>
                <a:lnTo>
                  <a:pt x="1520" y="9200"/>
                </a:lnTo>
                <a:cubicBezTo>
                  <a:pt x="1520" y="9227"/>
                  <a:pt x="1499" y="9248"/>
                  <a:pt x="1472" y="9248"/>
                </a:cubicBezTo>
                <a:lnTo>
                  <a:pt x="48" y="9248"/>
                </a:lnTo>
                <a:cubicBezTo>
                  <a:pt x="22" y="9248"/>
                  <a:pt x="0" y="9227"/>
                  <a:pt x="0" y="9200"/>
                </a:cubicBezTo>
                <a:lnTo>
                  <a:pt x="0" y="48"/>
                </a:lnTo>
                <a:close/>
                <a:moveTo>
                  <a:pt x="96" y="9200"/>
                </a:moveTo>
                <a:lnTo>
                  <a:pt x="48" y="9152"/>
                </a:lnTo>
                <a:lnTo>
                  <a:pt x="1472" y="9152"/>
                </a:lnTo>
                <a:lnTo>
                  <a:pt x="1424" y="9200"/>
                </a:lnTo>
                <a:lnTo>
                  <a:pt x="1424" y="48"/>
                </a:lnTo>
                <a:lnTo>
                  <a:pt x="1472" y="96"/>
                </a:lnTo>
                <a:lnTo>
                  <a:pt x="48" y="96"/>
                </a:lnTo>
                <a:lnTo>
                  <a:pt x="96" y="48"/>
                </a:lnTo>
                <a:lnTo>
                  <a:pt x="96" y="920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2" name="Rectangle 28"/>
          <p:cNvSpPr>
            <a:spLocks noChangeArrowheads="1"/>
          </p:cNvSpPr>
          <p:nvPr/>
        </p:nvSpPr>
        <p:spPr bwMode="auto">
          <a:xfrm>
            <a:off x="8012113" y="2466975"/>
            <a:ext cx="352425" cy="2908300"/>
          </a:xfrm>
          <a:prstGeom prst="rect">
            <a:avLst/>
          </a:prstGeom>
          <a:solidFill>
            <a:srgbClr val="75F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03" name="Freeform 29"/>
          <p:cNvSpPr>
            <a:spLocks noEditPoints="1"/>
          </p:cNvSpPr>
          <p:nvPr/>
        </p:nvSpPr>
        <p:spPr bwMode="auto">
          <a:xfrm>
            <a:off x="8001000" y="2457450"/>
            <a:ext cx="374650" cy="2927350"/>
          </a:xfrm>
          <a:custGeom>
            <a:avLst/>
            <a:gdLst>
              <a:gd name="T0" fmla="*/ 0 w 1528"/>
              <a:gd name="T1" fmla="*/ 2147483647 h 13280"/>
              <a:gd name="T2" fmla="*/ 2147483647 w 1528"/>
              <a:gd name="T3" fmla="*/ 0 h 13280"/>
              <a:gd name="T4" fmla="*/ 2147483647 w 1528"/>
              <a:gd name="T5" fmla="*/ 0 h 13280"/>
              <a:gd name="T6" fmla="*/ 2147483647 w 1528"/>
              <a:gd name="T7" fmla="*/ 2147483647 h 13280"/>
              <a:gd name="T8" fmla="*/ 2147483647 w 1528"/>
              <a:gd name="T9" fmla="*/ 2147483647 h 13280"/>
              <a:gd name="T10" fmla="*/ 2147483647 w 1528"/>
              <a:gd name="T11" fmla="*/ 2147483647 h 13280"/>
              <a:gd name="T12" fmla="*/ 2147483647 w 1528"/>
              <a:gd name="T13" fmla="*/ 2147483647 h 13280"/>
              <a:gd name="T14" fmla="*/ 0 w 1528"/>
              <a:gd name="T15" fmla="*/ 2147483647 h 13280"/>
              <a:gd name="T16" fmla="*/ 0 w 1528"/>
              <a:gd name="T17" fmla="*/ 2147483647 h 13280"/>
              <a:gd name="T18" fmla="*/ 2147483647 w 1528"/>
              <a:gd name="T19" fmla="*/ 2147483647 h 13280"/>
              <a:gd name="T20" fmla="*/ 2147483647 w 1528"/>
              <a:gd name="T21" fmla="*/ 2147483647 h 13280"/>
              <a:gd name="T22" fmla="*/ 2147483647 w 1528"/>
              <a:gd name="T23" fmla="*/ 2147483647 h 13280"/>
              <a:gd name="T24" fmla="*/ 2147483647 w 1528"/>
              <a:gd name="T25" fmla="*/ 2147483647 h 13280"/>
              <a:gd name="T26" fmla="*/ 2147483647 w 1528"/>
              <a:gd name="T27" fmla="*/ 2147483647 h 13280"/>
              <a:gd name="T28" fmla="*/ 2147483647 w 1528"/>
              <a:gd name="T29" fmla="*/ 2147483647 h 13280"/>
              <a:gd name="T30" fmla="*/ 2147483647 w 1528"/>
              <a:gd name="T31" fmla="*/ 2147483647 h 13280"/>
              <a:gd name="T32" fmla="*/ 2147483647 w 1528"/>
              <a:gd name="T33" fmla="*/ 2147483647 h 13280"/>
              <a:gd name="T34" fmla="*/ 2147483647 w 1528"/>
              <a:gd name="T35" fmla="*/ 2147483647 h 1328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28" h="13280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1480" y="0"/>
                </a:lnTo>
                <a:cubicBezTo>
                  <a:pt x="1507" y="0"/>
                  <a:pt x="1528" y="22"/>
                  <a:pt x="1528" y="48"/>
                </a:cubicBezTo>
                <a:lnTo>
                  <a:pt x="1528" y="13232"/>
                </a:lnTo>
                <a:cubicBezTo>
                  <a:pt x="1528" y="13259"/>
                  <a:pt x="1507" y="13280"/>
                  <a:pt x="1480" y="13280"/>
                </a:cubicBezTo>
                <a:lnTo>
                  <a:pt x="48" y="13280"/>
                </a:lnTo>
                <a:cubicBezTo>
                  <a:pt x="22" y="13280"/>
                  <a:pt x="0" y="13259"/>
                  <a:pt x="0" y="13232"/>
                </a:cubicBezTo>
                <a:lnTo>
                  <a:pt x="0" y="48"/>
                </a:lnTo>
                <a:close/>
                <a:moveTo>
                  <a:pt x="96" y="13232"/>
                </a:moveTo>
                <a:lnTo>
                  <a:pt x="48" y="13184"/>
                </a:lnTo>
                <a:lnTo>
                  <a:pt x="1480" y="13184"/>
                </a:lnTo>
                <a:lnTo>
                  <a:pt x="1432" y="13232"/>
                </a:lnTo>
                <a:lnTo>
                  <a:pt x="1432" y="48"/>
                </a:lnTo>
                <a:lnTo>
                  <a:pt x="1480" y="96"/>
                </a:lnTo>
                <a:lnTo>
                  <a:pt x="48" y="96"/>
                </a:lnTo>
                <a:lnTo>
                  <a:pt x="96" y="48"/>
                </a:lnTo>
                <a:lnTo>
                  <a:pt x="96" y="1323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4" name="Rectangle 30"/>
          <p:cNvSpPr>
            <a:spLocks noChangeArrowheads="1"/>
          </p:cNvSpPr>
          <p:nvPr/>
        </p:nvSpPr>
        <p:spPr bwMode="auto">
          <a:xfrm>
            <a:off x="9240838" y="2444750"/>
            <a:ext cx="349250" cy="2930525"/>
          </a:xfrm>
          <a:prstGeom prst="rect">
            <a:avLst/>
          </a:prstGeom>
          <a:solidFill>
            <a:srgbClr val="75F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05" name="Freeform 31"/>
          <p:cNvSpPr>
            <a:spLocks noEditPoints="1"/>
          </p:cNvSpPr>
          <p:nvPr/>
        </p:nvSpPr>
        <p:spPr bwMode="auto">
          <a:xfrm>
            <a:off x="9228138" y="2433638"/>
            <a:ext cx="373062" cy="2951162"/>
          </a:xfrm>
          <a:custGeom>
            <a:avLst/>
            <a:gdLst>
              <a:gd name="T0" fmla="*/ 0 w 1520"/>
              <a:gd name="T1" fmla="*/ 2147483647 h 13384"/>
              <a:gd name="T2" fmla="*/ 2147483647 w 1520"/>
              <a:gd name="T3" fmla="*/ 0 h 13384"/>
              <a:gd name="T4" fmla="*/ 2147483647 w 1520"/>
              <a:gd name="T5" fmla="*/ 0 h 13384"/>
              <a:gd name="T6" fmla="*/ 2147483647 w 1520"/>
              <a:gd name="T7" fmla="*/ 2147483647 h 13384"/>
              <a:gd name="T8" fmla="*/ 2147483647 w 1520"/>
              <a:gd name="T9" fmla="*/ 2147483647 h 13384"/>
              <a:gd name="T10" fmla="*/ 2147483647 w 1520"/>
              <a:gd name="T11" fmla="*/ 2147483647 h 13384"/>
              <a:gd name="T12" fmla="*/ 2147483647 w 1520"/>
              <a:gd name="T13" fmla="*/ 2147483647 h 13384"/>
              <a:gd name="T14" fmla="*/ 0 w 1520"/>
              <a:gd name="T15" fmla="*/ 2147483647 h 13384"/>
              <a:gd name="T16" fmla="*/ 0 w 1520"/>
              <a:gd name="T17" fmla="*/ 2147483647 h 13384"/>
              <a:gd name="T18" fmla="*/ 2147483647 w 1520"/>
              <a:gd name="T19" fmla="*/ 2147483647 h 13384"/>
              <a:gd name="T20" fmla="*/ 2147483647 w 1520"/>
              <a:gd name="T21" fmla="*/ 2147483647 h 13384"/>
              <a:gd name="T22" fmla="*/ 2147483647 w 1520"/>
              <a:gd name="T23" fmla="*/ 2147483647 h 13384"/>
              <a:gd name="T24" fmla="*/ 2147483647 w 1520"/>
              <a:gd name="T25" fmla="*/ 2147483647 h 13384"/>
              <a:gd name="T26" fmla="*/ 2147483647 w 1520"/>
              <a:gd name="T27" fmla="*/ 2147483647 h 13384"/>
              <a:gd name="T28" fmla="*/ 2147483647 w 1520"/>
              <a:gd name="T29" fmla="*/ 2147483647 h 13384"/>
              <a:gd name="T30" fmla="*/ 2147483647 w 1520"/>
              <a:gd name="T31" fmla="*/ 2147483647 h 13384"/>
              <a:gd name="T32" fmla="*/ 2147483647 w 1520"/>
              <a:gd name="T33" fmla="*/ 2147483647 h 13384"/>
              <a:gd name="T34" fmla="*/ 2147483647 w 1520"/>
              <a:gd name="T35" fmla="*/ 2147483647 h 1338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520" h="13384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1472" y="0"/>
                </a:lnTo>
                <a:cubicBezTo>
                  <a:pt x="1499" y="0"/>
                  <a:pt x="1520" y="22"/>
                  <a:pt x="1520" y="48"/>
                </a:cubicBezTo>
                <a:lnTo>
                  <a:pt x="1520" y="13336"/>
                </a:lnTo>
                <a:cubicBezTo>
                  <a:pt x="1520" y="13363"/>
                  <a:pt x="1499" y="13384"/>
                  <a:pt x="1472" y="13384"/>
                </a:cubicBezTo>
                <a:lnTo>
                  <a:pt x="48" y="13384"/>
                </a:lnTo>
                <a:cubicBezTo>
                  <a:pt x="22" y="13384"/>
                  <a:pt x="0" y="13363"/>
                  <a:pt x="0" y="13336"/>
                </a:cubicBezTo>
                <a:lnTo>
                  <a:pt x="0" y="48"/>
                </a:lnTo>
                <a:close/>
                <a:moveTo>
                  <a:pt x="96" y="13336"/>
                </a:moveTo>
                <a:lnTo>
                  <a:pt x="48" y="13288"/>
                </a:lnTo>
                <a:lnTo>
                  <a:pt x="1472" y="13288"/>
                </a:lnTo>
                <a:lnTo>
                  <a:pt x="1424" y="13336"/>
                </a:lnTo>
                <a:lnTo>
                  <a:pt x="1424" y="48"/>
                </a:lnTo>
                <a:lnTo>
                  <a:pt x="1472" y="96"/>
                </a:lnTo>
                <a:lnTo>
                  <a:pt x="48" y="96"/>
                </a:lnTo>
                <a:lnTo>
                  <a:pt x="96" y="48"/>
                </a:lnTo>
                <a:lnTo>
                  <a:pt x="96" y="13336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6" name="Rectangle 32"/>
          <p:cNvSpPr>
            <a:spLocks noChangeArrowheads="1"/>
          </p:cNvSpPr>
          <p:nvPr/>
        </p:nvSpPr>
        <p:spPr bwMode="auto">
          <a:xfrm>
            <a:off x="3457575" y="3000375"/>
            <a:ext cx="349250" cy="237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07" name="Freeform 33"/>
          <p:cNvSpPr>
            <a:spLocks noEditPoints="1"/>
          </p:cNvSpPr>
          <p:nvPr/>
        </p:nvSpPr>
        <p:spPr bwMode="auto">
          <a:xfrm>
            <a:off x="3452813" y="2995613"/>
            <a:ext cx="360362" cy="2384425"/>
          </a:xfrm>
          <a:custGeom>
            <a:avLst/>
            <a:gdLst>
              <a:gd name="T0" fmla="*/ 0 w 2944"/>
              <a:gd name="T1" fmla="*/ 2147483647 h 21632"/>
              <a:gd name="T2" fmla="*/ 2147483647 w 2944"/>
              <a:gd name="T3" fmla="*/ 0 h 21632"/>
              <a:gd name="T4" fmla="*/ 2147483647 w 2944"/>
              <a:gd name="T5" fmla="*/ 0 h 21632"/>
              <a:gd name="T6" fmla="*/ 2147483647 w 2944"/>
              <a:gd name="T7" fmla="*/ 2147483647 h 21632"/>
              <a:gd name="T8" fmla="*/ 2147483647 w 2944"/>
              <a:gd name="T9" fmla="*/ 2147483647 h 21632"/>
              <a:gd name="T10" fmla="*/ 2147483647 w 2944"/>
              <a:gd name="T11" fmla="*/ 2147483647 h 21632"/>
              <a:gd name="T12" fmla="*/ 2147483647 w 2944"/>
              <a:gd name="T13" fmla="*/ 2147483647 h 21632"/>
              <a:gd name="T14" fmla="*/ 0 w 2944"/>
              <a:gd name="T15" fmla="*/ 2147483647 h 21632"/>
              <a:gd name="T16" fmla="*/ 0 w 2944"/>
              <a:gd name="T17" fmla="*/ 2147483647 h 21632"/>
              <a:gd name="T18" fmla="*/ 2147483647 w 2944"/>
              <a:gd name="T19" fmla="*/ 2147483647 h 21632"/>
              <a:gd name="T20" fmla="*/ 2147483647 w 2944"/>
              <a:gd name="T21" fmla="*/ 2147483647 h 21632"/>
              <a:gd name="T22" fmla="*/ 2147483647 w 2944"/>
              <a:gd name="T23" fmla="*/ 2147483647 h 21632"/>
              <a:gd name="T24" fmla="*/ 2147483647 w 2944"/>
              <a:gd name="T25" fmla="*/ 2147483647 h 21632"/>
              <a:gd name="T26" fmla="*/ 2147483647 w 2944"/>
              <a:gd name="T27" fmla="*/ 2147483647 h 21632"/>
              <a:gd name="T28" fmla="*/ 2147483647 w 2944"/>
              <a:gd name="T29" fmla="*/ 2147483647 h 21632"/>
              <a:gd name="T30" fmla="*/ 2147483647 w 2944"/>
              <a:gd name="T31" fmla="*/ 2147483647 h 21632"/>
              <a:gd name="T32" fmla="*/ 2147483647 w 2944"/>
              <a:gd name="T33" fmla="*/ 2147483647 h 21632"/>
              <a:gd name="T34" fmla="*/ 2147483647 w 2944"/>
              <a:gd name="T35" fmla="*/ 2147483647 h 216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944" h="21632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2896" y="0"/>
                </a:lnTo>
                <a:cubicBezTo>
                  <a:pt x="2923" y="0"/>
                  <a:pt x="2944" y="22"/>
                  <a:pt x="2944" y="48"/>
                </a:cubicBezTo>
                <a:lnTo>
                  <a:pt x="2944" y="21584"/>
                </a:lnTo>
                <a:cubicBezTo>
                  <a:pt x="2944" y="21611"/>
                  <a:pt x="2923" y="21632"/>
                  <a:pt x="2896" y="21632"/>
                </a:cubicBezTo>
                <a:lnTo>
                  <a:pt x="48" y="21632"/>
                </a:lnTo>
                <a:cubicBezTo>
                  <a:pt x="22" y="21632"/>
                  <a:pt x="0" y="21611"/>
                  <a:pt x="0" y="21584"/>
                </a:cubicBezTo>
                <a:lnTo>
                  <a:pt x="0" y="48"/>
                </a:lnTo>
                <a:close/>
                <a:moveTo>
                  <a:pt x="96" y="21584"/>
                </a:moveTo>
                <a:lnTo>
                  <a:pt x="48" y="21536"/>
                </a:lnTo>
                <a:lnTo>
                  <a:pt x="2896" y="21536"/>
                </a:lnTo>
                <a:lnTo>
                  <a:pt x="2848" y="21584"/>
                </a:lnTo>
                <a:lnTo>
                  <a:pt x="2848" y="48"/>
                </a:lnTo>
                <a:lnTo>
                  <a:pt x="2896" y="96"/>
                </a:lnTo>
                <a:lnTo>
                  <a:pt x="48" y="96"/>
                </a:lnTo>
                <a:lnTo>
                  <a:pt x="96" y="48"/>
                </a:lnTo>
                <a:lnTo>
                  <a:pt x="96" y="21584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8" name="Rectangle 34"/>
          <p:cNvSpPr>
            <a:spLocks noChangeArrowheads="1"/>
          </p:cNvSpPr>
          <p:nvPr/>
        </p:nvSpPr>
        <p:spPr bwMode="auto">
          <a:xfrm>
            <a:off x="4684713" y="3344863"/>
            <a:ext cx="349250" cy="2030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09" name="Freeform 35"/>
          <p:cNvSpPr>
            <a:spLocks noEditPoints="1"/>
          </p:cNvSpPr>
          <p:nvPr/>
        </p:nvSpPr>
        <p:spPr bwMode="auto">
          <a:xfrm>
            <a:off x="4679950" y="3338513"/>
            <a:ext cx="360363" cy="2041525"/>
          </a:xfrm>
          <a:custGeom>
            <a:avLst/>
            <a:gdLst>
              <a:gd name="T0" fmla="*/ 0 w 2944"/>
              <a:gd name="T1" fmla="*/ 2147483647 h 18512"/>
              <a:gd name="T2" fmla="*/ 2147483647 w 2944"/>
              <a:gd name="T3" fmla="*/ 0 h 18512"/>
              <a:gd name="T4" fmla="*/ 2147483647 w 2944"/>
              <a:gd name="T5" fmla="*/ 0 h 18512"/>
              <a:gd name="T6" fmla="*/ 2147483647 w 2944"/>
              <a:gd name="T7" fmla="*/ 2147483647 h 18512"/>
              <a:gd name="T8" fmla="*/ 2147483647 w 2944"/>
              <a:gd name="T9" fmla="*/ 2147483647 h 18512"/>
              <a:gd name="T10" fmla="*/ 2147483647 w 2944"/>
              <a:gd name="T11" fmla="*/ 2147483647 h 18512"/>
              <a:gd name="T12" fmla="*/ 2147483647 w 2944"/>
              <a:gd name="T13" fmla="*/ 2147483647 h 18512"/>
              <a:gd name="T14" fmla="*/ 0 w 2944"/>
              <a:gd name="T15" fmla="*/ 2147483647 h 18512"/>
              <a:gd name="T16" fmla="*/ 0 w 2944"/>
              <a:gd name="T17" fmla="*/ 2147483647 h 18512"/>
              <a:gd name="T18" fmla="*/ 2147483647 w 2944"/>
              <a:gd name="T19" fmla="*/ 2147483647 h 18512"/>
              <a:gd name="T20" fmla="*/ 2147483647 w 2944"/>
              <a:gd name="T21" fmla="*/ 2147483647 h 18512"/>
              <a:gd name="T22" fmla="*/ 2147483647 w 2944"/>
              <a:gd name="T23" fmla="*/ 2147483647 h 18512"/>
              <a:gd name="T24" fmla="*/ 2147483647 w 2944"/>
              <a:gd name="T25" fmla="*/ 2147483647 h 18512"/>
              <a:gd name="T26" fmla="*/ 2147483647 w 2944"/>
              <a:gd name="T27" fmla="*/ 2147483647 h 18512"/>
              <a:gd name="T28" fmla="*/ 2147483647 w 2944"/>
              <a:gd name="T29" fmla="*/ 2147483647 h 18512"/>
              <a:gd name="T30" fmla="*/ 2147483647 w 2944"/>
              <a:gd name="T31" fmla="*/ 2147483647 h 18512"/>
              <a:gd name="T32" fmla="*/ 2147483647 w 2944"/>
              <a:gd name="T33" fmla="*/ 2147483647 h 18512"/>
              <a:gd name="T34" fmla="*/ 2147483647 w 2944"/>
              <a:gd name="T35" fmla="*/ 2147483647 h 18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944" h="18512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2896" y="0"/>
                </a:lnTo>
                <a:cubicBezTo>
                  <a:pt x="2923" y="0"/>
                  <a:pt x="2944" y="22"/>
                  <a:pt x="2944" y="48"/>
                </a:cubicBezTo>
                <a:lnTo>
                  <a:pt x="2944" y="18464"/>
                </a:lnTo>
                <a:cubicBezTo>
                  <a:pt x="2944" y="18491"/>
                  <a:pt x="2923" y="18512"/>
                  <a:pt x="2896" y="18512"/>
                </a:cubicBezTo>
                <a:lnTo>
                  <a:pt x="48" y="18512"/>
                </a:lnTo>
                <a:cubicBezTo>
                  <a:pt x="22" y="18512"/>
                  <a:pt x="0" y="18491"/>
                  <a:pt x="0" y="18464"/>
                </a:cubicBezTo>
                <a:lnTo>
                  <a:pt x="0" y="48"/>
                </a:lnTo>
                <a:close/>
                <a:moveTo>
                  <a:pt x="96" y="18464"/>
                </a:moveTo>
                <a:lnTo>
                  <a:pt x="48" y="18416"/>
                </a:lnTo>
                <a:lnTo>
                  <a:pt x="2896" y="18416"/>
                </a:lnTo>
                <a:lnTo>
                  <a:pt x="2848" y="18464"/>
                </a:lnTo>
                <a:lnTo>
                  <a:pt x="2848" y="48"/>
                </a:lnTo>
                <a:lnTo>
                  <a:pt x="2896" y="96"/>
                </a:lnTo>
                <a:lnTo>
                  <a:pt x="48" y="96"/>
                </a:lnTo>
                <a:lnTo>
                  <a:pt x="96" y="48"/>
                </a:lnTo>
                <a:lnTo>
                  <a:pt x="96" y="18464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0" name="Rectangle 36"/>
          <p:cNvSpPr>
            <a:spLocks noChangeArrowheads="1"/>
          </p:cNvSpPr>
          <p:nvPr/>
        </p:nvSpPr>
        <p:spPr bwMode="auto">
          <a:xfrm>
            <a:off x="5910263" y="3282950"/>
            <a:ext cx="349250" cy="2092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11" name="Freeform 37"/>
          <p:cNvSpPr>
            <a:spLocks noEditPoints="1"/>
          </p:cNvSpPr>
          <p:nvPr/>
        </p:nvSpPr>
        <p:spPr bwMode="auto">
          <a:xfrm>
            <a:off x="5905500" y="3276600"/>
            <a:ext cx="360363" cy="2103438"/>
          </a:xfrm>
          <a:custGeom>
            <a:avLst/>
            <a:gdLst>
              <a:gd name="T0" fmla="*/ 0 w 1472"/>
              <a:gd name="T1" fmla="*/ 2147483647 h 9536"/>
              <a:gd name="T2" fmla="*/ 2147483647 w 1472"/>
              <a:gd name="T3" fmla="*/ 0 h 9536"/>
              <a:gd name="T4" fmla="*/ 2147483647 w 1472"/>
              <a:gd name="T5" fmla="*/ 0 h 9536"/>
              <a:gd name="T6" fmla="*/ 2147483647 w 1472"/>
              <a:gd name="T7" fmla="*/ 2147483647 h 9536"/>
              <a:gd name="T8" fmla="*/ 2147483647 w 1472"/>
              <a:gd name="T9" fmla="*/ 2147483647 h 9536"/>
              <a:gd name="T10" fmla="*/ 2147483647 w 1472"/>
              <a:gd name="T11" fmla="*/ 2147483647 h 9536"/>
              <a:gd name="T12" fmla="*/ 2147483647 w 1472"/>
              <a:gd name="T13" fmla="*/ 2147483647 h 9536"/>
              <a:gd name="T14" fmla="*/ 0 w 1472"/>
              <a:gd name="T15" fmla="*/ 2147483647 h 9536"/>
              <a:gd name="T16" fmla="*/ 0 w 1472"/>
              <a:gd name="T17" fmla="*/ 2147483647 h 9536"/>
              <a:gd name="T18" fmla="*/ 2147483647 w 1472"/>
              <a:gd name="T19" fmla="*/ 2147483647 h 9536"/>
              <a:gd name="T20" fmla="*/ 2147483647 w 1472"/>
              <a:gd name="T21" fmla="*/ 2147483647 h 9536"/>
              <a:gd name="T22" fmla="*/ 2147483647 w 1472"/>
              <a:gd name="T23" fmla="*/ 2147483647 h 9536"/>
              <a:gd name="T24" fmla="*/ 2147483647 w 1472"/>
              <a:gd name="T25" fmla="*/ 2147483647 h 9536"/>
              <a:gd name="T26" fmla="*/ 2147483647 w 1472"/>
              <a:gd name="T27" fmla="*/ 2147483647 h 9536"/>
              <a:gd name="T28" fmla="*/ 2147483647 w 1472"/>
              <a:gd name="T29" fmla="*/ 2147483647 h 9536"/>
              <a:gd name="T30" fmla="*/ 2147483647 w 1472"/>
              <a:gd name="T31" fmla="*/ 2147483647 h 9536"/>
              <a:gd name="T32" fmla="*/ 2147483647 w 1472"/>
              <a:gd name="T33" fmla="*/ 2147483647 h 9536"/>
              <a:gd name="T34" fmla="*/ 2147483647 w 1472"/>
              <a:gd name="T35" fmla="*/ 2147483647 h 9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72" h="9536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448" y="0"/>
                </a:lnTo>
                <a:cubicBezTo>
                  <a:pt x="1462" y="0"/>
                  <a:pt x="1472" y="11"/>
                  <a:pt x="1472" y="24"/>
                </a:cubicBezTo>
                <a:lnTo>
                  <a:pt x="1472" y="9512"/>
                </a:lnTo>
                <a:cubicBezTo>
                  <a:pt x="1472" y="9526"/>
                  <a:pt x="1462" y="9536"/>
                  <a:pt x="1448" y="9536"/>
                </a:cubicBezTo>
                <a:lnTo>
                  <a:pt x="24" y="9536"/>
                </a:lnTo>
                <a:cubicBezTo>
                  <a:pt x="11" y="9536"/>
                  <a:pt x="0" y="9526"/>
                  <a:pt x="0" y="9512"/>
                </a:cubicBezTo>
                <a:lnTo>
                  <a:pt x="0" y="24"/>
                </a:lnTo>
                <a:close/>
                <a:moveTo>
                  <a:pt x="48" y="9512"/>
                </a:moveTo>
                <a:lnTo>
                  <a:pt x="24" y="9488"/>
                </a:lnTo>
                <a:lnTo>
                  <a:pt x="1448" y="9488"/>
                </a:lnTo>
                <a:lnTo>
                  <a:pt x="1424" y="9512"/>
                </a:lnTo>
                <a:lnTo>
                  <a:pt x="1424" y="24"/>
                </a:lnTo>
                <a:lnTo>
                  <a:pt x="1448" y="48"/>
                </a:lnTo>
                <a:lnTo>
                  <a:pt x="24" y="48"/>
                </a:lnTo>
                <a:lnTo>
                  <a:pt x="48" y="24"/>
                </a:lnTo>
                <a:lnTo>
                  <a:pt x="48" y="951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2" name="Rectangle 38"/>
          <p:cNvSpPr>
            <a:spLocks noChangeArrowheads="1"/>
          </p:cNvSpPr>
          <p:nvPr/>
        </p:nvSpPr>
        <p:spPr bwMode="auto">
          <a:xfrm>
            <a:off x="7135813" y="3490913"/>
            <a:ext cx="349250" cy="1884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13" name="Freeform 39"/>
          <p:cNvSpPr>
            <a:spLocks noEditPoints="1"/>
          </p:cNvSpPr>
          <p:nvPr/>
        </p:nvSpPr>
        <p:spPr bwMode="auto">
          <a:xfrm>
            <a:off x="7131050" y="3486150"/>
            <a:ext cx="360363" cy="1893888"/>
          </a:xfrm>
          <a:custGeom>
            <a:avLst/>
            <a:gdLst>
              <a:gd name="T0" fmla="*/ 0 w 1472"/>
              <a:gd name="T1" fmla="*/ 2147483647 h 8592"/>
              <a:gd name="T2" fmla="*/ 2147483647 w 1472"/>
              <a:gd name="T3" fmla="*/ 0 h 8592"/>
              <a:gd name="T4" fmla="*/ 2147483647 w 1472"/>
              <a:gd name="T5" fmla="*/ 0 h 8592"/>
              <a:gd name="T6" fmla="*/ 2147483647 w 1472"/>
              <a:gd name="T7" fmla="*/ 2147483647 h 8592"/>
              <a:gd name="T8" fmla="*/ 2147483647 w 1472"/>
              <a:gd name="T9" fmla="*/ 2147483647 h 8592"/>
              <a:gd name="T10" fmla="*/ 2147483647 w 1472"/>
              <a:gd name="T11" fmla="*/ 2147483647 h 8592"/>
              <a:gd name="T12" fmla="*/ 2147483647 w 1472"/>
              <a:gd name="T13" fmla="*/ 2147483647 h 8592"/>
              <a:gd name="T14" fmla="*/ 0 w 1472"/>
              <a:gd name="T15" fmla="*/ 2147483647 h 8592"/>
              <a:gd name="T16" fmla="*/ 0 w 1472"/>
              <a:gd name="T17" fmla="*/ 2147483647 h 8592"/>
              <a:gd name="T18" fmla="*/ 2147483647 w 1472"/>
              <a:gd name="T19" fmla="*/ 2147483647 h 8592"/>
              <a:gd name="T20" fmla="*/ 2147483647 w 1472"/>
              <a:gd name="T21" fmla="*/ 2147483647 h 8592"/>
              <a:gd name="T22" fmla="*/ 2147483647 w 1472"/>
              <a:gd name="T23" fmla="*/ 2147483647 h 8592"/>
              <a:gd name="T24" fmla="*/ 2147483647 w 1472"/>
              <a:gd name="T25" fmla="*/ 2147483647 h 8592"/>
              <a:gd name="T26" fmla="*/ 2147483647 w 1472"/>
              <a:gd name="T27" fmla="*/ 2147483647 h 8592"/>
              <a:gd name="T28" fmla="*/ 2147483647 w 1472"/>
              <a:gd name="T29" fmla="*/ 2147483647 h 8592"/>
              <a:gd name="T30" fmla="*/ 2147483647 w 1472"/>
              <a:gd name="T31" fmla="*/ 2147483647 h 8592"/>
              <a:gd name="T32" fmla="*/ 2147483647 w 1472"/>
              <a:gd name="T33" fmla="*/ 2147483647 h 8592"/>
              <a:gd name="T34" fmla="*/ 2147483647 w 1472"/>
              <a:gd name="T35" fmla="*/ 2147483647 h 859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72" h="8592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448" y="0"/>
                </a:lnTo>
                <a:cubicBezTo>
                  <a:pt x="1462" y="0"/>
                  <a:pt x="1472" y="11"/>
                  <a:pt x="1472" y="24"/>
                </a:cubicBezTo>
                <a:lnTo>
                  <a:pt x="1472" y="8568"/>
                </a:lnTo>
                <a:cubicBezTo>
                  <a:pt x="1472" y="8582"/>
                  <a:pt x="1462" y="8592"/>
                  <a:pt x="1448" y="8592"/>
                </a:cubicBezTo>
                <a:lnTo>
                  <a:pt x="24" y="8592"/>
                </a:lnTo>
                <a:cubicBezTo>
                  <a:pt x="11" y="8592"/>
                  <a:pt x="0" y="8582"/>
                  <a:pt x="0" y="8568"/>
                </a:cubicBezTo>
                <a:lnTo>
                  <a:pt x="0" y="24"/>
                </a:lnTo>
                <a:close/>
                <a:moveTo>
                  <a:pt x="48" y="8568"/>
                </a:moveTo>
                <a:lnTo>
                  <a:pt x="24" y="8544"/>
                </a:lnTo>
                <a:lnTo>
                  <a:pt x="1448" y="8544"/>
                </a:lnTo>
                <a:lnTo>
                  <a:pt x="1424" y="8568"/>
                </a:lnTo>
                <a:lnTo>
                  <a:pt x="1424" y="24"/>
                </a:lnTo>
                <a:lnTo>
                  <a:pt x="1448" y="48"/>
                </a:lnTo>
                <a:lnTo>
                  <a:pt x="24" y="48"/>
                </a:lnTo>
                <a:lnTo>
                  <a:pt x="48" y="24"/>
                </a:lnTo>
                <a:lnTo>
                  <a:pt x="48" y="8568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4" name="Rectangle 40"/>
          <p:cNvSpPr>
            <a:spLocks noChangeArrowheads="1"/>
          </p:cNvSpPr>
          <p:nvPr/>
        </p:nvSpPr>
        <p:spPr bwMode="auto">
          <a:xfrm>
            <a:off x="8364538" y="2593975"/>
            <a:ext cx="347662" cy="2781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15" name="Freeform 41"/>
          <p:cNvSpPr>
            <a:spLocks noEditPoints="1"/>
          </p:cNvSpPr>
          <p:nvPr/>
        </p:nvSpPr>
        <p:spPr bwMode="auto">
          <a:xfrm>
            <a:off x="8358188" y="2589213"/>
            <a:ext cx="360362" cy="2790825"/>
          </a:xfrm>
          <a:custGeom>
            <a:avLst/>
            <a:gdLst>
              <a:gd name="T0" fmla="*/ 0 w 1472"/>
              <a:gd name="T1" fmla="*/ 2147483647 h 12656"/>
              <a:gd name="T2" fmla="*/ 2147483647 w 1472"/>
              <a:gd name="T3" fmla="*/ 0 h 12656"/>
              <a:gd name="T4" fmla="*/ 2147483647 w 1472"/>
              <a:gd name="T5" fmla="*/ 0 h 12656"/>
              <a:gd name="T6" fmla="*/ 2147483647 w 1472"/>
              <a:gd name="T7" fmla="*/ 2147483647 h 12656"/>
              <a:gd name="T8" fmla="*/ 2147483647 w 1472"/>
              <a:gd name="T9" fmla="*/ 2147483647 h 12656"/>
              <a:gd name="T10" fmla="*/ 2147483647 w 1472"/>
              <a:gd name="T11" fmla="*/ 2147483647 h 12656"/>
              <a:gd name="T12" fmla="*/ 2147483647 w 1472"/>
              <a:gd name="T13" fmla="*/ 2147483647 h 12656"/>
              <a:gd name="T14" fmla="*/ 0 w 1472"/>
              <a:gd name="T15" fmla="*/ 2147483647 h 12656"/>
              <a:gd name="T16" fmla="*/ 0 w 1472"/>
              <a:gd name="T17" fmla="*/ 2147483647 h 12656"/>
              <a:gd name="T18" fmla="*/ 2147483647 w 1472"/>
              <a:gd name="T19" fmla="*/ 2147483647 h 12656"/>
              <a:gd name="T20" fmla="*/ 2147483647 w 1472"/>
              <a:gd name="T21" fmla="*/ 2147483647 h 12656"/>
              <a:gd name="T22" fmla="*/ 2147483647 w 1472"/>
              <a:gd name="T23" fmla="*/ 2147483647 h 12656"/>
              <a:gd name="T24" fmla="*/ 2147483647 w 1472"/>
              <a:gd name="T25" fmla="*/ 2147483647 h 12656"/>
              <a:gd name="T26" fmla="*/ 2147483647 w 1472"/>
              <a:gd name="T27" fmla="*/ 2147483647 h 12656"/>
              <a:gd name="T28" fmla="*/ 2147483647 w 1472"/>
              <a:gd name="T29" fmla="*/ 2147483647 h 12656"/>
              <a:gd name="T30" fmla="*/ 2147483647 w 1472"/>
              <a:gd name="T31" fmla="*/ 2147483647 h 12656"/>
              <a:gd name="T32" fmla="*/ 2147483647 w 1472"/>
              <a:gd name="T33" fmla="*/ 2147483647 h 12656"/>
              <a:gd name="T34" fmla="*/ 2147483647 w 1472"/>
              <a:gd name="T35" fmla="*/ 2147483647 h 126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72" h="12656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448" y="0"/>
                </a:lnTo>
                <a:cubicBezTo>
                  <a:pt x="1462" y="0"/>
                  <a:pt x="1472" y="11"/>
                  <a:pt x="1472" y="24"/>
                </a:cubicBezTo>
                <a:lnTo>
                  <a:pt x="1472" y="12632"/>
                </a:lnTo>
                <a:cubicBezTo>
                  <a:pt x="1472" y="12646"/>
                  <a:pt x="1462" y="12656"/>
                  <a:pt x="1448" y="12656"/>
                </a:cubicBezTo>
                <a:lnTo>
                  <a:pt x="24" y="12656"/>
                </a:lnTo>
                <a:cubicBezTo>
                  <a:pt x="11" y="12656"/>
                  <a:pt x="0" y="12646"/>
                  <a:pt x="0" y="12632"/>
                </a:cubicBezTo>
                <a:lnTo>
                  <a:pt x="0" y="24"/>
                </a:lnTo>
                <a:close/>
                <a:moveTo>
                  <a:pt x="48" y="12632"/>
                </a:moveTo>
                <a:lnTo>
                  <a:pt x="24" y="12608"/>
                </a:lnTo>
                <a:lnTo>
                  <a:pt x="1448" y="12608"/>
                </a:lnTo>
                <a:lnTo>
                  <a:pt x="1424" y="12632"/>
                </a:lnTo>
                <a:lnTo>
                  <a:pt x="1424" y="24"/>
                </a:lnTo>
                <a:lnTo>
                  <a:pt x="1448" y="48"/>
                </a:lnTo>
                <a:lnTo>
                  <a:pt x="24" y="48"/>
                </a:lnTo>
                <a:lnTo>
                  <a:pt x="48" y="24"/>
                </a:lnTo>
                <a:lnTo>
                  <a:pt x="48" y="12632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6" name="Rectangle 42"/>
          <p:cNvSpPr>
            <a:spLocks noChangeArrowheads="1"/>
          </p:cNvSpPr>
          <p:nvPr/>
        </p:nvSpPr>
        <p:spPr bwMode="auto">
          <a:xfrm>
            <a:off x="9590088" y="3114675"/>
            <a:ext cx="347662" cy="226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17" name="Freeform 43"/>
          <p:cNvSpPr>
            <a:spLocks noEditPoints="1"/>
          </p:cNvSpPr>
          <p:nvPr/>
        </p:nvSpPr>
        <p:spPr bwMode="auto">
          <a:xfrm>
            <a:off x="9583738" y="3109913"/>
            <a:ext cx="360362" cy="2270125"/>
          </a:xfrm>
          <a:custGeom>
            <a:avLst/>
            <a:gdLst>
              <a:gd name="T0" fmla="*/ 0 w 736"/>
              <a:gd name="T1" fmla="*/ 2147483647 h 5148"/>
              <a:gd name="T2" fmla="*/ 2147483647 w 736"/>
              <a:gd name="T3" fmla="*/ 0 h 5148"/>
              <a:gd name="T4" fmla="*/ 2147483647 w 736"/>
              <a:gd name="T5" fmla="*/ 0 h 5148"/>
              <a:gd name="T6" fmla="*/ 2147483647 w 736"/>
              <a:gd name="T7" fmla="*/ 2147483647 h 5148"/>
              <a:gd name="T8" fmla="*/ 2147483647 w 736"/>
              <a:gd name="T9" fmla="*/ 2147483647 h 5148"/>
              <a:gd name="T10" fmla="*/ 2147483647 w 736"/>
              <a:gd name="T11" fmla="*/ 2147483647 h 5148"/>
              <a:gd name="T12" fmla="*/ 2147483647 w 736"/>
              <a:gd name="T13" fmla="*/ 2147483647 h 5148"/>
              <a:gd name="T14" fmla="*/ 0 w 736"/>
              <a:gd name="T15" fmla="*/ 2147483647 h 5148"/>
              <a:gd name="T16" fmla="*/ 0 w 736"/>
              <a:gd name="T17" fmla="*/ 2147483647 h 5148"/>
              <a:gd name="T18" fmla="*/ 2147483647 w 736"/>
              <a:gd name="T19" fmla="*/ 2147483647 h 5148"/>
              <a:gd name="T20" fmla="*/ 2147483647 w 736"/>
              <a:gd name="T21" fmla="*/ 2147483647 h 5148"/>
              <a:gd name="T22" fmla="*/ 2147483647 w 736"/>
              <a:gd name="T23" fmla="*/ 2147483647 h 5148"/>
              <a:gd name="T24" fmla="*/ 2147483647 w 736"/>
              <a:gd name="T25" fmla="*/ 2147483647 h 5148"/>
              <a:gd name="T26" fmla="*/ 2147483647 w 736"/>
              <a:gd name="T27" fmla="*/ 2147483647 h 5148"/>
              <a:gd name="T28" fmla="*/ 2147483647 w 736"/>
              <a:gd name="T29" fmla="*/ 2147483647 h 5148"/>
              <a:gd name="T30" fmla="*/ 2147483647 w 736"/>
              <a:gd name="T31" fmla="*/ 2147483647 h 5148"/>
              <a:gd name="T32" fmla="*/ 2147483647 w 736"/>
              <a:gd name="T33" fmla="*/ 2147483647 h 5148"/>
              <a:gd name="T34" fmla="*/ 2147483647 w 736"/>
              <a:gd name="T35" fmla="*/ 2147483647 h 51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6" h="5148">
                <a:moveTo>
                  <a:pt x="0" y="12"/>
                </a:moveTo>
                <a:cubicBezTo>
                  <a:pt x="0" y="6"/>
                  <a:pt x="6" y="0"/>
                  <a:pt x="12" y="0"/>
                </a:cubicBezTo>
                <a:lnTo>
                  <a:pt x="724" y="0"/>
                </a:lnTo>
                <a:cubicBezTo>
                  <a:pt x="731" y="0"/>
                  <a:pt x="736" y="6"/>
                  <a:pt x="736" y="12"/>
                </a:cubicBezTo>
                <a:lnTo>
                  <a:pt x="736" y="5136"/>
                </a:lnTo>
                <a:cubicBezTo>
                  <a:pt x="736" y="5143"/>
                  <a:pt x="731" y="5148"/>
                  <a:pt x="724" y="5148"/>
                </a:cubicBezTo>
                <a:lnTo>
                  <a:pt x="12" y="5148"/>
                </a:lnTo>
                <a:cubicBezTo>
                  <a:pt x="6" y="5148"/>
                  <a:pt x="0" y="5143"/>
                  <a:pt x="0" y="5136"/>
                </a:cubicBezTo>
                <a:lnTo>
                  <a:pt x="0" y="12"/>
                </a:lnTo>
                <a:close/>
                <a:moveTo>
                  <a:pt x="24" y="5136"/>
                </a:moveTo>
                <a:lnTo>
                  <a:pt x="12" y="5124"/>
                </a:lnTo>
                <a:lnTo>
                  <a:pt x="724" y="5124"/>
                </a:lnTo>
                <a:lnTo>
                  <a:pt x="712" y="5136"/>
                </a:lnTo>
                <a:lnTo>
                  <a:pt x="712" y="12"/>
                </a:lnTo>
                <a:lnTo>
                  <a:pt x="724" y="24"/>
                </a:lnTo>
                <a:lnTo>
                  <a:pt x="12" y="24"/>
                </a:lnTo>
                <a:lnTo>
                  <a:pt x="24" y="12"/>
                </a:lnTo>
                <a:lnTo>
                  <a:pt x="24" y="5136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8" name="Rectangle 44"/>
          <p:cNvSpPr>
            <a:spLocks noChangeArrowheads="1"/>
          </p:cNvSpPr>
          <p:nvPr/>
        </p:nvSpPr>
        <p:spPr bwMode="auto">
          <a:xfrm>
            <a:off x="2663825" y="2236788"/>
            <a:ext cx="11113" cy="3138487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bevel/>
            <a:headEnd/>
            <a:tailEnd/>
          </a:ln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19" name="Freeform 45"/>
          <p:cNvSpPr>
            <a:spLocks noEditPoints="1"/>
          </p:cNvSpPr>
          <p:nvPr/>
        </p:nvSpPr>
        <p:spPr bwMode="auto">
          <a:xfrm>
            <a:off x="2608263" y="2232025"/>
            <a:ext cx="61912" cy="3148013"/>
          </a:xfrm>
          <a:custGeom>
            <a:avLst/>
            <a:gdLst>
              <a:gd name="T0" fmla="*/ 0 w 39"/>
              <a:gd name="T1" fmla="*/ 2147483647 h 1983"/>
              <a:gd name="T2" fmla="*/ 2147483647 w 39"/>
              <a:gd name="T3" fmla="*/ 2147483647 h 1983"/>
              <a:gd name="T4" fmla="*/ 2147483647 w 39"/>
              <a:gd name="T5" fmla="*/ 2147483647 h 1983"/>
              <a:gd name="T6" fmla="*/ 0 w 39"/>
              <a:gd name="T7" fmla="*/ 2147483647 h 1983"/>
              <a:gd name="T8" fmla="*/ 0 w 39"/>
              <a:gd name="T9" fmla="*/ 2147483647 h 1983"/>
              <a:gd name="T10" fmla="*/ 0 w 39"/>
              <a:gd name="T11" fmla="*/ 2147483647 h 1983"/>
              <a:gd name="T12" fmla="*/ 2147483647 w 39"/>
              <a:gd name="T13" fmla="*/ 2147483647 h 1983"/>
              <a:gd name="T14" fmla="*/ 2147483647 w 39"/>
              <a:gd name="T15" fmla="*/ 2147483647 h 1983"/>
              <a:gd name="T16" fmla="*/ 0 w 39"/>
              <a:gd name="T17" fmla="*/ 2147483647 h 1983"/>
              <a:gd name="T18" fmla="*/ 0 w 39"/>
              <a:gd name="T19" fmla="*/ 2147483647 h 1983"/>
              <a:gd name="T20" fmla="*/ 0 w 39"/>
              <a:gd name="T21" fmla="*/ 2147483647 h 1983"/>
              <a:gd name="T22" fmla="*/ 2147483647 w 39"/>
              <a:gd name="T23" fmla="*/ 2147483647 h 1983"/>
              <a:gd name="T24" fmla="*/ 2147483647 w 39"/>
              <a:gd name="T25" fmla="*/ 2147483647 h 1983"/>
              <a:gd name="T26" fmla="*/ 0 w 39"/>
              <a:gd name="T27" fmla="*/ 2147483647 h 1983"/>
              <a:gd name="T28" fmla="*/ 0 w 39"/>
              <a:gd name="T29" fmla="*/ 2147483647 h 1983"/>
              <a:gd name="T30" fmla="*/ 0 w 39"/>
              <a:gd name="T31" fmla="*/ 2147483647 h 1983"/>
              <a:gd name="T32" fmla="*/ 2147483647 w 39"/>
              <a:gd name="T33" fmla="*/ 2147483647 h 1983"/>
              <a:gd name="T34" fmla="*/ 2147483647 w 39"/>
              <a:gd name="T35" fmla="*/ 2147483647 h 1983"/>
              <a:gd name="T36" fmla="*/ 0 w 39"/>
              <a:gd name="T37" fmla="*/ 2147483647 h 1983"/>
              <a:gd name="T38" fmla="*/ 0 w 39"/>
              <a:gd name="T39" fmla="*/ 2147483647 h 1983"/>
              <a:gd name="T40" fmla="*/ 0 w 39"/>
              <a:gd name="T41" fmla="*/ 2147483647 h 1983"/>
              <a:gd name="T42" fmla="*/ 2147483647 w 39"/>
              <a:gd name="T43" fmla="*/ 2147483647 h 1983"/>
              <a:gd name="T44" fmla="*/ 2147483647 w 39"/>
              <a:gd name="T45" fmla="*/ 2147483647 h 1983"/>
              <a:gd name="T46" fmla="*/ 0 w 39"/>
              <a:gd name="T47" fmla="*/ 2147483647 h 1983"/>
              <a:gd name="T48" fmla="*/ 0 w 39"/>
              <a:gd name="T49" fmla="*/ 2147483647 h 1983"/>
              <a:gd name="T50" fmla="*/ 0 w 39"/>
              <a:gd name="T51" fmla="*/ 0 h 1983"/>
              <a:gd name="T52" fmla="*/ 2147483647 w 39"/>
              <a:gd name="T53" fmla="*/ 0 h 1983"/>
              <a:gd name="T54" fmla="*/ 2147483647 w 39"/>
              <a:gd name="T55" fmla="*/ 2147483647 h 1983"/>
              <a:gd name="T56" fmla="*/ 0 w 39"/>
              <a:gd name="T57" fmla="*/ 2147483647 h 1983"/>
              <a:gd name="T58" fmla="*/ 0 w 39"/>
              <a:gd name="T59" fmla="*/ 0 h 198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9" h="1983">
                <a:moveTo>
                  <a:pt x="0" y="1976"/>
                </a:moveTo>
                <a:lnTo>
                  <a:pt x="39" y="1976"/>
                </a:lnTo>
                <a:lnTo>
                  <a:pt x="39" y="1983"/>
                </a:lnTo>
                <a:lnTo>
                  <a:pt x="0" y="1983"/>
                </a:lnTo>
                <a:lnTo>
                  <a:pt x="0" y="1976"/>
                </a:lnTo>
                <a:close/>
                <a:moveTo>
                  <a:pt x="0" y="1581"/>
                </a:moveTo>
                <a:lnTo>
                  <a:pt x="39" y="1581"/>
                </a:lnTo>
                <a:lnTo>
                  <a:pt x="39" y="1587"/>
                </a:lnTo>
                <a:lnTo>
                  <a:pt x="0" y="1587"/>
                </a:lnTo>
                <a:lnTo>
                  <a:pt x="0" y="1581"/>
                </a:lnTo>
                <a:close/>
                <a:moveTo>
                  <a:pt x="0" y="1185"/>
                </a:moveTo>
                <a:lnTo>
                  <a:pt x="39" y="1185"/>
                </a:lnTo>
                <a:lnTo>
                  <a:pt x="39" y="1192"/>
                </a:lnTo>
                <a:lnTo>
                  <a:pt x="0" y="1192"/>
                </a:lnTo>
                <a:lnTo>
                  <a:pt x="0" y="1185"/>
                </a:lnTo>
                <a:close/>
                <a:moveTo>
                  <a:pt x="0" y="790"/>
                </a:moveTo>
                <a:lnTo>
                  <a:pt x="39" y="790"/>
                </a:lnTo>
                <a:lnTo>
                  <a:pt x="39" y="796"/>
                </a:lnTo>
                <a:lnTo>
                  <a:pt x="0" y="796"/>
                </a:lnTo>
                <a:lnTo>
                  <a:pt x="0" y="790"/>
                </a:lnTo>
                <a:close/>
                <a:moveTo>
                  <a:pt x="0" y="394"/>
                </a:moveTo>
                <a:lnTo>
                  <a:pt x="39" y="394"/>
                </a:lnTo>
                <a:lnTo>
                  <a:pt x="39" y="401"/>
                </a:lnTo>
                <a:lnTo>
                  <a:pt x="0" y="401"/>
                </a:lnTo>
                <a:lnTo>
                  <a:pt x="0" y="394"/>
                </a:lnTo>
                <a:close/>
                <a:moveTo>
                  <a:pt x="0" y="0"/>
                </a:moveTo>
                <a:lnTo>
                  <a:pt x="39" y="0"/>
                </a:lnTo>
                <a:lnTo>
                  <a:pt x="39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158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0" name="Rectangle 46"/>
          <p:cNvSpPr>
            <a:spLocks noChangeArrowheads="1"/>
          </p:cNvSpPr>
          <p:nvPr/>
        </p:nvSpPr>
        <p:spPr bwMode="auto">
          <a:xfrm>
            <a:off x="2670175" y="5368925"/>
            <a:ext cx="7356475" cy="11113"/>
          </a:xfrm>
          <a:prstGeom prst="rect">
            <a:avLst/>
          </a:prstGeom>
          <a:solidFill>
            <a:srgbClr val="868686"/>
          </a:solidFill>
          <a:ln w="1588">
            <a:solidFill>
              <a:srgbClr val="868686"/>
            </a:solidFill>
            <a:bevel/>
            <a:headEnd/>
            <a:tailEnd/>
          </a:ln>
        </p:spPr>
        <p:txBody>
          <a:bodyPr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ja-JP" altLang="en-US" sz="18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21" name="Freeform 47"/>
          <p:cNvSpPr>
            <a:spLocks noEditPoints="1"/>
          </p:cNvSpPr>
          <p:nvPr/>
        </p:nvSpPr>
        <p:spPr bwMode="auto">
          <a:xfrm>
            <a:off x="2663825" y="5375275"/>
            <a:ext cx="7369175" cy="44450"/>
          </a:xfrm>
          <a:custGeom>
            <a:avLst/>
            <a:gdLst>
              <a:gd name="T0" fmla="*/ 2147483647 w 4642"/>
              <a:gd name="T1" fmla="*/ 0 h 28"/>
              <a:gd name="T2" fmla="*/ 2147483647 w 4642"/>
              <a:gd name="T3" fmla="*/ 2147483647 h 28"/>
              <a:gd name="T4" fmla="*/ 0 w 4642"/>
              <a:gd name="T5" fmla="*/ 2147483647 h 28"/>
              <a:gd name="T6" fmla="*/ 0 w 4642"/>
              <a:gd name="T7" fmla="*/ 0 h 28"/>
              <a:gd name="T8" fmla="*/ 2147483647 w 4642"/>
              <a:gd name="T9" fmla="*/ 0 h 28"/>
              <a:gd name="T10" fmla="*/ 2147483647 w 4642"/>
              <a:gd name="T11" fmla="*/ 0 h 28"/>
              <a:gd name="T12" fmla="*/ 2147483647 w 4642"/>
              <a:gd name="T13" fmla="*/ 2147483647 h 28"/>
              <a:gd name="T14" fmla="*/ 2147483647 w 4642"/>
              <a:gd name="T15" fmla="*/ 2147483647 h 28"/>
              <a:gd name="T16" fmla="*/ 2147483647 w 4642"/>
              <a:gd name="T17" fmla="*/ 0 h 28"/>
              <a:gd name="T18" fmla="*/ 2147483647 w 4642"/>
              <a:gd name="T19" fmla="*/ 0 h 28"/>
              <a:gd name="T20" fmla="*/ 2147483647 w 4642"/>
              <a:gd name="T21" fmla="*/ 0 h 28"/>
              <a:gd name="T22" fmla="*/ 2147483647 w 4642"/>
              <a:gd name="T23" fmla="*/ 2147483647 h 28"/>
              <a:gd name="T24" fmla="*/ 2147483647 w 4642"/>
              <a:gd name="T25" fmla="*/ 2147483647 h 28"/>
              <a:gd name="T26" fmla="*/ 2147483647 w 4642"/>
              <a:gd name="T27" fmla="*/ 0 h 28"/>
              <a:gd name="T28" fmla="*/ 2147483647 w 4642"/>
              <a:gd name="T29" fmla="*/ 0 h 28"/>
              <a:gd name="T30" fmla="*/ 2147483647 w 4642"/>
              <a:gd name="T31" fmla="*/ 0 h 28"/>
              <a:gd name="T32" fmla="*/ 2147483647 w 4642"/>
              <a:gd name="T33" fmla="*/ 2147483647 h 28"/>
              <a:gd name="T34" fmla="*/ 2147483647 w 4642"/>
              <a:gd name="T35" fmla="*/ 2147483647 h 28"/>
              <a:gd name="T36" fmla="*/ 2147483647 w 4642"/>
              <a:gd name="T37" fmla="*/ 0 h 28"/>
              <a:gd name="T38" fmla="*/ 2147483647 w 4642"/>
              <a:gd name="T39" fmla="*/ 0 h 28"/>
              <a:gd name="T40" fmla="*/ 2147483647 w 4642"/>
              <a:gd name="T41" fmla="*/ 0 h 28"/>
              <a:gd name="T42" fmla="*/ 2147483647 w 4642"/>
              <a:gd name="T43" fmla="*/ 2147483647 h 28"/>
              <a:gd name="T44" fmla="*/ 2147483647 w 4642"/>
              <a:gd name="T45" fmla="*/ 2147483647 h 28"/>
              <a:gd name="T46" fmla="*/ 2147483647 w 4642"/>
              <a:gd name="T47" fmla="*/ 0 h 28"/>
              <a:gd name="T48" fmla="*/ 2147483647 w 4642"/>
              <a:gd name="T49" fmla="*/ 0 h 28"/>
              <a:gd name="T50" fmla="*/ 2147483647 w 4642"/>
              <a:gd name="T51" fmla="*/ 0 h 28"/>
              <a:gd name="T52" fmla="*/ 2147483647 w 4642"/>
              <a:gd name="T53" fmla="*/ 2147483647 h 28"/>
              <a:gd name="T54" fmla="*/ 2147483647 w 4642"/>
              <a:gd name="T55" fmla="*/ 2147483647 h 28"/>
              <a:gd name="T56" fmla="*/ 2147483647 w 4642"/>
              <a:gd name="T57" fmla="*/ 0 h 28"/>
              <a:gd name="T58" fmla="*/ 2147483647 w 4642"/>
              <a:gd name="T59" fmla="*/ 0 h 28"/>
              <a:gd name="T60" fmla="*/ 2147483647 w 4642"/>
              <a:gd name="T61" fmla="*/ 0 h 28"/>
              <a:gd name="T62" fmla="*/ 2147483647 w 4642"/>
              <a:gd name="T63" fmla="*/ 2147483647 h 28"/>
              <a:gd name="T64" fmla="*/ 2147483647 w 4642"/>
              <a:gd name="T65" fmla="*/ 2147483647 h 28"/>
              <a:gd name="T66" fmla="*/ 2147483647 w 4642"/>
              <a:gd name="T67" fmla="*/ 0 h 28"/>
              <a:gd name="T68" fmla="*/ 2147483647 w 4642"/>
              <a:gd name="T69" fmla="*/ 0 h 2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642" h="28">
                <a:moveTo>
                  <a:pt x="7" y="0"/>
                </a:moveTo>
                <a:lnTo>
                  <a:pt x="7" y="28"/>
                </a:lnTo>
                <a:lnTo>
                  <a:pt x="0" y="28"/>
                </a:lnTo>
                <a:lnTo>
                  <a:pt x="0" y="0"/>
                </a:lnTo>
                <a:lnTo>
                  <a:pt x="7" y="0"/>
                </a:lnTo>
                <a:close/>
                <a:moveTo>
                  <a:pt x="781" y="0"/>
                </a:moveTo>
                <a:lnTo>
                  <a:pt x="781" y="28"/>
                </a:lnTo>
                <a:lnTo>
                  <a:pt x="773" y="28"/>
                </a:lnTo>
                <a:lnTo>
                  <a:pt x="773" y="0"/>
                </a:lnTo>
                <a:lnTo>
                  <a:pt x="781" y="0"/>
                </a:lnTo>
                <a:close/>
                <a:moveTo>
                  <a:pt x="1553" y="0"/>
                </a:moveTo>
                <a:lnTo>
                  <a:pt x="1553" y="28"/>
                </a:lnTo>
                <a:lnTo>
                  <a:pt x="1545" y="28"/>
                </a:lnTo>
                <a:lnTo>
                  <a:pt x="1545" y="0"/>
                </a:lnTo>
                <a:lnTo>
                  <a:pt x="1553" y="0"/>
                </a:lnTo>
                <a:close/>
                <a:moveTo>
                  <a:pt x="2325" y="0"/>
                </a:moveTo>
                <a:lnTo>
                  <a:pt x="2325" y="28"/>
                </a:lnTo>
                <a:lnTo>
                  <a:pt x="2317" y="28"/>
                </a:lnTo>
                <a:lnTo>
                  <a:pt x="2317" y="0"/>
                </a:lnTo>
                <a:lnTo>
                  <a:pt x="2325" y="0"/>
                </a:lnTo>
                <a:close/>
                <a:moveTo>
                  <a:pt x="3098" y="0"/>
                </a:moveTo>
                <a:lnTo>
                  <a:pt x="3098" y="28"/>
                </a:lnTo>
                <a:lnTo>
                  <a:pt x="3090" y="28"/>
                </a:lnTo>
                <a:lnTo>
                  <a:pt x="3090" y="0"/>
                </a:lnTo>
                <a:lnTo>
                  <a:pt x="3098" y="0"/>
                </a:lnTo>
                <a:close/>
                <a:moveTo>
                  <a:pt x="3870" y="0"/>
                </a:moveTo>
                <a:lnTo>
                  <a:pt x="3870" y="28"/>
                </a:lnTo>
                <a:lnTo>
                  <a:pt x="3862" y="28"/>
                </a:lnTo>
                <a:lnTo>
                  <a:pt x="3862" y="0"/>
                </a:lnTo>
                <a:lnTo>
                  <a:pt x="3870" y="0"/>
                </a:lnTo>
                <a:close/>
                <a:moveTo>
                  <a:pt x="4642" y="0"/>
                </a:moveTo>
                <a:lnTo>
                  <a:pt x="4642" y="28"/>
                </a:lnTo>
                <a:lnTo>
                  <a:pt x="4634" y="28"/>
                </a:lnTo>
                <a:lnTo>
                  <a:pt x="4634" y="0"/>
                </a:lnTo>
                <a:lnTo>
                  <a:pt x="4642" y="0"/>
                </a:lnTo>
                <a:close/>
              </a:path>
            </a:pathLst>
          </a:custGeom>
          <a:solidFill>
            <a:srgbClr val="868686"/>
          </a:solidFill>
          <a:ln w="1588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2" name="Rectangle 66"/>
          <p:cNvSpPr>
            <a:spLocks noChangeArrowheads="1"/>
          </p:cNvSpPr>
          <p:nvPr/>
        </p:nvSpPr>
        <p:spPr bwMode="auto">
          <a:xfrm>
            <a:off x="2198688" y="5257800"/>
            <a:ext cx="35242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ja-JP" sz="1400">
                <a:latin typeface="Calibri" charset="0"/>
                <a:ea typeface="MS PGothic" charset="-128"/>
              </a:rPr>
              <a:t>0.0</a:t>
            </a:r>
            <a:endParaRPr kumimoji="1" lang="ja-JP" altLang="ja-JP" sz="180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23623" name="Rectangle 67"/>
          <p:cNvSpPr>
            <a:spLocks noChangeArrowheads="1"/>
          </p:cNvSpPr>
          <p:nvPr/>
        </p:nvSpPr>
        <p:spPr bwMode="auto">
          <a:xfrm>
            <a:off x="2098675" y="4630738"/>
            <a:ext cx="45243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ja-JP" sz="1400">
                <a:latin typeface="Calibri" charset="0"/>
                <a:ea typeface="MS PGothic" charset="-128"/>
              </a:rPr>
              <a:t>20.0</a:t>
            </a:r>
            <a:endParaRPr kumimoji="1" lang="ja-JP" altLang="ja-JP" sz="180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23624" name="Rectangle 68"/>
          <p:cNvSpPr>
            <a:spLocks noChangeArrowheads="1"/>
          </p:cNvSpPr>
          <p:nvPr/>
        </p:nvSpPr>
        <p:spPr bwMode="auto">
          <a:xfrm>
            <a:off x="2098675" y="4003675"/>
            <a:ext cx="4524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ja-JP" sz="1400">
                <a:latin typeface="Calibri" charset="0"/>
                <a:ea typeface="MS PGothic" charset="-128"/>
              </a:rPr>
              <a:t>40.0</a:t>
            </a:r>
            <a:endParaRPr kumimoji="1" lang="ja-JP" altLang="ja-JP" sz="180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23625" name="Rectangle 69"/>
          <p:cNvSpPr>
            <a:spLocks noChangeArrowheads="1"/>
          </p:cNvSpPr>
          <p:nvPr/>
        </p:nvSpPr>
        <p:spPr bwMode="auto">
          <a:xfrm>
            <a:off x="2098675" y="3375025"/>
            <a:ext cx="452438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ja-JP" sz="1400">
                <a:latin typeface="Calibri" charset="0"/>
                <a:ea typeface="MS PGothic" charset="-128"/>
              </a:rPr>
              <a:t>60.0</a:t>
            </a:r>
            <a:endParaRPr kumimoji="1" lang="ja-JP" altLang="ja-JP" sz="180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23626" name="Rectangle 70"/>
          <p:cNvSpPr>
            <a:spLocks noChangeArrowheads="1"/>
          </p:cNvSpPr>
          <p:nvPr/>
        </p:nvSpPr>
        <p:spPr bwMode="auto">
          <a:xfrm>
            <a:off x="2098675" y="2747963"/>
            <a:ext cx="45243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ja-JP" sz="1400">
                <a:latin typeface="Calibri" charset="0"/>
                <a:ea typeface="MS PGothic" charset="-128"/>
              </a:rPr>
              <a:t>80.0</a:t>
            </a:r>
            <a:endParaRPr kumimoji="1" lang="ja-JP" altLang="ja-JP" sz="180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23627" name="Rectangle 71"/>
          <p:cNvSpPr>
            <a:spLocks noChangeArrowheads="1"/>
          </p:cNvSpPr>
          <p:nvPr/>
        </p:nvSpPr>
        <p:spPr bwMode="auto">
          <a:xfrm>
            <a:off x="1998663" y="2120900"/>
            <a:ext cx="5540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ja-JP" sz="1400">
                <a:latin typeface="Calibri" charset="0"/>
                <a:ea typeface="MS PGothic" charset="-128"/>
              </a:rPr>
              <a:t>100.0</a:t>
            </a:r>
            <a:endParaRPr kumimoji="1" lang="ja-JP" altLang="ja-JP" sz="180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23628" name="Rectangle 72"/>
          <p:cNvSpPr>
            <a:spLocks noChangeArrowheads="1"/>
          </p:cNvSpPr>
          <p:nvPr/>
        </p:nvSpPr>
        <p:spPr bwMode="auto">
          <a:xfrm>
            <a:off x="2792413" y="5407025"/>
            <a:ext cx="788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Apps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ea typeface="ＭＳ ゴシック" charset="-128"/>
              </a:rPr>
              <a:t>in general</a:t>
            </a:r>
            <a:endParaRPr kumimoji="1" lang="ja-JP" altLang="en-US" sz="12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3629" name="Rectangle 81"/>
          <p:cNvSpPr>
            <a:spLocks noChangeArrowheads="1"/>
          </p:cNvSpPr>
          <p:nvPr/>
        </p:nvSpPr>
        <p:spPr bwMode="auto">
          <a:xfrm>
            <a:off x="9237663" y="5468938"/>
            <a:ext cx="4572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ja-JP" sz="1200">
                <a:latin typeface="Calibri" charset="0"/>
                <a:ea typeface="MS PGothic" charset="-128"/>
              </a:rPr>
              <a:t>CACC</a:t>
            </a:r>
            <a:endParaRPr kumimoji="1" lang="ja-JP" altLang="ja-JP" sz="180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23630" name="テキスト ボックス 114"/>
          <p:cNvSpPr txBox="1">
            <a:spLocks noChangeArrowheads="1"/>
          </p:cNvSpPr>
          <p:nvPr/>
        </p:nvSpPr>
        <p:spPr bwMode="auto">
          <a:xfrm>
            <a:off x="4060825" y="5407025"/>
            <a:ext cx="839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Red Light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Caution</a:t>
            </a:r>
            <a:endParaRPr kumimoji="1" lang="ja-JP" altLang="en-US" sz="1200">
              <a:solidFill>
                <a:schemeClr val="tx1"/>
              </a:solidFill>
              <a:latin typeface="Arial" charset="0"/>
              <a:ea typeface="ＭＳ ゴシック" charset="-128"/>
              <a:cs typeface="Arial" charset="0"/>
            </a:endParaRPr>
          </a:p>
        </p:txBody>
      </p:sp>
      <p:sp>
        <p:nvSpPr>
          <p:cNvPr id="23631" name="テキスト ボックス 115"/>
          <p:cNvSpPr txBox="1">
            <a:spLocks noChangeArrowheads="1"/>
          </p:cNvSpPr>
          <p:nvPr/>
        </p:nvSpPr>
        <p:spPr bwMode="auto">
          <a:xfrm>
            <a:off x="7577138" y="5373688"/>
            <a:ext cx="11414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Emergency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 Vehicle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approach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notification</a:t>
            </a:r>
            <a:endParaRPr kumimoji="1" lang="ja-JP" altLang="en-US" sz="1200">
              <a:solidFill>
                <a:schemeClr val="tx1"/>
              </a:solidFill>
              <a:latin typeface="Arial" charset="0"/>
              <a:ea typeface="ＭＳ ゴシック" charset="-128"/>
              <a:cs typeface="Arial" charset="0"/>
            </a:endParaRPr>
          </a:p>
        </p:txBody>
      </p:sp>
      <p:sp>
        <p:nvSpPr>
          <p:cNvPr id="23632" name="テキスト ボックス 116"/>
          <p:cNvSpPr txBox="1">
            <a:spLocks noChangeArrowheads="1"/>
          </p:cNvSpPr>
          <p:nvPr/>
        </p:nvSpPr>
        <p:spPr bwMode="auto">
          <a:xfrm>
            <a:off x="6353175" y="5407025"/>
            <a:ext cx="1189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Signal Change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Timer</a:t>
            </a:r>
            <a:endParaRPr kumimoji="1" lang="ja-JP" altLang="en-US" sz="1200">
              <a:solidFill>
                <a:schemeClr val="tx1"/>
              </a:solidFill>
              <a:latin typeface="Arial" charset="0"/>
              <a:ea typeface="ＭＳ ゴシック" charset="-128"/>
              <a:cs typeface="Arial" charset="0"/>
            </a:endParaRPr>
          </a:p>
        </p:txBody>
      </p:sp>
      <p:sp>
        <p:nvSpPr>
          <p:cNvPr id="23633" name="テキスト ボックス 118"/>
          <p:cNvSpPr txBox="1">
            <a:spLocks noChangeArrowheads="1"/>
          </p:cNvSpPr>
          <p:nvPr/>
        </p:nvSpPr>
        <p:spPr bwMode="auto">
          <a:xfrm>
            <a:off x="5281613" y="5407025"/>
            <a:ext cx="865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200">
                <a:solidFill>
                  <a:schemeClr val="tx1"/>
                </a:solidFill>
                <a:latin typeface="Arial" charset="0"/>
                <a:ea typeface="ＭＳ ゴシック" charset="-128"/>
                <a:cs typeface="Arial" charset="0"/>
              </a:rPr>
              <a:t>Right-turn Collision Caution</a:t>
            </a:r>
            <a:endParaRPr kumimoji="1" lang="ja-JP" altLang="en-US" sz="1200">
              <a:solidFill>
                <a:schemeClr val="tx1"/>
              </a:solidFill>
              <a:latin typeface="Arial" charset="0"/>
              <a:ea typeface="ＭＳ ゴシック" charset="-128"/>
              <a:cs typeface="Arial" charset="0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7581900" y="2051050"/>
            <a:ext cx="1223963" cy="4186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83" name="正方形/長方形 82"/>
          <p:cNvSpPr/>
          <p:nvPr/>
        </p:nvSpPr>
        <p:spPr>
          <a:xfrm>
            <a:off x="4124325" y="2416175"/>
            <a:ext cx="144463" cy="144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84" name="正方形/長方形 83"/>
          <p:cNvSpPr/>
          <p:nvPr/>
        </p:nvSpPr>
        <p:spPr>
          <a:xfrm>
            <a:off x="4968875" y="2406650"/>
            <a:ext cx="144463" cy="142875"/>
          </a:xfrm>
          <a:prstGeom prst="rect">
            <a:avLst/>
          </a:prstGeom>
          <a:solidFill>
            <a:srgbClr val="75FF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3637" name="テキスト ボックス 5"/>
          <p:cNvSpPr txBox="1">
            <a:spLocks noChangeArrowheads="1"/>
          </p:cNvSpPr>
          <p:nvPr/>
        </p:nvSpPr>
        <p:spPr bwMode="auto">
          <a:xfrm>
            <a:off x="4197350" y="2324100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en-US" sz="1400">
                <a:solidFill>
                  <a:schemeClr val="tx1"/>
                </a:solidFill>
                <a:ea typeface="ＭＳ ゴシック" charset="-128"/>
              </a:rPr>
              <a:t>：</a:t>
            </a: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Tokyo</a:t>
            </a:r>
          </a:p>
        </p:txBody>
      </p:sp>
      <p:sp>
        <p:nvSpPr>
          <p:cNvPr id="23638" name="テキスト ボックス 6"/>
          <p:cNvSpPr txBox="1">
            <a:spLocks noChangeArrowheads="1"/>
          </p:cNvSpPr>
          <p:nvPr/>
        </p:nvSpPr>
        <p:spPr bwMode="auto">
          <a:xfrm>
            <a:off x="5040313" y="2324100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en-US" sz="1400">
                <a:solidFill>
                  <a:schemeClr val="tx1"/>
                </a:solidFill>
                <a:ea typeface="ＭＳ ゴシック" charset="-128"/>
              </a:rPr>
              <a:t>：</a:t>
            </a: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Aichi</a:t>
            </a:r>
          </a:p>
        </p:txBody>
      </p:sp>
      <p:sp>
        <p:nvSpPr>
          <p:cNvPr id="87" name="正方形/長方形 86"/>
          <p:cNvSpPr/>
          <p:nvPr/>
        </p:nvSpPr>
        <p:spPr>
          <a:xfrm>
            <a:off x="5781675" y="2416175"/>
            <a:ext cx="142875" cy="1444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3640" name="テキスト ボックス 8"/>
          <p:cNvSpPr txBox="1">
            <a:spLocks noChangeArrowheads="1"/>
          </p:cNvSpPr>
          <p:nvPr/>
        </p:nvSpPr>
        <p:spPr bwMode="auto">
          <a:xfrm>
            <a:off x="5853113" y="2324100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en-US" sz="1400">
                <a:solidFill>
                  <a:schemeClr val="tx1"/>
                </a:solidFill>
                <a:ea typeface="ＭＳ ゴシック" charset="-128"/>
              </a:rPr>
              <a:t>：</a:t>
            </a:r>
            <a:r>
              <a:rPr kumimoji="1" lang="en-US" altLang="ja-JP" sz="1400">
                <a:solidFill>
                  <a:schemeClr val="tx1"/>
                </a:solidFill>
                <a:ea typeface="ＭＳ ゴシック" charset="-128"/>
              </a:rPr>
              <a:t>Total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80D83F7A-4959-FA45-8C2E-EBB05880DD2C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1"/>
          </p:nvPr>
        </p:nvSpPr>
        <p:spPr>
          <a:xfrm>
            <a:off x="549275" y="44450"/>
            <a:ext cx="11026775" cy="647700"/>
          </a:xfrm>
        </p:spPr>
        <p:txBody>
          <a:bodyPr/>
          <a:lstStyle/>
          <a:p>
            <a:r>
              <a:rPr lang="en-US" altLang="ja-JP">
                <a:ea typeface="MS PGothic" charset="-128"/>
              </a:rPr>
              <a:t>Activities of </a:t>
            </a:r>
            <a:r>
              <a:rPr lang="en-US" altLang="ja-JP">
                <a:ea typeface="MS PGothic" charset="-128"/>
                <a:cs typeface="Arial" charset="0"/>
              </a:rPr>
              <a:t>76/79GHz band Radar</a:t>
            </a:r>
            <a:endParaRPr lang="ja-JP" altLang="ja-JP">
              <a:ea typeface="MS PGothic" charset="-128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3595688"/>
            <a:ext cx="1811337" cy="256222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3595688"/>
            <a:ext cx="1790700" cy="256222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582" name="正方形/長方形 7"/>
          <p:cNvSpPr>
            <a:spLocks noChangeArrowheads="1"/>
          </p:cNvSpPr>
          <p:nvPr/>
        </p:nvSpPr>
        <p:spPr bwMode="auto">
          <a:xfrm>
            <a:off x="1270000" y="3335338"/>
            <a:ext cx="43719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ts val="17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（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New Revision Date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：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March 24, 2017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）</a:t>
            </a:r>
            <a:endParaRPr kumimoji="1" lang="en-US" altLang="ja-JP" sz="16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4583" name="テキスト ボックス 3"/>
          <p:cNvSpPr txBox="1">
            <a:spLocks noChangeArrowheads="1"/>
          </p:cNvSpPr>
          <p:nvPr/>
        </p:nvSpPr>
        <p:spPr bwMode="auto">
          <a:xfrm>
            <a:off x="3141663" y="3789363"/>
            <a:ext cx="1112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rgbClr val="FF0000"/>
                </a:solidFill>
                <a:ea typeface="ＭＳ ゴシック" charset="-128"/>
              </a:rPr>
              <a:t>Version 1.1</a:t>
            </a:r>
            <a:endParaRPr kumimoji="1" lang="ja-JP" altLang="en-US" sz="1600">
              <a:solidFill>
                <a:srgbClr val="FF0000"/>
              </a:solidFill>
              <a:ea typeface="ＭＳ ゴシック" charset="-128"/>
            </a:endParaRPr>
          </a:p>
        </p:txBody>
      </p:sp>
      <p:sp>
        <p:nvSpPr>
          <p:cNvPr id="24584" name="正方形/長方形 9"/>
          <p:cNvSpPr>
            <a:spLocks noChangeArrowheads="1"/>
          </p:cNvSpPr>
          <p:nvPr/>
        </p:nvSpPr>
        <p:spPr bwMode="auto">
          <a:xfrm>
            <a:off x="6038850" y="3335338"/>
            <a:ext cx="47355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ts val="17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（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update  “E/T”  Schedule is next October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）</a:t>
            </a:r>
            <a:endParaRPr kumimoji="1" lang="en-US" altLang="ja-JP" sz="16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4585" name="正方形/長方形 10"/>
          <p:cNvSpPr>
            <a:spLocks noChangeArrowheads="1"/>
          </p:cNvSpPr>
          <p:nvPr/>
        </p:nvSpPr>
        <p:spPr bwMode="auto">
          <a:xfrm>
            <a:off x="4932363" y="4989513"/>
            <a:ext cx="16621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ts val="17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ENGLISH TRANSLATION</a:t>
            </a:r>
          </a:p>
        </p:txBody>
      </p:sp>
      <p:sp>
        <p:nvSpPr>
          <p:cNvPr id="12" name="右矢印 11"/>
          <p:cNvSpPr/>
          <p:nvPr/>
        </p:nvSpPr>
        <p:spPr>
          <a:xfrm>
            <a:off x="5499100" y="5405438"/>
            <a:ext cx="885825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/>
          </a:p>
        </p:txBody>
      </p:sp>
      <p:sp>
        <p:nvSpPr>
          <p:cNvPr id="24587" name="テキスト ボックス 9"/>
          <p:cNvSpPr txBox="1">
            <a:spLocks noChangeArrowheads="1"/>
          </p:cNvSpPr>
          <p:nvPr/>
        </p:nvSpPr>
        <p:spPr bwMode="auto">
          <a:xfrm>
            <a:off x="190500" y="758825"/>
            <a:ext cx="10583863" cy="144621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ARIB STD-T48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　</a:t>
            </a:r>
            <a:r>
              <a:rPr kumimoji="1" lang="en-US" altLang="ja-JP" sz="2400">
                <a:solidFill>
                  <a:schemeClr val="tx1"/>
                </a:solidFill>
                <a:ea typeface="ＭＳ ゴシック" charset="-128"/>
              </a:rPr>
              <a:t>76GHz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 band Radar</a:t>
            </a: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 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　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ver.2.2     3. December 2015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　　　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 76.0GHz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～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77.0GHz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：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occupied bandwidth 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（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500MHz 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⇒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1GHz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）　</a:t>
            </a:r>
            <a:endParaRPr kumimoji="1" lang="en-US" altLang="ja-JP" sz="1600">
              <a:solidFill>
                <a:schemeClr val="tx1"/>
              </a:solidFill>
              <a:ea typeface="ＭＳ ゴシック" charset="-128"/>
            </a:endParaRP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    ver.2.1   30. November 2005 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　　　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rule revision 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（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ITU 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⇒ 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MIC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）　</a:t>
            </a:r>
            <a:endParaRPr kumimoji="1" lang="en-US" altLang="ja-JP" sz="1600">
              <a:solidFill>
                <a:schemeClr val="tx1"/>
              </a:solidFill>
              <a:ea typeface="ＭＳ ゴシック" charset="-128"/>
            </a:endParaRP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    ver.2.0     2.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 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February    1999          add to 76.0GHz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～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77.0GHz</a:t>
            </a: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    ver.1.0   26. December 1995          60.0GHz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～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61.0GHz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　</a:t>
            </a:r>
            <a:endParaRPr kumimoji="1" lang="en-US" altLang="ja-JP" sz="1600">
              <a:solidFill>
                <a:schemeClr val="tx1"/>
              </a:solidFill>
              <a:ea typeface="ＭＳ ゴシック" charset="-128"/>
            </a:endParaRPr>
          </a:p>
        </p:txBody>
      </p:sp>
      <p:sp>
        <p:nvSpPr>
          <p:cNvPr id="24588" name="正方形/長方形 13"/>
          <p:cNvSpPr>
            <a:spLocks noChangeArrowheads="1"/>
          </p:cNvSpPr>
          <p:nvPr/>
        </p:nvSpPr>
        <p:spPr bwMode="auto">
          <a:xfrm>
            <a:off x="4932363" y="3990975"/>
            <a:ext cx="2133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800">
                <a:solidFill>
                  <a:schemeClr val="tx1"/>
                </a:solidFill>
                <a:ea typeface="ＭＳ ゴシック" charset="-128"/>
              </a:rPr>
              <a:t>ARIB STD-T111 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2400">
                <a:solidFill>
                  <a:schemeClr val="tx1"/>
                </a:solidFill>
                <a:ea typeface="ＭＳ ゴシック" charset="-128"/>
              </a:rPr>
              <a:t>79GHz</a:t>
            </a:r>
            <a:r>
              <a:rPr kumimoji="1" lang="en-US" altLang="ja-JP" sz="1800">
                <a:solidFill>
                  <a:schemeClr val="tx1"/>
                </a:solidFill>
                <a:ea typeface="ＭＳ ゴシック" charset="-128"/>
              </a:rPr>
              <a:t> band Radar</a:t>
            </a:r>
          </a:p>
        </p:txBody>
      </p:sp>
      <p:sp>
        <p:nvSpPr>
          <p:cNvPr id="24589" name="正方形/長方形 14"/>
          <p:cNvSpPr>
            <a:spLocks noChangeArrowheads="1"/>
          </p:cNvSpPr>
          <p:nvPr/>
        </p:nvSpPr>
        <p:spPr bwMode="auto">
          <a:xfrm>
            <a:off x="190500" y="2176463"/>
            <a:ext cx="10583863" cy="1016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800">
                <a:solidFill>
                  <a:schemeClr val="tx1"/>
                </a:solidFill>
                <a:ea typeface="ＭＳ ゴシック" charset="-128"/>
              </a:rPr>
              <a:t>ARIB STD-T111 </a:t>
            </a:r>
            <a:r>
              <a:rPr kumimoji="1" lang="en-US" altLang="ja-JP" sz="2400">
                <a:solidFill>
                  <a:schemeClr val="tx1"/>
                </a:solidFill>
                <a:ea typeface="ＭＳ ゴシック" charset="-128"/>
              </a:rPr>
              <a:t>79GHz</a:t>
            </a:r>
            <a:r>
              <a:rPr kumimoji="1" lang="en-US" altLang="ja-JP" sz="1800">
                <a:solidFill>
                  <a:schemeClr val="tx1"/>
                </a:solidFill>
                <a:ea typeface="ＭＳ ゴシック" charset="-128"/>
              </a:rPr>
              <a:t> band Radar</a:t>
            </a: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ja-JP" altLang="en-US" sz="1800">
                <a:solidFill>
                  <a:schemeClr val="tx1"/>
                </a:solidFill>
                <a:ea typeface="ＭＳ ゴシック" charset="-128"/>
              </a:rPr>
              <a:t>　 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ver.1.1   24. March  2017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　      　　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Designated frequency  77.0GHz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～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81.0GHz 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（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Reflects WRC15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）</a:t>
            </a:r>
            <a:endParaRPr kumimoji="1" lang="en-US" altLang="ja-JP" sz="1600">
              <a:solidFill>
                <a:schemeClr val="tx1"/>
              </a:solidFill>
              <a:ea typeface="ＭＳ ゴシック" charset="-128"/>
            </a:endParaRPr>
          </a:p>
          <a:p>
            <a:pPr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    ver.1.0   18. December 2012         Designated frequency  78.0GHz</a:t>
            </a:r>
            <a:r>
              <a:rPr kumimoji="1" lang="ja-JP" altLang="en-US" sz="1600">
                <a:solidFill>
                  <a:schemeClr val="tx1"/>
                </a:solidFill>
                <a:ea typeface="ＭＳ ゴシック" charset="-128"/>
              </a:rPr>
              <a:t>～</a:t>
            </a:r>
            <a:r>
              <a:rPr kumimoji="1" lang="en-US" altLang="ja-JP" sz="1600">
                <a:solidFill>
                  <a:schemeClr val="tx1"/>
                </a:solidFill>
                <a:ea typeface="ＭＳ ゴシック" charset="-128"/>
              </a:rPr>
              <a:t>81.0GHz</a:t>
            </a:r>
            <a:r>
              <a:rPr kumimoji="1" lang="en-US" altLang="ja-JP" sz="1800">
                <a:solidFill>
                  <a:schemeClr val="tx1"/>
                </a:solidFill>
                <a:ea typeface="ＭＳ ゴシック" charset="-128"/>
              </a:rPr>
              <a:t> </a:t>
            </a:r>
            <a:r>
              <a:rPr kumimoji="1" lang="ja-JP" altLang="en-US" sz="1800">
                <a:solidFill>
                  <a:schemeClr val="tx1"/>
                </a:solidFill>
                <a:ea typeface="ＭＳ ゴシック" charset="-128"/>
              </a:rPr>
              <a:t>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B953D8C4-479A-1B4F-A5EB-9E33F672938E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ITS applications in Japan</a:t>
            </a:r>
          </a:p>
        </p:txBody>
      </p:sp>
      <p:sp>
        <p:nvSpPr>
          <p:cNvPr id="7172" name="Content Placeholder 4"/>
          <p:cNvSpPr>
            <a:spLocks noGrp="1"/>
          </p:cNvSpPr>
          <p:nvPr>
            <p:ph sz="half" idx="12"/>
          </p:nvPr>
        </p:nvSpPr>
        <p:spPr>
          <a:xfrm>
            <a:off x="836613" y="1341438"/>
            <a:ext cx="11306175" cy="4464050"/>
          </a:xfrm>
        </p:spPr>
        <p:txBody>
          <a:bodyPr/>
          <a:lstStyle/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Electronic Toll Collection (ETC)</a:t>
            </a:r>
          </a:p>
          <a:p>
            <a:pPr marL="400050" lvl="1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ja-JP" sz="2000">
                <a:ea typeface="MS PGothic" charset="-128"/>
              </a:rPr>
              <a:t>90% of vehicles are using ETC for toll payment in Japan.</a:t>
            </a:r>
            <a:r>
              <a:rPr lang="en-US" altLang="en-US" sz="2000"/>
              <a:t> </a:t>
            </a:r>
          </a:p>
          <a:p>
            <a:pPr marL="400050" lvl="1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en-US" sz="2000"/>
              <a:t>5.8 GHz band, ARIB STD-T75</a:t>
            </a:r>
          </a:p>
          <a:p>
            <a:pPr marL="400050" lvl="1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en-US" sz="2000"/>
              <a:t>Additional applications available (e.g. Hazard, Traffic jam Warning) by ETC 2.0</a:t>
            </a:r>
          </a:p>
          <a:p>
            <a:pPr marL="400050" lvl="1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endParaRPr lang="en-US" altLang="en-US" sz="2000"/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Cooperative ITS 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Vehicle-to-Vehicle and Vehicle-to-Infrastructure (V2X) driving assistance services    since 2015  (https://www.itsconnect-pc.org/en/)</a:t>
            </a:r>
          </a:p>
          <a:p>
            <a:pPr marL="742950" lvl="2" indent="-34290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760 MHz band, ARIB STD-T109 </a:t>
            </a:r>
          </a:p>
          <a:p>
            <a:pPr marL="400050" lvl="1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endParaRPr lang="en-US" altLang="en-US"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89738A5-4076-0447-9D26-8F0B700D767D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1"/>
          </p:nvPr>
        </p:nvSpPr>
        <p:spPr>
          <a:xfrm>
            <a:off x="765175" y="620713"/>
            <a:ext cx="10810875" cy="647700"/>
          </a:xfrm>
        </p:spPr>
        <p:txBody>
          <a:bodyPr/>
          <a:lstStyle/>
          <a:p>
            <a:r>
              <a:rPr lang="en-US" altLang="en-US"/>
              <a:t>Cooperative ITS: V2V applications in Japan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377950" y="6021388"/>
            <a:ext cx="9109075" cy="3683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ja-JP" sz="1400" dirty="0" smtClean="0">
                <a:latin typeface="+mn-ea"/>
              </a:rPr>
              <a:t>Source: ITS Connect Promotion Consortium</a:t>
            </a:r>
            <a:r>
              <a:rPr lang="ja-JP" altLang="en-US" sz="1400" dirty="0">
                <a:latin typeface="+mn-ea"/>
              </a:rPr>
              <a:t> </a:t>
            </a:r>
            <a:r>
              <a:rPr lang="ja-JP" altLang="en-US" sz="1400" dirty="0" smtClean="0">
                <a:latin typeface="+mn-ea"/>
              </a:rPr>
              <a:t>  </a:t>
            </a:r>
            <a:r>
              <a:rPr lang="en-US" altLang="ja-JP" sz="1400" dirty="0" smtClean="0">
                <a:latin typeface="+mn-ea"/>
              </a:rPr>
              <a:t>https</a:t>
            </a:r>
            <a:r>
              <a:rPr lang="en-US" altLang="ja-JP" sz="1400" dirty="0">
                <a:latin typeface="+mn-ea"/>
              </a:rPr>
              <a:t>://</a:t>
            </a:r>
            <a:r>
              <a:rPr lang="en-US" altLang="ja-JP" sz="1400" dirty="0" smtClean="0">
                <a:latin typeface="+mn-ea"/>
              </a:rPr>
              <a:t>www.itsconnect-pc.org/en/about_its_connect/service.html</a:t>
            </a:r>
            <a:endParaRPr lang="ja-JP" altLang="en-US" sz="1400" dirty="0"/>
          </a:p>
        </p:txBody>
      </p:sp>
      <p:pic>
        <p:nvPicPr>
          <p:cNvPr id="8197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268413"/>
            <a:ext cx="2246312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1268413"/>
            <a:ext cx="2401887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1268413"/>
            <a:ext cx="24018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765550"/>
            <a:ext cx="2317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3765550"/>
            <a:ext cx="2328863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3681413"/>
            <a:ext cx="2398712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785813" y="5499100"/>
            <a:ext cx="3003550" cy="496888"/>
          </a:xfrm>
        </p:spPr>
        <p:txBody>
          <a:bodyPr/>
          <a:lstStyle/>
          <a:p>
            <a:pPr marL="0" indent="0"/>
            <a:r>
              <a:rPr lang="en-US" altLang="ja-JP" sz="1600">
                <a:ea typeface="MS PGothic" charset="-128"/>
              </a:rPr>
              <a:t>Information Support on Status of Passengers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949325" y="3070225"/>
            <a:ext cx="27686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ja-JP" sz="1600" kern="0" dirty="0" smtClean="0"/>
              <a:t>Collision Avoidance Assistance</a:t>
            </a: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 bwMode="auto">
          <a:xfrm>
            <a:off x="4076700" y="3065463"/>
            <a:ext cx="295433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ja-JP" sz="1600" kern="0" dirty="0" smtClean="0"/>
              <a:t>Assistance in Confirmation of Nearby Vehicles</a:t>
            </a:r>
            <a:endParaRPr lang="en-US" altLang="ja-JP" sz="1600" kern="0" dirty="0" smtClean="0">
              <a:latin typeface="+mn-ea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 bwMode="auto">
          <a:xfrm>
            <a:off x="7216775" y="3073400"/>
            <a:ext cx="327025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ja-JP" sz="1600" kern="0" dirty="0" smtClean="0"/>
              <a:t>Information Support on Status of Nearby Vehicles</a:t>
            </a:r>
            <a:endParaRPr lang="en-US" altLang="zh-TW" sz="1600" kern="0" dirty="0" smtClean="0">
              <a:latin typeface="+mn-ea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4076700" y="5499100"/>
            <a:ext cx="29543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ja-JP" sz="1600" kern="0" dirty="0" smtClean="0"/>
              <a:t>C-ACC (Cooperative Adaptive Cruise Control)</a:t>
            </a: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7321550" y="5480050"/>
            <a:ext cx="30940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ja-JP" sz="1600" kern="0" dirty="0" smtClean="0"/>
              <a:t>Information Support Regarding Incoming Trams</a:t>
            </a:r>
            <a:endParaRPr lang="en-US" altLang="zh-TW" sz="1600" kern="0" dirty="0" smtClean="0">
              <a:latin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02BC023-243C-A34A-97C8-4517BD045318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idx="11"/>
          </p:nvPr>
        </p:nvSpPr>
        <p:spPr>
          <a:xfrm>
            <a:off x="765175" y="620713"/>
            <a:ext cx="10810875" cy="647700"/>
          </a:xfrm>
        </p:spPr>
        <p:txBody>
          <a:bodyPr/>
          <a:lstStyle/>
          <a:p>
            <a:r>
              <a:rPr lang="en-US" altLang="en-US"/>
              <a:t>Cooperative ITS: V2I applications in Japan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377950" y="6021388"/>
            <a:ext cx="9109075" cy="3683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ja-JP" sz="1400" dirty="0" smtClean="0">
                <a:latin typeface="+mn-ea"/>
              </a:rPr>
              <a:t>Source: ITS Connect Promotion Consortium</a:t>
            </a:r>
            <a:r>
              <a:rPr lang="ja-JP" altLang="en-US" sz="1400" dirty="0">
                <a:latin typeface="+mn-ea"/>
              </a:rPr>
              <a:t> </a:t>
            </a:r>
            <a:r>
              <a:rPr lang="ja-JP" altLang="en-US" sz="1400" dirty="0" smtClean="0">
                <a:latin typeface="+mn-ea"/>
              </a:rPr>
              <a:t>  </a:t>
            </a:r>
            <a:r>
              <a:rPr lang="en-US" altLang="ja-JP" sz="1400" dirty="0" smtClean="0">
                <a:latin typeface="+mn-ea"/>
              </a:rPr>
              <a:t>https</a:t>
            </a:r>
            <a:r>
              <a:rPr lang="en-US" altLang="ja-JP" sz="1400" dirty="0">
                <a:latin typeface="+mn-ea"/>
              </a:rPr>
              <a:t>://</a:t>
            </a:r>
            <a:r>
              <a:rPr lang="en-US" altLang="ja-JP" sz="1400" dirty="0" smtClean="0">
                <a:latin typeface="+mn-ea"/>
              </a:rPr>
              <a:t>www.itsconnect-pc.org/en/about_its_connect/service.html</a:t>
            </a:r>
            <a:endParaRPr lang="ja-JP" altLang="en-US" sz="1400" dirty="0"/>
          </a:p>
        </p:txBody>
      </p:sp>
      <p:pic>
        <p:nvPicPr>
          <p:cNvPr id="9221" name="図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214563"/>
            <a:ext cx="280987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206625"/>
            <a:ext cx="28098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6670675" y="4327525"/>
            <a:ext cx="4368800" cy="757238"/>
          </a:xfrm>
        </p:spPr>
        <p:txBody>
          <a:bodyPr/>
          <a:lstStyle/>
          <a:p>
            <a:pPr marL="0" indent="0"/>
            <a:r>
              <a:rPr lang="en-US" altLang="ja-JP" sz="1800">
                <a:ea typeface="MS PGothic" charset="-128"/>
              </a:rPr>
              <a:t>Assistance in Avoiding the Overlooking of Pedestrian Crossings</a:t>
            </a:r>
            <a:endParaRPr kumimoji="1" lang="ja-JP" altLang="en-US" sz="2000">
              <a:latin typeface="ＭＳ ゴシック" charset="-128"/>
              <a:ea typeface="ＭＳ ゴシック" charset="-128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 bwMode="auto">
          <a:xfrm>
            <a:off x="1701800" y="4308475"/>
            <a:ext cx="3671888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altLang="ja-JP" sz="1800" kern="0" dirty="0" smtClean="0"/>
              <a:t>Collision Avoidance Assistance during Right Turns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669B6D6-C44B-8544-8097-0EDD3C7659A4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9577388" cy="647700"/>
          </a:xfrm>
        </p:spPr>
        <p:txBody>
          <a:bodyPr/>
          <a:lstStyle/>
          <a:p>
            <a:r>
              <a:rPr lang="en-US" altLang="en-US"/>
              <a:t>References by ITS info-communications Forum (ITS Forum)</a:t>
            </a:r>
          </a:p>
        </p:txBody>
      </p:sp>
      <p:sp>
        <p:nvSpPr>
          <p:cNvPr id="10244" name="Content Placeholder 4"/>
          <p:cNvSpPr>
            <a:spLocks noGrp="1"/>
          </p:cNvSpPr>
          <p:nvPr>
            <p:ph sz="half" idx="12"/>
          </p:nvPr>
        </p:nvSpPr>
        <p:spPr>
          <a:xfrm>
            <a:off x="1054100" y="1484313"/>
            <a:ext cx="10566400" cy="4986337"/>
          </a:xfr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ja-JP" sz="1800">
                <a:ea typeface="MS PGothic" charset="-128"/>
              </a:rPr>
              <a:t>ARIB STD-T109 has been developed based on study and guidelines by ITS Forum.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1800">
                <a:ea typeface="MS PGothic" charset="-128"/>
              </a:rPr>
              <a:t>RC-006: Experimental Guideline for Vehicle Communications System using 700 MHz-Band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1800">
                <a:ea typeface="MS PGothic" charset="-128"/>
              </a:rPr>
              <a:t>RC-008: Operation Management Guideline for Driver Assistance Communications System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1800">
                <a:ea typeface="MS PGothic" charset="-128"/>
              </a:rPr>
              <a:t>RC-009: Security Guideline for Driver Assistance Communications System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1800">
                <a:ea typeface="MS PGothic" charset="-128"/>
              </a:rPr>
              <a:t>RC-011: 700MHzBAND INTELLIGENT TRANSPORT SYSTEMS ‐ TEST ITEMS AND 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ja-JP" sz="1800">
                <a:ea typeface="MS PGothic" charset="-128"/>
              </a:rPr>
              <a:t>	CONDITIONS FOR MOBILE STATION INTEROPERABILITY VERIFICATION GUIDELINE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1800">
                <a:ea typeface="MS PGothic" charset="-128"/>
              </a:rPr>
              <a:t>RC-012: 700MHz BAND INTELLIGENT TRANSPORT SYSTEMS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ja-JP" sz="1800">
                <a:ea typeface="MS PGothic" charset="-128"/>
              </a:rPr>
              <a:t>    ‐ Experimental Guideline for Roadside‐to‐Roadside Communications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ja-JP" sz="1800">
                <a:ea typeface="MS PGothic" charset="-128"/>
              </a:rPr>
              <a:t>RC-013: 700MHz BAND INTELLIGENT TRANSPORT SYSTEMS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ja-JP" sz="1800">
                <a:ea typeface="MS PGothic" charset="-128"/>
              </a:rPr>
              <a:t>    ‐ Experimental Guideline for Inter‐vehicle Communication Messages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endParaRPr lang="en-US" altLang="en-US" sz="1800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233988" y="6021388"/>
            <a:ext cx="5613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ja-JP" sz="1600">
                <a:solidFill>
                  <a:schemeClr val="tx1"/>
                </a:solidFill>
                <a:latin typeface="Arial" charset="0"/>
                <a:ea typeface="MS PGothic" charset="-128"/>
              </a:rPr>
              <a:t>Source: http://www.itsforum.gr.jp/Public/guideline/index.html</a:t>
            </a:r>
            <a:endParaRPr kumimoji="1" lang="ja-JP" altLang="en-US" sz="1600">
              <a:solidFill>
                <a:schemeClr val="tx1"/>
              </a:solidFill>
              <a:latin typeface="Arial" charset="0"/>
              <a:ea typeface="MS PGothic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99EEDED-6EC3-3447-B576-6A3F6DEF725D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Contribution to DG1.12 in APG19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half" idx="12"/>
          </p:nvPr>
        </p:nvSpPr>
        <p:spPr>
          <a:xfrm>
            <a:off x="1054100" y="1555750"/>
            <a:ext cx="10801350" cy="4537075"/>
          </a:xfrm>
        </p:spPr>
        <p:txBody>
          <a:bodyPr/>
          <a:lstStyle/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DG1.12 in “APT Preparatory Group for WRC19” (APG19) is developing  preliminary APT common view to CPM-19 report on WRC-19 AI 1.12.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In Japan, 5.8 GHz band is used for ETC and 760 MHz band is used for Cooperative ITS.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Japan recognizes that some other countries are going to use 5.9 GHz band for Cooperative ITS.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At APG19-2 (July 2017, Bali), Japan proposed to include 5.8 GHz band in the draft of DG1.12.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ARIB supports the development of the draft for the frequency harmonization.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2DAFC4C2-0A6A-C149-9F15-220231E25D2C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Contribution to ITS Usage report</a:t>
            </a:r>
          </a:p>
        </p:txBody>
      </p:sp>
      <p:sp>
        <p:nvSpPr>
          <p:cNvPr id="12292" name="Content Placeholder 4"/>
          <p:cNvSpPr>
            <a:spLocks noGrp="1"/>
          </p:cNvSpPr>
          <p:nvPr>
            <p:ph sz="half" idx="12"/>
          </p:nvPr>
        </p:nvSpPr>
        <p:spPr>
          <a:xfrm>
            <a:off x="1125538" y="1628775"/>
            <a:ext cx="10874375" cy="2141538"/>
          </a:xfrm>
        </p:spPr>
        <p:txBody>
          <a:bodyPr>
            <a:spAutoFit/>
          </a:bodyPr>
          <a:lstStyle/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ITS Usage report is under development in ITU-R WP5A and AWG. The report will describe ITS usage in the world including Asia-P</a:t>
            </a:r>
            <a:r>
              <a:rPr lang="en-US" altLang="ja-JP" sz="2200">
                <a:ea typeface="MS PGothic" charset="-128"/>
              </a:rPr>
              <a:t>acific</a:t>
            </a:r>
            <a:r>
              <a:rPr lang="en-US" altLang="en-US" sz="2200"/>
              <a:t> countries.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The text of the report is expected to be referred in CPM-19 report.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Japan proposed the development of the report and ARIB is contributing to the text of the draft in WP5A and AWG.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E63BCA7-FC24-BA4C-9DB9-E4AB117C05ED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Contribution to ITU-R Rec. M.[ITS_FRQ]</a:t>
            </a:r>
          </a:p>
        </p:txBody>
      </p:sp>
      <p:sp>
        <p:nvSpPr>
          <p:cNvPr id="15364" name="Content Placeholder 4"/>
          <p:cNvSpPr>
            <a:spLocks noGrp="1"/>
          </p:cNvSpPr>
          <p:nvPr>
            <p:ph sz="half" idx="12"/>
          </p:nvPr>
        </p:nvSpPr>
        <p:spPr>
          <a:xfrm>
            <a:off x="1052513" y="1485900"/>
            <a:ext cx="10514012" cy="3376613"/>
          </a:xfrm>
        </p:spPr>
        <p:txBody>
          <a:bodyPr>
            <a:spAutoFit/>
          </a:bodyPr>
          <a:lstStyle/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  <a:defRPr/>
            </a:pPr>
            <a:r>
              <a:rPr lang="en-US" alt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WP5A started development of ITU-R Recommendation M.[ITS_FRQ] in May 2017. 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  <a:defRPr/>
            </a:pPr>
            <a:r>
              <a:rPr lang="en-US" alt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Germany proposed the development and the recommendation will describe frequency bands used by ITS applications.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  <a:defRPr/>
            </a:pPr>
            <a:r>
              <a:rPr lang="en-US" alt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Since the recommendation is expected to be related to WRC19 AI 1.12, Japan/ARIB supports the development in WP5A and relevant activities in AWG starting at AWG-22, September 2017. </a:t>
            </a:r>
          </a:p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Times New Roman" panose="02020603050405020304" pitchFamily="18" charset="0"/>
              <a:buNone/>
              <a:defRPr/>
            </a:pPr>
            <a:r>
              <a:rPr lang="en-US" alt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9576B96D-7A62-BC41-83C7-7F868B824C06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Considerations</a:t>
            </a:r>
          </a:p>
        </p:txBody>
      </p:sp>
      <p:sp>
        <p:nvSpPr>
          <p:cNvPr id="14340" name="Content Placeholder 4"/>
          <p:cNvSpPr>
            <a:spLocks noGrp="1"/>
          </p:cNvSpPr>
          <p:nvPr>
            <p:ph sz="half" idx="12"/>
          </p:nvPr>
        </p:nvSpPr>
        <p:spPr>
          <a:xfrm>
            <a:off x="1054100" y="1484313"/>
            <a:ext cx="10440988" cy="4608512"/>
          </a:xfrm>
        </p:spPr>
        <p:txBody>
          <a:bodyPr/>
          <a:lstStyle/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Japan, as the proposer of WRC-19 AI 1.12, will continue the work on the agenda item for global or regional harmonized frequency bands for ITS applications. 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In Japan, 5.8 GHz band is used for ETC and 760 MHz band is used for Cooperative ITS. Japan proposed to include 5.8 GHz band in the draft of DG1.12 in APG19-2.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5.8 GHz and 5.9 GHz are to be considered as proposed harmonized frequency bands for ITS applications.</a:t>
            </a:r>
          </a:p>
          <a:p>
            <a:pPr marL="0" indent="407988" eaLnBrk="1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Considering WRC-19 AI 1.16 – RLANs in the 5 GHz band, careful study is required for coexistence of ITS applications in 5.8/5.9 GHz band and RLANs in the 5GHz band.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424E53CC42143AB311C22B71889D1" ma:contentTypeVersion="1" ma:contentTypeDescription="Create a new document." ma:contentTypeScope="" ma:versionID="dfeef911b38cc02ce51002c4fdc0bd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6FD03D-1790-44B3-ADDB-F9D21ECEC2B4}"/>
</file>

<file path=customXml/itemProps2.xml><?xml version="1.0" encoding="utf-8"?>
<ds:datastoreItem xmlns:ds="http://schemas.openxmlformats.org/officeDocument/2006/customXml" ds:itemID="{E7A52665-095F-44C0-A6C3-11CB45D2D62B}"/>
</file>

<file path=customXml/itemProps3.xml><?xml version="1.0" encoding="utf-8"?>
<ds:datastoreItem xmlns:ds="http://schemas.openxmlformats.org/officeDocument/2006/customXml" ds:itemID="{1A88E192-2174-4000-AB4F-9EA404C795B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57503</TotalTime>
  <Words>1154</Words>
  <Application>Microsoft Macintosh PowerPoint</Application>
  <PresentationFormat>Custom</PresentationFormat>
  <Paragraphs>253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Calibri</vt:lpstr>
      <vt:lpstr>Microsoft YaHei</vt:lpstr>
      <vt:lpstr>Arial</vt:lpstr>
      <vt:lpstr>Consolas</vt:lpstr>
      <vt:lpstr>Times New Roman</vt:lpstr>
      <vt:lpstr>Verdana</vt:lpstr>
      <vt:lpstr>MS PGothic</vt:lpstr>
      <vt:lpstr>Lucida Sans Unicode</vt:lpstr>
      <vt:lpstr>ＭＳ ゴシック</vt:lpstr>
      <vt:lpstr>Wingdings</vt:lpstr>
      <vt:lpstr>微軟正黑體</vt:lpstr>
      <vt:lpstr>Meiryo UI</vt:lpstr>
      <vt:lpstr>Wingdings 3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252</cp:revision>
  <cp:lastPrinted>1601-01-01T00:00:00Z</cp:lastPrinted>
  <dcterms:created xsi:type="dcterms:W3CDTF">2016-04-13T17:12:01Z</dcterms:created>
  <dcterms:modified xsi:type="dcterms:W3CDTF">2017-08-31T17:08:46Z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0x0101009D1424E53CC42143AB311C22B71889D1</vt:lpwstr>
  </property>
</Properties>
</file>