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2"/>
    <p:sldMasterId id="2147484195" r:id="rId3"/>
  </p:sldMasterIdLst>
  <p:notesMasterIdLst>
    <p:notesMasterId r:id="rId7"/>
  </p:notesMasterIdLst>
  <p:handoutMasterIdLst>
    <p:handoutMasterId r:id="rId8"/>
  </p:handoutMasterIdLst>
  <p:sldIdLst>
    <p:sldId id="280" r:id="rId4"/>
    <p:sldId id="284" r:id="rId5"/>
    <p:sldId id="291" r:id="rId6"/>
  </p:sldIdLst>
  <p:sldSz cx="12188825" cy="6858000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DA7"/>
    <a:srgbClr val="00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24"/>
    <p:restoredTop sz="94494"/>
  </p:normalViewPr>
  <p:slideViewPr>
    <p:cSldViewPr>
      <p:cViewPr varScale="1">
        <p:scale>
          <a:sx n="60" d="100"/>
          <a:sy n="60" d="100"/>
        </p:scale>
        <p:origin x="67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fld id="{DD531151-DCE3-624E-86BF-CA3190F3E97D}" type="datetimeFigureOut">
              <a:rPr lang="en-US"/>
              <a:pPr>
                <a:defRPr/>
              </a:pPr>
              <a:t>9/27/2017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Microsoft YaHei" charset="-122"/>
              </a:defRPr>
            </a:lvl1pPr>
          </a:lstStyle>
          <a:p>
            <a:pPr>
              <a:defRPr/>
            </a:pPr>
            <a:fld id="{2E2E5746-4F76-9D4F-B52F-22B67734E1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DD7CE140-6CCA-C540-9AD2-FEEE8B17E5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>
                <a:latin typeface="Times New Roman" charset="0"/>
                <a:ea typeface="MS PGothic" charset="-128"/>
              </a:rPr>
              <a:t>Note </a:t>
            </a:r>
            <a:r>
              <a:rPr lang="mr-IN" altLang="x-none">
                <a:latin typeface="Times New Roman" charset="0"/>
                <a:ea typeface="MS PGothic" charset="-128"/>
              </a:rPr>
              <a:t>–</a:t>
            </a:r>
            <a:r>
              <a:rPr lang="en-US" altLang="x-none">
                <a:latin typeface="Times New Roman" charset="0"/>
                <a:ea typeface="MS PGothic" charset="-128"/>
              </a:rPr>
              <a:t> t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</a:pPr>
            <a:fld id="{0107BF74-7804-B34D-A83A-E0429D37707C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>
                <a:buFont typeface="Times New Roman" charset="0"/>
                <a:buNone/>
              </a:pPr>
              <a:t>3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Pg  </a:t>
            </a:r>
            <a:fld id="{774BEBBB-7492-ED48-9277-B1B01D0E155C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36027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62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6200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1600" cy="59570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160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 sz="1400" b="0" i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997577D7-97C3-0F4B-9D93-D59A897232FE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75230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133972" y="1988840"/>
            <a:ext cx="8105949" cy="3175794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 noChangeArrowheads="1"/>
          </p:cNvSpPr>
          <p:nvPr>
            <p:ph type="sldNum" idx="12"/>
          </p:nvPr>
        </p:nvSpPr>
        <p:spPr>
          <a:xfrm>
            <a:off x="365125" y="6308725"/>
            <a:ext cx="2527300" cy="354013"/>
          </a:xfrm>
        </p:spPr>
        <p:txBody>
          <a:bodyPr/>
          <a:lstStyle>
            <a:lvl1pPr>
              <a:defRPr sz="1400" b="0" i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89837DDC-6527-D44C-BB9B-3F687AE3104F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68763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3" name="Slide Number Placeholder 2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/>
              <a:t>Pg.  </a:t>
            </a:r>
            <a:fld id="{369ACED5-82CA-6748-B425-B9FF72538190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11928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2494012" y="2852935"/>
            <a:ext cx="8105949" cy="2967633"/>
          </a:xfrm>
        </p:spPr>
        <p:txBody>
          <a:bodyPr/>
          <a:lstStyle/>
          <a:p>
            <a:pPr lvl="1"/>
            <a:endParaRPr lang="en-IN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422004" y="620689"/>
            <a:ext cx="9154046" cy="648072"/>
          </a:xfrm>
        </p:spPr>
        <p:txBody>
          <a:bodyPr/>
          <a:lstStyle>
            <a:lvl1pPr>
              <a:defRPr b="1">
                <a:solidFill>
                  <a:srgbClr val="006DA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2"/>
          </p:nvPr>
        </p:nvSpPr>
        <p:spPr>
          <a:xfrm>
            <a:off x="2453988" y="1412776"/>
            <a:ext cx="5156200" cy="1296144"/>
          </a:xfrm>
        </p:spPr>
        <p:txBody>
          <a:bodyPr/>
          <a:lstStyle>
            <a:lvl2pPr marL="742950" marR="0" indent="-285750" algn="l" defTabSz="457200" rtl="0" eaLnBrk="0" fontAlgn="base" latinLnBrk="0" hangingPunct="0">
              <a:lnSpc>
                <a:spcPct val="94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/>
              <a:t>Pg  </a:t>
            </a:r>
            <a:fld id="{0523C03F-4365-F24E-8737-3CBA01687C73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</p:spTree>
    <p:extLst>
      <p:ext uri="{BB962C8B-B14F-4D97-AF65-F5344CB8AC3E}">
        <p14:creationId xmlns:p14="http://schemas.microsoft.com/office/powerpoint/2010/main" val="120720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0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4037013" y="6356350"/>
            <a:ext cx="41132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alt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365125" y="6315075"/>
            <a:ext cx="25273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0" i="0">
                <a:solidFill>
                  <a:srgbClr val="000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>
              <a:defRPr/>
            </a:pPr>
            <a:r>
              <a:rPr lang="en-US" altLang="en-US"/>
              <a:t>Pg  </a:t>
            </a:r>
            <a:fld id="{2428DACF-728E-DF46-B834-CF1A0E072ED3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|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66450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7638"/>
            <a:ext cx="10966450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1030" name="Picture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388" y="6237288"/>
            <a:ext cx="10985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1" name="Straight Connector 9"/>
          <p:cNvCxnSpPr>
            <a:cxnSpLocks noChangeShapeType="1"/>
          </p:cNvCxnSpPr>
          <p:nvPr userDrawn="1"/>
        </p:nvCxnSpPr>
        <p:spPr bwMode="auto">
          <a:xfrm>
            <a:off x="365125" y="6092825"/>
            <a:ext cx="11580813" cy="0"/>
          </a:xfrm>
          <a:prstGeom prst="line">
            <a:avLst/>
          </a:prstGeom>
          <a:noFill/>
          <a:ln w="9525">
            <a:solidFill>
              <a:srgbClr val="006DA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TextBox 7"/>
          <p:cNvSpPr txBox="1">
            <a:spLocks noChangeArrowheads="1"/>
          </p:cNvSpPr>
          <p:nvPr userDrawn="1"/>
        </p:nvSpPr>
        <p:spPr bwMode="auto">
          <a:xfrm>
            <a:off x="4581525" y="6292850"/>
            <a:ext cx="3529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  <p:sldLayoutId id="2147484411" r:id="rId2"/>
    <p:sldLayoutId id="2147484412" r:id="rId3"/>
    <p:sldLayoutId id="2147484413" r:id="rId4"/>
    <p:sldLayoutId id="2147484414" r:id="rId5"/>
  </p:sldLayoutIdLst>
  <p:hf hdr="0" ftr="0" dt="0"/>
  <p:txStyles>
    <p:titleStyle>
      <a:lvl1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kern="1200">
          <a:solidFill>
            <a:srgbClr val="FFFFFF"/>
          </a:solidFill>
          <a:latin typeface="+mj-lt"/>
          <a:ea typeface="Microsoft YaHei" charset="-122"/>
          <a:cs typeface="Microsoft YaHei" charset="0"/>
        </a:defRPr>
      </a:lvl1pPr>
      <a:lvl2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2pPr>
      <a:lvl3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3pPr>
      <a:lvl4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4pPr>
      <a:lvl5pPr algn="l" defTabSz="457200" rtl="0" eaLnBrk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FFFFFF"/>
          </a:solidFill>
          <a:latin typeface="Consolas" charset="0"/>
          <a:ea typeface="Microsoft YaHei" panose="020B0503020204020204" pitchFamily="34" charset="-122"/>
          <a:cs typeface="Microsoft YaHei" charset="0"/>
        </a:defRPr>
      </a:lvl5pPr>
      <a:lvl6pPr marL="25146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6pPr>
      <a:lvl7pPr marL="29718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7pPr>
      <a:lvl8pPr marL="34290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8pPr>
      <a:lvl9pPr marL="3886200" indent="-228600" algn="l" defTabSz="457200" rtl="0" fontAlgn="base" hangingPunct="0">
        <a:lnSpc>
          <a:spcPct val="10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latin typeface="Trebuchet MS" panose="020B0603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1pPr>
      <a:lvl2pPr marL="742950" indent="-285750" algn="l" defTabSz="457200" rtl="0" eaLnBrk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457200" rtl="0" eaLnBrk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10" r:id="rId1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 kern="1200">
          <a:solidFill>
            <a:srgbClr val="000000"/>
          </a:solidFill>
          <a:latin typeface="+mj-lt"/>
          <a:ea typeface="+mj-ea"/>
          <a:cs typeface="Microsoft YaHei" charset="0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icrosoft YaHei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 kern="1200">
          <a:solidFill>
            <a:srgbClr val="000000"/>
          </a:solidFill>
          <a:latin typeface="+mn-lt"/>
          <a:ea typeface="+mn-ea"/>
          <a:cs typeface="Microsoft YaHei" charset="0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 kern="1200">
          <a:solidFill>
            <a:srgbClr val="000000"/>
          </a:solidFill>
          <a:latin typeface="+mn-lt"/>
          <a:ea typeface="+mn-ea"/>
          <a:cs typeface="Microsoft YaHei" charset="0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 kern="1200">
          <a:solidFill>
            <a:srgbClr val="000000"/>
          </a:solidFill>
          <a:latin typeface="+mn-lt"/>
          <a:ea typeface="+mn-ea"/>
          <a:cs typeface="Microsoft YaHei" charset="0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 kern="1200">
          <a:solidFill>
            <a:srgbClr val="000000"/>
          </a:solidFill>
          <a:latin typeface="+mn-lt"/>
          <a:ea typeface="+mn-ea"/>
          <a:cs typeface="Microsoft YaHe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2" name="Straight Connector 4"/>
          <p:cNvCxnSpPr>
            <a:cxnSpLocks noChangeShapeType="1"/>
          </p:cNvCxnSpPr>
          <p:nvPr/>
        </p:nvCxnSpPr>
        <p:spPr bwMode="auto">
          <a:xfrm>
            <a:off x="549275" y="5876925"/>
            <a:ext cx="11099800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8677275" y="6137275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HOSTED BY</a:t>
            </a:r>
          </a:p>
        </p:txBody>
      </p:sp>
      <p:pic>
        <p:nvPicPr>
          <p:cNvPr id="10244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6021388"/>
            <a:ext cx="160337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4557713" y="6137275"/>
            <a:ext cx="35290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rgbClr val="404040"/>
                </a:solidFill>
                <a:latin typeface="Verdana" charset="0"/>
              </a:rPr>
              <a:t>26-27 September 2017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525551"/>
              </p:ext>
            </p:extLst>
          </p:nvPr>
        </p:nvGraphicFramePr>
        <p:xfrm>
          <a:off x="549275" y="404813"/>
          <a:ext cx="7386638" cy="1511300"/>
        </p:xfrm>
        <a:graphic>
          <a:graphicData uri="http://schemas.openxmlformats.org/drawingml/2006/table">
            <a:tbl>
              <a:tblPr firstRow="1" bandRow="1"/>
              <a:tblGrid>
                <a:gridCol w="1630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5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7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/>
                        <a:t>Document No: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smtClean="0"/>
                        <a:t>GSC-21_004 (R1)</a:t>
                      </a:r>
                      <a:endParaRPr lang="en-US" sz="1800" dirty="0"/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Source: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IEEE-SA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Contact: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Konstantinos </a:t>
                      </a:r>
                      <a:r>
                        <a:rPr lang="en-US" sz="18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Karachalios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Agenda Item: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6.02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1" marR="91441" marT="45684" marB="45684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94B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63" name="Subtitle 2"/>
          <p:cNvSpPr txBox="1">
            <a:spLocks/>
          </p:cNvSpPr>
          <p:nvPr/>
        </p:nvSpPr>
        <p:spPr bwMode="auto">
          <a:xfrm>
            <a:off x="1557338" y="2708275"/>
            <a:ext cx="91440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 marL="685800" indent="-228600"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3600" b="1">
                <a:solidFill>
                  <a:srgbClr val="006DA7"/>
                </a:solidFill>
                <a:latin typeface="Verdana" charset="0"/>
              </a:rPr>
              <a:t>Report from HoD Meeting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Konstantinos Karachalios </a:t>
            </a:r>
          </a:p>
          <a:p>
            <a:pPr algn="ctr" defTabSz="914400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en-US" sz="2800" b="1">
                <a:solidFill>
                  <a:srgbClr val="006DA7"/>
                </a:solidFill>
                <a:latin typeface="Verdana" charset="0"/>
              </a:rPr>
              <a:t>(IEEE-SA)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2F4B7059-2881-8E48-AF99-B0B985363B55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1266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High Level Insights and Suggestions</a:t>
            </a:r>
          </a:p>
        </p:txBody>
      </p:sp>
      <p:sp>
        <p:nvSpPr>
          <p:cNvPr id="11267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1161713" cy="4902200"/>
          </a:xfrm>
        </p:spPr>
        <p:txBody>
          <a:bodyPr/>
          <a:lstStyle/>
          <a:p>
            <a:pPr marL="0" indent="2952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400" dirty="0"/>
              <a:t>Format works, no need for radical changes.</a:t>
            </a:r>
          </a:p>
          <a:p>
            <a:pPr marL="0" indent="2952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400" dirty="0"/>
              <a:t>To enable more interaction, restrict number of strategic topics to two.</a:t>
            </a:r>
          </a:p>
          <a:p>
            <a:pPr marL="0" indent="2952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400" dirty="0"/>
              <a:t>We could combine individual presentations with panel discussions; each organization would choose one of these two options (make panel option equally attractive to individual one).</a:t>
            </a:r>
          </a:p>
          <a:p>
            <a:pPr marL="0" indent="2952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400" dirty="0"/>
              <a:t>Organize discussions such that shared outcomes and opportunities for collaboration may naturally emerge. </a:t>
            </a:r>
          </a:p>
          <a:p>
            <a:pPr marL="0" indent="2952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400" dirty="0" smtClean="0"/>
              <a:t>Continue </a:t>
            </a:r>
            <a:r>
              <a:rPr lang="en-US" altLang="en-US" sz="2400" dirty="0"/>
              <a:t>including topics beyond ICT, including vertical sectors and non-technical context (</a:t>
            </a:r>
            <a:r>
              <a:rPr lang="en-US" altLang="en-US" sz="2400" dirty="0" err="1"/>
              <a:t>eg</a:t>
            </a:r>
            <a:r>
              <a:rPr lang="en-US" altLang="en-US" sz="2400" dirty="0"/>
              <a:t>, trust, transparency, ethics).</a:t>
            </a:r>
          </a:p>
          <a:p>
            <a:pPr marL="0" indent="2952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endParaRPr lang="en-US" altLang="en-US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2"/>
          <p:cNvSpPr>
            <a:spLocks noGrp="1"/>
          </p:cNvSpPr>
          <p:nvPr>
            <p:ph type="sldNum" sz="quarter" idx="13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Calibri" charset="0"/>
                <a:ea typeface="Microsoft YaHei" charset="-122"/>
              </a:defRPr>
            </a:lvl9pPr>
          </a:lstStyle>
          <a:p>
            <a:pPr>
              <a:buFont typeface="Times New Roman" charset="0"/>
              <a:buNone/>
              <a:defRPr/>
            </a:pPr>
            <a:r>
              <a:rPr lang="en-US" altLang="en-US">
                <a:solidFill>
                  <a:srgbClr val="000000"/>
                </a:solidFill>
                <a:latin typeface="Verdana" charset="0"/>
              </a:rPr>
              <a:t>Pg  </a:t>
            </a:r>
            <a:fld id="{4BBBD023-AEAA-7F4E-91AC-043D381D67D7}" type="slidenum">
              <a:rPr lang="en-US" altLang="en-US">
                <a:solidFill>
                  <a:srgbClr val="000000"/>
                </a:solidFill>
                <a:latin typeface="Verdana" charset="0"/>
              </a:rPr>
              <a:pPr>
                <a:buFont typeface="Times New Roman" charset="0"/>
                <a:buNone/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  <a:latin typeface="Verdana" charset="0"/>
              </a:rPr>
              <a:t> | </a:t>
            </a:r>
          </a:p>
        </p:txBody>
      </p:sp>
      <p:sp>
        <p:nvSpPr>
          <p:cNvPr id="12290" name="Content Placeholder 3"/>
          <p:cNvSpPr>
            <a:spLocks noGrp="1"/>
          </p:cNvSpPr>
          <p:nvPr>
            <p:ph idx="11"/>
          </p:nvPr>
        </p:nvSpPr>
        <p:spPr>
          <a:xfrm>
            <a:off x="549275" y="620713"/>
            <a:ext cx="11026775" cy="647700"/>
          </a:xfrm>
        </p:spPr>
        <p:txBody>
          <a:bodyPr/>
          <a:lstStyle/>
          <a:p>
            <a:r>
              <a:rPr lang="en-US" altLang="en-US"/>
              <a:t>Upcoming GSC Meeting Hosts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sz="half" idx="12"/>
          </p:nvPr>
        </p:nvSpPr>
        <p:spPr>
          <a:xfrm>
            <a:off x="549275" y="1412875"/>
            <a:ext cx="10801350" cy="4392613"/>
          </a:xfrm>
        </p:spPr>
        <p:txBody>
          <a:bodyPr/>
          <a:lstStyle/>
          <a:p>
            <a:pPr marL="295275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  <a:buFont typeface="Arial" charset="0"/>
              <a:buChar char="•"/>
            </a:pPr>
            <a:r>
              <a:rPr lang="en-US" altLang="en-US" sz="2400"/>
              <a:t>The next GSC meeting hosts, timeline and possible venues are as follows:</a:t>
            </a:r>
          </a:p>
          <a:p>
            <a:pPr marL="695325" lvl="1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400"/>
              <a:t>GSC-22 </a:t>
            </a:r>
            <a:r>
              <a:rPr lang="mr-IN" altLang="en-US" sz="2400"/>
              <a:t>–</a:t>
            </a:r>
            <a:r>
              <a:rPr lang="en-US" altLang="en-US" sz="2400"/>
              <a:t> ISO and IEC: Q1 2019 (early March, doodle poll to follow soon); organizers will explore venue beyond Geneva, albeit still Switzerland.</a:t>
            </a:r>
          </a:p>
          <a:p>
            <a:pPr marL="695325" lvl="1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400"/>
              <a:t>GSC-23 </a:t>
            </a:r>
            <a:r>
              <a:rPr lang="mr-IN" altLang="en-US" sz="2400"/>
              <a:t>–</a:t>
            </a:r>
            <a:r>
              <a:rPr lang="en-US" altLang="en-US" sz="2400"/>
              <a:t> ATIS and/or TIA: the two organizations will decide and announce; Fall 2020 or early 2021; in USA.</a:t>
            </a:r>
          </a:p>
          <a:p>
            <a:pPr marL="695325" lvl="1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400"/>
              <a:t>GSC-24 </a:t>
            </a:r>
            <a:r>
              <a:rPr lang="mr-IN" altLang="en-US" sz="2400"/>
              <a:t>–</a:t>
            </a:r>
            <a:r>
              <a:rPr lang="en-US" altLang="en-US" sz="2400"/>
              <a:t> CCSA: mid-late 2022; China.</a:t>
            </a:r>
          </a:p>
          <a:p>
            <a:pPr marL="695325" lvl="1" indent="-282575" eaLnBrk="1" hangingPunct="1">
              <a:lnSpc>
                <a:spcPct val="104000"/>
              </a:lnSpc>
              <a:buClr>
                <a:srgbClr val="0072A8"/>
              </a:buClr>
              <a:buSzPct val="110000"/>
            </a:pPr>
            <a:r>
              <a:rPr lang="en-US" altLang="en-US" sz="2400"/>
              <a:t>GSC-25 </a:t>
            </a:r>
            <a:r>
              <a:rPr lang="mr-IN" altLang="en-US" sz="2400"/>
              <a:t>–</a:t>
            </a:r>
            <a:r>
              <a:rPr lang="en-US" altLang="en-US" sz="2400"/>
              <a:t> ARIB and TTC: late 2023 - early 2024; Japan.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B5DCE"/>
      </a:hlink>
      <a:folHlink>
        <a:srgbClr val="B2B2B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424E53CC42143AB311C22B71889D1" ma:contentTypeVersion="1" ma:contentTypeDescription="Create a new document." ma:contentTypeScope="" ma:versionID="dfeef911b38cc02ce51002c4fdc0bda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A1693D-D1F5-46F1-AF20-418AB857D601}"/>
</file>

<file path=customXml/itemProps2.xml><?xml version="1.0" encoding="utf-8"?>
<ds:datastoreItem xmlns:ds="http://schemas.openxmlformats.org/officeDocument/2006/customXml" ds:itemID="{DBA34A07-4844-4213-9699-036B48F06AB6}"/>
</file>

<file path=customXml/itemProps3.xml><?xml version="1.0" encoding="utf-8"?>
<ds:datastoreItem xmlns:ds="http://schemas.openxmlformats.org/officeDocument/2006/customXml" ds:itemID="{80E47299-130D-420C-A721-C00F441CAFA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55537</TotalTime>
  <Words>225</Words>
  <Application>Microsoft Office PowerPoint</Application>
  <PresentationFormat>Custom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Microsoft YaHei</vt:lpstr>
      <vt:lpstr>MS PGothic</vt:lpstr>
      <vt:lpstr>Arial</vt:lpstr>
      <vt:lpstr>Calibri</vt:lpstr>
      <vt:lpstr>Consolas</vt:lpstr>
      <vt:lpstr>Lucida Sans Unicode</vt:lpstr>
      <vt:lpstr>Times New Roman</vt:lpstr>
      <vt:lpstr>Trebuchet MS</vt:lpstr>
      <vt:lpstr>Verdana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b.sriv</dc:creator>
  <cp:lastModifiedBy>Melissa Aranzamendez</cp:lastModifiedBy>
  <cp:revision>179</cp:revision>
  <cp:lastPrinted>1601-01-01T00:00:00Z</cp:lastPrinted>
  <dcterms:created xsi:type="dcterms:W3CDTF">2016-04-13T17:12:01Z</dcterms:created>
  <dcterms:modified xsi:type="dcterms:W3CDTF">2017-09-27T13:58:13Z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0x0101009D1424E53CC42143AB311C22B71889D1</vt:lpwstr>
  </property>
</Properties>
</file>