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  <p:sldMasterId id="2147484195" r:id="rId3"/>
  </p:sldMasterIdLst>
  <p:notesMasterIdLst>
    <p:notesMasterId r:id="rId9"/>
  </p:notesMasterIdLst>
  <p:handoutMasterIdLst>
    <p:handoutMasterId r:id="rId10"/>
  </p:handoutMasterIdLst>
  <p:sldIdLst>
    <p:sldId id="280" r:id="rId4"/>
    <p:sldId id="284" r:id="rId5"/>
    <p:sldId id="282" r:id="rId6"/>
    <p:sldId id="291" r:id="rId7"/>
    <p:sldId id="292" r:id="rId8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6"/>
    <p:restoredTop sz="94494"/>
  </p:normalViewPr>
  <p:slideViewPr>
    <p:cSldViewPr>
      <p:cViewPr varScale="1">
        <p:scale>
          <a:sx n="86" d="100"/>
          <a:sy n="86" d="100"/>
        </p:scale>
        <p:origin x="624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customXml" Target="../customXml/item3.xml"/><Relationship Id="rId1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ea typeface="Microsoft YaHei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Microsoft YaHei" pitchFamily="34" charset="-122"/>
              </a:defRPr>
            </a:lvl1pPr>
          </a:lstStyle>
          <a:p>
            <a:pPr>
              <a:defRPr/>
            </a:pPr>
            <a:fld id="{201875B7-7D06-9B44-A781-10E88B1D6EFD}" type="datetimeFigureOut">
              <a:rPr lang="en-US" altLang="en-US"/>
              <a:pPr>
                <a:defRPr/>
              </a:pPr>
              <a:t>9/27/17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ea typeface="Microsoft YaHei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65C81D-936F-A141-93AF-E5100E7CB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97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E7C5D27C-0D11-1B49-9B10-378A26CC44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14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86583B63-7D94-FC4A-978E-4926862CD84C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5011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60707702-58E6-0B4E-B4F2-9B71F8C0FB9B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00558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3CBF3718-A9AC-B042-8C2B-5E1830C58B63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055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Pg.  </a:t>
            </a:r>
            <a:fld id="{CFF9AD2B-1862-AA4F-A79C-8DFC2EEB6430}" type="slidenum">
              <a:rPr lang="en-US" altLang="en-US"/>
              <a:pPr/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69434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81D510E0-0AA1-0744-8FAF-CC259FE46666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6688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19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Verdana" charset="0"/>
              </a:defRPr>
            </a:lvl1pPr>
          </a:lstStyle>
          <a:p>
            <a:r>
              <a:rPr lang="en-US" altLang="en-US"/>
              <a:t>Pg  </a:t>
            </a:r>
            <a:fld id="{4C5325A2-0C98-3041-9F14-0EB3C32C9D2C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1" r:id="rId2"/>
    <p:sldLayoutId id="2147484392" r:id="rId3"/>
    <p:sldLayoutId id="2147484393" r:id="rId4"/>
    <p:sldLayoutId id="2147484394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gsc.ieee.org/event-photo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gsc.ieee.org/" TargetMode="External"/><Relationship Id="rId3" Type="http://schemas.openxmlformats.org/officeDocument/2006/relationships/hyperlink" Target="http://www.itu.int/en/ITU-T/gsc/Pages/meeting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8798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/>
                  </a:extLst>
                </a:gridCol>
                <a:gridCol w="5755947">
                  <a:extLst>
                    <a:ext uri="{9D8B030D-6E8A-4147-A177-3AD203B41FA5}"/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GSC-21_003 (R1)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IEEE-SA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Don Wright, Jodi Haasz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6.01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167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Opening Session Report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Don Wright (IEEE-SA)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GSC-21 Chair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87A2B426-EAA9-8243-9C1E-0A12AC9DE269}" type="slidenum">
              <a:rPr lang="en-US" altLang="en-US">
                <a:solidFill>
                  <a:srgbClr val="000000"/>
                </a:solidFill>
                <a:latin typeface="Verdana" charset="0"/>
              </a:rPr>
              <a:pPr/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GSC-21 Programme, 26-27 September 2017</a:t>
            </a:r>
          </a:p>
        </p:txBody>
      </p:sp>
      <p:sp>
        <p:nvSpPr>
          <p:cNvPr id="7172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9866313" cy="4392613"/>
          </a:xfrm>
        </p:spPr>
        <p:txBody>
          <a:bodyPr/>
          <a:lstStyle/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dirty="0"/>
              <a:t>GSC </a:t>
            </a:r>
            <a:r>
              <a:rPr lang="en-US" altLang="en-US" sz="2200" dirty="0" smtClean="0"/>
              <a:t>Member Priorities </a:t>
            </a:r>
            <a:r>
              <a:rPr lang="en-US" altLang="en-US" sz="2200" dirty="0"/>
              <a:t>Presentations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dirty="0"/>
              <a:t>Two Strategic Topics</a:t>
            </a:r>
          </a:p>
          <a:p>
            <a:pPr marL="635000" lvl="2" indent="-23495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000" dirty="0"/>
              <a:t>Strategic Topic #1: Communication Technologies and Artificial Intelligence in Autonomous Systems</a:t>
            </a:r>
          </a:p>
          <a:p>
            <a:pPr marL="635000" lvl="2" indent="-234950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000" dirty="0"/>
              <a:t>Strategic Topic #2: Smart Cities</a:t>
            </a:r>
          </a:p>
          <a:p>
            <a:pPr marL="295275" lvl="1" indent="-2952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dirty="0"/>
              <a:t>Additional session held on Global or Regional Harmonized Frequency Bands for Intelligent Transport Systems (WRC-19 Agenda Item 1.12)</a:t>
            </a:r>
          </a:p>
          <a:p>
            <a:pPr marL="295275" lvl="1" indent="-2952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dirty="0"/>
              <a:t>Social event held at the </a:t>
            </a:r>
            <a:r>
              <a:rPr lang="en-US" altLang="en-US" sz="2200" dirty="0" err="1"/>
              <a:t>Palais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Ferstel</a:t>
            </a:r>
            <a:r>
              <a:rPr lang="en-US" altLang="en-US" sz="2200" dirty="0"/>
              <a:t> </a:t>
            </a:r>
          </a:p>
          <a:p>
            <a:pPr marL="295275" lvl="1" indent="-2952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dirty="0"/>
              <a:t>Photos will be posted to the GSC-21 Website at </a:t>
            </a:r>
            <a:r>
              <a:rPr lang="en-US" altLang="en-US" sz="2200" dirty="0">
                <a:hlinkClick r:id="rId2"/>
              </a:rPr>
              <a:t>https://gsc.ieee.org/event-photos/</a:t>
            </a:r>
            <a:r>
              <a:rPr lang="en-US" altLang="en-US" sz="2200" dirty="0"/>
              <a:t> after the event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idx="1"/>
          </p:nvPr>
        </p:nvSpPr>
        <p:spPr>
          <a:xfrm>
            <a:off x="627063" y="693738"/>
            <a:ext cx="5156200" cy="595312"/>
          </a:xfrm>
        </p:spPr>
        <p:txBody>
          <a:bodyPr/>
          <a:lstStyle/>
          <a:p>
            <a:r>
              <a:rPr lang="en-US" altLang="en-US" sz="2200" dirty="0"/>
              <a:t>Members (</a:t>
            </a:r>
            <a:r>
              <a:rPr lang="en-US" altLang="en-US" sz="2200" dirty="0" smtClean="0"/>
              <a:t>76 </a:t>
            </a:r>
            <a:r>
              <a:rPr lang="en-US" altLang="en-US" sz="2200" dirty="0"/>
              <a:t>Delegates)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2"/>
          </p:nvPr>
        </p:nvSpPr>
        <p:spPr>
          <a:xfrm>
            <a:off x="627063" y="1589088"/>
            <a:ext cx="5395912" cy="3684587"/>
          </a:xfrm>
        </p:spPr>
        <p:txBody>
          <a:bodyPr/>
          <a:lstStyle/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ARIB:	5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ATIS: 	7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CCSA:	4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ETSI:	7 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IEC:	7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IEEE-SA: 10 (including GSC Secretariat)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ISO:	7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ITU:	6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TIA:	6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TSDSI:	</a:t>
            </a:r>
            <a:r>
              <a:rPr lang="en-US" altLang="en-US" sz="1800" dirty="0" smtClean="0"/>
              <a:t>6</a:t>
            </a:r>
            <a:endParaRPr lang="en-US" altLang="en-US" sz="1800" dirty="0"/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TTA:	6 </a:t>
            </a:r>
          </a:p>
          <a:p>
            <a:pPr marL="239713" indent="-239713" eaLnBrk="1" hangingPunct="1">
              <a:lnSpc>
                <a:spcPct val="100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1368425" algn="l"/>
              </a:tabLst>
            </a:pPr>
            <a:r>
              <a:rPr lang="en-US" altLang="en-US" sz="1800" dirty="0"/>
              <a:t>TTC:	5</a:t>
            </a:r>
          </a:p>
        </p:txBody>
      </p:sp>
      <p:sp>
        <p:nvSpPr>
          <p:cNvPr id="8196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38875" y="692150"/>
            <a:ext cx="5181600" cy="595313"/>
          </a:xfrm>
        </p:spPr>
        <p:txBody>
          <a:bodyPr/>
          <a:lstStyle/>
          <a:p>
            <a:r>
              <a:rPr lang="en-US" altLang="en-US" sz="2200"/>
              <a:t>Guests (10 Delegates)</a:t>
            </a:r>
          </a:p>
        </p:txBody>
      </p:sp>
      <p:sp>
        <p:nvSpPr>
          <p:cNvPr id="8197" name="Content Placeholder 4"/>
          <p:cNvSpPr>
            <a:spLocks noGrp="1"/>
          </p:cNvSpPr>
          <p:nvPr>
            <p:ph sz="quarter" idx="4"/>
          </p:nvPr>
        </p:nvSpPr>
        <p:spPr>
          <a:xfrm>
            <a:off x="6238875" y="1628775"/>
            <a:ext cx="5181600" cy="3684588"/>
          </a:xfrm>
        </p:spPr>
        <p:txBody>
          <a:bodyPr/>
          <a:lstStyle/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ASI:	1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EC:	1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ETSI	2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IEEE:	2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TTA	3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buFont typeface="Arial" charset="0"/>
              <a:buChar char="•"/>
              <a:tabLst>
                <a:tab pos="3136900" algn="l"/>
              </a:tabLst>
            </a:pPr>
            <a:r>
              <a:rPr lang="en-US" altLang="en-US" sz="1800"/>
              <a:t>T-Mobile 	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tabLst>
                <a:tab pos="3136900" algn="l"/>
              </a:tabLst>
            </a:pPr>
            <a:r>
              <a:rPr lang="en-US" altLang="en-US" sz="1800"/>
              <a:t>	International Austria:	1</a:t>
            </a:r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tabLst>
                <a:tab pos="3136900" algn="l"/>
              </a:tabLst>
            </a:pPr>
            <a:endParaRPr lang="en-US" altLang="en-US" sz="1800"/>
          </a:p>
          <a:p>
            <a:pPr marL="239713" indent="-239713" eaLnBrk="1" hangingPunct="1">
              <a:lnSpc>
                <a:spcPct val="104000"/>
              </a:lnSpc>
              <a:spcAft>
                <a:spcPts val="600"/>
              </a:spcAft>
              <a:buClr>
                <a:srgbClr val="0072A8"/>
              </a:buClr>
              <a:buSzPct val="110000"/>
              <a:tabLst>
                <a:tab pos="3136900" algn="l"/>
              </a:tabLst>
            </a:pPr>
            <a:endParaRPr lang="en-US" altLang="en-US" sz="180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E69C96FA-A197-CB49-851E-D92AB6C8D558}" type="slidenum">
              <a:rPr lang="en-US" altLang="en-US">
                <a:solidFill>
                  <a:srgbClr val="000000"/>
                </a:solidFill>
                <a:latin typeface="Verdana" charset="0"/>
              </a:rPr>
              <a:pPr/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8199" name="Content Placeholder 6"/>
          <p:cNvSpPr>
            <a:spLocks noGrp="1"/>
          </p:cNvSpPr>
          <p:nvPr>
            <p:ph idx="11"/>
          </p:nvPr>
        </p:nvSpPr>
        <p:spPr>
          <a:xfrm>
            <a:off x="622300" y="333375"/>
            <a:ext cx="10953750" cy="647700"/>
          </a:xfrm>
        </p:spPr>
        <p:txBody>
          <a:bodyPr/>
          <a:lstStyle/>
          <a:p>
            <a:r>
              <a:rPr lang="en-US" altLang="en-US" dirty="0"/>
              <a:t>Attendance: </a:t>
            </a:r>
            <a:r>
              <a:rPr lang="en-US" altLang="en-US" dirty="0" smtClean="0"/>
              <a:t>86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143A6A47-B9DC-F040-A872-FBEA0143DCA3}" type="slidenum">
              <a:rPr lang="en-US" altLang="en-US">
                <a:solidFill>
                  <a:srgbClr val="000000"/>
                </a:solidFill>
                <a:latin typeface="Verdana" charset="0"/>
              </a:rPr>
              <a:pPr/>
              <a:t>4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Presentations in Opening Session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01350" cy="1295400"/>
          </a:xfrm>
        </p:spPr>
        <p:txBody>
          <a:bodyPr/>
          <a:lstStyle/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dirty="0"/>
              <a:t>Don Wright, IEEE-SA President (and GSC-21 Chair) welcomed GSC-21  participants</a:t>
            </a:r>
          </a:p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dirty="0"/>
              <a:t>Karen Bartleson, IEEE 2017 President, gave a keynote entitled “Imbuing Trust and Ethical Values in the Design of Standardized Technology Platforms: A 21st Century Challenge”</a:t>
            </a:r>
          </a:p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 dirty="0"/>
              <a:t>The GSC-20 </a:t>
            </a:r>
            <a:r>
              <a:rPr lang="en-US" altLang="en-US" sz="2200" dirty="0" smtClean="0"/>
              <a:t>Vice Chairman, </a:t>
            </a:r>
            <a:r>
              <a:rPr lang="en-US" altLang="en-US" sz="2200" dirty="0" err="1" smtClean="0"/>
              <a:t>Abhay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Karandikar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(TSDSI</a:t>
            </a:r>
            <a:r>
              <a:rPr lang="en-US" altLang="en-US" sz="2200" dirty="0" smtClean="0"/>
              <a:t>), </a:t>
            </a:r>
            <a:r>
              <a:rPr lang="en-US" altLang="en-US" sz="2200" dirty="0"/>
              <a:t>gave a summary of the </a:t>
            </a:r>
            <a:r>
              <a:rPr lang="en-US" altLang="en-US" sz="2200" dirty="0" smtClean="0"/>
              <a:t>GSC-20</a:t>
            </a:r>
            <a:endParaRPr lang="en-US" altLang="en-US" sz="2200" dirty="0"/>
          </a:p>
          <a:p>
            <a:pPr marL="295275" lvl="1" indent="-2952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dirty="0"/>
              <a:t>GSC members presented the priorities for their organization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D9477EC9-D70A-5343-A14F-3D99571788C3}" type="slidenum">
              <a:rPr lang="en-US" altLang="en-US">
                <a:solidFill>
                  <a:srgbClr val="000000"/>
                </a:solidFill>
                <a:latin typeface="Verdana" charset="0"/>
              </a:rPr>
              <a:pPr/>
              <a:t>5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GSC-21 Documents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01350" cy="1295400"/>
          </a:xfrm>
        </p:spPr>
        <p:txBody>
          <a:bodyPr/>
          <a:lstStyle/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All documents can be found at </a:t>
            </a:r>
            <a:r>
              <a:rPr lang="en-US" altLang="en-US" sz="2200">
                <a:hlinkClick r:id="rId2"/>
              </a:rPr>
              <a:t>http://gsc.ieee.org</a:t>
            </a:r>
            <a:endParaRPr lang="en-US" altLang="en-US" sz="2200"/>
          </a:p>
          <a:p>
            <a:pPr marL="695325" lvl="1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000"/>
              <a:t>Documents will be made publicly available no later than 6 October 2017</a:t>
            </a:r>
          </a:p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200"/>
              <a:t>All documents will also be housed in the Repository hosted by ITU-T - </a:t>
            </a:r>
            <a:r>
              <a:rPr lang="en-US" altLang="en-US" sz="2200">
                <a:hlinkClick r:id="rId3"/>
              </a:rPr>
              <a:t>http://www.itu.int/en/ITU-T/gsc/Pages/meetings.aspx</a:t>
            </a:r>
            <a:endParaRPr lang="en-US" alt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D9C5C9-DC7E-451C-9F16-2D6950901695}"/>
</file>

<file path=customXml/itemProps2.xml><?xml version="1.0" encoding="utf-8"?>
<ds:datastoreItem xmlns:ds="http://schemas.openxmlformats.org/officeDocument/2006/customXml" ds:itemID="{DD1E9ED9-9453-4424-9F4F-D64B15F5288A}"/>
</file>

<file path=customXml/itemProps3.xml><?xml version="1.0" encoding="utf-8"?>
<ds:datastoreItem xmlns:ds="http://schemas.openxmlformats.org/officeDocument/2006/customXml" ds:itemID="{13842D6F-3E5C-4125-AA1E-47E933CADC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56522</TotalTime>
  <Words>251</Words>
  <Application>Microsoft Macintosh PowerPoint</Application>
  <PresentationFormat>Custom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Calibri</vt:lpstr>
      <vt:lpstr>Consolas</vt:lpstr>
      <vt:lpstr>Microsoft YaHei</vt:lpstr>
      <vt:lpstr>MS PGothic</vt:lpstr>
      <vt:lpstr>Times New Roman</vt:lpstr>
      <vt:lpstr>Trebuchet MS</vt:lpstr>
      <vt:lpstr>Verdana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179</cp:revision>
  <cp:lastPrinted>1601-01-01T00:00:00Z</cp:lastPrinted>
  <dcterms:created xsi:type="dcterms:W3CDTF">2016-04-13T17:12:01Z</dcterms:created>
  <dcterms:modified xsi:type="dcterms:W3CDTF">2017-09-27T17:54:45Z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