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24" autoAdjust="0"/>
    <p:restoredTop sz="94660"/>
  </p:normalViewPr>
  <p:slideViewPr>
    <p:cSldViewPr snapToGrid="0">
      <p:cViewPr varScale="1">
        <p:scale>
          <a:sx n="55" d="100"/>
          <a:sy n="55" d="100"/>
        </p:scale>
        <p:origin x="84" y="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25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5B21E-7893-4014-8E1A-CD496E75C258}" type="datetimeFigureOut">
              <a:rPr lang="en-US" smtClean="0"/>
              <a:t>20/07/2015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EDF8D-EF40-423C-A17D-6ACCC54CA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72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7A926-2A52-4201-A14B-F933CE9BDB64}" type="datetimeFigureOut">
              <a:rPr lang="en-US" smtClean="0"/>
              <a:t>20/07/2015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69352-9285-4CF1-8AEC-80889BB30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16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8CCCE-3D00-4AD5-8A46-C8590D9318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88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8CCCE-3D00-4AD5-8A46-C8590D9318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72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937E3-0C52-4AC8-B38B-7C8F00E72914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8684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937E3-0C52-4AC8-B38B-7C8F00E72914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428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t>20/07/2015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4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t>20/07/2015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1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t>20/07/2015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7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07963"/>
            <a:ext cx="10515600" cy="963111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9726"/>
            <a:ext cx="10515600" cy="46223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00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t>20/07/2015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95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t>20/07/2015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54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t>20/07/2015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6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t>20/07/2015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4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t>20/07/2015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86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t>20/07/2015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20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t>20/07/2015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4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19" t="77725" r="2931" b="4433"/>
          <a:stretch/>
        </p:blipFill>
        <p:spPr>
          <a:xfrm>
            <a:off x="10771252" y="5707062"/>
            <a:ext cx="1332689" cy="10408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41540" r="73048" b="4600"/>
          <a:stretch/>
        </p:blipFill>
        <p:spPr>
          <a:xfrm>
            <a:off x="120498" y="3461510"/>
            <a:ext cx="2412460" cy="314203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5"/>
          <p:cNvSpPr txBox="1">
            <a:spLocks/>
          </p:cNvSpPr>
          <p:nvPr userDrawn="1"/>
        </p:nvSpPr>
        <p:spPr>
          <a:xfrm>
            <a:off x="88414" y="6491250"/>
            <a:ext cx="2906949" cy="37196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GSC-19 Meeting, 15-16 July 2015, Geneva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93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2.jp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1297461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Calibri" panose="020F0502020204030204" pitchFamily="34" charset="0"/>
              </a:rPr>
              <a:t/>
            </a:r>
            <a:br>
              <a:rPr lang="en-US" sz="2800" b="1" dirty="0" smtClean="0">
                <a:latin typeface="Calibri" panose="020F0502020204030204" pitchFamily="34" charset="0"/>
              </a:rPr>
            </a:br>
            <a:r>
              <a:rPr lang="en-US" sz="2800" b="1" dirty="0" smtClean="0">
                <a:latin typeface="Calibri" panose="020F0502020204030204" pitchFamily="34" charset="0"/>
              </a:rPr>
              <a:t/>
            </a:r>
            <a:br>
              <a:rPr lang="en-US" sz="2800" b="1" dirty="0" smtClean="0">
                <a:latin typeface="Calibri" panose="020F0502020204030204" pitchFamily="34" charset="0"/>
              </a:rPr>
            </a:br>
            <a:r>
              <a:rPr lang="en-US" sz="2800" b="1" dirty="0" smtClean="0">
                <a:latin typeface="Calibri" panose="020F0502020204030204" pitchFamily="34" charset="0"/>
              </a:rPr>
              <a:t/>
            </a:r>
            <a:br>
              <a:rPr lang="en-US" sz="2800" b="1" dirty="0" smtClean="0">
                <a:latin typeface="Calibri" panose="020F0502020204030204" pitchFamily="34" charset="0"/>
              </a:rPr>
            </a:br>
            <a:r>
              <a:rPr lang="en-US" sz="2800" b="1" dirty="0" smtClean="0">
                <a:latin typeface="Calibri" panose="020F0502020204030204" pitchFamily="34" charset="0"/>
              </a:rPr>
              <a:t/>
            </a:r>
            <a:br>
              <a:rPr lang="en-US" sz="2800" b="1" dirty="0" smtClean="0">
                <a:latin typeface="Calibri" panose="020F0502020204030204" pitchFamily="34" charset="0"/>
              </a:rPr>
            </a:b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40042" y="3107199"/>
            <a:ext cx="9144000" cy="2283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latin typeface="Calibri" panose="020F0502020204030204" pitchFamily="34" charset="0"/>
              </a:rPr>
              <a:t>Guest Presentation by ISO and IEC</a:t>
            </a:r>
          </a:p>
          <a:p>
            <a:pPr marL="0" indent="0" algn="ctr">
              <a:buNone/>
            </a:pPr>
            <a:r>
              <a:rPr lang="en-US" b="1" dirty="0" smtClean="0">
                <a:latin typeface="Calibri" panose="020F0502020204030204" pitchFamily="34" charset="0"/>
              </a:rPr>
              <a:t>Henry </a:t>
            </a:r>
            <a:r>
              <a:rPr lang="en-US" b="1" dirty="0" err="1" smtClean="0">
                <a:latin typeface="Calibri" panose="020F0502020204030204" pitchFamily="34" charset="0"/>
              </a:rPr>
              <a:t>Cuschieri</a:t>
            </a:r>
            <a:r>
              <a:rPr lang="en-US" b="1" dirty="0" smtClean="0">
                <a:latin typeface="Calibri" panose="020F0502020204030204" pitchFamily="34" charset="0"/>
              </a:rPr>
              <a:t>, ISO</a:t>
            </a:r>
          </a:p>
          <a:p>
            <a:pPr marL="0" indent="0" algn="ctr">
              <a:buNone/>
            </a:pPr>
            <a:r>
              <a:rPr lang="en-US" b="1" dirty="0" smtClean="0">
                <a:latin typeface="Calibri" panose="020F0502020204030204" pitchFamily="34" charset="0"/>
              </a:rPr>
              <a:t>Gilles </a:t>
            </a:r>
            <a:r>
              <a:rPr lang="en-US" b="1" dirty="0" err="1" smtClean="0">
                <a:latin typeface="Calibri" panose="020F0502020204030204" pitchFamily="34" charset="0"/>
              </a:rPr>
              <a:t>Thonet</a:t>
            </a:r>
            <a:r>
              <a:rPr lang="en-US" b="1" dirty="0" smtClean="0">
                <a:latin typeface="Calibri" panose="020F0502020204030204" pitchFamily="34" charset="0"/>
              </a:rPr>
              <a:t>, IEC</a:t>
            </a:r>
          </a:p>
          <a:p>
            <a:pPr marL="0" indent="0" algn="ctr">
              <a:buNone/>
            </a:pPr>
            <a:r>
              <a:rPr lang="en-US" b="1" dirty="0" smtClean="0">
                <a:latin typeface="Calibri" panose="020F0502020204030204" pitchFamily="34" charset="0"/>
              </a:rPr>
              <a:t>Jim </a:t>
            </a:r>
            <a:r>
              <a:rPr lang="en-US" b="1" dirty="0" err="1" smtClean="0">
                <a:latin typeface="Calibri" panose="020F0502020204030204" pitchFamily="34" charset="0"/>
              </a:rPr>
              <a:t>MacFie</a:t>
            </a:r>
            <a:r>
              <a:rPr lang="en-US" b="1" dirty="0" smtClean="0">
                <a:latin typeface="Calibri" panose="020F0502020204030204" pitchFamily="34" charset="0"/>
              </a:rPr>
              <a:t>, JTC 1</a:t>
            </a:r>
            <a:endParaRPr lang="en-US" b="1" dirty="0">
              <a:latin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004179"/>
              </p:ext>
            </p:extLst>
          </p:nvPr>
        </p:nvGraphicFramePr>
        <p:xfrm>
          <a:off x="4019350" y="554555"/>
          <a:ext cx="7386587" cy="1485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680"/>
                <a:gridCol w="5755907"/>
              </a:tblGrid>
              <a:tr h="388531">
                <a:tc>
                  <a:txBody>
                    <a:bodyPr/>
                    <a:lstStyle/>
                    <a:p>
                      <a:r>
                        <a:rPr lang="en-US" dirty="0" smtClean="0"/>
                        <a:t>Document No: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GSC-19_009</a:t>
                      </a:r>
                      <a:endParaRPr lang="en-US" dirty="0"/>
                    </a:p>
                  </a:txBody>
                  <a:tcPr/>
                </a:tc>
              </a:tr>
              <a:tr h="33633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Source: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ISO and IEC</a:t>
                      </a:r>
                      <a:endParaRPr lang="en-US" dirty="0"/>
                    </a:p>
                  </a:txBody>
                  <a:tcPr/>
                </a:tc>
              </a:tr>
              <a:tr h="33633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Contact: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Henry </a:t>
                      </a:r>
                      <a:r>
                        <a:rPr lang="en-US" dirty="0" err="1" smtClean="0"/>
                        <a:t>Cuschieri</a:t>
                      </a:r>
                      <a:r>
                        <a:rPr lang="en-US" dirty="0" smtClean="0"/>
                        <a:t>, Gilles </a:t>
                      </a:r>
                      <a:r>
                        <a:rPr lang="en-US" dirty="0" err="1" smtClean="0"/>
                        <a:t>Thonet</a:t>
                      </a:r>
                      <a:r>
                        <a:rPr lang="en-US" dirty="0" smtClean="0"/>
                        <a:t>, Jim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MacFie</a:t>
                      </a:r>
                      <a:endParaRPr lang="en-US" dirty="0"/>
                    </a:p>
                  </a:txBody>
                  <a:tcPr/>
                </a:tc>
              </a:tr>
              <a:tr h="33879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Agenda Item: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483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sz="6000" dirty="0" smtClean="0"/>
              <a:t>      ISO in figures (2015)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48" y="315712"/>
            <a:ext cx="1050757" cy="96163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96081" y="1480370"/>
            <a:ext cx="4516211" cy="375487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sz="2200" dirty="0" smtClean="0"/>
              <a:t>162 members</a:t>
            </a:r>
          </a:p>
          <a:p>
            <a:pPr marL="285750" indent="-285750"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sz="2200" dirty="0" smtClean="0"/>
              <a:t>100 000 experts</a:t>
            </a:r>
          </a:p>
          <a:p>
            <a:pPr marL="285750" indent="-285750"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sz="2200" dirty="0" smtClean="0"/>
              <a:t>238 technical committees (521 SCs)</a:t>
            </a:r>
          </a:p>
          <a:p>
            <a:pPr marL="285750" indent="-285750"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sz="2200" dirty="0" smtClean="0"/>
              <a:t>19 meetings every day</a:t>
            </a:r>
          </a:p>
          <a:p>
            <a:pPr marL="285750" indent="-285750"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sz="2200" dirty="0" smtClean="0"/>
              <a:t>4700 active projects</a:t>
            </a:r>
          </a:p>
          <a:p>
            <a:pPr marL="742950" lvl="1" indent="-285750"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2200" dirty="0" smtClean="0"/>
              <a:t>1 852 registered in 2014</a:t>
            </a:r>
          </a:p>
          <a:p>
            <a:pPr marL="742950" lvl="1" indent="-285750"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2200" dirty="0" smtClean="0"/>
              <a:t>2 506 new projects vs. revisions</a:t>
            </a:r>
          </a:p>
          <a:p>
            <a:pPr marL="285750" indent="-285750"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sz="2200" dirty="0" smtClean="0"/>
              <a:t>1 468 publications in 2014</a:t>
            </a:r>
          </a:p>
          <a:p>
            <a:pPr marL="285750" indent="-285750">
              <a:buSzPct val="80000"/>
              <a:buFont typeface="Wingdings" panose="05000000000000000000" pitchFamily="2" charset="2"/>
              <a:buChar char="§"/>
            </a:pPr>
            <a:r>
              <a:rPr lang="en-US" sz="2200" dirty="0" smtClean="0"/>
              <a:t>20 493 publications in catalogue</a:t>
            </a:r>
            <a:endParaRPr lang="en-US" sz="2200" dirty="0"/>
          </a:p>
        </p:txBody>
      </p:sp>
      <p:pic>
        <p:nvPicPr>
          <p:cNvPr id="23" name="Picture 22"/>
          <p:cNvPicPr/>
          <p:nvPr/>
        </p:nvPicPr>
        <p:blipFill>
          <a:blip r:embed="rId4"/>
          <a:stretch>
            <a:fillRect/>
          </a:stretch>
        </p:blipFill>
        <p:spPr>
          <a:xfrm>
            <a:off x="5290552" y="1400175"/>
            <a:ext cx="6562725" cy="40576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4613" y="5250082"/>
            <a:ext cx="2325688" cy="888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690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6000" dirty="0" smtClean="0"/>
              <a:t>      IEC in figures (2015)</a:t>
            </a:r>
            <a:r>
              <a:rPr lang="en-GB" sz="1800" dirty="0" smtClean="0"/>
              <a:t/>
            </a:r>
            <a:br>
              <a:rPr lang="en-GB" sz="1800" dirty="0" smtClean="0"/>
            </a:b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20" y="314366"/>
            <a:ext cx="962527" cy="9625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5177" y="1429802"/>
            <a:ext cx="109993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World’s leading provider of International Standards and Conformity Assessment Systems in Electrotechnology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7467414" y="2359821"/>
            <a:ext cx="3973219" cy="40934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83 Members + 83 Affiliates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174 </a:t>
            </a:r>
            <a:r>
              <a:rPr lang="en-US" dirty="0"/>
              <a:t>Technical </a:t>
            </a:r>
            <a:r>
              <a:rPr lang="en-US" dirty="0" smtClean="0"/>
              <a:t>Committees</a:t>
            </a:r>
            <a:br>
              <a:rPr lang="en-US" dirty="0" smtClean="0"/>
            </a:br>
            <a:r>
              <a:rPr lang="en-US" dirty="0" smtClean="0"/>
              <a:t>(&gt; 90% led by Industry)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15 000 Experts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&gt; 7’000 International Standards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4 Conformity Assessment Systems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1400" dirty="0" smtClean="0"/>
              <a:t>IECEE (Electrical &amp; Electronic Equipment)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1400" dirty="0" smtClean="0"/>
              <a:t>IECEx (Hazardous Environments)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1400" dirty="0" smtClean="0"/>
              <a:t>IECQ (Electronic Components)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1400" dirty="0" smtClean="0"/>
              <a:t>IECRE (Renewable Energy)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/>
              <a:t>&gt; 1 million Certificates </a:t>
            </a:r>
            <a:r>
              <a:rPr lang="en-US" dirty="0" smtClean="0"/>
              <a:t>issued</a:t>
            </a:r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487240" y="2714845"/>
            <a:ext cx="6737803" cy="3377374"/>
            <a:chOff x="753144" y="2748826"/>
            <a:chExt cx="7412904" cy="3715773"/>
          </a:xfrm>
          <a:solidFill>
            <a:schemeClr val="bg1">
              <a:alpha val="80000"/>
            </a:schemeClr>
          </a:solidFill>
        </p:grpSpPr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>
              <a:off x="753144" y="2748826"/>
              <a:ext cx="7412904" cy="3715773"/>
              <a:chOff x="195658" y="2276872"/>
              <a:chExt cx="5400600" cy="2707091"/>
            </a:xfrm>
            <a:grpFill/>
          </p:grpSpPr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658" y="2276872"/>
                <a:ext cx="5400600" cy="270709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5" descr="IEC logo RVB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7037" y="3149999"/>
                <a:ext cx="216024" cy="21602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25" descr="IEC logo RVB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1802" y="3366024"/>
                <a:ext cx="216024" cy="21602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25" descr="IEC logo RVB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5858" y="4221088"/>
                <a:ext cx="216024" cy="21602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25" descr="IEC logo RVB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0938" y="3926664"/>
                <a:ext cx="216024" cy="21602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25" descr="IEC logo RVB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6178" y="4437112"/>
                <a:ext cx="216024" cy="21602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25" descr="IEC logo RVB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9994" y="3935134"/>
                <a:ext cx="216024" cy="21602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3506504" y="3923485"/>
              <a:ext cx="676846" cy="26498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Geneva</a:t>
              </a:r>
              <a:endParaRPr lang="en-US" sz="1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28757" y="4181967"/>
              <a:ext cx="621600" cy="2462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Boston</a:t>
              </a:r>
              <a:endParaRPr lang="en-US" sz="1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06503" y="5431587"/>
              <a:ext cx="883215" cy="27957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Sao Paulo</a:t>
              </a:r>
              <a:endParaRPr lang="en-US" sz="1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93798" y="5039835"/>
              <a:ext cx="647299" cy="2462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Nairobi</a:t>
              </a:r>
              <a:endParaRPr lang="en-US" sz="1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68811" y="5305147"/>
              <a:ext cx="819117" cy="26498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Singapore</a:t>
              </a:r>
              <a:endParaRPr lang="en-US" sz="1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474177" y="5591737"/>
              <a:ext cx="609924" cy="2462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Sidney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7106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580" y="4580084"/>
            <a:ext cx="751020" cy="1126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630" y="1641276"/>
            <a:ext cx="2968940" cy="97152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7466" y="1591689"/>
            <a:ext cx="1697399" cy="12065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4137" y="1085808"/>
            <a:ext cx="905562" cy="15200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48" y="315712"/>
            <a:ext cx="1050757" cy="96163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54099" y="183158"/>
            <a:ext cx="10515600" cy="1325563"/>
          </a:xfrm>
        </p:spPr>
        <p:txBody>
          <a:bodyPr>
            <a:normAutofit/>
          </a:bodyPr>
          <a:lstStyle/>
          <a:p>
            <a:r>
              <a:rPr lang="en-GB" sz="6000" dirty="0" smtClean="0"/>
              <a:t>      ISO engagement with GSC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5433994" y="1465321"/>
            <a:ext cx="2657245" cy="9233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                 </a:t>
            </a:r>
          </a:p>
          <a:p>
            <a:r>
              <a:rPr lang="en-US" b="1" dirty="0"/>
              <a:t>	</a:t>
            </a:r>
            <a:r>
              <a:rPr lang="en-US" b="1" dirty="0" smtClean="0"/>
              <a:t>JTC 1</a:t>
            </a:r>
          </a:p>
          <a:p>
            <a:r>
              <a:rPr lang="en-US" b="1" i="1" dirty="0"/>
              <a:t>Information </a:t>
            </a:r>
            <a:r>
              <a:rPr lang="en-US" b="1" i="1" dirty="0" smtClean="0"/>
              <a:t>Technology</a:t>
            </a:r>
            <a:endParaRPr lang="en-US" sz="2000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9464710" y="2230072"/>
            <a:ext cx="2641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ISO/TC 20</a:t>
            </a:r>
          </a:p>
          <a:p>
            <a:r>
              <a:rPr lang="en-US" b="1" i="1" dirty="0" smtClean="0"/>
              <a:t>Aircraft &amp; space vehicles</a:t>
            </a:r>
            <a:endParaRPr lang="en-US" b="1" i="1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4826" y="1717092"/>
            <a:ext cx="364259" cy="33278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74210" y="1725454"/>
            <a:ext cx="351014" cy="33278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120359" y="5579457"/>
            <a:ext cx="2627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            ISO/TC 46    </a:t>
            </a:r>
            <a:endParaRPr lang="en-US" b="1" dirty="0"/>
          </a:p>
          <a:p>
            <a:pPr algn="r"/>
            <a:r>
              <a:rPr lang="en-US" b="1" i="1" dirty="0" smtClean="0"/>
              <a:t>Information</a:t>
            </a:r>
          </a:p>
          <a:p>
            <a:pPr algn="r"/>
            <a:r>
              <a:rPr lang="en-US" b="1" i="1" dirty="0" smtClean="0"/>
              <a:t>and documentation</a:t>
            </a:r>
            <a:endParaRPr lang="en-US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393999" y="1828518"/>
            <a:ext cx="184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ISO/TC 68</a:t>
            </a:r>
          </a:p>
          <a:p>
            <a:r>
              <a:rPr lang="en-US" b="1" i="1" dirty="0">
                <a:solidFill>
                  <a:schemeClr val="bg1"/>
                </a:solidFill>
              </a:rPr>
              <a:t>Financial </a:t>
            </a:r>
            <a:r>
              <a:rPr lang="en-US" b="1" i="1" dirty="0" smtClean="0">
                <a:solidFill>
                  <a:schemeClr val="bg1"/>
                </a:solidFill>
              </a:rPr>
              <a:t>services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36544" y="3825253"/>
            <a:ext cx="3173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ISO/TC 204</a:t>
            </a:r>
          </a:p>
          <a:p>
            <a:r>
              <a:rPr lang="en-US" b="1" i="1" dirty="0">
                <a:solidFill>
                  <a:schemeClr val="bg1"/>
                </a:solidFill>
              </a:rPr>
              <a:t>Intelligent transport </a:t>
            </a:r>
            <a:r>
              <a:rPr lang="en-US" b="1" i="1" dirty="0" smtClean="0">
                <a:solidFill>
                  <a:schemeClr val="bg1"/>
                </a:solidFill>
              </a:rPr>
              <a:t>systems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67028" y="5487221"/>
            <a:ext cx="2557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                      ISO/TC </a:t>
            </a:r>
            <a:r>
              <a:rPr lang="en-US" b="1" dirty="0"/>
              <a:t>215</a:t>
            </a:r>
          </a:p>
          <a:p>
            <a:pPr algn="r"/>
            <a:r>
              <a:rPr lang="en-US" b="1" i="1" dirty="0"/>
              <a:t>Health </a:t>
            </a:r>
            <a:r>
              <a:rPr lang="en-US" b="1" i="1" dirty="0" smtClean="0"/>
              <a:t>informatics</a:t>
            </a:r>
            <a:endParaRPr lang="en-US" i="1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89699" y="5612736"/>
            <a:ext cx="760525" cy="51189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50039" y="5287443"/>
            <a:ext cx="3650994" cy="1127324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7803407" y="5198613"/>
            <a:ext cx="3544257" cy="94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ISO/TC 268</a:t>
            </a:r>
          </a:p>
          <a:p>
            <a:r>
              <a:rPr lang="en-US" b="1" i="1" dirty="0" smtClean="0">
                <a:solidFill>
                  <a:schemeClr val="bg1"/>
                </a:solidFill>
              </a:rPr>
              <a:t>Sustainable development in communities</a:t>
            </a:r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36585" y="3260497"/>
            <a:ext cx="1179480" cy="939992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7937693" y="3891706"/>
            <a:ext cx="3751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/>
              <a:t>ISO/TC 171</a:t>
            </a:r>
          </a:p>
          <a:p>
            <a:r>
              <a:rPr lang="fr-CH" b="1" i="1" dirty="0" smtClean="0"/>
              <a:t>Document management applications</a:t>
            </a:r>
            <a:endParaRPr lang="en-US" i="1" dirty="0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90884" y="3429000"/>
            <a:ext cx="3486219" cy="1109037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3669541" y="3891706"/>
            <a:ext cx="3284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ISO/TC 204</a:t>
            </a:r>
          </a:p>
          <a:p>
            <a:r>
              <a:rPr lang="en-US" b="1" i="1" dirty="0">
                <a:solidFill>
                  <a:schemeClr val="bg1"/>
                </a:solidFill>
              </a:rPr>
              <a:t>Intelligent transport </a:t>
            </a:r>
            <a:r>
              <a:rPr lang="en-US" b="1" i="1" dirty="0" smtClean="0">
                <a:solidFill>
                  <a:schemeClr val="bg1"/>
                </a:solidFill>
              </a:rPr>
              <a:t>systems</a:t>
            </a: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5400000">
            <a:off x="2043306" y="3038711"/>
            <a:ext cx="729224" cy="1165766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86784" y="3702421"/>
            <a:ext cx="2655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ISO/TC 130</a:t>
            </a:r>
          </a:p>
          <a:p>
            <a:r>
              <a:rPr lang="en-US" b="1" i="1" dirty="0" smtClean="0"/>
              <a:t>Graphic </a:t>
            </a:r>
            <a:r>
              <a:rPr lang="en-US" b="1" i="1" dirty="0"/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109439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20" y="314366"/>
            <a:ext cx="962527" cy="96252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6000" dirty="0" smtClean="0">
                <a:latin typeface="+mn-lt"/>
              </a:rPr>
              <a:t>      IEC engagement with GSC</a:t>
            </a:r>
            <a:r>
              <a:rPr lang="en-GB" sz="1800" dirty="0" smtClean="0">
                <a:latin typeface="+mn-lt"/>
              </a:rPr>
              <a:t/>
            </a:r>
            <a:br>
              <a:rPr lang="en-GB" sz="1800" dirty="0" smtClean="0">
                <a:latin typeface="+mn-lt"/>
              </a:rPr>
            </a:br>
            <a:endParaRPr lang="en-GB" dirty="0">
              <a:latin typeface="+mn-lt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7411605" y="2306714"/>
            <a:ext cx="2085938" cy="1416656"/>
            <a:chOff x="7168848" y="2390841"/>
            <a:chExt cx="2085938" cy="1416656"/>
          </a:xfrm>
        </p:grpSpPr>
        <p:sp>
          <p:nvSpPr>
            <p:cNvPr id="53" name="TextBox 52"/>
            <p:cNvSpPr txBox="1"/>
            <p:nvPr/>
          </p:nvSpPr>
          <p:spPr>
            <a:xfrm>
              <a:off x="7557142" y="2884167"/>
              <a:ext cx="16976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b="1" dirty="0" smtClean="0">
                  <a:solidFill>
                    <a:srgbClr val="58585A"/>
                  </a:solidFill>
                  <a:ea typeface="Osaka" pitchFamily="-92" charset="-128"/>
                </a:rPr>
                <a:t>Industrial</a:t>
              </a:r>
              <a:br>
                <a:rPr lang="en-GB" b="1" dirty="0" smtClean="0">
                  <a:solidFill>
                    <a:srgbClr val="58585A"/>
                  </a:solidFill>
                  <a:ea typeface="Osaka" pitchFamily="-92" charset="-128"/>
                </a:rPr>
              </a:br>
              <a:r>
                <a:rPr lang="en-GB" b="1" dirty="0" smtClean="0">
                  <a:solidFill>
                    <a:srgbClr val="58585A"/>
                  </a:solidFill>
                  <a:ea typeface="Osaka" pitchFamily="-92" charset="-128"/>
                </a:rPr>
                <a:t>Communication</a:t>
              </a:r>
              <a:br>
                <a:rPr lang="en-GB" b="1" dirty="0" smtClean="0">
                  <a:solidFill>
                    <a:srgbClr val="58585A"/>
                  </a:solidFill>
                  <a:ea typeface="Osaka" pitchFamily="-92" charset="-128"/>
                </a:rPr>
              </a:br>
              <a:r>
                <a:rPr lang="en-GB" b="1" dirty="0" smtClean="0">
                  <a:solidFill>
                    <a:srgbClr val="58585A"/>
                  </a:solidFill>
                  <a:ea typeface="Osaka" pitchFamily="-92" charset="-128"/>
                </a:rPr>
                <a:t>Systems</a:t>
              </a: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7168848" y="2390841"/>
              <a:ext cx="720000" cy="720000"/>
            </a:xfrm>
            <a:prstGeom prst="ellipse">
              <a:avLst/>
            </a:prstGeom>
            <a:solidFill>
              <a:srgbClr val="FFFFFF">
                <a:lumMod val="85000"/>
              </a:srgbClr>
            </a:soli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ea typeface="Osaka"/>
                <a:cs typeface="+mn-cs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58585A"/>
                  </a:solidFill>
                  <a:effectLst/>
                  <a:uLnTx/>
                  <a:uFillTx/>
                  <a:ea typeface="Osaka"/>
                  <a:cs typeface="+mn-cs"/>
                </a:rPr>
                <a:t>TC 65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ea typeface="Osaka"/>
                <a:cs typeface="+mn-cs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4517493" y="4124757"/>
            <a:ext cx="2147887" cy="720000"/>
            <a:chOff x="4368020" y="4059595"/>
            <a:chExt cx="2147887" cy="720000"/>
          </a:xfrm>
        </p:grpSpPr>
        <p:sp>
          <p:nvSpPr>
            <p:cNvPr id="61" name="TextBox 60"/>
            <p:cNvSpPr txBox="1"/>
            <p:nvPr/>
          </p:nvSpPr>
          <p:spPr>
            <a:xfrm>
              <a:off x="4368020" y="4096430"/>
              <a:ext cx="13760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b="1" dirty="0" smtClean="0">
                  <a:solidFill>
                    <a:srgbClr val="58585A"/>
                  </a:solidFill>
                  <a:ea typeface="Osaka" pitchFamily="-92" charset="-128"/>
                </a:rPr>
                <a:t>Radio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b="1" dirty="0" smtClean="0">
                  <a:solidFill>
                    <a:srgbClr val="58585A"/>
                  </a:solidFill>
                  <a:ea typeface="Osaka" pitchFamily="-92" charset="-128"/>
                </a:rPr>
                <a:t>Transmitters</a:t>
              </a: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5795907" y="4059595"/>
              <a:ext cx="720000" cy="720000"/>
            </a:xfrm>
            <a:prstGeom prst="ellipse">
              <a:avLst/>
            </a:prstGeom>
            <a:solidFill>
              <a:srgbClr val="FFFFFF">
                <a:lumMod val="85000"/>
              </a:srgbClr>
            </a:soli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ea typeface="Osaka"/>
                <a:cs typeface="+mn-cs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58585A"/>
                  </a:solidFill>
                  <a:effectLst/>
                  <a:uLnTx/>
                  <a:uFillTx/>
                  <a:ea typeface="Osaka"/>
                  <a:cs typeface="+mn-cs"/>
                </a:rPr>
                <a:t>TC 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ea typeface="Osaka"/>
                <a:cs typeface="+mn-cs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359347" y="5768927"/>
            <a:ext cx="2047729" cy="720000"/>
            <a:chOff x="1154102" y="5699681"/>
            <a:chExt cx="2047729" cy="720000"/>
          </a:xfrm>
        </p:grpSpPr>
        <p:sp>
          <p:nvSpPr>
            <p:cNvPr id="64" name="TextBox 63"/>
            <p:cNvSpPr txBox="1"/>
            <p:nvPr/>
          </p:nvSpPr>
          <p:spPr>
            <a:xfrm>
              <a:off x="1154102" y="5736516"/>
              <a:ext cx="12987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b="1" dirty="0" smtClean="0">
                  <a:solidFill>
                    <a:srgbClr val="58585A"/>
                  </a:solidFill>
                  <a:ea typeface="Osaka" pitchFamily="-92" charset="-128"/>
                </a:rPr>
                <a:t>Multimedia</a:t>
              </a:r>
              <a:br>
                <a:rPr lang="en-GB" b="1" dirty="0" smtClean="0">
                  <a:solidFill>
                    <a:srgbClr val="58585A"/>
                  </a:solidFill>
                  <a:ea typeface="Osaka" pitchFamily="-92" charset="-128"/>
                </a:rPr>
              </a:br>
              <a:r>
                <a:rPr lang="en-GB" b="1" dirty="0" smtClean="0">
                  <a:solidFill>
                    <a:srgbClr val="58585A"/>
                  </a:solidFill>
                  <a:ea typeface="Osaka" pitchFamily="-92" charset="-128"/>
                </a:rPr>
                <a:t>Systems</a:t>
              </a: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2481831" y="5699681"/>
              <a:ext cx="720000" cy="720000"/>
            </a:xfrm>
            <a:prstGeom prst="ellipse">
              <a:avLst/>
            </a:prstGeom>
            <a:solidFill>
              <a:srgbClr val="FFFFFF">
                <a:lumMod val="85000"/>
              </a:srgbClr>
            </a:soli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ea typeface="Osaka"/>
                <a:cs typeface="+mn-cs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58585A"/>
                  </a:solidFill>
                  <a:effectLst/>
                  <a:uLnTx/>
                  <a:uFillTx/>
                  <a:ea typeface="Osaka"/>
                  <a:cs typeface="+mn-cs"/>
                </a:rPr>
                <a:t>TC 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ea typeface="Osaka"/>
                <a:cs typeface="+mn-cs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4785178" y="5281466"/>
            <a:ext cx="2451826" cy="1332779"/>
            <a:chOff x="3163591" y="5166180"/>
            <a:chExt cx="2451826" cy="1332779"/>
          </a:xfrm>
        </p:grpSpPr>
        <p:sp>
          <p:nvSpPr>
            <p:cNvPr id="66" name="TextBox 65"/>
            <p:cNvSpPr txBox="1"/>
            <p:nvPr/>
          </p:nvSpPr>
          <p:spPr>
            <a:xfrm>
              <a:off x="3163591" y="5166180"/>
              <a:ext cx="24518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b="1" dirty="0" smtClean="0">
                  <a:solidFill>
                    <a:srgbClr val="58585A"/>
                  </a:solidFill>
                  <a:ea typeface="Osaka" pitchFamily="-92" charset="-128"/>
                </a:rPr>
                <a:t>Information Technology</a:t>
              </a:r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3939604" y="5598959"/>
              <a:ext cx="900000" cy="900000"/>
            </a:xfrm>
            <a:prstGeom prst="ellipse">
              <a:avLst/>
            </a:prstGeom>
            <a:solidFill>
              <a:srgbClr val="2D2D8A">
                <a:lumMod val="20000"/>
                <a:lumOff val="80000"/>
              </a:srgbClr>
            </a:soli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ea typeface="Osaka"/>
                <a:cs typeface="+mn-cs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58585A"/>
                  </a:solidFill>
                  <a:effectLst/>
                  <a:uLnTx/>
                  <a:uFillTx/>
                  <a:ea typeface="Osaka"/>
                  <a:cs typeface="+mn-cs"/>
                </a:rPr>
                <a:t>JTC 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ea typeface="Osaka"/>
                <a:cs typeface="+mn-cs"/>
              </a:endParaRPr>
            </a:p>
          </p:txBody>
        </p:sp>
        <p:pic>
          <p:nvPicPr>
            <p:cNvPr id="68" name="Picture 3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2536" y="5884210"/>
              <a:ext cx="360000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25" descr="IEC logo RV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7936" y="5884210"/>
              <a:ext cx="360000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2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986" y="6128927"/>
            <a:ext cx="821614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1" name="Group 100"/>
          <p:cNvGrpSpPr/>
          <p:nvPr/>
        </p:nvGrpSpPr>
        <p:grpSpPr>
          <a:xfrm>
            <a:off x="838200" y="1617449"/>
            <a:ext cx="3662083" cy="2415804"/>
            <a:chOff x="728455" y="1690517"/>
            <a:chExt cx="3662083" cy="2415804"/>
          </a:xfrm>
        </p:grpSpPr>
        <p:sp>
          <p:nvSpPr>
            <p:cNvPr id="47" name="Oval 46"/>
            <p:cNvSpPr>
              <a:spLocks/>
            </p:cNvSpPr>
            <p:nvPr/>
          </p:nvSpPr>
          <p:spPr bwMode="auto">
            <a:xfrm>
              <a:off x="2121791" y="1690517"/>
              <a:ext cx="720000" cy="720000"/>
            </a:xfrm>
            <a:prstGeom prst="ellipse">
              <a:avLst/>
            </a:prstGeom>
            <a:solidFill>
              <a:srgbClr val="FFFFFF">
                <a:lumMod val="85000"/>
              </a:srgbClr>
            </a:soli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ea typeface="Osaka"/>
                <a:cs typeface="+mn-cs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58585A"/>
                  </a:solidFill>
                  <a:effectLst/>
                  <a:uLnTx/>
                  <a:uFillTx/>
                  <a:ea typeface="Osaka"/>
                  <a:cs typeface="+mn-cs"/>
                </a:rPr>
                <a:t>TC 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ea typeface="Osak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728455" y="2250638"/>
              <a:ext cx="900000" cy="900000"/>
            </a:xfrm>
            <a:prstGeom prst="ellipse">
              <a:avLst/>
            </a:prstGeom>
            <a:solidFill>
              <a:srgbClr val="BBE0E3">
                <a:lumMod val="90000"/>
              </a:srgbClr>
            </a:soli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58585A"/>
                  </a:solidFill>
                  <a:effectLst/>
                  <a:uLnTx/>
                  <a:uFillTx/>
                  <a:ea typeface="Osaka"/>
                  <a:cs typeface="+mn-cs"/>
                </a:rPr>
                <a:t>SyC Smart Energy</a:t>
              </a:r>
              <a:endParaRPr kumimoji="0" lang="en-GB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ea typeface="Osak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3356650" y="1690517"/>
              <a:ext cx="720000" cy="720000"/>
            </a:xfrm>
            <a:prstGeom prst="ellipse">
              <a:avLst/>
            </a:prstGeom>
            <a:solidFill>
              <a:srgbClr val="FFFFFF">
                <a:lumMod val="85000"/>
              </a:srgbClr>
            </a:soli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ea typeface="Osaka"/>
                <a:cs typeface="+mn-cs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58585A"/>
                  </a:solidFill>
                  <a:effectLst/>
                  <a:uLnTx/>
                  <a:uFillTx/>
                  <a:ea typeface="Osaka"/>
                  <a:cs typeface="+mn-cs"/>
                </a:rPr>
                <a:t>TC 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ea typeface="Osak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3365354" y="3206321"/>
              <a:ext cx="720000" cy="720000"/>
            </a:xfrm>
            <a:prstGeom prst="ellipse">
              <a:avLst/>
            </a:prstGeom>
            <a:solidFill>
              <a:srgbClr val="FFFFFF">
                <a:lumMod val="85000"/>
              </a:srgbClr>
            </a:soli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ea typeface="Osaka"/>
                <a:cs typeface="+mn-cs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58585A"/>
                  </a:solidFill>
                  <a:effectLst/>
                  <a:uLnTx/>
                  <a:uFillTx/>
                  <a:ea typeface="Osaka"/>
                  <a:cs typeface="+mn-cs"/>
                </a:rPr>
                <a:t>TC 57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ea typeface="Osaka"/>
                <a:cs typeface="+mn-cs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66715" y="2507300"/>
              <a:ext cx="27238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b="1" dirty="0" smtClean="0">
                  <a:solidFill>
                    <a:srgbClr val="58585A"/>
                  </a:solidFill>
                  <a:ea typeface="Osaka" pitchFamily="-92" charset="-128"/>
                </a:rPr>
                <a:t>Communications for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b="1" dirty="0" smtClean="0">
                  <a:solidFill>
                    <a:srgbClr val="58585A"/>
                  </a:solidFill>
                  <a:ea typeface="Osaka" pitchFamily="-92" charset="-128"/>
                </a:rPr>
                <a:t>Smart Grids &amp; Smart Cities</a:t>
              </a:r>
              <a:endParaRPr lang="en-GB" b="1" dirty="0">
                <a:solidFill>
                  <a:srgbClr val="58585A"/>
                </a:solidFill>
                <a:ea typeface="Osaka" pitchFamily="-92" charset="-128"/>
              </a:endParaRPr>
            </a:p>
          </p:txBody>
        </p:sp>
        <p:sp>
          <p:nvSpPr>
            <p:cNvPr id="74" name="Oval 73"/>
            <p:cNvSpPr/>
            <p:nvPr/>
          </p:nvSpPr>
          <p:spPr bwMode="auto">
            <a:xfrm>
              <a:off x="1936715" y="3206321"/>
              <a:ext cx="900000" cy="900000"/>
            </a:xfrm>
            <a:prstGeom prst="ellipse">
              <a:avLst/>
            </a:prstGeom>
            <a:solidFill>
              <a:srgbClr val="BBE0E3">
                <a:lumMod val="90000"/>
              </a:srgbClr>
            </a:soli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58585A"/>
                  </a:solidFill>
                  <a:effectLst/>
                  <a:uLnTx/>
                  <a:uFillTx/>
                  <a:ea typeface="Osaka"/>
                  <a:cs typeface="+mn-cs"/>
                </a:rPr>
                <a:t>SEG 1 Smart Cities</a:t>
              </a:r>
              <a:endParaRPr kumimoji="0" lang="en-GB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ea typeface="Osaka"/>
                <a:cs typeface="+mn-cs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9068133" y="1123558"/>
            <a:ext cx="2602554" cy="1923169"/>
            <a:chOff x="9068133" y="1123558"/>
            <a:chExt cx="2602554" cy="1923169"/>
          </a:xfrm>
        </p:grpSpPr>
        <p:sp>
          <p:nvSpPr>
            <p:cNvPr id="57" name="TextBox 56"/>
            <p:cNvSpPr txBox="1"/>
            <p:nvPr/>
          </p:nvSpPr>
          <p:spPr>
            <a:xfrm>
              <a:off x="9881158" y="1915564"/>
              <a:ext cx="1789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b="1" dirty="0" smtClean="0">
                  <a:solidFill>
                    <a:srgbClr val="58585A"/>
                  </a:solidFill>
                  <a:ea typeface="Osaka" pitchFamily="-92" charset="-128"/>
                </a:rPr>
                <a:t>Interconnections</a:t>
              </a: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9068133" y="1740230"/>
              <a:ext cx="720000" cy="720000"/>
            </a:xfrm>
            <a:prstGeom prst="ellipse">
              <a:avLst/>
            </a:prstGeom>
            <a:solidFill>
              <a:srgbClr val="FFFFFF">
                <a:lumMod val="85000"/>
              </a:srgbClr>
            </a:soli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ea typeface="Osaka"/>
                <a:cs typeface="+mn-cs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58585A"/>
                  </a:solidFill>
                  <a:effectLst/>
                  <a:uLnTx/>
                  <a:uFillTx/>
                  <a:ea typeface="Osaka"/>
                  <a:cs typeface="+mn-cs"/>
                </a:rPr>
                <a:t>TC 86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ea typeface="Osaka"/>
                <a:cs typeface="+mn-cs"/>
              </a:endParaRPr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10925488" y="1123558"/>
              <a:ext cx="720000" cy="720000"/>
            </a:xfrm>
            <a:prstGeom prst="ellipse">
              <a:avLst/>
            </a:prstGeom>
            <a:solidFill>
              <a:srgbClr val="FFFFFF">
                <a:lumMod val="85000"/>
              </a:srgbClr>
            </a:soli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ea typeface="Osaka"/>
                <a:cs typeface="+mn-cs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58585A"/>
                  </a:solidFill>
                  <a:effectLst/>
                  <a:uLnTx/>
                  <a:uFillTx/>
                  <a:ea typeface="Osaka"/>
                  <a:cs typeface="+mn-cs"/>
                </a:rPr>
                <a:t>TC 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ea typeface="Osaka"/>
                <a:cs typeface="+mn-cs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10925488" y="2326727"/>
              <a:ext cx="720000" cy="720000"/>
            </a:xfrm>
            <a:prstGeom prst="ellipse">
              <a:avLst/>
            </a:prstGeom>
            <a:solidFill>
              <a:srgbClr val="FFFFFF">
                <a:lumMod val="85000"/>
              </a:srgbClr>
            </a:soli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ea typeface="Osaka"/>
                <a:cs typeface="+mn-cs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58585A"/>
                  </a:solidFill>
                  <a:effectLst/>
                  <a:uLnTx/>
                  <a:uFillTx/>
                  <a:ea typeface="Osaka"/>
                  <a:cs typeface="+mn-cs"/>
                </a:rPr>
                <a:t>TC 48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ea typeface="Osaka"/>
                <a:cs typeface="+mn-cs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118236" y="4328330"/>
            <a:ext cx="3156734" cy="1088316"/>
            <a:chOff x="769578" y="4116441"/>
            <a:chExt cx="3156734" cy="1088316"/>
          </a:xfrm>
        </p:grpSpPr>
        <p:sp>
          <p:nvSpPr>
            <p:cNvPr id="80" name="Oval 79"/>
            <p:cNvSpPr/>
            <p:nvPr/>
          </p:nvSpPr>
          <p:spPr bwMode="auto">
            <a:xfrm>
              <a:off x="769578" y="4116441"/>
              <a:ext cx="900000" cy="900000"/>
            </a:xfrm>
            <a:prstGeom prst="ellipse">
              <a:avLst/>
            </a:prstGeom>
            <a:solidFill>
              <a:srgbClr val="BBE0E3">
                <a:lumMod val="90000"/>
              </a:srgbClr>
            </a:soli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58585A"/>
                  </a:solidFill>
                  <a:effectLst/>
                  <a:uLnTx/>
                  <a:uFillTx/>
                  <a:ea typeface="Osaka"/>
                  <a:cs typeface="+mn-cs"/>
                </a:rPr>
                <a:t>SyC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58585A"/>
                  </a:solidFill>
                  <a:effectLst/>
                  <a:uLnTx/>
                  <a:uFillTx/>
                  <a:ea typeface="Osaka"/>
                  <a:cs typeface="+mn-cs"/>
                </a:rPr>
                <a:t>AAL</a:t>
              </a:r>
              <a:endParaRPr kumimoji="0" lang="en-GB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ea typeface="Osaka"/>
                <a:cs typeface="+mn-cs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3206312" y="4484757"/>
              <a:ext cx="720000" cy="720000"/>
            </a:xfrm>
            <a:prstGeom prst="ellipse">
              <a:avLst/>
            </a:prstGeom>
            <a:solidFill>
              <a:srgbClr val="FFFFFF">
                <a:lumMod val="85000"/>
              </a:srgbClr>
            </a:soli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ea typeface="Osaka"/>
                <a:cs typeface="+mn-cs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58585A"/>
                  </a:solidFill>
                  <a:effectLst/>
                  <a:uLnTx/>
                  <a:uFillTx/>
                  <a:ea typeface="Osaka"/>
                  <a:cs typeface="+mn-cs"/>
                </a:rPr>
                <a:t>TC 62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ea typeface="Osaka"/>
                <a:cs typeface="+mn-cs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682299" y="4177556"/>
              <a:ext cx="16648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b="1" dirty="0" smtClean="0">
                  <a:solidFill>
                    <a:srgbClr val="58585A"/>
                  </a:solidFill>
                  <a:ea typeface="Osaka" pitchFamily="-92" charset="-128"/>
                </a:rPr>
                <a:t>Electro-medical</a:t>
              </a:r>
              <a:br>
                <a:rPr lang="en-GB" b="1" dirty="0" smtClean="0">
                  <a:solidFill>
                    <a:srgbClr val="58585A"/>
                  </a:solidFill>
                  <a:ea typeface="Osaka" pitchFamily="-92" charset="-128"/>
                </a:rPr>
              </a:br>
              <a:r>
                <a:rPr lang="en-GB" b="1" dirty="0" smtClean="0">
                  <a:solidFill>
                    <a:srgbClr val="58585A"/>
                  </a:solidFill>
                  <a:ea typeface="Osaka" pitchFamily="-92" charset="-128"/>
                </a:rPr>
                <a:t>Equipment</a:t>
              </a:r>
            </a:p>
          </p:txBody>
        </p:sp>
      </p:grpSp>
      <p:sp>
        <p:nvSpPr>
          <p:cNvPr id="83" name="Oval 82"/>
          <p:cNvSpPr/>
          <p:nvPr/>
        </p:nvSpPr>
        <p:spPr bwMode="auto">
          <a:xfrm>
            <a:off x="8414410" y="5400092"/>
            <a:ext cx="2166267" cy="1255097"/>
          </a:xfrm>
          <a:prstGeom prst="ellipse">
            <a:avLst/>
          </a:prstGeom>
          <a:solidFill>
            <a:srgbClr val="2D2D8A">
              <a:lumMod val="20000"/>
              <a:lumOff val="80000"/>
            </a:srgbClr>
          </a:solidFill>
          <a:ln w="9525" cap="flat" cmpd="sng" algn="ctr">
            <a:solidFill>
              <a:srgbClr val="FFFFFF">
                <a:lumMod val="7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ea typeface="Osaka"/>
                <a:cs typeface="+mn-cs"/>
              </a:rPr>
              <a:t>CISPR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ea typeface="Osaka"/>
                <a:cs typeface="+mn-cs"/>
              </a:rPr>
              <a:t/>
            </a:r>
            <a:b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ea typeface="Osaka"/>
                <a:cs typeface="+mn-cs"/>
              </a:rPr>
            </a:b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ea typeface="Osaka"/>
                <a:cs typeface="+mn-cs"/>
              </a:rPr>
              <a:t>International Special Committee on Radio Interference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8222072" y="4981514"/>
            <a:ext cx="3065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solidFill>
                  <a:srgbClr val="58585A"/>
                </a:solidFill>
                <a:ea typeface="Osaka" pitchFamily="-92" charset="-128"/>
              </a:rPr>
              <a:t>Electromagnetic Compatibility</a:t>
            </a:r>
          </a:p>
        </p:txBody>
      </p:sp>
      <p:sp>
        <p:nvSpPr>
          <p:cNvPr id="85" name="Oval 84"/>
          <p:cNvSpPr/>
          <p:nvPr/>
        </p:nvSpPr>
        <p:spPr bwMode="auto">
          <a:xfrm>
            <a:off x="7489333" y="4725184"/>
            <a:ext cx="720000" cy="720000"/>
          </a:xfrm>
          <a:prstGeom prst="ellipse">
            <a:avLst/>
          </a:prstGeom>
          <a:solidFill>
            <a:srgbClr val="FFFFFF">
              <a:lumMod val="85000"/>
            </a:srgbClr>
          </a:solidFill>
          <a:ln w="9525" cap="flat" cmpd="sng" algn="ctr">
            <a:solidFill>
              <a:srgbClr val="FFFFFF">
                <a:lumMod val="7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0" cap="none" spc="0" normalizeH="0" baseline="0" noProof="0" dirty="0" smtClean="0">
              <a:ln>
                <a:noFill/>
              </a:ln>
              <a:solidFill>
                <a:srgbClr val="58585A"/>
              </a:solidFill>
              <a:effectLst/>
              <a:uLnTx/>
              <a:uFillTx/>
              <a:ea typeface="Osaka"/>
              <a:cs typeface="+mn-cs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ea typeface="Osaka"/>
                <a:cs typeface="+mn-cs"/>
              </a:rPr>
              <a:t>TC 77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0" cap="none" spc="0" normalizeH="0" baseline="0" noProof="0" dirty="0" smtClean="0">
              <a:ln>
                <a:noFill/>
              </a:ln>
              <a:solidFill>
                <a:srgbClr val="58585A"/>
              </a:solidFill>
              <a:effectLst/>
              <a:uLnTx/>
              <a:uFillTx/>
              <a:ea typeface="Osaka"/>
              <a:cs typeface="+mn-cs"/>
            </a:endParaRPr>
          </a:p>
        </p:txBody>
      </p:sp>
      <p:pic>
        <p:nvPicPr>
          <p:cNvPr id="86" name="Picture 25" descr="IEC logo RV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732" y="5588334"/>
            <a:ext cx="360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597" y="6109185"/>
            <a:ext cx="489512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403" y="5948334"/>
            <a:ext cx="821614" cy="52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9380" y="5566371"/>
            <a:ext cx="360000" cy="40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5" name="Group 94"/>
          <p:cNvGrpSpPr/>
          <p:nvPr/>
        </p:nvGrpSpPr>
        <p:grpSpPr>
          <a:xfrm>
            <a:off x="9229380" y="3500467"/>
            <a:ext cx="2431689" cy="1114578"/>
            <a:chOff x="9264820" y="3564259"/>
            <a:chExt cx="2431689" cy="1114578"/>
          </a:xfrm>
        </p:grpSpPr>
        <p:sp>
          <p:nvSpPr>
            <p:cNvPr id="90" name="TextBox 89"/>
            <p:cNvSpPr txBox="1"/>
            <p:nvPr/>
          </p:nvSpPr>
          <p:spPr>
            <a:xfrm>
              <a:off x="9264820" y="4032506"/>
              <a:ext cx="230883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b="1" dirty="0" smtClean="0">
                  <a:solidFill>
                    <a:srgbClr val="58585A"/>
                  </a:solidFill>
                  <a:ea typeface="Osaka" pitchFamily="-92" charset="-128"/>
                </a:rPr>
                <a:t>Maritime</a:t>
              </a:r>
              <a:br>
                <a:rPr lang="en-GB" b="1" dirty="0" smtClean="0">
                  <a:solidFill>
                    <a:srgbClr val="58585A"/>
                  </a:solidFill>
                  <a:ea typeface="Osaka" pitchFamily="-92" charset="-128"/>
                </a:rPr>
              </a:br>
              <a:r>
                <a:rPr lang="en-GB" b="1" dirty="0" smtClean="0">
                  <a:solidFill>
                    <a:srgbClr val="58585A"/>
                  </a:solidFill>
                  <a:ea typeface="Osaka" pitchFamily="-92" charset="-128"/>
                </a:rPr>
                <a:t>Radiocommunications</a:t>
              </a:r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10976509" y="3564259"/>
              <a:ext cx="720000" cy="720000"/>
            </a:xfrm>
            <a:prstGeom prst="ellipse">
              <a:avLst/>
            </a:prstGeom>
            <a:solidFill>
              <a:srgbClr val="FFFFFF">
                <a:lumMod val="85000"/>
              </a:srgbClr>
            </a:soli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ea typeface="Osaka"/>
                <a:cs typeface="+mn-cs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58585A"/>
                  </a:solidFill>
                  <a:effectLst/>
                  <a:uLnTx/>
                  <a:uFillTx/>
                  <a:ea typeface="Osaka"/>
                  <a:cs typeface="+mn-cs"/>
                </a:rPr>
                <a:t>TC 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ea typeface="Osaka"/>
                <a:cs typeface="+mn-cs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4952536" y="1368056"/>
            <a:ext cx="2171278" cy="2492411"/>
            <a:chOff x="4952536" y="1368056"/>
            <a:chExt cx="2171278" cy="2492411"/>
          </a:xfrm>
        </p:grpSpPr>
        <p:grpSp>
          <p:nvGrpSpPr>
            <p:cNvPr id="92" name="Group 91"/>
            <p:cNvGrpSpPr/>
            <p:nvPr/>
          </p:nvGrpSpPr>
          <p:grpSpPr>
            <a:xfrm>
              <a:off x="5056061" y="1473454"/>
              <a:ext cx="1951175" cy="2350563"/>
              <a:chOff x="4266361" y="1391414"/>
              <a:chExt cx="1951175" cy="2350563"/>
            </a:xfrm>
          </p:grpSpPr>
          <p:sp>
            <p:nvSpPr>
              <p:cNvPr id="76" name="Oval 75"/>
              <p:cNvSpPr/>
              <p:nvPr/>
            </p:nvSpPr>
            <p:spPr bwMode="auto">
              <a:xfrm>
                <a:off x="4350498" y="1391414"/>
                <a:ext cx="1782902" cy="908864"/>
              </a:xfrm>
              <a:prstGeom prst="ellipse">
                <a:avLst/>
              </a:prstGeom>
              <a:solidFill>
                <a:srgbClr val="BBE0E3">
                  <a:lumMod val="90000"/>
                </a:srgbClr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extLst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58585A"/>
                    </a:solidFill>
                    <a:effectLst/>
                    <a:uLnTx/>
                    <a:uFillTx/>
                    <a:ea typeface="Osaka"/>
                    <a:cs typeface="+mn-cs"/>
                  </a:rPr>
                  <a:t>SG 9 Communication Technologies</a:t>
                </a:r>
                <a:endParaRPr kumimoji="0" lang="en-GB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8585A"/>
                  </a:solidFill>
                  <a:effectLst/>
                  <a:uLnTx/>
                  <a:uFillTx/>
                  <a:ea typeface="Osaka"/>
                  <a:cs typeface="+mn-cs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4266361" y="2356982"/>
                <a:ext cx="1951175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58585A"/>
                    </a:solidFill>
                    <a:effectLst/>
                    <a:uLnTx/>
                    <a:uFillTx/>
                    <a:ea typeface="Osaka" pitchFamily="-92" charset="-128"/>
                  </a:rPr>
                  <a:t>Coordination across TCs on:</a:t>
                </a:r>
              </a:p>
              <a:p>
                <a:pPr marL="171450" marR="0" lvl="0" indent="-17145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2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58585A"/>
                    </a:solidFill>
                    <a:effectLst/>
                    <a:uLnTx/>
                    <a:uFillTx/>
                    <a:ea typeface="Osaka" pitchFamily="-92" charset="-128"/>
                  </a:rPr>
                  <a:t>Use cases</a:t>
                </a:r>
              </a:p>
              <a:p>
                <a:pPr marL="171450" marR="0" lvl="0" indent="-17145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2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58585A"/>
                    </a:solidFill>
                    <a:effectLst/>
                    <a:uLnTx/>
                    <a:uFillTx/>
                    <a:ea typeface="Osaka" pitchFamily="-92" charset="-128"/>
                  </a:rPr>
                  <a:t>Communication protocols</a:t>
                </a:r>
              </a:p>
              <a:p>
                <a:pPr marL="171450" marR="0" lvl="0" indent="-17145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2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58585A"/>
                    </a:solidFill>
                    <a:effectLst/>
                    <a:uLnTx/>
                    <a:uFillTx/>
                    <a:ea typeface="Osaka" pitchFamily="-92" charset="-128"/>
                  </a:rPr>
                  <a:t>Networking architectures</a:t>
                </a:r>
              </a:p>
              <a:p>
                <a:pPr marL="171450" marR="0" lvl="0" indent="-17145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2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58585A"/>
                    </a:solidFill>
                    <a:effectLst/>
                    <a:uLnTx/>
                    <a:uFillTx/>
                    <a:ea typeface="Osaka" pitchFamily="-92" charset="-128"/>
                  </a:rPr>
                  <a:t>Security</a:t>
                </a:r>
              </a:p>
              <a:p>
                <a:pPr marL="171450" marR="0" lvl="0" indent="-17145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2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58585A"/>
                    </a:solidFill>
                    <a:effectLst/>
                    <a:uLnTx/>
                    <a:uFillTx/>
                    <a:ea typeface="Osaka" pitchFamily="-92" charset="-128"/>
                  </a:rPr>
                  <a:t>Regulatory aspects</a:t>
                </a:r>
              </a:p>
              <a:p>
                <a:pPr marL="171450" marR="0" lvl="0" indent="-17145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2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58585A"/>
                    </a:solidFill>
                    <a:effectLst/>
                    <a:uLnTx/>
                    <a:uFillTx/>
                    <a:ea typeface="Osaka" pitchFamily="-92" charset="-128"/>
                  </a:rPr>
                  <a:t>Future trends …</a:t>
                </a:r>
              </a:p>
            </p:txBody>
          </p:sp>
        </p:grpSp>
        <p:sp>
          <p:nvSpPr>
            <p:cNvPr id="96" name="Rectangle 95"/>
            <p:cNvSpPr/>
            <p:nvPr/>
          </p:nvSpPr>
          <p:spPr>
            <a:xfrm>
              <a:off x="4952536" y="1368056"/>
              <a:ext cx="2171278" cy="249241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034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</a:t>
            </a:r>
            <a:r>
              <a:rPr lang="en-US" sz="5400" dirty="0" smtClean="0"/>
              <a:t>Why GSC?  Why now?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are leaders in many sectors but communications is vast and we are not alone. Many organizations.  All equal players.  </a:t>
            </a:r>
          </a:p>
          <a:p>
            <a:r>
              <a:rPr lang="en-US" dirty="0" smtClean="0"/>
              <a:t>ISO TMB</a:t>
            </a:r>
            <a:r>
              <a:rPr lang="en-US" dirty="0"/>
              <a:t> </a:t>
            </a:r>
            <a:r>
              <a:rPr lang="en-US" dirty="0" smtClean="0"/>
              <a:t>and IEC SMB focus on maximum coordination, coherence of program of work and lack of duplication.  </a:t>
            </a:r>
          </a:p>
          <a:p>
            <a:r>
              <a:rPr lang="en-US" dirty="0" smtClean="0"/>
              <a:t>In many cases, your stakeholder experts are also our stakeholder experts.  Greater coordination at organizational levels.  </a:t>
            </a:r>
          </a:p>
          <a:p>
            <a:r>
              <a:rPr lang="en-US" dirty="0" smtClean="0"/>
              <a:t>Support GSC principle: “</a:t>
            </a:r>
            <a:r>
              <a:rPr lang="en-US" i="1" dirty="0" smtClean="0"/>
              <a:t>Within GSC, all member organizations have equal rights</a:t>
            </a:r>
            <a:r>
              <a:rPr lang="en-US" dirty="0" smtClean="0"/>
              <a:t>”</a:t>
            </a:r>
            <a:endParaRPr lang="en-GB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48" y="315712"/>
            <a:ext cx="1050757" cy="9616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957" y="301667"/>
            <a:ext cx="975675" cy="97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8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7084" y="315712"/>
            <a:ext cx="8316716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ISO/IEC Joint Technical Committee </a:t>
            </a:r>
            <a:br>
              <a:rPr lang="en-US" sz="4000" dirty="0" smtClean="0"/>
            </a:br>
            <a:r>
              <a:rPr lang="en-US" sz="4000" dirty="0" smtClean="0"/>
              <a:t>on Information Technology - Vision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4376" y="1501614"/>
            <a:ext cx="10515600" cy="4503402"/>
          </a:xfrm>
          <a:solidFill>
            <a:schemeClr val="bg1">
              <a:alpha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ct val="0"/>
              </a:spcBef>
            </a:pPr>
            <a:r>
              <a:rPr lang="en-US" altLang="en-US" dirty="0" smtClean="0"/>
              <a:t>Scope</a:t>
            </a:r>
            <a:r>
              <a:rPr lang="en-US" altLang="en-US" dirty="0"/>
              <a:t>: International standardization in the field of Information and Communication Technology </a:t>
            </a:r>
          </a:p>
          <a:p>
            <a:pPr>
              <a:lnSpc>
                <a:spcPct val="114000"/>
              </a:lnSpc>
              <a:spcBef>
                <a:spcPct val="0"/>
              </a:spcBef>
            </a:pPr>
            <a:r>
              <a:rPr lang="en-US" altLang="en-US" dirty="0"/>
              <a:t>Vision Statement</a:t>
            </a:r>
          </a:p>
          <a:p>
            <a:pPr lvl="1">
              <a:lnSpc>
                <a:spcPct val="114000"/>
              </a:lnSpc>
              <a:spcBef>
                <a:spcPct val="0"/>
              </a:spcBef>
            </a:pPr>
            <a:r>
              <a:rPr lang="en-US" altLang="en-US" dirty="0"/>
              <a:t>JTC 1 is a standards development organization where experts come together to develop worldwide ICT standards for business and consumer applications</a:t>
            </a:r>
          </a:p>
          <a:p>
            <a:pPr lvl="1">
              <a:lnSpc>
                <a:spcPct val="114000"/>
              </a:lnSpc>
              <a:spcBef>
                <a:spcPct val="0"/>
              </a:spcBef>
            </a:pPr>
            <a:r>
              <a:rPr lang="en-US" altLang="en-US" dirty="0"/>
              <a:t>JTC 1 provides the environment for integrating diverse and complex ICT technologies. These standards rely upon the core infrastructure technologies developed by JTC 1 complemented by specifications developed in other organizations.</a:t>
            </a:r>
          </a:p>
          <a:p>
            <a:pPr>
              <a:lnSpc>
                <a:spcPct val="114000"/>
              </a:lnSpc>
              <a:spcBef>
                <a:spcPct val="0"/>
              </a:spcBef>
            </a:pPr>
            <a:r>
              <a:rPr lang="en-US" altLang="en-US" dirty="0"/>
              <a:t>System integration is a key </a:t>
            </a:r>
            <a:r>
              <a:rPr lang="en-US" altLang="en-US" dirty="0" smtClean="0"/>
              <a:t>role</a:t>
            </a:r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48" y="315712"/>
            <a:ext cx="1050757" cy="9616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957" y="315712"/>
            <a:ext cx="966538" cy="96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2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7084" y="315712"/>
            <a:ext cx="8316716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ISO/IEC Joint Technical Committee </a:t>
            </a:r>
            <a:br>
              <a:rPr lang="en-US" sz="4000" dirty="0" smtClean="0"/>
            </a:br>
            <a:r>
              <a:rPr lang="en-US" sz="4000" dirty="0" smtClean="0"/>
              <a:t>on Information Technology - Mission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784" y="1555132"/>
            <a:ext cx="10515600" cy="5057775"/>
          </a:xfrm>
          <a:solidFill>
            <a:schemeClr val="bg1">
              <a:alpha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ct val="0"/>
              </a:spcBef>
            </a:pPr>
            <a:r>
              <a:rPr lang="en-US" altLang="en-US" sz="2000" dirty="0"/>
              <a:t>Focal point for globally recognized ICT standardization encompassing all technologies for the capture, storage, retrieval, processing, display, representation, organization, management, security, transfer, and interchange of data and information</a:t>
            </a:r>
          </a:p>
          <a:p>
            <a:pPr>
              <a:lnSpc>
                <a:spcPct val="114000"/>
              </a:lnSpc>
              <a:spcBef>
                <a:spcPct val="0"/>
              </a:spcBef>
            </a:pPr>
            <a:r>
              <a:rPr lang="en-US" altLang="en-US" sz="2000" dirty="0"/>
              <a:t>Develop, maintain, promote, and facilitate ICT standards required by global markets meeting business and user requirements, including:</a:t>
            </a:r>
          </a:p>
          <a:p>
            <a:pPr lvl="1"/>
            <a:r>
              <a:rPr lang="en-CA" altLang="en-US" sz="1800" dirty="0"/>
              <a:t>Telecoms and information exchange between systems (SC 6)</a:t>
            </a:r>
          </a:p>
          <a:p>
            <a:pPr lvl="1"/>
            <a:r>
              <a:rPr lang="en-CA" altLang="en-US" sz="1800" dirty="0"/>
              <a:t>Interconnection of IT equipment (SC 25)</a:t>
            </a:r>
          </a:p>
          <a:p>
            <a:pPr lvl="1"/>
            <a:r>
              <a:rPr lang="en-CA" altLang="en-US" sz="1800" dirty="0"/>
              <a:t>Security techniques (SC 27)</a:t>
            </a:r>
          </a:p>
          <a:p>
            <a:pPr lvl="1"/>
            <a:r>
              <a:rPr lang="en-CA" altLang="en-US" sz="1800" dirty="0"/>
              <a:t>Coding of audio, picture, multimedia and hypermedia information (SC 29)</a:t>
            </a:r>
          </a:p>
          <a:p>
            <a:pPr lvl="1"/>
            <a:r>
              <a:rPr lang="en-CA" altLang="en-US" sz="1800" dirty="0"/>
              <a:t>User interfaces (SC 35)</a:t>
            </a:r>
          </a:p>
          <a:p>
            <a:pPr lvl="1"/>
            <a:r>
              <a:rPr lang="en-CA" altLang="en-US" sz="1800" dirty="0"/>
              <a:t>Cloud computing and distributed platforms (SC 38)</a:t>
            </a:r>
          </a:p>
          <a:p>
            <a:pPr lvl="1"/>
            <a:r>
              <a:rPr lang="en-CA" altLang="en-US" sz="1800" dirty="0"/>
              <a:t>Sustainability for and by Information Technology (SC 39)</a:t>
            </a:r>
          </a:p>
          <a:p>
            <a:pPr lvl="1"/>
            <a:r>
              <a:rPr lang="en-CA" altLang="en-US" sz="1800" dirty="0"/>
              <a:t>Big data (working group 9)</a:t>
            </a:r>
          </a:p>
          <a:p>
            <a:pPr lvl="1"/>
            <a:r>
              <a:rPr lang="en-CA" altLang="en-US" sz="1800" dirty="0"/>
              <a:t>Internet of things (working group 10)</a:t>
            </a:r>
          </a:p>
          <a:p>
            <a:pPr lvl="1"/>
            <a:r>
              <a:rPr lang="en-CA" altLang="en-US" sz="1800" dirty="0"/>
              <a:t>Smart cities (study group 1)</a:t>
            </a:r>
          </a:p>
          <a:p>
            <a:pPr>
              <a:lnSpc>
                <a:spcPct val="114000"/>
              </a:lnSpc>
              <a:spcBef>
                <a:spcPct val="0"/>
              </a:spcBef>
            </a:pPr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48" y="315712"/>
            <a:ext cx="1050757" cy="9616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957" y="315712"/>
            <a:ext cx="966538" cy="96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16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ISO and </a:t>
            </a:r>
            <a:r>
              <a:rPr lang="en-GB"/>
              <a:t>IEC </a:t>
            </a:r>
            <a:r>
              <a:rPr lang="en-GB" smtClean="0"/>
              <a:t>each seek to </a:t>
            </a:r>
            <a:r>
              <a:rPr lang="en-GB" dirty="0"/>
              <a:t>join the </a:t>
            </a:r>
            <a:r>
              <a:rPr lang="en-GB" dirty="0" smtClean="0"/>
              <a:t>GSC</a:t>
            </a:r>
          </a:p>
          <a:p>
            <a:r>
              <a:rPr lang="en-GB" dirty="0"/>
              <a:t>Each group will bring different stakeholder perspectives</a:t>
            </a:r>
          </a:p>
          <a:p>
            <a:r>
              <a:rPr lang="en-GB" dirty="0" smtClean="0"/>
              <a:t>JTC 1 </a:t>
            </a:r>
            <a:r>
              <a:rPr lang="en-GB" dirty="0"/>
              <a:t>will contribute through both groups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957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EA5E92C6EE1243B079AB20ED224A18" ma:contentTypeVersion="1" ma:contentTypeDescription="Create a new document." ma:contentTypeScope="" ma:versionID="31ff32be69e0f8345351ffd07a333aa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D1A9FE6-72AA-4D66-BD11-64263413AB96}"/>
</file>

<file path=customXml/itemProps2.xml><?xml version="1.0" encoding="utf-8"?>
<ds:datastoreItem xmlns:ds="http://schemas.openxmlformats.org/officeDocument/2006/customXml" ds:itemID="{0025E2F0-A537-4337-A3E3-32201B88F6E3}"/>
</file>

<file path=customXml/itemProps3.xml><?xml version="1.0" encoding="utf-8"?>
<ds:datastoreItem xmlns:ds="http://schemas.openxmlformats.org/officeDocument/2006/customXml" ds:itemID="{BBE9B659-C4AC-4937-97CD-B8624FBBF4D2}"/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537</Words>
  <Application>Microsoft Office PowerPoint</Application>
  <PresentationFormat>Widescreen</PresentationFormat>
  <Paragraphs>148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Osaka</vt:lpstr>
      <vt:lpstr>Arial</vt:lpstr>
      <vt:lpstr>Calibri</vt:lpstr>
      <vt:lpstr>Calibri Light</vt:lpstr>
      <vt:lpstr>Wingdings</vt:lpstr>
      <vt:lpstr>Office Theme</vt:lpstr>
      <vt:lpstr>PowerPoint Presentation</vt:lpstr>
      <vt:lpstr>      ISO in figures (2015) </vt:lpstr>
      <vt:lpstr>      IEC in figures (2015) </vt:lpstr>
      <vt:lpstr>      ISO engagement with GSC</vt:lpstr>
      <vt:lpstr>      IEC engagement with GSC </vt:lpstr>
      <vt:lpstr>                        Why GSC?  Why now?</vt:lpstr>
      <vt:lpstr>ISO/IEC Joint Technical Committee  on Information Technology - Vision</vt:lpstr>
      <vt:lpstr>ISO/IEC Joint Technical Committee  on Information Technology - Mission</vt:lpstr>
      <vt:lpstr>Conclusion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Daily, Honora</dc:creator>
  <cp:lastModifiedBy>Daily, Honora</cp:lastModifiedBy>
  <cp:revision>43</cp:revision>
  <cp:lastPrinted>2015-06-10T09:33:51Z</cp:lastPrinted>
  <dcterms:created xsi:type="dcterms:W3CDTF">2015-04-30T14:38:43Z</dcterms:created>
  <dcterms:modified xsi:type="dcterms:W3CDTF">2015-07-20T08:34:07Z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0x010100F0EA5E92C6EE1243B079AB20ED224A18</vt:lpwstr>
  </property>
</Properties>
</file>