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8" r:id="rId6"/>
    <p:sldId id="259" r:id="rId7"/>
    <p:sldId id="263" r:id="rId8"/>
    <p:sldId id="265" r:id="rId9"/>
    <p:sldId id="264" r:id="rId10"/>
    <p:sldId id="261" r:id="rId11"/>
    <p:sldId id="262" r:id="rId12"/>
    <p:sldId id="260" r:id="rId13"/>
    <p:sldId id="266" r:id="rId1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5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5B21E-7893-4014-8E1A-CD496E75C258}" type="datetimeFigureOut">
              <a:rPr lang="en-US" smtClean="0"/>
              <a:pPr/>
              <a:t>13/07/2015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DF8D-EF40-423C-A17D-6ACCC54CA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72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7A926-2A52-4201-A14B-F933CE9BDB64}" type="datetimeFigureOut">
              <a:rPr lang="en-US" smtClean="0"/>
              <a:pPr/>
              <a:t>13/07/2015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69352-9285-4CF1-8AEC-80889BB30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1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pPr/>
              <a:t>13/07/2015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pPr/>
              <a:t>13/07/2015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1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pPr/>
              <a:t>13/07/2015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7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963"/>
            <a:ext cx="10515600" cy="96311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726"/>
            <a:ext cx="10515600" cy="4622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0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pPr/>
              <a:t>13/07/2015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9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pPr/>
              <a:t>13/07/2015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5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pPr/>
              <a:t>13/07/2015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pPr/>
              <a:t>13/07/2015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pPr/>
              <a:t>13/07/2015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pPr/>
              <a:t>13/07/2015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2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pPr/>
              <a:t>13/07/2015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9" t="77725" r="2931" b="4433"/>
          <a:stretch/>
        </p:blipFill>
        <p:spPr>
          <a:xfrm>
            <a:off x="10771252" y="5707062"/>
            <a:ext cx="1332689" cy="1040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41540" r="73048" b="4600"/>
          <a:stretch/>
        </p:blipFill>
        <p:spPr>
          <a:xfrm>
            <a:off x="120498" y="3461510"/>
            <a:ext cx="2412460" cy="31420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88414" y="6491250"/>
            <a:ext cx="2906949" cy="3719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GSC-19 Meeting, 15-16 July 2015, Geneva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u.int/en/ITU-T/gsc/Pages/GSC-18/documents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29746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40042" y="3107200"/>
            <a:ext cx="9144000" cy="1280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latin typeface="Calibri" panose="020F0502020204030204" pitchFamily="34" charset="0"/>
              </a:rPr>
              <a:t>GSC-18 Summary Report</a:t>
            </a:r>
          </a:p>
          <a:p>
            <a:pPr marL="0" indent="0" algn="ctr">
              <a:buNone/>
            </a:pPr>
            <a:r>
              <a:rPr lang="en-US" b="1" dirty="0" smtClean="0">
                <a:latin typeface="Calibri" panose="020F0502020204030204" pitchFamily="34" charset="0"/>
              </a:rPr>
              <a:t>Dirk Weiler, ETSI</a:t>
            </a:r>
            <a:endParaRPr lang="en-US" b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75483"/>
              </p:ext>
            </p:extLst>
          </p:nvPr>
        </p:nvGraphicFramePr>
        <p:xfrm>
          <a:off x="4019350" y="554555"/>
          <a:ext cx="7386587" cy="1485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5755907"/>
              </a:tblGrid>
              <a:tr h="388531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 No: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GSC-19_002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Source: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GSC-18 Chair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Contact: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Dirk </a:t>
                      </a:r>
                      <a:r>
                        <a:rPr lang="en-US" dirty="0" err="1" smtClean="0"/>
                        <a:t>Weiler</a:t>
                      </a:r>
                      <a:endParaRPr lang="en-US" dirty="0"/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Agenda Item: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8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706437"/>
          </a:xfrm>
        </p:spPr>
        <p:txBody>
          <a:bodyPr/>
          <a:lstStyle/>
          <a:p>
            <a:r>
              <a:rPr lang="en-US" dirty="0" smtClean="0"/>
              <a:t>GSC-18 delegates</a:t>
            </a:r>
            <a:endParaRPr lang="en-US" dirty="0"/>
          </a:p>
        </p:txBody>
      </p:sp>
      <p:pic>
        <p:nvPicPr>
          <p:cNvPr id="4" name="Content Placeholder 3" descr="GSC 18 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8782" y="900704"/>
            <a:ext cx="7546456" cy="565984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178" y="207963"/>
            <a:ext cx="8301644" cy="963111"/>
          </a:xfrm>
        </p:spPr>
        <p:txBody>
          <a:bodyPr/>
          <a:lstStyle/>
          <a:p>
            <a:r>
              <a:rPr lang="en-US" dirty="0" smtClean="0"/>
              <a:t>GSC-18 Schedule</a:t>
            </a:r>
            <a:endParaRPr lang="en-US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1031" y="1419225"/>
            <a:ext cx="6709938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557" y="207963"/>
            <a:ext cx="6673734" cy="963111"/>
          </a:xfrm>
        </p:spPr>
        <p:txBody>
          <a:bodyPr/>
          <a:lstStyle/>
          <a:p>
            <a:r>
              <a:rPr lang="en-US" dirty="0" smtClean="0"/>
              <a:t>GSC-18 Attendance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 bwMode="auto">
          <a:xfrm>
            <a:off x="2636930" y="1211263"/>
            <a:ext cx="4061773" cy="44651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ko-KR" sz="2000" b="1" dirty="0" smtClean="0"/>
              <a:t>Members (65 Delegates) :</a:t>
            </a:r>
          </a:p>
          <a:p>
            <a:pPr eaLnBrk="1" hangingPunct="1">
              <a:buFontTx/>
              <a:buChar char="•"/>
            </a:pPr>
            <a:r>
              <a:rPr lang="en-US" altLang="ko-KR" sz="2000" b="1" dirty="0" smtClean="0"/>
              <a:t>ARIB : 6</a:t>
            </a:r>
          </a:p>
          <a:p>
            <a:pPr eaLnBrk="1" hangingPunct="1">
              <a:buFontTx/>
              <a:buChar char="•"/>
            </a:pPr>
            <a:r>
              <a:rPr lang="en-US" altLang="ko-KR" sz="2000" b="1" dirty="0" smtClean="0"/>
              <a:t>ATIS :  6</a:t>
            </a:r>
          </a:p>
          <a:p>
            <a:pPr eaLnBrk="1" hangingPunct="1">
              <a:buFontTx/>
              <a:buChar char="•"/>
            </a:pPr>
            <a:r>
              <a:rPr lang="en-US" altLang="ko-KR" sz="2000" b="1" dirty="0" smtClean="0"/>
              <a:t>CCSA : 6</a:t>
            </a:r>
          </a:p>
          <a:p>
            <a:pPr eaLnBrk="1" hangingPunct="1">
              <a:buFontTx/>
              <a:buChar char="•"/>
            </a:pPr>
            <a:r>
              <a:rPr lang="en-US" altLang="ko-KR" sz="2000" b="1" dirty="0" smtClean="0"/>
              <a:t>ETSI : 16 (including GSC Secretariat)</a:t>
            </a:r>
          </a:p>
          <a:p>
            <a:pPr eaLnBrk="1" hangingPunct="1">
              <a:buFontTx/>
              <a:buChar char="•"/>
            </a:pPr>
            <a:r>
              <a:rPr lang="en-US" altLang="ko-KR" sz="2000" b="1" dirty="0" smtClean="0"/>
              <a:t>IEEE-SA : 7</a:t>
            </a:r>
          </a:p>
          <a:p>
            <a:pPr eaLnBrk="1" hangingPunct="1">
              <a:buFontTx/>
              <a:buChar char="•"/>
            </a:pPr>
            <a:r>
              <a:rPr lang="en-US" altLang="ko-KR" sz="2000" b="1" dirty="0" smtClean="0"/>
              <a:t>ITU : 4</a:t>
            </a:r>
          </a:p>
          <a:p>
            <a:pPr eaLnBrk="1" hangingPunct="1">
              <a:buFontTx/>
              <a:buChar char="•"/>
            </a:pPr>
            <a:r>
              <a:rPr lang="en-US" altLang="ko-KR" sz="2000" b="1" dirty="0" smtClean="0"/>
              <a:t>TIA : 5</a:t>
            </a:r>
          </a:p>
          <a:p>
            <a:pPr eaLnBrk="1" hangingPunct="1">
              <a:buFontTx/>
              <a:buChar char="•"/>
            </a:pPr>
            <a:r>
              <a:rPr lang="en-US" altLang="ko-KR" sz="2000" b="1" dirty="0" smtClean="0"/>
              <a:t>TTA : 10</a:t>
            </a:r>
          </a:p>
          <a:p>
            <a:pPr eaLnBrk="1" hangingPunct="1">
              <a:buFontTx/>
              <a:buChar char="•"/>
            </a:pPr>
            <a:r>
              <a:rPr lang="en-US" altLang="ko-KR" sz="2000" b="1" dirty="0" smtClean="0"/>
              <a:t>TTC : 5</a:t>
            </a:r>
          </a:p>
          <a:p>
            <a:pPr eaLnBrk="1" hangingPunct="1">
              <a:buFontTx/>
              <a:buNone/>
            </a:pPr>
            <a:endParaRPr lang="en-US" altLang="ko-KR" b="1" dirty="0" smtClean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7197818" y="1220788"/>
            <a:ext cx="3514725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90000"/>
              <a:defRPr/>
            </a:pPr>
            <a:r>
              <a:rPr lang="en-US" altLang="ko-KR" sz="2000" b="1" dirty="0">
                <a:solidFill>
                  <a:srgbClr val="404040"/>
                </a:solidFill>
                <a:latin typeface="Calibri" pitchFamily="34" charset="0"/>
                <a:cs typeface="+mn-cs"/>
              </a:rPr>
              <a:t>Guests (12 Delegates) :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/>
            </a:pPr>
            <a:r>
              <a:rPr lang="en-US" altLang="ko-KR" sz="2000" b="1" dirty="0">
                <a:solidFill>
                  <a:srgbClr val="404040"/>
                </a:solidFill>
                <a:latin typeface="Calibri" pitchFamily="34" charset="0"/>
                <a:cs typeface="+mn-cs"/>
              </a:rPr>
              <a:t>Continua Health Alliance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/>
            </a:pPr>
            <a:r>
              <a:rPr lang="en-US" altLang="ko-KR" sz="2000" b="1" dirty="0">
                <a:solidFill>
                  <a:srgbClr val="404040"/>
                </a:solidFill>
                <a:latin typeface="Calibri" pitchFamily="34" charset="0"/>
                <a:cs typeface="+mn-cs"/>
              </a:rPr>
              <a:t>DOT India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/>
            </a:pPr>
            <a:r>
              <a:rPr lang="en-US" altLang="ko-KR" sz="2000" b="1" dirty="0">
                <a:solidFill>
                  <a:srgbClr val="404040"/>
                </a:solidFill>
                <a:latin typeface="Calibri" pitchFamily="34" charset="0"/>
                <a:cs typeface="+mn-cs"/>
              </a:rPr>
              <a:t>GISFI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/>
            </a:pPr>
            <a:r>
              <a:rPr lang="en-US" altLang="ko-KR" sz="2000" b="1" dirty="0">
                <a:solidFill>
                  <a:srgbClr val="404040"/>
                </a:solidFill>
                <a:latin typeface="Calibri" pitchFamily="34" charset="0"/>
                <a:cs typeface="+mn-cs"/>
              </a:rPr>
              <a:t>General Motors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/>
            </a:pPr>
            <a:r>
              <a:rPr lang="en-US" altLang="ko-KR" sz="2000" b="1" dirty="0">
                <a:solidFill>
                  <a:srgbClr val="404040"/>
                </a:solidFill>
                <a:latin typeface="Calibri" pitchFamily="34" charset="0"/>
                <a:cs typeface="+mn-cs"/>
              </a:rPr>
              <a:t>HGI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/>
            </a:pPr>
            <a:r>
              <a:rPr lang="en-US" altLang="ko-KR" sz="2000" b="1" dirty="0">
                <a:solidFill>
                  <a:srgbClr val="404040"/>
                </a:solidFill>
                <a:latin typeface="Calibri" pitchFamily="34" charset="0"/>
                <a:cs typeface="+mn-cs"/>
              </a:rPr>
              <a:t>ISO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/>
            </a:pPr>
            <a:r>
              <a:rPr lang="en-US" altLang="ko-KR" sz="2000" b="1" dirty="0">
                <a:solidFill>
                  <a:srgbClr val="404040"/>
                </a:solidFill>
                <a:latin typeface="Calibri" pitchFamily="34" charset="0"/>
                <a:cs typeface="+mn-cs"/>
              </a:rPr>
              <a:t>ISO/IEC JTC1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/>
            </a:pPr>
            <a:r>
              <a:rPr lang="en-US" altLang="ko-KR" sz="2000" b="1" dirty="0">
                <a:solidFill>
                  <a:srgbClr val="404040"/>
                </a:solidFill>
                <a:latin typeface="Calibri" pitchFamily="34" charset="0"/>
                <a:cs typeface="+mn-cs"/>
              </a:rPr>
              <a:t>OMA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/>
            </a:pPr>
            <a:r>
              <a:rPr lang="en-US" altLang="ko-KR" sz="2000" b="1" dirty="0">
                <a:solidFill>
                  <a:srgbClr val="404040"/>
                </a:solidFill>
                <a:latin typeface="Calibri" pitchFamily="34" charset="0"/>
                <a:cs typeface="+mn-cs"/>
              </a:rPr>
              <a:t>TCCA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/>
            </a:pPr>
            <a:r>
              <a:rPr lang="en-US" altLang="ko-KR" sz="2000" b="1" dirty="0">
                <a:solidFill>
                  <a:srgbClr val="404040"/>
                </a:solidFill>
                <a:latin typeface="Calibri" pitchFamily="34" charset="0"/>
                <a:cs typeface="+mn-cs"/>
              </a:rPr>
              <a:t>TSDSI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/>
            </a:pPr>
            <a:r>
              <a:rPr lang="en-US" altLang="ko-KR" sz="2000" b="1" dirty="0">
                <a:solidFill>
                  <a:srgbClr val="404040"/>
                </a:solidFill>
                <a:latin typeface="Calibri" pitchFamily="34" charset="0"/>
                <a:cs typeface="+mn-cs"/>
              </a:rPr>
              <a:t>W3C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/>
            </a:pPr>
            <a:endParaRPr lang="en-US" altLang="ko-KR" sz="2000" b="1" dirty="0">
              <a:solidFill>
                <a:srgbClr val="404040"/>
              </a:solidFill>
              <a:latin typeface="Calibri" pitchFamily="34" charset="0"/>
              <a:cs typeface="+mn-cs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/>
            </a:pPr>
            <a:endParaRPr lang="en-US" altLang="ko-KR" sz="2000" b="1" dirty="0">
              <a:solidFill>
                <a:srgbClr val="40404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1093" y="5638601"/>
            <a:ext cx="8045700" cy="8453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SzPct val="90000"/>
            </a:pPr>
            <a:r>
              <a:rPr lang="en-US" altLang="ko-KR" sz="2000" b="1" dirty="0">
                <a:solidFill>
                  <a:srgbClr val="404040"/>
                </a:solidFill>
                <a:latin typeface="Calibri" pitchFamily="34" charset="0"/>
                <a:cs typeface="+mn-cs"/>
              </a:rPr>
              <a:t>IEEE-SA was welcomed as a new member of </a:t>
            </a:r>
            <a:r>
              <a:rPr lang="en-US" altLang="ko-KR" sz="2000" b="1" dirty="0" smtClean="0">
                <a:solidFill>
                  <a:srgbClr val="404040"/>
                </a:solidFill>
                <a:latin typeface="Calibri" pitchFamily="34" charset="0"/>
                <a:cs typeface="+mn-cs"/>
              </a:rPr>
              <a:t>GSC before GSC-18</a:t>
            </a:r>
          </a:p>
          <a:p>
            <a:pPr marL="342900" indent="-342900">
              <a:spcBef>
                <a:spcPct val="20000"/>
              </a:spcBef>
              <a:buSzPct val="90000"/>
            </a:pPr>
            <a:r>
              <a:rPr lang="en-US" altLang="ko-KR" sz="2000" b="1" dirty="0" smtClean="0">
                <a:solidFill>
                  <a:srgbClr val="404040"/>
                </a:solidFill>
                <a:latin typeface="Calibri" pitchFamily="34" charset="0"/>
                <a:cs typeface="+mn-cs"/>
              </a:rPr>
              <a:t>TSDSI </a:t>
            </a:r>
            <a:r>
              <a:rPr lang="en-US" altLang="ko-KR" sz="2000" b="1" dirty="0" smtClean="0">
                <a:solidFill>
                  <a:srgbClr val="404040"/>
                </a:solidFill>
                <a:latin typeface="Calibri" pitchFamily="34" charset="0"/>
              </a:rPr>
              <a:t>was welcomed as a new member of GSC at GSC-18</a:t>
            </a:r>
            <a:endParaRPr lang="en-US" altLang="ko-KR" sz="2000" b="1" dirty="0">
              <a:solidFill>
                <a:srgbClr val="40404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67954" y="1419726"/>
            <a:ext cx="8355217" cy="4133176"/>
          </a:xfrm>
        </p:spPr>
        <p:txBody>
          <a:bodyPr>
            <a:normAutofit/>
          </a:bodyPr>
          <a:lstStyle/>
          <a:p>
            <a:r>
              <a:rPr lang="en-US" altLang="ko-KR" sz="2200" dirty="0"/>
              <a:t>Opening session: 				14</a:t>
            </a:r>
          </a:p>
          <a:p>
            <a:r>
              <a:rPr lang="en-US" altLang="ko-KR" sz="2200" dirty="0"/>
              <a:t>Topic 1 - M2M/</a:t>
            </a:r>
            <a:r>
              <a:rPr lang="en-US" altLang="ko-KR" sz="2200" dirty="0" err="1"/>
              <a:t>IoT</a:t>
            </a:r>
            <a:r>
              <a:rPr lang="en-US" altLang="ko-KR" sz="2200" dirty="0"/>
              <a:t>: 				  </a:t>
            </a:r>
            <a:r>
              <a:rPr lang="en-US" altLang="ko-KR" sz="2200" dirty="0" smtClean="0"/>
              <a:t>9</a:t>
            </a:r>
            <a:endParaRPr lang="en-US" altLang="ko-KR" sz="2200" dirty="0"/>
          </a:p>
          <a:p>
            <a:r>
              <a:rPr lang="en-US" altLang="ko-KR" sz="2200" dirty="0"/>
              <a:t>Topic 2 – SDN/NFV: 				  </a:t>
            </a:r>
            <a:r>
              <a:rPr lang="en-US" altLang="ko-KR" sz="2200" dirty="0" smtClean="0"/>
              <a:t>5</a:t>
            </a:r>
            <a:endParaRPr lang="en-US" altLang="ko-KR" sz="2200" dirty="0"/>
          </a:p>
          <a:p>
            <a:r>
              <a:rPr lang="en-US" altLang="ko-KR" sz="2200" dirty="0"/>
              <a:t>Topic 3 – Critical Communications:  	                9</a:t>
            </a:r>
          </a:p>
          <a:p>
            <a:r>
              <a:rPr lang="en-US" altLang="ko-KR" sz="2200" dirty="0"/>
              <a:t>Closing session: 				  </a:t>
            </a:r>
            <a:r>
              <a:rPr lang="en-US" altLang="ko-KR" sz="2200" dirty="0" smtClean="0"/>
              <a:t>5</a:t>
            </a:r>
            <a:endParaRPr lang="en-US" altLang="ko-KR" sz="2200" dirty="0"/>
          </a:p>
          <a:p>
            <a:endParaRPr lang="en-US" altLang="ko-KR" sz="2400" b="1" dirty="0" smtClean="0"/>
          </a:p>
          <a:p>
            <a:pPr>
              <a:buFontTx/>
              <a:buChar char="•"/>
            </a:pPr>
            <a:r>
              <a:rPr lang="en-US" altLang="ko-KR" sz="2400" dirty="0" smtClean="0"/>
              <a:t>All </a:t>
            </a:r>
            <a:r>
              <a:rPr lang="en-US" altLang="ko-KR" sz="2400" dirty="0"/>
              <a:t>documents </a:t>
            </a:r>
            <a:r>
              <a:rPr lang="en-US" altLang="ko-KR" sz="2400" dirty="0" smtClean="0"/>
              <a:t>can be found on </a:t>
            </a:r>
            <a:r>
              <a:rPr lang="en-US" altLang="ko-KR" sz="2400" dirty="0"/>
              <a:t>the Repository hosted by </a:t>
            </a:r>
            <a:r>
              <a:rPr lang="en-US" altLang="ko-KR" sz="2400" dirty="0" smtClean="0"/>
              <a:t>ITU-T:</a:t>
            </a:r>
          </a:p>
          <a:p>
            <a:pPr>
              <a:buFontTx/>
              <a:buNone/>
            </a:pPr>
            <a:r>
              <a:rPr lang="en-US" altLang="ko-KR" sz="2400" dirty="0" smtClean="0">
                <a:solidFill>
                  <a:srgbClr val="00B0F0"/>
                </a:solidFill>
                <a:hlinkClick r:id="rId2"/>
              </a:rPr>
              <a:t>http://www.itu.int/en/ITU-T/gsc/Pages/GSC-18/documents.aspx</a:t>
            </a:r>
            <a:endParaRPr lang="en-US" altLang="ko-KR" sz="2400" dirty="0" smtClean="0">
              <a:solidFill>
                <a:srgbClr val="00B0F0"/>
              </a:solidFill>
            </a:endParaRPr>
          </a:p>
          <a:p>
            <a:pPr algn="ctr">
              <a:buFontTx/>
              <a:buNone/>
            </a:pPr>
            <a:endParaRPr lang="en-US" altLang="ko-KR" sz="3500" b="1" dirty="0" smtClean="0"/>
          </a:p>
        </p:txBody>
      </p:sp>
    </p:spTree>
    <p:extLst>
      <p:ext uri="{BB962C8B-B14F-4D97-AF65-F5344CB8AC3E}">
        <p14:creationId xmlns:p14="http://schemas.microsoft.com/office/powerpoint/2010/main" val="33404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964"/>
            <a:ext cx="10515600" cy="695926"/>
          </a:xfrm>
        </p:spPr>
        <p:txBody>
          <a:bodyPr/>
          <a:lstStyle/>
          <a:p>
            <a:r>
              <a:rPr lang="de-DE" dirty="0" smtClean="0"/>
              <a:t>GSC-18 </a:t>
            </a:r>
            <a:r>
              <a:rPr lang="en-US" dirty="0" smtClean="0"/>
              <a:t>Opening Plenary</a:t>
            </a:r>
            <a:endParaRPr lang="en-US" dirty="0"/>
          </a:p>
        </p:txBody>
      </p:sp>
      <p:pic>
        <p:nvPicPr>
          <p:cNvPr id="4" name="Content Placeholder 3" descr="GSC 18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2907" y="924914"/>
            <a:ext cx="8075300" cy="550394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 in Opening 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altLang="en-US" sz="2200" dirty="0"/>
              <a:t>The ETSI Director General welcomed the GSC 18 participants;</a:t>
            </a:r>
          </a:p>
          <a:p>
            <a:pPr>
              <a:buFontTx/>
              <a:buChar char="•"/>
            </a:pPr>
            <a:r>
              <a:rPr lang="en-US" altLang="en-US" sz="2200" dirty="0" smtClean="0"/>
              <a:t>The </a:t>
            </a:r>
            <a:r>
              <a:rPr lang="en-US" altLang="en-US" sz="2200" dirty="0"/>
              <a:t>GSC 17 Chairman (TTA) gave a summary of the previous GSC;</a:t>
            </a:r>
          </a:p>
          <a:p>
            <a:pPr>
              <a:buFontTx/>
              <a:buChar char="•"/>
            </a:pPr>
            <a:r>
              <a:rPr lang="en-US" altLang="en-US" sz="2200" dirty="0"/>
              <a:t>The long standing GSC members presented the developments in their organizations since the last meeting;</a:t>
            </a:r>
          </a:p>
          <a:p>
            <a:pPr>
              <a:buFontTx/>
              <a:buChar char="•"/>
            </a:pPr>
            <a:r>
              <a:rPr lang="en-US" altLang="en-US" sz="2200" dirty="0"/>
              <a:t> IEEE-SA, being a new member, presented their principal activities and their way of working;</a:t>
            </a:r>
          </a:p>
          <a:p>
            <a:pPr>
              <a:buFontTx/>
              <a:buChar char="•"/>
            </a:pPr>
            <a:r>
              <a:rPr lang="en-US" altLang="en-US" sz="2200" dirty="0"/>
              <a:t>The Indian government presented their  approach to telecommunication standardization, announcing that TSDSI is the Indian Telecommunications Standard Development </a:t>
            </a:r>
            <a:r>
              <a:rPr lang="en-US" altLang="en-US" sz="2200" dirty="0" err="1"/>
              <a:t>Organisation</a:t>
            </a:r>
            <a:r>
              <a:rPr lang="en-US" altLang="en-US" sz="2200" dirty="0"/>
              <a:t> (TSDO)  as identified in the National Telecom Policy 2012 (NTP 2012);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575" y="1419726"/>
            <a:ext cx="8937567" cy="46223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altLang="en-US" sz="2200" b="1" dirty="0"/>
              <a:t>Opening Session Report </a:t>
            </a:r>
          </a:p>
          <a:p>
            <a:pPr>
              <a:buFontTx/>
              <a:buNone/>
            </a:pPr>
            <a:r>
              <a:rPr lang="en-US" altLang="en-US" sz="2200" dirty="0"/>
              <a:t>	(see document </a:t>
            </a:r>
            <a:r>
              <a:rPr lang="en-GB" altLang="en-US" sz="2200" dirty="0"/>
              <a:t>GSC(14)18_040)</a:t>
            </a:r>
          </a:p>
          <a:p>
            <a:pPr>
              <a:buFontTx/>
              <a:buNone/>
            </a:pPr>
            <a:endParaRPr lang="en-US" altLang="en-US" sz="2200" dirty="0"/>
          </a:p>
          <a:p>
            <a:pPr>
              <a:buFontTx/>
              <a:buChar char="•"/>
            </a:pPr>
            <a:r>
              <a:rPr lang="en-US" altLang="en-US" sz="2200" b="1" dirty="0"/>
              <a:t>Report from Strategic Topic session #1 on M2M/</a:t>
            </a:r>
            <a:r>
              <a:rPr lang="en-US" altLang="en-US" sz="2200" b="1" dirty="0" err="1"/>
              <a:t>IoT</a:t>
            </a:r>
            <a:endParaRPr lang="en-US" altLang="en-US" sz="2200" b="1" dirty="0"/>
          </a:p>
          <a:p>
            <a:pPr>
              <a:buFontTx/>
              <a:buNone/>
            </a:pPr>
            <a:r>
              <a:rPr lang="en-US" altLang="en-US" sz="2200" dirty="0"/>
              <a:t>	(see document </a:t>
            </a:r>
            <a:r>
              <a:rPr lang="en-GB" altLang="en-US" sz="2200" dirty="0"/>
              <a:t>GSC(14)18_039r1)</a:t>
            </a:r>
          </a:p>
          <a:p>
            <a:pPr>
              <a:buFontTx/>
              <a:buNone/>
            </a:pPr>
            <a:endParaRPr lang="en-US" altLang="en-US" sz="2200" dirty="0"/>
          </a:p>
          <a:p>
            <a:pPr>
              <a:buFontTx/>
              <a:buChar char="•"/>
            </a:pPr>
            <a:r>
              <a:rPr lang="en-US" altLang="en-US" sz="2200" b="1" dirty="0"/>
              <a:t>Report from Strategic Topic session #2 on SDN/NFV</a:t>
            </a:r>
          </a:p>
          <a:p>
            <a:pPr>
              <a:buFontTx/>
              <a:buNone/>
            </a:pPr>
            <a:r>
              <a:rPr lang="en-US" altLang="en-US" sz="2200" dirty="0"/>
              <a:t>	(see document </a:t>
            </a:r>
            <a:r>
              <a:rPr lang="en-GB" altLang="en-US" sz="2200" dirty="0"/>
              <a:t>GSC(14)18_041)</a:t>
            </a:r>
          </a:p>
          <a:p>
            <a:pPr>
              <a:buFontTx/>
              <a:buNone/>
            </a:pPr>
            <a:endParaRPr lang="en-US" altLang="en-US" sz="2200" dirty="0"/>
          </a:p>
          <a:p>
            <a:pPr>
              <a:buFontTx/>
              <a:buChar char="•"/>
            </a:pPr>
            <a:r>
              <a:rPr lang="en-US" altLang="en-US" sz="2200" b="1" dirty="0"/>
              <a:t>Report from Strategic Topic session #3 on Critical Communications</a:t>
            </a:r>
          </a:p>
          <a:p>
            <a:pPr>
              <a:buFontTx/>
              <a:buNone/>
            </a:pPr>
            <a:r>
              <a:rPr lang="en-US" altLang="en-US" sz="2200" dirty="0"/>
              <a:t>	(see document </a:t>
            </a:r>
            <a:r>
              <a:rPr lang="en-GB" altLang="en-US" sz="2200" dirty="0"/>
              <a:t>GSC(14)18_042r1)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07475" y="243988"/>
            <a:ext cx="10515600" cy="963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Presentations in Closing Plenary (1)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35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Presentations in Closing Plenary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326" y="1270101"/>
            <a:ext cx="9103822" cy="46223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Report from </a:t>
            </a:r>
            <a:r>
              <a:rPr lang="en-US" sz="2400" b="1" dirty="0" err="1" smtClean="0"/>
              <a:t>HoD</a:t>
            </a:r>
            <a:r>
              <a:rPr lang="en-US" sz="2400" b="1" dirty="0" smtClean="0"/>
              <a:t> Meeting during GSC-18</a:t>
            </a:r>
            <a:endParaRPr lang="en-GB" altLang="en-US" sz="2200" b="1" dirty="0" smtClean="0"/>
          </a:p>
          <a:p>
            <a:pPr>
              <a:buFontTx/>
              <a:buChar char="•"/>
            </a:pPr>
            <a:r>
              <a:rPr lang="en-GB" altLang="en-US" sz="2200" b="1" dirty="0" smtClean="0"/>
              <a:t>IEEE-SA welcomed as a member of GSC and inducted into </a:t>
            </a:r>
            <a:r>
              <a:rPr lang="en-GB" altLang="en-US" sz="2200" b="1" dirty="0" err="1" smtClean="0"/>
              <a:t>HoD</a:t>
            </a:r>
            <a:r>
              <a:rPr lang="en-GB" altLang="en-US" sz="2200" b="1" dirty="0" smtClean="0"/>
              <a:t> group</a:t>
            </a:r>
          </a:p>
          <a:p>
            <a:pPr>
              <a:buFontTx/>
              <a:buChar char="•"/>
            </a:pPr>
            <a:r>
              <a:rPr lang="en-GB" altLang="en-US" sz="2200" b="1" dirty="0" smtClean="0"/>
              <a:t>Request </a:t>
            </a:r>
            <a:r>
              <a:rPr lang="en-GB" altLang="en-US" sz="2200" b="1" dirty="0"/>
              <a:t>from TSDSI to become a member of GSC accepted</a:t>
            </a:r>
          </a:p>
          <a:p>
            <a:pPr>
              <a:buFontTx/>
              <a:buChar char="•"/>
            </a:pPr>
            <a:r>
              <a:rPr lang="en-GB" altLang="en-US" sz="2200" b="1" dirty="0" smtClean="0"/>
              <a:t>New </a:t>
            </a:r>
            <a:r>
              <a:rPr lang="en-GB" altLang="en-US" sz="2200" b="1" dirty="0"/>
              <a:t>format of GSC meeting discussed:</a:t>
            </a:r>
          </a:p>
          <a:p>
            <a:pPr lvl="1">
              <a:buFontTx/>
              <a:buChar char="•"/>
            </a:pPr>
            <a:r>
              <a:rPr lang="en-GB" altLang="en-US" sz="2200" dirty="0" err="1"/>
              <a:t>HoDs</a:t>
            </a:r>
            <a:r>
              <a:rPr lang="en-GB" altLang="en-US" sz="2200" dirty="0"/>
              <a:t> agreed that the new format provided for better opportunities for discussion and collaboration</a:t>
            </a:r>
          </a:p>
          <a:p>
            <a:pPr lvl="1">
              <a:buFontTx/>
              <a:buChar char="•"/>
            </a:pPr>
            <a:r>
              <a:rPr lang="en-GB" altLang="en-US" sz="2200" dirty="0"/>
              <a:t>More work will be put in the preparation of the strategic topic sessions, with regards to their content, format, key issues to address and expected results</a:t>
            </a:r>
          </a:p>
          <a:p>
            <a:pPr lvl="1">
              <a:buFontTx/>
              <a:buChar char="•"/>
            </a:pPr>
            <a:r>
              <a:rPr lang="en-GB" altLang="en-US" sz="2200" dirty="0" smtClean="0"/>
              <a:t>Refining </a:t>
            </a:r>
            <a:r>
              <a:rPr lang="en-GB" altLang="en-US" sz="2200" dirty="0"/>
              <a:t>the structure for </a:t>
            </a:r>
            <a:r>
              <a:rPr lang="en-GB" altLang="en-US" sz="2200" dirty="0" smtClean="0"/>
              <a:t>GSC-19</a:t>
            </a:r>
            <a:endParaRPr lang="en-GB" altLang="en-US" sz="2200" dirty="0"/>
          </a:p>
          <a:p>
            <a:pPr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Press release was issued (GSC(14)18_037r2)</a:t>
            </a:r>
            <a:endParaRPr lang="en-GB" altLang="en-US" sz="2200" b="1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238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GSC-19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610" y="1419726"/>
            <a:ext cx="8558080" cy="4192798"/>
          </a:xfrm>
        </p:spPr>
        <p:txBody>
          <a:bodyPr/>
          <a:lstStyle/>
          <a:p>
            <a:r>
              <a:rPr lang="en-US" altLang="ko-KR" sz="2200" b="1" dirty="0">
                <a:ea typeface="굴림" panose="020B0600000101010101" pitchFamily="34" charset="-127"/>
              </a:rPr>
              <a:t>Sequence of hosts and locations for future GSC </a:t>
            </a:r>
            <a:r>
              <a:rPr lang="en-US" altLang="ko-KR" sz="2200" b="1" dirty="0" smtClean="0">
                <a:ea typeface="굴림" panose="020B0600000101010101" pitchFamily="34" charset="-127"/>
              </a:rPr>
              <a:t>meetings</a:t>
            </a:r>
          </a:p>
          <a:p>
            <a:pPr lvl="1"/>
            <a:r>
              <a:rPr lang="en-US" altLang="ko-KR" sz="1800" b="1" dirty="0" smtClean="0">
                <a:ea typeface="굴림" panose="020B0600000101010101" pitchFamily="34" charset="-127"/>
              </a:rPr>
              <a:t>ITU will host GSC-19</a:t>
            </a:r>
          </a:p>
          <a:p>
            <a:pPr lvl="1"/>
            <a:r>
              <a:rPr lang="en-US" altLang="ko-KR" sz="1800" b="1" dirty="0" smtClean="0">
                <a:ea typeface="굴림" panose="020B0600000101010101" pitchFamily="34" charset="-127"/>
              </a:rPr>
              <a:t>TSDSI and IEEE-SA offered to host following two meetings (accepted)</a:t>
            </a:r>
          </a:p>
          <a:p>
            <a:pPr marL="0" indent="0">
              <a:buNone/>
            </a:pPr>
            <a:r>
              <a:rPr lang="en-US" altLang="ko-KR" sz="2200" b="1" dirty="0" smtClean="0">
                <a:ea typeface="굴림" panose="020B0600000101010101" pitchFamily="34" charset="-127"/>
              </a:rPr>
              <a:t> </a:t>
            </a:r>
            <a:endParaRPr lang="en-US" altLang="ko-KR" sz="2200" b="1" dirty="0">
              <a:ea typeface="굴림" panose="020B0600000101010101" pitchFamily="34" charset="-127"/>
            </a:endParaRPr>
          </a:p>
          <a:p>
            <a:pPr lvl="1"/>
            <a:r>
              <a:rPr lang="en-US" altLang="ko-KR" sz="2200" dirty="0" smtClean="0">
                <a:ea typeface="굴림" panose="020B0600000101010101" pitchFamily="34" charset="-127"/>
              </a:rPr>
              <a:t>GSC-19 </a:t>
            </a:r>
            <a:r>
              <a:rPr lang="en-US" altLang="ko-KR" sz="2200" dirty="0">
                <a:ea typeface="굴림" panose="020B0600000101010101" pitchFamily="34" charset="-127"/>
              </a:rPr>
              <a:t>hosted by </a:t>
            </a:r>
            <a:r>
              <a:rPr lang="en-US" altLang="ko-KR" sz="2200" dirty="0" smtClean="0">
                <a:ea typeface="굴림" panose="020B0600000101010101" pitchFamily="34" charset="-127"/>
              </a:rPr>
              <a:t>ITU, 15</a:t>
            </a:r>
            <a:r>
              <a:rPr lang="en-US" altLang="ko-KR" sz="2200" baseline="30000" dirty="0" smtClean="0">
                <a:ea typeface="굴림" panose="020B0600000101010101" pitchFamily="34" charset="-127"/>
              </a:rPr>
              <a:t>th</a:t>
            </a:r>
            <a:r>
              <a:rPr lang="en-US" altLang="ko-KR" sz="2200" dirty="0" smtClean="0">
                <a:ea typeface="굴림" panose="020B0600000101010101" pitchFamily="34" charset="-127"/>
              </a:rPr>
              <a:t> and 16</a:t>
            </a:r>
            <a:r>
              <a:rPr lang="en-US" altLang="ko-KR" sz="2200" baseline="30000" dirty="0" smtClean="0">
                <a:ea typeface="굴림" panose="020B0600000101010101" pitchFamily="34" charset="-127"/>
              </a:rPr>
              <a:t>th</a:t>
            </a:r>
            <a:r>
              <a:rPr lang="en-US" altLang="ko-KR" sz="2200" dirty="0" smtClean="0">
                <a:ea typeface="굴림" panose="020B0600000101010101" pitchFamily="34" charset="-127"/>
              </a:rPr>
              <a:t> July 2015, Geneva, Switzerland</a:t>
            </a:r>
          </a:p>
          <a:p>
            <a:pPr lvl="1"/>
            <a:r>
              <a:rPr lang="en-US" altLang="ko-KR" sz="2200" dirty="0" smtClean="0">
                <a:ea typeface="굴림" panose="020B0600000101010101" pitchFamily="34" charset="-127"/>
              </a:rPr>
              <a:t>GSC-20 hosted by TSDSI in 2016</a:t>
            </a:r>
          </a:p>
          <a:p>
            <a:pPr lvl="1"/>
            <a:r>
              <a:rPr lang="en-US" altLang="ko-KR" sz="2200" dirty="0" smtClean="0">
                <a:ea typeface="굴림" panose="020B0600000101010101" pitchFamily="34" charset="-127"/>
              </a:rPr>
              <a:t>GSC-21 hosted by IEEE-SA in 2017</a:t>
            </a:r>
          </a:p>
          <a:p>
            <a:pPr lvl="1"/>
            <a:r>
              <a:rPr lang="en-US" altLang="ko-KR" sz="2200" dirty="0" smtClean="0">
                <a:ea typeface="굴림" panose="020B0600000101010101" pitchFamily="34" charset="-127"/>
              </a:rPr>
              <a:t>GSC-22 </a:t>
            </a:r>
            <a:r>
              <a:rPr lang="en-US" altLang="ko-KR" sz="2200" dirty="0">
                <a:ea typeface="굴림" panose="020B0600000101010101" pitchFamily="34" charset="-127"/>
              </a:rPr>
              <a:t>hosted by </a:t>
            </a:r>
            <a:r>
              <a:rPr lang="en-US" altLang="ko-KR" sz="2200" dirty="0" smtClean="0">
                <a:ea typeface="굴림" panose="020B0600000101010101" pitchFamily="34" charset="-127"/>
              </a:rPr>
              <a:t>ATIS/TIA in 2018</a:t>
            </a:r>
            <a:endParaRPr lang="en-US" altLang="ko-KR" sz="2200" dirty="0">
              <a:ea typeface="굴림" panose="020B0600000101010101" pitchFamily="34" charset="-127"/>
            </a:endParaRPr>
          </a:p>
          <a:p>
            <a:pPr lvl="1"/>
            <a:r>
              <a:rPr lang="en-US" altLang="ko-KR" sz="2200" dirty="0" smtClean="0">
                <a:ea typeface="굴림" panose="020B0600000101010101" pitchFamily="34" charset="-127"/>
              </a:rPr>
              <a:t>GSC-23 </a:t>
            </a:r>
            <a:r>
              <a:rPr lang="en-US" altLang="ko-KR" sz="2200" dirty="0">
                <a:ea typeface="굴림" panose="020B0600000101010101" pitchFamily="34" charset="-127"/>
              </a:rPr>
              <a:t>hosted by </a:t>
            </a:r>
            <a:r>
              <a:rPr lang="en-US" altLang="ko-KR" sz="2200" dirty="0" smtClean="0">
                <a:ea typeface="굴림" panose="020B0600000101010101" pitchFamily="34" charset="-127"/>
              </a:rPr>
              <a:t>CCSA in 2019</a:t>
            </a:r>
            <a:endParaRPr lang="en-US" altLang="ko-KR" sz="2200" dirty="0">
              <a:ea typeface="굴림" panose="020B0600000101010101" pitchFamily="34" charset="-127"/>
            </a:endParaRPr>
          </a:p>
          <a:p>
            <a:pPr lvl="1"/>
            <a:r>
              <a:rPr lang="en-US" altLang="ko-KR" sz="2200" dirty="0" smtClean="0">
                <a:ea typeface="굴림" panose="020B0600000101010101" pitchFamily="34" charset="-127"/>
              </a:rPr>
              <a:t>GSC-24 </a:t>
            </a:r>
            <a:r>
              <a:rPr lang="en-US" altLang="ko-KR" sz="2200" dirty="0">
                <a:ea typeface="굴림" panose="020B0600000101010101" pitchFamily="34" charset="-127"/>
              </a:rPr>
              <a:t>hosted by </a:t>
            </a:r>
            <a:r>
              <a:rPr lang="en-US" altLang="ko-KR" sz="2200" dirty="0" smtClean="0">
                <a:ea typeface="굴림" panose="020B0600000101010101" pitchFamily="34" charset="-127"/>
              </a:rPr>
              <a:t>ARIB/TTC in 2020</a:t>
            </a:r>
            <a:endParaRPr lang="en-US" altLang="ko-KR" sz="2200" dirty="0">
              <a:ea typeface="굴림" panose="020B0600000101010101" pitchFamily="34" charset="-12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EA5E92C6EE1243B079AB20ED224A18" ma:contentTypeVersion="1" ma:contentTypeDescription="Create a new document." ma:contentTypeScope="" ma:versionID="31ff32be69e0f8345351ffd07a333aa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7ACF5A-69A0-439C-8C13-F465118186B8}"/>
</file>

<file path=customXml/itemProps2.xml><?xml version="1.0" encoding="utf-8"?>
<ds:datastoreItem xmlns:ds="http://schemas.openxmlformats.org/officeDocument/2006/customXml" ds:itemID="{0025E2F0-A537-4337-A3E3-32201B88F6E3}"/>
</file>

<file path=customXml/itemProps3.xml><?xml version="1.0" encoding="utf-8"?>
<ds:datastoreItem xmlns:ds="http://schemas.openxmlformats.org/officeDocument/2006/customXml" ds:itemID="{BBE9B659-C4AC-4937-97CD-B8624FBBF4D2}"/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396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굴림</vt:lpstr>
      <vt:lpstr>맑은 고딕</vt:lpstr>
      <vt:lpstr>Arial</vt:lpstr>
      <vt:lpstr>Calibri</vt:lpstr>
      <vt:lpstr>Calibri Light</vt:lpstr>
      <vt:lpstr>Office Theme</vt:lpstr>
      <vt:lpstr>PowerPoint Presentation</vt:lpstr>
      <vt:lpstr>GSC-18 Schedule</vt:lpstr>
      <vt:lpstr>GSC-18 Attendance</vt:lpstr>
      <vt:lpstr>Contributions</vt:lpstr>
      <vt:lpstr>GSC-18 Opening Plenary</vt:lpstr>
      <vt:lpstr>Presentations in Opening Plenary</vt:lpstr>
      <vt:lpstr>PowerPoint Presentation</vt:lpstr>
      <vt:lpstr>Presentations in Closing Plenary (2)</vt:lpstr>
      <vt:lpstr>GSC-19 and Beyond</vt:lpstr>
      <vt:lpstr>GSC-18 delegates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Daily, Honora</dc:creator>
  <cp:lastModifiedBy>Reinhard Scholl</cp:lastModifiedBy>
  <cp:revision>50</cp:revision>
  <cp:lastPrinted>2015-07-02T13:48:00Z</cp:lastPrinted>
  <dcterms:created xsi:type="dcterms:W3CDTF">2015-04-30T14:38:43Z</dcterms:created>
  <dcterms:modified xsi:type="dcterms:W3CDTF">2015-07-13T09:42:42Z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0x010100F0EA5E92C6EE1243B079AB20ED224A18</vt:lpwstr>
  </property>
</Properties>
</file>