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7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6" r:id="rId21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6" autoAdjust="0"/>
    <p:restoredTop sz="85844" autoAdjust="0"/>
  </p:normalViewPr>
  <p:slideViewPr>
    <p:cSldViewPr snapToGrid="0">
      <p:cViewPr varScale="1">
        <p:scale>
          <a:sx n="32" d="100"/>
          <a:sy n="32" d="100"/>
        </p:scale>
        <p:origin x="5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Word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Interest level</a:t>
            </a:r>
            <a:r>
              <a:rPr lang="en-US" baseline="0" dirty="0" smtClean="0"/>
              <a:t> (so far)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Word]Sheet1'!$B$1</c:f>
              <c:strCache>
                <c:ptCount val="1"/>
                <c:pt idx="0">
                  <c:v>#1 San Diego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Word]Sheet1'!$A$2:$A$8</c:f>
              <c:strCache>
                <c:ptCount val="7"/>
                <c:pt idx="0">
                  <c:v>Government</c:v>
                </c:pt>
                <c:pt idx="1">
                  <c:v>Operator</c:v>
                </c:pt>
                <c:pt idx="2">
                  <c:v>Vendor</c:v>
                </c:pt>
                <c:pt idx="3">
                  <c:v>Research</c:v>
                </c:pt>
                <c:pt idx="4">
                  <c:v>Other</c:v>
                </c:pt>
                <c:pt idx="5">
                  <c:v>Remote</c:v>
                </c:pt>
                <c:pt idx="6">
                  <c:v>Docs</c:v>
                </c:pt>
              </c:strCache>
            </c:strRef>
          </c:cat>
          <c:val>
            <c:numRef>
              <c:f>'[Chart in Microsoft Word]Sheet1'!$B$2:$B$8</c:f>
              <c:numCache>
                <c:formatCode>General</c:formatCode>
                <c:ptCount val="7"/>
                <c:pt idx="0">
                  <c:v>7</c:v>
                </c:pt>
                <c:pt idx="1">
                  <c:v>14</c:v>
                </c:pt>
                <c:pt idx="2">
                  <c:v>25</c:v>
                </c:pt>
                <c:pt idx="3">
                  <c:v>8</c:v>
                </c:pt>
                <c:pt idx="4">
                  <c:v>6</c:v>
                </c:pt>
                <c:pt idx="5">
                  <c:v>17</c:v>
                </c:pt>
                <c:pt idx="6">
                  <c:v>34</c:v>
                </c:pt>
              </c:numCache>
            </c:numRef>
          </c:val>
        </c:ser>
        <c:ser>
          <c:idx val="1"/>
          <c:order val="1"/>
          <c:tx>
            <c:strRef>
              <c:f>'[Chart in Microsoft Word]Sheet1'!$C$1</c:f>
              <c:strCache>
                <c:ptCount val="1"/>
                <c:pt idx="0">
                  <c:v>#2 Geneva (announced, as of 9 July)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Word]Sheet1'!$A$2:$A$8</c:f>
              <c:strCache>
                <c:ptCount val="7"/>
                <c:pt idx="0">
                  <c:v>Government</c:v>
                </c:pt>
                <c:pt idx="1">
                  <c:v>Operator</c:v>
                </c:pt>
                <c:pt idx="2">
                  <c:v>Vendor</c:v>
                </c:pt>
                <c:pt idx="3">
                  <c:v>Research</c:v>
                </c:pt>
                <c:pt idx="4">
                  <c:v>Other</c:v>
                </c:pt>
                <c:pt idx="5">
                  <c:v>Remote</c:v>
                </c:pt>
                <c:pt idx="6">
                  <c:v>Docs</c:v>
                </c:pt>
              </c:strCache>
            </c:strRef>
          </c:cat>
          <c:val>
            <c:numRef>
              <c:f>'[Chart in Microsoft Word]Sheet1'!$C$2:$C$8</c:f>
              <c:numCache>
                <c:formatCode>General</c:formatCode>
                <c:ptCount val="7"/>
                <c:pt idx="0">
                  <c:v>4</c:v>
                </c:pt>
                <c:pt idx="1">
                  <c:v>18</c:v>
                </c:pt>
                <c:pt idx="2">
                  <c:v>24</c:v>
                </c:pt>
                <c:pt idx="3">
                  <c:v>11</c:v>
                </c:pt>
                <c:pt idx="4">
                  <c:v>3</c:v>
                </c:pt>
                <c:pt idx="5">
                  <c:v>18</c:v>
                </c:pt>
                <c:pt idx="6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6949992"/>
        <c:axId val="278002816"/>
      </c:barChart>
      <c:catAx>
        <c:axId val="27694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8002816"/>
        <c:crosses val="autoZero"/>
        <c:auto val="1"/>
        <c:lblAlgn val="ctr"/>
        <c:lblOffset val="100"/>
        <c:noMultiLvlLbl val="0"/>
      </c:catAx>
      <c:valAx>
        <c:axId val="27800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694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417150725011836E-2"/>
          <c:y val="0.90465215878288552"/>
          <c:w val="0.65058646357729877"/>
          <c:h val="6.46833544654706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5B21E-7893-4014-8E1A-CD496E75C258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EDF8D-EF40-423C-A17D-6ACCC54CA1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2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27A926-2A52-4201-A14B-F933CE9BDB64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969352-9285-4CF1-8AEC-80889BB30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1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latin typeface="Arial" pitchFamily="34" charset="0"/>
              </a:rPr>
              <a:t>3GPP RAN HSPA and LTE standardization status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latin typeface="Arial" pitchFamily="34" charset="0"/>
              </a:rPr>
              <a:t>2013-03-05 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  <a:latin typeface="Arial" pitchFamily="34" charset="0"/>
              </a:rPr>
              <a:t> 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fld id="{D410BFD6-7C3A-4A7C-B52A-DCF3F66FBE7B}" type="slidenum">
              <a:rPr lang="en-US" smtClean="0">
                <a:solidFill>
                  <a:prstClr val="black"/>
                </a:solidFill>
                <a:latin typeface="Arial" pitchFamily="34" charset="0"/>
                <a:ea typeface="MS PGothic" pitchFamily="34" charset="-128"/>
              </a:rPr>
              <a:pPr>
                <a:defRPr/>
              </a:pPr>
              <a:t>6</a:t>
            </a:fld>
            <a:endParaRPr lang="en-US" smtClean="0">
              <a:solidFill>
                <a:prstClr val="black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30200" y="696913"/>
            <a:ext cx="6196013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</p:spTree>
    <p:extLst>
      <p:ext uri="{BB962C8B-B14F-4D97-AF65-F5344CB8AC3E}">
        <p14:creationId xmlns:p14="http://schemas.microsoft.com/office/powerpoint/2010/main" val="3148308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CB309655-06BD-4D90-A9B0-69AE3349CC2A}" type="datetime1">
              <a:rPr lang="en-US" smtClean="0"/>
              <a:pPr>
                <a:defRPr/>
              </a:pPr>
              <a:t>16/07/2015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4499263-2589-4CE1-85F0-70B304291A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75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 Group</a:t>
            </a:r>
            <a:r>
              <a:rPr lang="en-US" baseline="0" dirty="0" smtClean="0"/>
              <a:t> will align these targets with </a:t>
            </a:r>
            <a:r>
              <a:rPr lang="en-US" dirty="0" smtClean="0"/>
              <a:t>Recommendation ITU-R M.[IMT.VISION].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80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rtl="0" eaLnBrk="1" fontAlgn="t" latinLnBrk="0" hangingPunct="0">
              <a:buFont typeface="Arial" panose="020B0604020202020204" pitchFamily="34" charset="0"/>
              <a:buNone/>
            </a:pPr>
            <a:r>
              <a:rPr lang="en-GB" dirty="0" smtClean="0"/>
              <a:t>Initial topics identified</a:t>
            </a:r>
            <a:r>
              <a:rPr lang="en-GB" baseline="0" dirty="0" smtClean="0"/>
              <a:t> / agreed in first meeting re-appear in this chart:</a:t>
            </a:r>
            <a:endParaRPr lang="en-GB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Overview of use cases and terminology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High level technology targets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High level architecture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E2E QoS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Next generation network technology (e.g., ICN, </a:t>
            </a:r>
            <a:r>
              <a:rPr lang="en-GB" dirty="0" err="1" smtClean="0"/>
              <a:t>CCNx</a:t>
            </a:r>
            <a:r>
              <a:rPr lang="en-GB" dirty="0" smtClean="0"/>
              <a:t>, …)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Network </a:t>
            </a:r>
            <a:r>
              <a:rPr lang="en-GB" dirty="0" err="1" smtClean="0"/>
              <a:t>softwarization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err="1" smtClean="0"/>
              <a:t>Fronthaul</a:t>
            </a:r>
            <a:r>
              <a:rPr lang="en-GB" dirty="0" smtClean="0"/>
              <a:t> &amp; Backhaul (e.g., </a:t>
            </a:r>
            <a:r>
              <a:rPr lang="en-GB" dirty="0" err="1" smtClean="0"/>
              <a:t>RoF</a:t>
            </a:r>
            <a:r>
              <a:rPr lang="en-GB" dirty="0" smtClean="0"/>
              <a:t>)</a:t>
            </a:r>
            <a:endParaRPr lang="en-US" dirty="0" smtClean="0"/>
          </a:p>
          <a:p>
            <a:pPr marL="0" indent="0" rtl="0" eaLnBrk="1" fontAlgn="t" latinLnBrk="0" hangingPunct="0">
              <a:buFont typeface="Arial" panose="020B0604020202020204" pitchFamily="34" charset="0"/>
              <a:buNone/>
            </a:pPr>
            <a:endParaRPr lang="en-GB" dirty="0" smtClean="0"/>
          </a:p>
          <a:p>
            <a:pPr marL="0" indent="0" rtl="0" eaLnBrk="1" fontAlgn="t" latinLnBrk="0" hangingPunct="0">
              <a:buFont typeface="Arial" panose="020B0604020202020204" pitchFamily="34" charset="0"/>
              <a:buNone/>
            </a:pPr>
            <a:r>
              <a:rPr lang="en-GB" dirty="0" smtClean="0"/>
              <a:t>Other</a:t>
            </a:r>
            <a:r>
              <a:rPr lang="en-GB" baseline="0" dirty="0" smtClean="0"/>
              <a:t> topics of interest identified in first meeting:</a:t>
            </a:r>
            <a:endParaRPr lang="en-GB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Challenges and enablers for 5G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Integrated management of all segments (mobile-transport) and technology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Smooth Transition Model</a:t>
            </a:r>
            <a:endParaRPr lang="en-US" dirty="0" smtClean="0"/>
          </a:p>
          <a:p>
            <a:pPr marL="171450" indent="-171450" rtl="0" eaLnBrk="1" fontAlgn="t" latinLnBrk="0" hangingPunct="0">
              <a:buFont typeface="Arial" panose="020B0604020202020204" pitchFamily="34" charset="0"/>
              <a:buChar char="•"/>
            </a:pPr>
            <a:r>
              <a:rPr lang="en-GB" dirty="0" smtClean="0"/>
              <a:t>Security aspects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969352-9285-4CF1-8AEC-80889BB30D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2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34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79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529169" y="1800000"/>
            <a:ext cx="11135785" cy="385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4936" y="182250"/>
            <a:ext cx="9992784" cy="120030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2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07963"/>
            <a:ext cx="10515600" cy="963111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726"/>
            <a:ext cx="10515600" cy="46223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0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95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5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6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20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836F63-47E2-48DF-8241-F9C3EDC78C2B}" type="datetimeFigureOut">
              <a:rPr lang="en-US" smtClean="0"/>
              <a:t>16/07/2015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19" t="77725" r="2931" b="4433"/>
          <a:stretch/>
        </p:blipFill>
        <p:spPr>
          <a:xfrm>
            <a:off x="10771252" y="5707062"/>
            <a:ext cx="1332689" cy="104086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8" t="41540" r="73048" b="4600"/>
          <a:stretch/>
        </p:blipFill>
        <p:spPr>
          <a:xfrm>
            <a:off x="120498" y="3461510"/>
            <a:ext cx="2412460" cy="31420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3B07-8D71-4D6F-88CD-68FEDB672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5"/>
          <p:cNvSpPr txBox="1">
            <a:spLocks/>
          </p:cNvSpPr>
          <p:nvPr userDrawn="1"/>
        </p:nvSpPr>
        <p:spPr>
          <a:xfrm>
            <a:off x="88414" y="6491250"/>
            <a:ext cx="2906949" cy="37196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GSC-19 Meeting, 15-16 July 2015, Geneva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938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itu.int/en/ITU-T/focusgroups/imt-2020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extranet.itu.int/ITU-T/focusgroups/imt-2020/FG%20IMT2020%20Input%20Documents/I-008att1.pdf?Web=1" TargetMode="External"/><Relationship Id="rId13" Type="http://schemas.openxmlformats.org/officeDocument/2006/relationships/hyperlink" Target="https://extranet.itu.int/ITU-T/focusgroups/imt-2020/FG%20IMT2020%20Input%20Documents/I-010.docx?Web=1" TargetMode="External"/><Relationship Id="rId18" Type="http://schemas.openxmlformats.org/officeDocument/2006/relationships/hyperlink" Target="https://extranet.itu.int/ITU-T/focusgroups/imt-2020/FG%20IMT2020%20Input%20Documents/I-018.docx?Web=1l" TargetMode="External"/><Relationship Id="rId26" Type="http://schemas.openxmlformats.org/officeDocument/2006/relationships/hyperlink" Target="http://www.itu.int/ml/lists/arc/fgimt-2020/2015-06/msg00007.html" TargetMode="External"/><Relationship Id="rId3" Type="http://schemas.openxmlformats.org/officeDocument/2006/relationships/hyperlink" Target="https://extranet.itu.int/ITU-T/focusgroups/imt-2020/FG%20IMT2020%20Input%20Documents/I-016.docx?Web=1" TargetMode="External"/><Relationship Id="rId21" Type="http://schemas.openxmlformats.org/officeDocument/2006/relationships/hyperlink" Target="https://extranet.itu.int/ITU-T/focusgroups/imt-2020/FG%20IMT2020%20Input%20Documents/I-025att1.pptx?Web=1" TargetMode="External"/><Relationship Id="rId7" Type="http://schemas.openxmlformats.org/officeDocument/2006/relationships/hyperlink" Target="https://extranet.itu.int/ITU-T/focusgroups/imt-2020/FG%20IMT2020%20Input%20Documents/I-015att1.pdf?Web=1" TargetMode="External"/><Relationship Id="rId12" Type="http://schemas.openxmlformats.org/officeDocument/2006/relationships/hyperlink" Target="https://extranet.itu.int/ITU-T/focusgroups/imt-2020/FG%20IMT2020%20Input%20Documents/I-028att1.pdf?Web=1" TargetMode="External"/><Relationship Id="rId17" Type="http://schemas.openxmlformats.org/officeDocument/2006/relationships/hyperlink" Target="https://extranet.itu.int/ITU-T/focusgroups/imt-2020/FG%20IMT2020%20Input%20Documents/I-033att1.pdf?Web=1" TargetMode="External"/><Relationship Id="rId25" Type="http://schemas.openxmlformats.org/officeDocument/2006/relationships/hyperlink" Target="https://extranet.itu.int/ITU-T/focusgroups/imt-2020/FG%20IMT2020%20Input%20Documents/I-027.docx?Web=1" TargetMode="External"/><Relationship Id="rId2" Type="http://schemas.openxmlformats.org/officeDocument/2006/relationships/hyperlink" Target="https://www.itu.int/horde/imp/login.php?url=/horde/imp/mailbox.php?mailbox%3DINBOX%26amp;page%3D1%26amp;nocache%3D6zaauwsmfuil" TargetMode="External"/><Relationship Id="rId16" Type="http://schemas.openxmlformats.org/officeDocument/2006/relationships/hyperlink" Target="https://extranet.itu.int/ITU-T/focusgroups/imt-2020/FG%20IMT2020%20Input%20Documents/I-032att1.pdf?Web=1" TargetMode="External"/><Relationship Id="rId20" Type="http://schemas.openxmlformats.org/officeDocument/2006/relationships/hyperlink" Target="https://extranet.itu.int/ITU-T/focusgroups/imt-2020/FG%20IMT2020%20Input%20Documents/I-026att1.pptx?Web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xtranet.itu.int/ITU-T/focusgroups/imt-2020/FG%20IMT2020%20Input%20Documents/I-014att2.pdf?Web=1" TargetMode="External"/><Relationship Id="rId11" Type="http://schemas.openxmlformats.org/officeDocument/2006/relationships/hyperlink" Target="https://extranet.itu.int/ITU-T/focusgroups/imt-2020/FG%20IMT2020%20Input%20Documents/I-022.docx?Web=1" TargetMode="External"/><Relationship Id="rId24" Type="http://schemas.openxmlformats.org/officeDocument/2006/relationships/hyperlink" Target="https://extranet.itu.int/ITU-T/focusgroups/imt-2020/FG%20IMT2020%20Input%20Documents/I-029att1.pptx?Web=1" TargetMode="External"/><Relationship Id="rId5" Type="http://schemas.openxmlformats.org/officeDocument/2006/relationships/hyperlink" Target="https://extranet.itu.int/ITU-T/focusgroups/imt-2020/FG%20IMT2020%20Input%20Documents/I-014att1.pdf?Web=1" TargetMode="External"/><Relationship Id="rId15" Type="http://schemas.openxmlformats.org/officeDocument/2006/relationships/hyperlink" Target="https://extranet.itu.int/ITU-T/focusgroups/imt-2020/FG%20IMT2020%20Input%20Documents/I-012.docx?Web=1" TargetMode="External"/><Relationship Id="rId23" Type="http://schemas.openxmlformats.org/officeDocument/2006/relationships/hyperlink" Target="https://extranet.itu.int/ITU-T/focusgroups/imt-2020/FG%20IMT2020%20Input%20Documents/I-020att1.pdf?Web=1" TargetMode="External"/><Relationship Id="rId10" Type="http://schemas.openxmlformats.org/officeDocument/2006/relationships/hyperlink" Target="https://extranet.itu.int/ITU-T/focusgroups/imt-2020/FG%20IMT2020%20Input%20Documents/I-021att1.pptx?Web=1" TargetMode="External"/><Relationship Id="rId19" Type="http://schemas.openxmlformats.org/officeDocument/2006/relationships/hyperlink" Target="https://extranet.itu.int/ITU-T/focusgroups/imt-2020/FG%20IMT2020%20Input%20Documents/I-019att1.pptx?Web=1" TargetMode="External"/><Relationship Id="rId4" Type="http://schemas.openxmlformats.org/officeDocument/2006/relationships/hyperlink" Target="https://extranet.itu.int/ITU-T/focusgroups/imt-2020/FG%20IMT2020%20Input%20Documents/I-024.docx?Web=1" TargetMode="External"/><Relationship Id="rId9" Type="http://schemas.openxmlformats.org/officeDocument/2006/relationships/hyperlink" Target="https://extranet.itu.int/ITU-T/focusgroups/imt-2020/FG%20IMT2020%20Input%20Documents/I-009.docx?Web=1" TargetMode="External"/><Relationship Id="rId14" Type="http://schemas.openxmlformats.org/officeDocument/2006/relationships/hyperlink" Target="https://extranet.itu.int/ITU-T/focusgroups/imt-2020/FG%20IMT2020%20Input%20Documents/I-011.docx?Web=1" TargetMode="External"/><Relationship Id="rId22" Type="http://schemas.openxmlformats.org/officeDocument/2006/relationships/hyperlink" Target="https://extranet.itu.int/ITU-T/focusgroups/imt-2020/FG%20IMT2020%20Input%20Documents/I-031att1.pdf?Web=1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524000" y="1297461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r>
              <a:rPr lang="en-US" sz="2800" b="1" dirty="0" smtClean="0">
                <a:latin typeface="Calibri" panose="020F0502020204030204" pitchFamily="34" charset="0"/>
              </a:rPr>
              <a:t/>
            </a:r>
            <a:br>
              <a:rPr lang="en-US" sz="2800" b="1" dirty="0" smtClean="0">
                <a:latin typeface="Calibri" panose="020F0502020204030204" pitchFamily="34" charset="0"/>
              </a:rPr>
            </a:br>
            <a:endParaRPr lang="en-US" sz="2800" b="1" dirty="0">
              <a:latin typeface="Calibri" panose="020F050202020403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40042" y="3107200"/>
            <a:ext cx="9144000" cy="12803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Brief update on ITU activities related to IMT-2020</a:t>
            </a:r>
          </a:p>
          <a:p>
            <a:pPr marL="0" indent="0" algn="ctr">
              <a:buNone/>
            </a:pPr>
            <a:r>
              <a:rPr lang="en-US" b="1" dirty="0" smtClean="0">
                <a:latin typeface="Calibri" panose="020F0502020204030204" pitchFamily="34" charset="0"/>
              </a:rPr>
              <a:t>Colin Langtry, Chief, Study Groups Department, BR </a:t>
            </a:r>
            <a:br>
              <a:rPr lang="en-US" b="1" dirty="0" smtClean="0">
                <a:latin typeface="Calibri" panose="020F0502020204030204" pitchFamily="34" charset="0"/>
              </a:rPr>
            </a:br>
            <a:r>
              <a:rPr lang="en-US" b="1" dirty="0" smtClean="0">
                <a:latin typeface="Calibri" panose="020F0502020204030204" pitchFamily="34" charset="0"/>
              </a:rPr>
              <a:t>Peter Ashwood-Smith, Chair, ITU-T FG IMT-2020</a:t>
            </a:r>
            <a:endParaRPr lang="en-US" b="1" dirty="0"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022537"/>
              </p:ext>
            </p:extLst>
          </p:nvPr>
        </p:nvGraphicFramePr>
        <p:xfrm>
          <a:off x="4019350" y="554555"/>
          <a:ext cx="7386587" cy="14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0680"/>
                <a:gridCol w="5755907"/>
              </a:tblGrid>
              <a:tr h="388531"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 No: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GSC-19_301 </a:t>
                      </a:r>
                      <a:r>
                        <a:rPr lang="en-US" smtClean="0"/>
                        <a:t>(Rev.1)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Source: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ITU</a:t>
                      </a:r>
                      <a:endParaRPr lang="en-US" dirty="0"/>
                    </a:p>
                  </a:txBody>
                  <a:tcPr/>
                </a:tc>
              </a:tr>
              <a:tr h="33633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Contact: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Colin Langtry / Peter Ashwood-Smith</a:t>
                      </a:r>
                      <a:endParaRPr lang="en-US" dirty="0"/>
                    </a:p>
                  </a:txBody>
                  <a:tcPr/>
                </a:tc>
              </a:tr>
              <a:tr h="338791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Agenda Item: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83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ITU-T Focus Group on IMT-2020 </a:t>
            </a:r>
            <a:r>
              <a:rPr lang="en-US" dirty="0" smtClean="0"/>
              <a:t>-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Launched in May 2015 by ITU-T’s lead study group on </a:t>
            </a:r>
            <a:r>
              <a:rPr lang="en-US" i="1" dirty="0"/>
              <a:t>Future networks including cloud computing, mobile and next-generation networks</a:t>
            </a:r>
            <a:r>
              <a:rPr lang="en-US" dirty="0"/>
              <a:t> (SG13)</a:t>
            </a:r>
          </a:p>
          <a:p>
            <a:r>
              <a:rPr lang="en-US" dirty="0"/>
              <a:t>Scope: </a:t>
            </a:r>
            <a:r>
              <a:rPr lang="en-US" u="sng" dirty="0"/>
              <a:t>non-radio</a:t>
            </a:r>
            <a:r>
              <a:rPr lang="en-US" dirty="0"/>
              <a:t> aspects of 5G</a:t>
            </a:r>
          </a:p>
          <a:p>
            <a:r>
              <a:rPr lang="en-US" dirty="0"/>
              <a:t>Focus Group objectives:</a:t>
            </a:r>
          </a:p>
          <a:p>
            <a:pPr lvl="1"/>
            <a:r>
              <a:rPr lang="en-US" dirty="0"/>
              <a:t>Identify the standardization needs of the ‘wireline elements’ of 5G networks</a:t>
            </a:r>
          </a:p>
          <a:p>
            <a:pPr lvl="1"/>
            <a:r>
              <a:rPr lang="en-US" dirty="0"/>
              <a:t>Be launching point for ITU-T’s contribution to IMT-2020 standardization</a:t>
            </a:r>
          </a:p>
          <a:p>
            <a:pPr lvl="1"/>
            <a:r>
              <a:rPr lang="en-US" dirty="0"/>
              <a:t>Align deliverables with those of ITU-R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364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Diverse </a:t>
            </a:r>
            <a:r>
              <a:rPr lang="en-US" dirty="0" smtClean="0"/>
              <a:t>participation and management team </a:t>
            </a:r>
            <a:endParaRPr lang="en-US" dirty="0"/>
          </a:p>
          <a:p>
            <a:pPr lvl="1"/>
            <a:r>
              <a:rPr lang="en-US" dirty="0"/>
              <a:t>Vendor (Huawei </a:t>
            </a:r>
            <a:r>
              <a:rPr lang="en-US" dirty="0" smtClean="0"/>
              <a:t>Technologies)</a:t>
            </a:r>
            <a:endParaRPr lang="en-US" dirty="0"/>
          </a:p>
          <a:p>
            <a:pPr lvl="1"/>
            <a:r>
              <a:rPr lang="en-US" dirty="0"/>
              <a:t>Operators (China Mobile, NTT, Telecom Italia)</a:t>
            </a:r>
          </a:p>
          <a:p>
            <a:pPr lvl="1"/>
            <a:r>
              <a:rPr lang="en-US" dirty="0"/>
              <a:t>R&amp;D (ETRI Korea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Focus Groups are open to </a:t>
            </a:r>
            <a:r>
              <a:rPr lang="en-US" u="sng" dirty="0"/>
              <a:t>participation by any interested </a:t>
            </a:r>
            <a:r>
              <a:rPr lang="en-US" u="sng" dirty="0" smtClean="0"/>
              <a:t>party</a:t>
            </a:r>
            <a:endParaRPr lang="en-US" dirty="0"/>
          </a:p>
          <a:p>
            <a:r>
              <a:rPr lang="en-US" dirty="0"/>
              <a:t>Technical contributions invited on </a:t>
            </a:r>
            <a:r>
              <a:rPr lang="en-US" i="1" dirty="0"/>
              <a:t>“How should 5G function as a whole?”</a:t>
            </a:r>
            <a:r>
              <a:rPr lang="en-US" dirty="0"/>
              <a:t> to identify gaps, overlaps and differences in views</a:t>
            </a:r>
          </a:p>
          <a:p>
            <a:pPr lvl="1"/>
            <a:r>
              <a:rPr lang="en-US" dirty="0" smtClean="0"/>
              <a:t>Major </a:t>
            </a:r>
            <a:r>
              <a:rPr lang="en-US" dirty="0"/>
              <a:t>challenges are the broad scope and of course how far too look into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Ambitious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Face-to-Face Meetings</a:t>
            </a:r>
          </a:p>
          <a:p>
            <a:pPr lvl="1"/>
            <a:r>
              <a:rPr lang="en-US" i="1" dirty="0"/>
              <a:t>8-9 June 2015, San Diego, US</a:t>
            </a:r>
          </a:p>
          <a:p>
            <a:pPr lvl="1"/>
            <a:r>
              <a:rPr lang="en-US" i="1" dirty="0"/>
              <a:t>13-14 July 2015, Geneva, CH</a:t>
            </a:r>
          </a:p>
          <a:p>
            <a:pPr lvl="1"/>
            <a:r>
              <a:rPr lang="en-US" dirty="0" smtClean="0"/>
              <a:t>21-24 </a:t>
            </a:r>
            <a:r>
              <a:rPr lang="en-US" dirty="0"/>
              <a:t>September 2015, Turin, IT</a:t>
            </a:r>
          </a:p>
          <a:p>
            <a:pPr lvl="1"/>
            <a:r>
              <a:rPr lang="en-US" dirty="0"/>
              <a:t>tbc: </a:t>
            </a:r>
            <a:r>
              <a:rPr lang="en-US" dirty="0" smtClean="0"/>
              <a:t>27-30 </a:t>
            </a:r>
            <a:r>
              <a:rPr lang="en-US" dirty="0"/>
              <a:t>October 2015, Beijing, </a:t>
            </a:r>
            <a:r>
              <a:rPr lang="en-US" dirty="0" smtClean="0"/>
              <a:t>CN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Report </a:t>
            </a:r>
            <a:r>
              <a:rPr lang="en-US" dirty="0"/>
              <a:t>back to </a:t>
            </a:r>
            <a:r>
              <a:rPr lang="en-US" dirty="0" smtClean="0"/>
              <a:t>ITU-T SG13 </a:t>
            </a:r>
            <a:r>
              <a:rPr lang="en-US" dirty="0"/>
              <a:t>in December 2015</a:t>
            </a:r>
          </a:p>
          <a:p>
            <a:r>
              <a:rPr lang="en-US" dirty="0" smtClean="0"/>
              <a:t>More information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://itu.int/en/ITU-T/focusgroups/imt-2020/</a:t>
            </a:r>
            <a:r>
              <a:rPr lang="en-US" dirty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63494" y="1857402"/>
            <a:ext cx="17825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Participant affiliations</a:t>
            </a:r>
            <a:endParaRPr lang="en-US" sz="1400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670240"/>
              </p:ext>
            </p:extLst>
          </p:nvPr>
        </p:nvGraphicFramePr>
        <p:xfrm>
          <a:off x="6855902" y="1122836"/>
          <a:ext cx="4648200" cy="3313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0180127" y="1419726"/>
            <a:ext cx="7425" cy="270459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55745" y="4238625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(60)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8903074" y="4238625"/>
            <a:ext cx="4154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(60)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944247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 IMT-2020 “5G” </a:t>
            </a:r>
            <a:r>
              <a:rPr lang="en-US" dirty="0" smtClean="0"/>
              <a:t>challenges highlighted in contributions to first FG meeting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2179866" y="1379220"/>
            <a:ext cx="8477925" cy="5294114"/>
            <a:chOff x="381000" y="1447800"/>
            <a:chExt cx="8477925" cy="5294114"/>
          </a:xfrm>
        </p:grpSpPr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381000" y="1447800"/>
              <a:ext cx="8229600" cy="452596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7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 years battery (IOT)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M2M ultra low cost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10-100x more devices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 10GBps peak data rates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100Mpbs wherever needed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1ms latency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Millions of users per square km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Terabits per square km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Virtualized infrastructure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Multi tenancy 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r>
                <a:rPr kumimoji="0" lang="en-US" sz="32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Low cost operations/mgmt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Char char="•"/>
                <a:tabLst/>
                <a:defRPr/>
              </a:pPr>
              <a:endPara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ight Brace 14"/>
            <p:cNvSpPr/>
            <p:nvPr/>
          </p:nvSpPr>
          <p:spPr>
            <a:xfrm>
              <a:off x="4724400" y="1447800"/>
              <a:ext cx="1219200" cy="4343400"/>
            </a:xfrm>
            <a:prstGeom prst="rightBrac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53200" y="1828800"/>
              <a:ext cx="1701107" cy="34163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Orch</a:t>
              </a: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/Mgmt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SDN/NFV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IP, ICN?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MPLS/SR?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Packet?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Optical?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13460" y="5849362"/>
              <a:ext cx="3190297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RADIO VIEW 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(including</a:t>
              </a:r>
              <a:r>
                <a:rPr kumimoji="0" lang="en-US" sz="2000" i="0" u="none" strike="noStrike" kern="0" cap="none" spc="0" normalizeH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</a:t>
              </a:r>
              <a:r>
                <a:rPr kumimoji="0" lang="en-US" sz="200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ITU-R IMT-VISION)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67400" y="5257800"/>
              <a:ext cx="299152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WIRE-LINE VIEW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62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480" y="-91440"/>
            <a:ext cx="10515600" cy="963111"/>
          </a:xfrm>
        </p:spPr>
        <p:txBody>
          <a:bodyPr/>
          <a:lstStyle/>
          <a:p>
            <a:r>
              <a:rPr lang="en-US" dirty="0"/>
              <a:t>Possible IMT-2020 “5G” wire-line </a:t>
            </a:r>
            <a:r>
              <a:rPr lang="en-US" dirty="0" smtClean="0"/>
              <a:t>architecture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 flipH="1">
            <a:off x="1907400" y="2729540"/>
            <a:ext cx="238214" cy="106729"/>
          </a:xfrm>
          <a:custGeom>
            <a:avLst/>
            <a:gdLst>
              <a:gd name="connsiteX0" fmla="*/ 178842 w 178842"/>
              <a:gd name="connsiteY0" fmla="*/ 0 h 106729"/>
              <a:gd name="connsiteX1" fmla="*/ 77883 w 178842"/>
              <a:gd name="connsiteY1" fmla="*/ 14423 h 106729"/>
              <a:gd name="connsiteX2" fmla="*/ 8654 w 178842"/>
              <a:gd name="connsiteY2" fmla="*/ 51922 h 106729"/>
              <a:gd name="connsiteX3" fmla="*/ 0 w 178842"/>
              <a:gd name="connsiteY3" fmla="*/ 89421 h 106729"/>
              <a:gd name="connsiteX4" fmla="*/ 28846 w 178842"/>
              <a:gd name="connsiteY4" fmla="*/ 103844 h 106729"/>
              <a:gd name="connsiteX5" fmla="*/ 173073 w 178842"/>
              <a:gd name="connsiteY5" fmla="*/ 106729 h 106729"/>
              <a:gd name="connsiteX6" fmla="*/ 178842 w 178842"/>
              <a:gd name="connsiteY6" fmla="*/ 0 h 10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42" h="106729">
                <a:moveTo>
                  <a:pt x="178842" y="0"/>
                </a:moveTo>
                <a:lnTo>
                  <a:pt x="77883" y="14423"/>
                </a:lnTo>
                <a:lnTo>
                  <a:pt x="8654" y="51922"/>
                </a:lnTo>
                <a:lnTo>
                  <a:pt x="0" y="89421"/>
                </a:lnTo>
                <a:lnTo>
                  <a:pt x="28846" y="103844"/>
                </a:lnTo>
                <a:lnTo>
                  <a:pt x="173073" y="106729"/>
                </a:lnTo>
                <a:lnTo>
                  <a:pt x="17884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459600" y="2729540"/>
            <a:ext cx="304800" cy="106729"/>
          </a:xfrm>
          <a:custGeom>
            <a:avLst/>
            <a:gdLst>
              <a:gd name="connsiteX0" fmla="*/ 178842 w 178842"/>
              <a:gd name="connsiteY0" fmla="*/ 0 h 106729"/>
              <a:gd name="connsiteX1" fmla="*/ 77883 w 178842"/>
              <a:gd name="connsiteY1" fmla="*/ 14423 h 106729"/>
              <a:gd name="connsiteX2" fmla="*/ 8654 w 178842"/>
              <a:gd name="connsiteY2" fmla="*/ 51922 h 106729"/>
              <a:gd name="connsiteX3" fmla="*/ 0 w 178842"/>
              <a:gd name="connsiteY3" fmla="*/ 89421 h 106729"/>
              <a:gd name="connsiteX4" fmla="*/ 28846 w 178842"/>
              <a:gd name="connsiteY4" fmla="*/ 103844 h 106729"/>
              <a:gd name="connsiteX5" fmla="*/ 173073 w 178842"/>
              <a:gd name="connsiteY5" fmla="*/ 106729 h 106729"/>
              <a:gd name="connsiteX6" fmla="*/ 178842 w 178842"/>
              <a:gd name="connsiteY6" fmla="*/ 0 h 10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842" h="106729">
                <a:moveTo>
                  <a:pt x="178842" y="0"/>
                </a:moveTo>
                <a:lnTo>
                  <a:pt x="77883" y="14423"/>
                </a:lnTo>
                <a:lnTo>
                  <a:pt x="8654" y="51922"/>
                </a:lnTo>
                <a:lnTo>
                  <a:pt x="0" y="89421"/>
                </a:lnTo>
                <a:lnTo>
                  <a:pt x="28846" y="103844"/>
                </a:lnTo>
                <a:lnTo>
                  <a:pt x="173073" y="106729"/>
                </a:lnTo>
                <a:lnTo>
                  <a:pt x="17884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896720" y="5248940"/>
            <a:ext cx="3505200" cy="1600200"/>
          </a:xfrm>
          <a:prstGeom prst="roundRect">
            <a:avLst>
              <a:gd name="adj" fmla="val 2604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896720" y="829340"/>
            <a:ext cx="3505200" cy="4343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6172695" y="4061159"/>
            <a:ext cx="495300" cy="533400"/>
          </a:xfrm>
          <a:custGeom>
            <a:avLst/>
            <a:gdLst>
              <a:gd name="connsiteX0" fmla="*/ 0 w 495300"/>
              <a:gd name="connsiteY0" fmla="*/ 0 h 533400"/>
              <a:gd name="connsiteX1" fmla="*/ 66675 w 495300"/>
              <a:gd name="connsiteY1" fmla="*/ 123825 h 533400"/>
              <a:gd name="connsiteX2" fmla="*/ 95250 w 495300"/>
              <a:gd name="connsiteY2" fmla="*/ 419100 h 533400"/>
              <a:gd name="connsiteX3" fmla="*/ 495300 w 495300"/>
              <a:gd name="connsiteY3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300" h="533400">
                <a:moveTo>
                  <a:pt x="0" y="0"/>
                </a:moveTo>
                <a:cubicBezTo>
                  <a:pt x="25400" y="26987"/>
                  <a:pt x="50800" y="53975"/>
                  <a:pt x="66675" y="123825"/>
                </a:cubicBezTo>
                <a:cubicBezTo>
                  <a:pt x="82550" y="193675"/>
                  <a:pt x="23813" y="350838"/>
                  <a:pt x="95250" y="419100"/>
                </a:cubicBezTo>
                <a:cubicBezTo>
                  <a:pt x="166688" y="487363"/>
                  <a:pt x="495300" y="533400"/>
                  <a:pt x="495300" y="5334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049120" y="905540"/>
            <a:ext cx="3581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Optical front-haul (DWDM?)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Packet Optical backhaul (DWDM?)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Distributed CRAN for baseband, split?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TSDN control front, backhaul, mm-</a:t>
            </a:r>
            <a:r>
              <a:rPr lang="en-US" dirty="0" err="1" smtClean="0"/>
              <a:t>uWave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NFV in DCs for all packet applications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SDN control of DC/NFV fabric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Hierarchical SDN/</a:t>
            </a:r>
            <a:r>
              <a:rPr lang="en-US" dirty="0" err="1" smtClean="0"/>
              <a:t>Orch</a:t>
            </a:r>
            <a:r>
              <a:rPr lang="en-US" dirty="0" smtClean="0"/>
              <a:t> for overall control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Applications on top of orchestration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ICN etc. data-plane for IOT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/>
            <a:r>
              <a:rPr lang="en-US" sz="1600" dirty="0" smtClean="0"/>
              <a:t>    Flexible B/W assignment</a:t>
            </a:r>
          </a:p>
          <a:p>
            <a:pPr marL="342900" indent="-342900"/>
            <a:r>
              <a:rPr lang="en-US" sz="1600" dirty="0" smtClean="0"/>
              <a:t>    Flexible compute assignment</a:t>
            </a:r>
          </a:p>
          <a:p>
            <a:pPr marL="342900" indent="-342900"/>
            <a:r>
              <a:rPr lang="en-US" sz="1600" dirty="0" smtClean="0"/>
              <a:t>    Flexible disaster recovery</a:t>
            </a:r>
          </a:p>
          <a:p>
            <a:pPr marL="342900" indent="-342900"/>
            <a:r>
              <a:rPr lang="en-US" sz="1600" dirty="0" smtClean="0"/>
              <a:t>    Latency control/BW density control</a:t>
            </a:r>
          </a:p>
          <a:p>
            <a:pPr marL="342900" indent="-342900"/>
            <a:r>
              <a:rPr lang="en-US" sz="1600" dirty="0" smtClean="0"/>
              <a:t>    Optimum resource assignments</a:t>
            </a:r>
          </a:p>
          <a:p>
            <a:pPr marL="342900" indent="-342900"/>
            <a:r>
              <a:rPr lang="en-US" sz="1600" dirty="0" smtClean="0"/>
              <a:t>    Optimum content placement</a:t>
            </a:r>
            <a:endParaRPr lang="en-US" sz="1600" dirty="0"/>
          </a:p>
        </p:txBody>
      </p:sp>
      <p:sp>
        <p:nvSpPr>
          <p:cNvPr id="11" name="Isosceles Triangle 10"/>
          <p:cNvSpPr/>
          <p:nvPr/>
        </p:nvSpPr>
        <p:spPr>
          <a:xfrm>
            <a:off x="3019920" y="43754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72272" y="41468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3172321" y="4475497"/>
            <a:ext cx="452436" cy="204787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96168" y="42230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15" name="Freeform 14"/>
          <p:cNvSpPr/>
          <p:nvPr/>
        </p:nvSpPr>
        <p:spPr>
          <a:xfrm>
            <a:off x="3724769" y="3765884"/>
            <a:ext cx="228600" cy="4381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3553320" y="3308684"/>
            <a:ext cx="1238248" cy="533400"/>
          </a:xfrm>
          <a:prstGeom prst="clou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3724768" y="49088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477120" y="46802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>
          <a:xfrm>
            <a:off x="3862881" y="4475497"/>
            <a:ext cx="371475" cy="7429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05768" y="42230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21" name="Freeform 20"/>
          <p:cNvSpPr/>
          <p:nvPr/>
        </p:nvSpPr>
        <p:spPr>
          <a:xfrm>
            <a:off x="4334369" y="3765884"/>
            <a:ext cx="228600" cy="4381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21"/>
          <p:cNvSpPr/>
          <p:nvPr/>
        </p:nvSpPr>
        <p:spPr>
          <a:xfrm>
            <a:off x="5020168" y="3613484"/>
            <a:ext cx="1352552" cy="533400"/>
          </a:xfrm>
          <a:prstGeom prst="cloud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77168" y="3384884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C-RAN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172568" y="3689684"/>
            <a:ext cx="785793" cy="369332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C-RAN</a:t>
            </a:r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>
            <a:off x="4486768" y="51374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4239120" y="49088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4624881" y="4704097"/>
            <a:ext cx="371475" cy="7429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4867768" y="44516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29" name="Freeform 28"/>
          <p:cNvSpPr/>
          <p:nvPr/>
        </p:nvSpPr>
        <p:spPr>
          <a:xfrm>
            <a:off x="5096369" y="3994484"/>
            <a:ext cx="228600" cy="4381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>
            <a:off x="5096368" y="51374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48720" y="49088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32" name="Freeform 31"/>
          <p:cNvSpPr/>
          <p:nvPr/>
        </p:nvSpPr>
        <p:spPr>
          <a:xfrm>
            <a:off x="5234481" y="4704097"/>
            <a:ext cx="371475" cy="7429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477368" y="44516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34" name="Freeform 33"/>
          <p:cNvSpPr/>
          <p:nvPr/>
        </p:nvSpPr>
        <p:spPr>
          <a:xfrm>
            <a:off x="5705969" y="3994484"/>
            <a:ext cx="228600" cy="43815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 flipH="1">
            <a:off x="4562968" y="3765884"/>
            <a:ext cx="457200" cy="685800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753343" y="4018297"/>
            <a:ext cx="1314450" cy="271462"/>
          </a:xfrm>
          <a:custGeom>
            <a:avLst/>
            <a:gdLst>
              <a:gd name="connsiteX0" fmla="*/ 0 w 1314450"/>
              <a:gd name="connsiteY0" fmla="*/ 271462 h 271462"/>
              <a:gd name="connsiteX1" fmla="*/ 357188 w 1314450"/>
              <a:gd name="connsiteY1" fmla="*/ 42862 h 271462"/>
              <a:gd name="connsiteX2" fmla="*/ 1143000 w 1314450"/>
              <a:gd name="connsiteY2" fmla="*/ 28575 h 271462"/>
              <a:gd name="connsiteX3" fmla="*/ 1314450 w 1314450"/>
              <a:gd name="connsiteY3" fmla="*/ 0 h 271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450" h="271462">
                <a:moveTo>
                  <a:pt x="0" y="271462"/>
                </a:moveTo>
                <a:cubicBezTo>
                  <a:pt x="83344" y="177402"/>
                  <a:pt x="166688" y="83343"/>
                  <a:pt x="357188" y="42862"/>
                </a:cubicBezTo>
                <a:cubicBezTo>
                  <a:pt x="547688" y="2381"/>
                  <a:pt x="983456" y="35719"/>
                  <a:pt x="1143000" y="28575"/>
                </a:cubicBezTo>
                <a:cubicBezTo>
                  <a:pt x="1302544" y="21431"/>
                  <a:pt x="1308497" y="10715"/>
                  <a:pt x="131445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loud 36"/>
          <p:cNvSpPr/>
          <p:nvPr/>
        </p:nvSpPr>
        <p:spPr>
          <a:xfrm>
            <a:off x="3419968" y="2165684"/>
            <a:ext cx="1447800" cy="6858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NFV/DC</a:t>
            </a:r>
            <a:endParaRPr lang="en-US" dirty="0"/>
          </a:p>
        </p:txBody>
      </p:sp>
      <p:sp>
        <p:nvSpPr>
          <p:cNvPr id="38" name="Cloud 37"/>
          <p:cNvSpPr/>
          <p:nvPr/>
        </p:nvSpPr>
        <p:spPr>
          <a:xfrm>
            <a:off x="5401168" y="2394284"/>
            <a:ext cx="1447800" cy="6858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NFV/DC</a:t>
            </a:r>
            <a:endParaRPr lang="en-US" dirty="0"/>
          </a:p>
        </p:txBody>
      </p:sp>
      <p:sp>
        <p:nvSpPr>
          <p:cNvPr id="39" name="Freeform 38"/>
          <p:cNvSpPr/>
          <p:nvPr/>
        </p:nvSpPr>
        <p:spPr>
          <a:xfrm>
            <a:off x="3955750" y="2875297"/>
            <a:ext cx="211931" cy="471487"/>
          </a:xfrm>
          <a:custGeom>
            <a:avLst/>
            <a:gdLst>
              <a:gd name="connsiteX0" fmla="*/ 211931 w 211931"/>
              <a:gd name="connsiteY0" fmla="*/ 0 h 471487"/>
              <a:gd name="connsiteX1" fmla="*/ 11906 w 211931"/>
              <a:gd name="connsiteY1" fmla="*/ 314325 h 471487"/>
              <a:gd name="connsiteX2" fmla="*/ 140493 w 211931"/>
              <a:gd name="connsiteY2" fmla="*/ 471487 h 471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1931" h="471487">
                <a:moveTo>
                  <a:pt x="211931" y="0"/>
                </a:moveTo>
                <a:cubicBezTo>
                  <a:pt x="117871" y="117872"/>
                  <a:pt x="23812" y="235744"/>
                  <a:pt x="11906" y="314325"/>
                </a:cubicBezTo>
                <a:cubicBezTo>
                  <a:pt x="0" y="392906"/>
                  <a:pt x="70246" y="432196"/>
                  <a:pt x="140493" y="4714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4539156" y="2775284"/>
            <a:ext cx="771525" cy="900113"/>
          </a:xfrm>
          <a:custGeom>
            <a:avLst/>
            <a:gdLst>
              <a:gd name="connsiteX0" fmla="*/ 0 w 771525"/>
              <a:gd name="connsiteY0" fmla="*/ 0 h 900113"/>
              <a:gd name="connsiteX1" fmla="*/ 414337 w 771525"/>
              <a:gd name="connsiteY1" fmla="*/ 171450 h 900113"/>
              <a:gd name="connsiteX2" fmla="*/ 442912 w 771525"/>
              <a:gd name="connsiteY2" fmla="*/ 542925 h 900113"/>
              <a:gd name="connsiteX3" fmla="*/ 771525 w 771525"/>
              <a:gd name="connsiteY3" fmla="*/ 900113 h 90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1525" h="900113">
                <a:moveTo>
                  <a:pt x="0" y="0"/>
                </a:moveTo>
                <a:cubicBezTo>
                  <a:pt x="170259" y="40481"/>
                  <a:pt x="340518" y="80963"/>
                  <a:pt x="414337" y="171450"/>
                </a:cubicBezTo>
                <a:cubicBezTo>
                  <a:pt x="488156" y="261937"/>
                  <a:pt x="383381" y="421481"/>
                  <a:pt x="442912" y="542925"/>
                </a:cubicBezTo>
                <a:cubicBezTo>
                  <a:pt x="502443" y="664369"/>
                  <a:pt x="716756" y="847726"/>
                  <a:pt x="771525" y="90011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334368" y="2775284"/>
            <a:ext cx="1295400" cy="609600"/>
          </a:xfrm>
          <a:custGeom>
            <a:avLst/>
            <a:gdLst>
              <a:gd name="connsiteX0" fmla="*/ 0 w 1171575"/>
              <a:gd name="connsiteY0" fmla="*/ 373856 h 388144"/>
              <a:gd name="connsiteX1" fmla="*/ 471487 w 1171575"/>
              <a:gd name="connsiteY1" fmla="*/ 330994 h 388144"/>
              <a:gd name="connsiteX2" fmla="*/ 842962 w 1171575"/>
              <a:gd name="connsiteY2" fmla="*/ 30956 h 388144"/>
              <a:gd name="connsiteX3" fmla="*/ 1171575 w 1171575"/>
              <a:gd name="connsiteY3" fmla="*/ 145256 h 388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1575" h="388144">
                <a:moveTo>
                  <a:pt x="0" y="373856"/>
                </a:moveTo>
                <a:cubicBezTo>
                  <a:pt x="165496" y="381000"/>
                  <a:pt x="330993" y="388144"/>
                  <a:pt x="471487" y="330994"/>
                </a:cubicBezTo>
                <a:cubicBezTo>
                  <a:pt x="611981" y="273844"/>
                  <a:pt x="726281" y="61912"/>
                  <a:pt x="842962" y="30956"/>
                </a:cubicBezTo>
                <a:cubicBezTo>
                  <a:pt x="959643" y="0"/>
                  <a:pt x="1065609" y="72628"/>
                  <a:pt x="1171575" y="14525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582143" y="3018172"/>
            <a:ext cx="278606" cy="628650"/>
          </a:xfrm>
          <a:custGeom>
            <a:avLst/>
            <a:gdLst>
              <a:gd name="connsiteX0" fmla="*/ 0 w 278606"/>
              <a:gd name="connsiteY0" fmla="*/ 628650 h 628650"/>
              <a:gd name="connsiteX1" fmla="*/ 257175 w 278606"/>
              <a:gd name="connsiteY1" fmla="*/ 442912 h 628650"/>
              <a:gd name="connsiteX2" fmla="*/ 128588 w 278606"/>
              <a:gd name="connsiteY2" fmla="*/ 214312 h 628650"/>
              <a:gd name="connsiteX3" fmla="*/ 271463 w 278606"/>
              <a:gd name="connsiteY3" fmla="*/ 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606" h="628650">
                <a:moveTo>
                  <a:pt x="0" y="628650"/>
                </a:moveTo>
                <a:cubicBezTo>
                  <a:pt x="117872" y="570309"/>
                  <a:pt x="235744" y="511968"/>
                  <a:pt x="257175" y="442912"/>
                </a:cubicBezTo>
                <a:cubicBezTo>
                  <a:pt x="278606" y="373856"/>
                  <a:pt x="126207" y="288131"/>
                  <a:pt x="128588" y="214312"/>
                </a:cubicBezTo>
                <a:cubicBezTo>
                  <a:pt x="130969" y="140493"/>
                  <a:pt x="245269" y="40481"/>
                  <a:pt x="27146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629768" y="31562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4791568" y="30038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3877168" y="29276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2486520" y="3384884"/>
            <a:ext cx="693267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TSDN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15120" y="1556084"/>
            <a:ext cx="4780604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ORCHESTRATION                              </a:t>
            </a:r>
            <a:endParaRPr lang="en-US" dirty="0"/>
          </a:p>
        </p:txBody>
      </p:sp>
      <p:cxnSp>
        <p:nvCxnSpPr>
          <p:cNvPr id="48" name="Straight Connector 47"/>
          <p:cNvCxnSpPr>
            <a:endCxn id="45" idx="1"/>
          </p:cNvCxnSpPr>
          <p:nvPr/>
        </p:nvCxnSpPr>
        <p:spPr>
          <a:xfrm>
            <a:off x="3324720" y="3080084"/>
            <a:ext cx="552448" cy="148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14" idx="0"/>
          </p:cNvCxnSpPr>
          <p:nvPr/>
        </p:nvCxnSpPr>
        <p:spPr>
          <a:xfrm>
            <a:off x="3324720" y="4223084"/>
            <a:ext cx="310268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29920" y="3232484"/>
            <a:ext cx="582211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SDN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372720" y="2927684"/>
            <a:ext cx="0" cy="5334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</p:cNvCxnSpPr>
          <p:nvPr/>
        </p:nvCxnSpPr>
        <p:spPr>
          <a:xfrm flipV="1">
            <a:off x="6371593" y="3461084"/>
            <a:ext cx="1127" cy="4191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15120" y="1098884"/>
            <a:ext cx="55496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400920" y="1098884"/>
            <a:ext cx="55496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6960760" y="1098884"/>
            <a:ext cx="554960" cy="369332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APP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4620120" y="1098884"/>
            <a:ext cx="13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…………………</a:t>
            </a:r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2857624" y="1934116"/>
            <a:ext cx="0" cy="144285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3324720" y="3080084"/>
            <a:ext cx="0" cy="113805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169351" y="3555097"/>
            <a:ext cx="151411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6384595" y="3430406"/>
            <a:ext cx="434440" cy="593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7210920" y="1937084"/>
            <a:ext cx="0" cy="1290452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loud 61"/>
          <p:cNvSpPr/>
          <p:nvPr/>
        </p:nvSpPr>
        <p:spPr>
          <a:xfrm>
            <a:off x="6067920" y="4451684"/>
            <a:ext cx="1447800" cy="6858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NFV/DC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067920" y="41468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sp>
        <p:nvSpPr>
          <p:cNvPr id="64" name="Isosceles Triangle 63"/>
          <p:cNvSpPr/>
          <p:nvPr/>
        </p:nvSpPr>
        <p:spPr>
          <a:xfrm>
            <a:off x="5172568" y="21656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/>
          <p:cNvSpPr txBox="1"/>
          <p:nvPr/>
        </p:nvSpPr>
        <p:spPr>
          <a:xfrm>
            <a:off x="4924920" y="19370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66" name="Freeform 65"/>
          <p:cNvSpPr/>
          <p:nvPr/>
        </p:nvSpPr>
        <p:spPr>
          <a:xfrm>
            <a:off x="4966195" y="2632409"/>
            <a:ext cx="320675" cy="390525"/>
          </a:xfrm>
          <a:custGeom>
            <a:avLst/>
            <a:gdLst>
              <a:gd name="connsiteX0" fmla="*/ 320675 w 320675"/>
              <a:gd name="connsiteY0" fmla="*/ 0 h 390525"/>
              <a:gd name="connsiteX1" fmla="*/ 44450 w 320675"/>
              <a:gd name="connsiteY1" fmla="*/ 104775 h 390525"/>
              <a:gd name="connsiteX2" fmla="*/ 53975 w 320675"/>
              <a:gd name="connsiteY2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675" h="390525">
                <a:moveTo>
                  <a:pt x="320675" y="0"/>
                </a:moveTo>
                <a:cubicBezTo>
                  <a:pt x="204787" y="19844"/>
                  <a:pt x="88900" y="39688"/>
                  <a:pt x="44450" y="104775"/>
                </a:cubicBezTo>
                <a:cubicBezTo>
                  <a:pt x="0" y="169862"/>
                  <a:pt x="26987" y="280193"/>
                  <a:pt x="53975" y="39052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7229968" y="39182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6982320" y="36896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69" name="Freeform 68"/>
          <p:cNvSpPr/>
          <p:nvPr/>
        </p:nvSpPr>
        <p:spPr>
          <a:xfrm>
            <a:off x="6353670" y="3894472"/>
            <a:ext cx="904875" cy="319087"/>
          </a:xfrm>
          <a:custGeom>
            <a:avLst/>
            <a:gdLst>
              <a:gd name="connsiteX0" fmla="*/ 0 w 904875"/>
              <a:gd name="connsiteY0" fmla="*/ 23812 h 319087"/>
              <a:gd name="connsiteX1" fmla="*/ 57150 w 904875"/>
              <a:gd name="connsiteY1" fmla="*/ 33337 h 319087"/>
              <a:gd name="connsiteX2" fmla="*/ 323850 w 904875"/>
              <a:gd name="connsiteY2" fmla="*/ 223837 h 319087"/>
              <a:gd name="connsiteX3" fmla="*/ 904875 w 904875"/>
              <a:gd name="connsiteY3" fmla="*/ 319087 h 31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875" h="319087">
                <a:moveTo>
                  <a:pt x="0" y="23812"/>
                </a:moveTo>
                <a:cubicBezTo>
                  <a:pt x="1587" y="11906"/>
                  <a:pt x="3175" y="0"/>
                  <a:pt x="57150" y="33337"/>
                </a:cubicBezTo>
                <a:cubicBezTo>
                  <a:pt x="111125" y="66674"/>
                  <a:pt x="182563" y="176212"/>
                  <a:pt x="323850" y="223837"/>
                </a:cubicBezTo>
                <a:cubicBezTo>
                  <a:pt x="465137" y="271462"/>
                  <a:pt x="685006" y="295274"/>
                  <a:pt x="904875" y="3190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525120" y="3918284"/>
            <a:ext cx="277640" cy="307777"/>
          </a:xfrm>
          <a:prstGeom prst="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 smtClean="0"/>
              <a:t>X</a:t>
            </a:r>
            <a:endParaRPr lang="en-US" sz="1400" dirty="0"/>
          </a:p>
        </p:txBody>
      </p:sp>
      <p:cxnSp>
        <p:nvCxnSpPr>
          <p:cNvPr id="71" name="Straight Connector 70"/>
          <p:cNvCxnSpPr>
            <a:stCxn id="63" idx="3"/>
            <a:endCxn id="70" idx="1"/>
          </p:cNvCxnSpPr>
          <p:nvPr/>
        </p:nvCxnSpPr>
        <p:spPr>
          <a:xfrm flipV="1">
            <a:off x="6345560" y="4072173"/>
            <a:ext cx="17956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44" idx="3"/>
            <a:endCxn id="43" idx="1"/>
          </p:cNvCxnSpPr>
          <p:nvPr/>
        </p:nvCxnSpPr>
        <p:spPr>
          <a:xfrm>
            <a:off x="5069208" y="3157773"/>
            <a:ext cx="56056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45" idx="3"/>
            <a:endCxn id="44" idx="1"/>
          </p:cNvCxnSpPr>
          <p:nvPr/>
        </p:nvCxnSpPr>
        <p:spPr>
          <a:xfrm>
            <a:off x="4154808" y="3081573"/>
            <a:ext cx="63676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14" idx="3"/>
            <a:endCxn id="20" idx="1"/>
          </p:cNvCxnSpPr>
          <p:nvPr/>
        </p:nvCxnSpPr>
        <p:spPr>
          <a:xfrm>
            <a:off x="3773808" y="4376973"/>
            <a:ext cx="331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20" idx="3"/>
            <a:endCxn id="28" idx="1"/>
          </p:cNvCxnSpPr>
          <p:nvPr/>
        </p:nvCxnSpPr>
        <p:spPr>
          <a:xfrm>
            <a:off x="4383408" y="4376973"/>
            <a:ext cx="48436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8" idx="3"/>
            <a:endCxn id="33" idx="1"/>
          </p:cNvCxnSpPr>
          <p:nvPr/>
        </p:nvCxnSpPr>
        <p:spPr>
          <a:xfrm>
            <a:off x="5145408" y="4605573"/>
            <a:ext cx="3319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3" idx="3"/>
            <a:endCxn id="63" idx="1"/>
          </p:cNvCxnSpPr>
          <p:nvPr/>
        </p:nvCxnSpPr>
        <p:spPr>
          <a:xfrm flipV="1">
            <a:off x="5755008" y="4300773"/>
            <a:ext cx="31291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6683870" y="4251659"/>
            <a:ext cx="174625" cy="257175"/>
          </a:xfrm>
          <a:custGeom>
            <a:avLst/>
            <a:gdLst>
              <a:gd name="connsiteX0" fmla="*/ 174625 w 174625"/>
              <a:gd name="connsiteY0" fmla="*/ 257175 h 257175"/>
              <a:gd name="connsiteX1" fmla="*/ 12700 w 174625"/>
              <a:gd name="connsiteY1" fmla="*/ 142875 h 257175"/>
              <a:gd name="connsiteX2" fmla="*/ 98425 w 174625"/>
              <a:gd name="connsiteY2" fmla="*/ 85725 h 257175"/>
              <a:gd name="connsiteX3" fmla="*/ 31750 w 174625"/>
              <a:gd name="connsiteY3" fmla="*/ 0 h 257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625" h="257175">
                <a:moveTo>
                  <a:pt x="174625" y="257175"/>
                </a:moveTo>
                <a:cubicBezTo>
                  <a:pt x="100012" y="214312"/>
                  <a:pt x="25400" y="171450"/>
                  <a:pt x="12700" y="142875"/>
                </a:cubicBezTo>
                <a:cubicBezTo>
                  <a:pt x="0" y="114300"/>
                  <a:pt x="95250" y="109538"/>
                  <a:pt x="98425" y="85725"/>
                </a:cubicBezTo>
                <a:cubicBezTo>
                  <a:pt x="101600" y="61913"/>
                  <a:pt x="46037" y="20637"/>
                  <a:pt x="3175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Isosceles Triangle 78"/>
          <p:cNvSpPr/>
          <p:nvPr/>
        </p:nvSpPr>
        <p:spPr>
          <a:xfrm>
            <a:off x="3041243" y="221231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2793595" y="198371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sp>
        <p:nvSpPr>
          <p:cNvPr id="81" name="Freeform 80"/>
          <p:cNvSpPr/>
          <p:nvPr/>
        </p:nvSpPr>
        <p:spPr>
          <a:xfrm>
            <a:off x="3133651" y="2688848"/>
            <a:ext cx="777923" cy="286603"/>
          </a:xfrm>
          <a:custGeom>
            <a:avLst/>
            <a:gdLst>
              <a:gd name="connsiteX0" fmla="*/ 0 w 777923"/>
              <a:gd name="connsiteY0" fmla="*/ 0 h 286603"/>
              <a:gd name="connsiteX1" fmla="*/ 177421 w 777923"/>
              <a:gd name="connsiteY1" fmla="*/ 150126 h 286603"/>
              <a:gd name="connsiteX2" fmla="*/ 436729 w 777923"/>
              <a:gd name="connsiteY2" fmla="*/ 204717 h 286603"/>
              <a:gd name="connsiteX3" fmla="*/ 777923 w 777923"/>
              <a:gd name="connsiteY3" fmla="*/ 286603 h 28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923" h="286603">
                <a:moveTo>
                  <a:pt x="0" y="0"/>
                </a:moveTo>
                <a:cubicBezTo>
                  <a:pt x="52316" y="58003"/>
                  <a:pt x="104633" y="116007"/>
                  <a:pt x="177421" y="150126"/>
                </a:cubicBezTo>
                <a:cubicBezTo>
                  <a:pt x="250209" y="184245"/>
                  <a:pt x="336645" y="181971"/>
                  <a:pt x="436729" y="204717"/>
                </a:cubicBezTo>
                <a:cubicBezTo>
                  <a:pt x="536813" y="227463"/>
                  <a:pt x="725607" y="272955"/>
                  <a:pt x="777923" y="2866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Isosceles Triangle 81"/>
          <p:cNvSpPr/>
          <p:nvPr/>
        </p:nvSpPr>
        <p:spPr>
          <a:xfrm>
            <a:off x="3019920" y="5747084"/>
            <a:ext cx="152400" cy="457200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2769712" y="5518484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((( )))</a:t>
            </a:r>
            <a:endParaRPr lang="en-US" dirty="0"/>
          </a:p>
        </p:txBody>
      </p:sp>
      <p:cxnSp>
        <p:nvCxnSpPr>
          <p:cNvPr id="84" name="Straight Connector 83"/>
          <p:cNvCxnSpPr/>
          <p:nvPr/>
        </p:nvCxnSpPr>
        <p:spPr>
          <a:xfrm flipV="1">
            <a:off x="2638920" y="3765886"/>
            <a:ext cx="0" cy="228599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562720" y="5899484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562720" y="4680284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Freeform 86"/>
          <p:cNvSpPr/>
          <p:nvPr/>
        </p:nvSpPr>
        <p:spPr>
          <a:xfrm flipV="1">
            <a:off x="2715120" y="4732671"/>
            <a:ext cx="304800" cy="45719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 flipV="1">
            <a:off x="2715120" y="6051884"/>
            <a:ext cx="304800" cy="45719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 rot="16200000">
            <a:off x="2220101" y="5251503"/>
            <a:ext cx="8098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/>
              <a:t>))))))))))))))))))))))))))</a:t>
            </a:r>
            <a:br>
              <a:rPr lang="en-US" sz="600" dirty="0" smtClean="0"/>
            </a:br>
            <a:r>
              <a:rPr lang="en-US" sz="600" dirty="0" smtClean="0"/>
              <a:t>((((((((((((((((((((((((((</a:t>
            </a:r>
            <a:endParaRPr lang="en-US" sz="600" dirty="0"/>
          </a:p>
        </p:txBody>
      </p:sp>
      <p:sp>
        <p:nvSpPr>
          <p:cNvPr id="90" name="TextBox 89"/>
          <p:cNvSpPr txBox="1"/>
          <p:nvPr/>
        </p:nvSpPr>
        <p:spPr>
          <a:xfrm>
            <a:off x="4373880" y="5877100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IP control</a:t>
            </a:r>
          </a:p>
          <a:p>
            <a:r>
              <a:rPr lang="en-US" sz="1050" b="1" dirty="0" smtClean="0"/>
              <a:t>Packet/optical/DWDM/OTN</a:t>
            </a:r>
          </a:p>
          <a:p>
            <a:r>
              <a:rPr lang="en-US" sz="1050" b="1" dirty="0" err="1" smtClean="0"/>
              <a:t>uWave</a:t>
            </a:r>
            <a:r>
              <a:rPr lang="en-US" sz="1050" b="1" dirty="0" smtClean="0"/>
              <a:t>/ </a:t>
            </a:r>
            <a:r>
              <a:rPr lang="en-US" sz="1050" b="1" dirty="0" err="1" smtClean="0"/>
              <a:t>mmWave</a:t>
            </a:r>
            <a:endParaRPr lang="en-US" sz="1050" b="1" dirty="0" smtClean="0"/>
          </a:p>
          <a:p>
            <a:r>
              <a:rPr lang="en-US" sz="1050" b="1" dirty="0" smtClean="0"/>
              <a:t>RF</a:t>
            </a:r>
            <a:endParaRPr lang="en-US" sz="1050" b="1" dirty="0"/>
          </a:p>
        </p:txBody>
      </p:sp>
      <p:sp>
        <p:nvSpPr>
          <p:cNvPr id="91" name="Freeform 90"/>
          <p:cNvSpPr/>
          <p:nvPr/>
        </p:nvSpPr>
        <p:spPr>
          <a:xfrm rot="4222419">
            <a:off x="4008996" y="5978956"/>
            <a:ext cx="143547" cy="336875"/>
          </a:xfrm>
          <a:custGeom>
            <a:avLst/>
            <a:gdLst>
              <a:gd name="connsiteX0" fmla="*/ 0 w 371475"/>
              <a:gd name="connsiteY0" fmla="*/ 742950 h 742950"/>
              <a:gd name="connsiteX1" fmla="*/ 271462 w 371475"/>
              <a:gd name="connsiteY1" fmla="*/ 542925 h 742950"/>
              <a:gd name="connsiteX2" fmla="*/ 214312 w 371475"/>
              <a:gd name="connsiteY2" fmla="*/ 228600 h 742950"/>
              <a:gd name="connsiteX3" fmla="*/ 371475 w 371475"/>
              <a:gd name="connsiteY3" fmla="*/ 0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1475" h="742950">
                <a:moveTo>
                  <a:pt x="0" y="742950"/>
                </a:moveTo>
                <a:cubicBezTo>
                  <a:pt x="117871" y="685800"/>
                  <a:pt x="235743" y="628650"/>
                  <a:pt x="271462" y="542925"/>
                </a:cubicBezTo>
                <a:cubicBezTo>
                  <a:pt x="307181" y="457200"/>
                  <a:pt x="197643" y="319088"/>
                  <a:pt x="214312" y="228600"/>
                </a:cubicBezTo>
                <a:cubicBezTo>
                  <a:pt x="230981" y="138112"/>
                  <a:pt x="301228" y="69056"/>
                  <a:pt x="37147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>
            <a:off x="3896137" y="5999162"/>
            <a:ext cx="381000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764280" y="6207768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/>
              <a:t>))))))))))))))))))))))</a:t>
            </a:r>
            <a:br>
              <a:rPr lang="en-US" sz="500" dirty="0" smtClean="0"/>
            </a:br>
            <a:r>
              <a:rPr lang="en-US" sz="500" dirty="0" smtClean="0"/>
              <a:t>((((((((((((((((((((((</a:t>
            </a:r>
            <a:endParaRPr lang="en-US" sz="500" dirty="0"/>
          </a:p>
        </p:txBody>
      </p:sp>
      <p:sp>
        <p:nvSpPr>
          <p:cNvPr id="94" name="Rectangle 93"/>
          <p:cNvSpPr/>
          <p:nvPr/>
        </p:nvSpPr>
        <p:spPr>
          <a:xfrm>
            <a:off x="3688080" y="5922962"/>
            <a:ext cx="2590800" cy="65835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5382120" y="51374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6" name="Oval 95"/>
          <p:cNvSpPr/>
          <p:nvPr/>
        </p:nvSpPr>
        <p:spPr>
          <a:xfrm>
            <a:off x="8125320" y="9817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>
            <a:off x="8125320" y="12865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8" name="Oval 97"/>
          <p:cNvSpPr/>
          <p:nvPr/>
        </p:nvSpPr>
        <p:spPr>
          <a:xfrm>
            <a:off x="4599551" y="2721523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9" name="Oval 98"/>
          <p:cNvSpPr/>
          <p:nvPr/>
        </p:nvSpPr>
        <p:spPr>
          <a:xfrm>
            <a:off x="8125320" y="18199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0" name="Oval 99"/>
          <p:cNvSpPr/>
          <p:nvPr/>
        </p:nvSpPr>
        <p:spPr>
          <a:xfrm>
            <a:off x="5915520" y="36896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01" name="Oval 100"/>
          <p:cNvSpPr/>
          <p:nvPr/>
        </p:nvSpPr>
        <p:spPr>
          <a:xfrm>
            <a:off x="8125320" y="23533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2" name="Oval 101"/>
          <p:cNvSpPr/>
          <p:nvPr/>
        </p:nvSpPr>
        <p:spPr>
          <a:xfrm>
            <a:off x="2943720" y="32324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03" name="Oval 102"/>
          <p:cNvSpPr/>
          <p:nvPr/>
        </p:nvSpPr>
        <p:spPr>
          <a:xfrm>
            <a:off x="8125320" y="28867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4" name="Oval 103"/>
          <p:cNvSpPr/>
          <p:nvPr/>
        </p:nvSpPr>
        <p:spPr>
          <a:xfrm>
            <a:off x="6448920" y="23942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05" name="Oval 104"/>
          <p:cNvSpPr/>
          <p:nvPr/>
        </p:nvSpPr>
        <p:spPr>
          <a:xfrm>
            <a:off x="8125320" y="34201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6" name="Oval 105"/>
          <p:cNvSpPr/>
          <p:nvPr/>
        </p:nvSpPr>
        <p:spPr>
          <a:xfrm>
            <a:off x="6829920" y="30800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07" name="Oval 106"/>
          <p:cNvSpPr/>
          <p:nvPr/>
        </p:nvSpPr>
        <p:spPr>
          <a:xfrm>
            <a:off x="8125320" y="37249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8" name="Oval 107"/>
          <p:cNvSpPr/>
          <p:nvPr/>
        </p:nvSpPr>
        <p:spPr>
          <a:xfrm>
            <a:off x="6067920" y="16322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109" name="Oval 108"/>
          <p:cNvSpPr/>
          <p:nvPr/>
        </p:nvSpPr>
        <p:spPr>
          <a:xfrm>
            <a:off x="8125320" y="42583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0" name="Oval 109"/>
          <p:cNvSpPr/>
          <p:nvPr/>
        </p:nvSpPr>
        <p:spPr>
          <a:xfrm>
            <a:off x="2943720" y="9464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111" name="Oval 110"/>
          <p:cNvSpPr/>
          <p:nvPr/>
        </p:nvSpPr>
        <p:spPr>
          <a:xfrm>
            <a:off x="8125320" y="479174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>
          <a:xfrm>
            <a:off x="1386650" y="3516008"/>
            <a:ext cx="228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1386650" y="3592208"/>
            <a:ext cx="228600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1462850" y="3897008"/>
            <a:ext cx="76200" cy="7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1424751" y="3635752"/>
            <a:ext cx="152400" cy="228600"/>
            <a:chOff x="4495800" y="5334000"/>
            <a:chExt cx="198119" cy="274319"/>
          </a:xfrm>
        </p:grpSpPr>
        <p:sp>
          <p:nvSpPr>
            <p:cNvPr id="116" name="Rectangle 115"/>
            <p:cNvSpPr/>
            <p:nvPr/>
          </p:nvSpPr>
          <p:spPr>
            <a:xfrm>
              <a:off x="4495800" y="5334000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4572000" y="5334000"/>
              <a:ext cx="45719" cy="4571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4648200" y="5334000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4495800" y="5410200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4572000" y="5410200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4648200" y="5410200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4495800" y="5486400"/>
              <a:ext cx="45719" cy="45719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4572000" y="5486400"/>
              <a:ext cx="45719" cy="45719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4648200" y="5486400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495800" y="5562600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4572000" y="5562600"/>
              <a:ext cx="45719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Oval 126"/>
          <p:cNvSpPr/>
          <p:nvPr/>
        </p:nvSpPr>
        <p:spPr>
          <a:xfrm>
            <a:off x="1191120" y="372016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248966" y="3186764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((( )))</a:t>
            </a:r>
            <a:endParaRPr lang="en-US" sz="1400" dirty="0"/>
          </a:p>
        </p:txBody>
      </p:sp>
      <p:sp>
        <p:nvSpPr>
          <p:cNvPr id="129" name="Oval 128"/>
          <p:cNvSpPr/>
          <p:nvPr/>
        </p:nvSpPr>
        <p:spPr>
          <a:xfrm>
            <a:off x="6296520" y="42230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30" name="Oval 129"/>
          <p:cNvSpPr/>
          <p:nvPr/>
        </p:nvSpPr>
        <p:spPr>
          <a:xfrm>
            <a:off x="5001120" y="31562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31" name="Curved Right Arrow 130"/>
          <p:cNvSpPr/>
          <p:nvPr/>
        </p:nvSpPr>
        <p:spPr>
          <a:xfrm>
            <a:off x="7210920" y="4908884"/>
            <a:ext cx="685800" cy="1143000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4467720" y="21656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33" name="Oval 132"/>
          <p:cNvSpPr/>
          <p:nvPr/>
        </p:nvSpPr>
        <p:spPr>
          <a:xfrm>
            <a:off x="3705720" y="34610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4" name="TextBox 133"/>
          <p:cNvSpPr txBox="1"/>
          <p:nvPr/>
        </p:nvSpPr>
        <p:spPr>
          <a:xfrm>
            <a:off x="3805237" y="6377930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(((( ))))</a:t>
            </a:r>
            <a:endParaRPr lang="en-US" sz="900" dirty="0"/>
          </a:p>
        </p:txBody>
      </p:sp>
      <p:cxnSp>
        <p:nvCxnSpPr>
          <p:cNvPr id="135" name="Straight Connector 134"/>
          <p:cNvCxnSpPr/>
          <p:nvPr/>
        </p:nvCxnSpPr>
        <p:spPr>
          <a:xfrm>
            <a:off x="3688080" y="6075362"/>
            <a:ext cx="2590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3688080" y="6249432"/>
            <a:ext cx="2590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688080" y="6410500"/>
            <a:ext cx="259080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H="1">
            <a:off x="4371499" y="5922962"/>
            <a:ext cx="2381" cy="65960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1313040" y="460408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1617840" y="4223084"/>
            <a:ext cx="5517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((( )))</a:t>
            </a:r>
            <a:endParaRPr lang="en-US" sz="1400" dirty="0"/>
          </a:p>
        </p:txBody>
      </p:sp>
      <p:grpSp>
        <p:nvGrpSpPr>
          <p:cNvPr id="141" name="Group 140"/>
          <p:cNvGrpSpPr/>
          <p:nvPr/>
        </p:nvGrpSpPr>
        <p:grpSpPr>
          <a:xfrm>
            <a:off x="1617840" y="4488129"/>
            <a:ext cx="533400" cy="344555"/>
            <a:chOff x="2286000" y="5751445"/>
            <a:chExt cx="533400" cy="344555"/>
          </a:xfrm>
        </p:grpSpPr>
        <p:sp>
          <p:nvSpPr>
            <p:cNvPr id="142" name="Rectangle 141"/>
            <p:cNvSpPr/>
            <p:nvPr/>
          </p:nvSpPr>
          <p:spPr>
            <a:xfrm>
              <a:off x="2286000" y="5867400"/>
              <a:ext cx="533400" cy="1524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2438400" y="5751445"/>
              <a:ext cx="304800" cy="2286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2362200" y="6019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667000" y="60198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Rounded Rectangle 145"/>
          <p:cNvSpPr/>
          <p:nvPr/>
        </p:nvSpPr>
        <p:spPr>
          <a:xfrm>
            <a:off x="688200" y="2744804"/>
            <a:ext cx="228600" cy="76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ounded Rectangle 146"/>
          <p:cNvSpPr/>
          <p:nvPr/>
        </p:nvSpPr>
        <p:spPr>
          <a:xfrm>
            <a:off x="948535" y="2744804"/>
            <a:ext cx="228600" cy="76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ounded Rectangle 147"/>
          <p:cNvSpPr/>
          <p:nvPr/>
        </p:nvSpPr>
        <p:spPr>
          <a:xfrm>
            <a:off x="1208365" y="2744804"/>
            <a:ext cx="228600" cy="76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ounded Rectangle 148"/>
          <p:cNvSpPr/>
          <p:nvPr/>
        </p:nvSpPr>
        <p:spPr>
          <a:xfrm>
            <a:off x="1467005" y="2744804"/>
            <a:ext cx="228600" cy="76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ounded Rectangle 149"/>
          <p:cNvSpPr/>
          <p:nvPr/>
        </p:nvSpPr>
        <p:spPr>
          <a:xfrm>
            <a:off x="1728530" y="2744804"/>
            <a:ext cx="228600" cy="76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1" name="Straight Connector 150"/>
          <p:cNvCxnSpPr/>
          <p:nvPr/>
        </p:nvCxnSpPr>
        <p:spPr>
          <a:xfrm flipV="1">
            <a:off x="556232" y="2766190"/>
            <a:ext cx="1499962" cy="2884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380516" y="2851051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35800" y="2483279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((( )))</a:t>
            </a:r>
            <a:endParaRPr lang="en-US" sz="1200" dirty="0"/>
          </a:p>
        </p:txBody>
      </p:sp>
      <p:sp>
        <p:nvSpPr>
          <p:cNvPr id="155" name="Oval 154"/>
          <p:cNvSpPr/>
          <p:nvPr/>
        </p:nvSpPr>
        <p:spPr>
          <a:xfrm>
            <a:off x="993000" y="2455244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78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Sub-topics (so far)</a:t>
            </a:r>
            <a:endParaRPr lang="en-US" dirty="0"/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516180"/>
              </p:ext>
            </p:extLst>
          </p:nvPr>
        </p:nvGraphicFramePr>
        <p:xfrm>
          <a:off x="838200" y="1100443"/>
          <a:ext cx="10514478" cy="4807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893"/>
                <a:gridCol w="3344234"/>
                <a:gridCol w="2969058"/>
                <a:gridCol w="2284756"/>
                <a:gridCol w="1467537"/>
              </a:tblGrid>
              <a:tr h="584811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#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Topic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Contribution # addressing the topic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Contributing </a:t>
                      </a:r>
                      <a:r>
                        <a:rPr lang="en-GB" sz="1400" dirty="0" smtClean="0">
                          <a:effectLst/>
                        </a:rPr>
                        <a:t>organisations (1</a:t>
                      </a:r>
                      <a:r>
                        <a:rPr lang="en-GB" sz="1400" baseline="30000" dirty="0" smtClean="0">
                          <a:effectLst/>
                        </a:rPr>
                        <a:t>st</a:t>
                      </a:r>
                      <a:r>
                        <a:rPr lang="en-GB" sz="1400" baseline="0" dirty="0" smtClean="0">
                          <a:effectLst/>
                        </a:rPr>
                        <a:t> meeting)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Champion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47109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Overview of use cases and terminology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 dirty="0">
                          <a:effectLst/>
                          <a:hlinkClick r:id="rId2"/>
                        </a:rPr>
                        <a:t>I-030</a:t>
                      </a:r>
                      <a:r>
                        <a:rPr lang="en-GB" sz="1400" dirty="0">
                          <a:effectLst/>
                        </a:rPr>
                        <a:t>, [IMT.VISION]</a:t>
                      </a:r>
                      <a:endParaRPr lang="en-US" sz="1800" dirty="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 dirty="0">
                          <a:effectLst/>
                          <a:hlinkClick r:id="rId3"/>
                        </a:rPr>
                        <a:t>I-016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US" sz="1400" u="sng" kern="100" dirty="0">
                          <a:effectLst/>
                          <a:hlinkClick r:id="rId4"/>
                        </a:rPr>
                        <a:t>I-024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TSB, ETRI, Ericsson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NEC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49116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High level technology targets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2"/>
                        </a:rPr>
                        <a:t>I-030</a:t>
                      </a:r>
                      <a:r>
                        <a:rPr lang="it-IT" sz="1400">
                          <a:effectLst/>
                        </a:rPr>
                        <a:t>, </a:t>
                      </a:r>
                      <a:r>
                        <a:rPr lang="it-IT" sz="1400" u="sng" kern="100">
                          <a:effectLst/>
                          <a:hlinkClick r:id="rId5"/>
                        </a:rPr>
                        <a:t>I-014.1</a:t>
                      </a:r>
                      <a:r>
                        <a:rPr lang="it-IT" sz="1400">
                          <a:effectLst/>
                        </a:rPr>
                        <a:t>, </a:t>
                      </a:r>
                      <a:r>
                        <a:rPr lang="it-IT" sz="1400" u="sng" kern="100">
                          <a:effectLst/>
                          <a:hlinkClick r:id="rId6"/>
                        </a:rPr>
                        <a:t>I-14.2</a:t>
                      </a:r>
                      <a:r>
                        <a:rPr lang="it-IT" sz="1400" u="sng">
                          <a:effectLst/>
                        </a:rPr>
                        <a:t>, </a:t>
                      </a:r>
                      <a:r>
                        <a:rPr lang="it-IT" sz="1400">
                          <a:effectLst/>
                        </a:rPr>
                        <a:t> </a:t>
                      </a:r>
                      <a:r>
                        <a:rPr lang="it-IT" sz="1400" u="sng" kern="100">
                          <a:effectLst/>
                          <a:hlinkClick r:id="rId7"/>
                        </a:rPr>
                        <a:t>I-015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it-IT" sz="1400">
                          <a:effectLst/>
                        </a:rPr>
                        <a:t>[IMT.VISION]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U Tokyo / TTC, China Mobile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[Vodafone]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38987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High level architecture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8"/>
                        </a:rPr>
                        <a:t>I-008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9"/>
                        </a:rPr>
                        <a:t>I-009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0"/>
                        </a:rPr>
                        <a:t>I-021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1"/>
                        </a:rPr>
                        <a:t>I-022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2"/>
                        </a:rPr>
                        <a:t>I-028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ETRI, KT, </a:t>
                      </a:r>
                      <a:r>
                        <a:rPr lang="en-GB" sz="1400" dirty="0" smtClean="0">
                          <a:effectLst/>
                        </a:rPr>
                        <a:t>SKT, China Mobile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ETRI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38987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E2E QoS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9"/>
                        </a:rPr>
                        <a:t>I-009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3"/>
                        </a:rPr>
                        <a:t>I-010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4"/>
                        </a:rPr>
                        <a:t>I-011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5"/>
                        </a:rPr>
                        <a:t>I-012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2"/>
                        </a:rPr>
                        <a:t>I-028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KT,  SKT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KT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38987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Next generation network technology (e.g., ICN, CCNx, …)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1400" u="sng" kern="100">
                          <a:effectLst/>
                          <a:hlinkClick r:id="rId16"/>
                        </a:rPr>
                        <a:t>I-032</a:t>
                      </a:r>
                      <a:r>
                        <a:rPr lang="en-GB" sz="1400">
                          <a:effectLst/>
                        </a:rPr>
                        <a:t>,</a:t>
                      </a:r>
                      <a:r>
                        <a:rPr lang="it-IT" sz="1400">
                          <a:effectLst/>
                        </a:rPr>
                        <a:t>  </a:t>
                      </a:r>
                      <a:r>
                        <a:rPr lang="it-IT" sz="1400" u="sng" kern="100">
                          <a:effectLst/>
                          <a:hlinkClick r:id="rId17"/>
                        </a:rPr>
                        <a:t>I-033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Cisco, PARC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Cisco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38987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Network softwarization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12"/>
                        </a:rPr>
                        <a:t>I-028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5GMF, KT, SKT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5GMF</a:t>
                      </a:r>
                      <a:r>
                        <a:rPr lang="en-GB" sz="1400" baseline="0" dirty="0">
                          <a:effectLst/>
                        </a:rPr>
                        <a:t> </a:t>
                      </a:r>
                      <a:r>
                        <a:rPr lang="en-GB" sz="1400" baseline="0" dirty="0" smtClean="0">
                          <a:effectLst/>
                        </a:rPr>
                        <a:t>/ U Tokyo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389874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Fronthaul &amp; Backhaul (e.g., RoF)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18"/>
                        </a:rPr>
                        <a:t>I-018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9"/>
                        </a:rPr>
                        <a:t>I-019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20"/>
                        </a:rPr>
                        <a:t>I-026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 smtClean="0">
                          <a:effectLst/>
                        </a:rPr>
                        <a:t>ITU-T SG15,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Huawei, 5GMF / U Tokyo</a:t>
                      </a:r>
                    </a:p>
                  </a:txBody>
                  <a:tcPr marL="77653" marR="77653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Huawei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/>
                </a:tc>
              </a:tr>
              <a:tr h="19493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Challenges and enablers for 5G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 dirty="0">
                          <a:effectLst/>
                          <a:hlinkClick r:id="rId21"/>
                        </a:rPr>
                        <a:t>I-025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Huawei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65586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Integrated management of all segments (mobile-transport) and technology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it-IT" sz="1400" u="sng" kern="100">
                          <a:effectLst/>
                          <a:hlinkClick r:id="rId6"/>
                        </a:rPr>
                        <a:t>I-14.2</a:t>
                      </a:r>
                      <a:r>
                        <a:rPr lang="it-IT" sz="1400">
                          <a:effectLst/>
                        </a:rPr>
                        <a:t>,  </a:t>
                      </a:r>
                      <a:r>
                        <a:rPr lang="en-US" sz="1400" u="sng" kern="100">
                          <a:effectLst/>
                          <a:hlinkClick r:id="rId22"/>
                        </a:rPr>
                        <a:t>I-031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8"/>
                        </a:rPr>
                        <a:t>I-008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9"/>
                        </a:rPr>
                        <a:t>I-009</a:t>
                      </a:r>
                      <a:endParaRPr lang="en-US" sz="1800">
                        <a:effectLst/>
                      </a:endParaRP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23"/>
                        </a:rPr>
                        <a:t>I-020</a:t>
                      </a:r>
                      <a:r>
                        <a:rPr lang="en-GB" sz="1400">
                          <a:effectLst/>
                        </a:rPr>
                        <a:t>, </a:t>
                      </a:r>
                      <a:r>
                        <a:rPr lang="en-US" sz="1400" u="sng" kern="100">
                          <a:effectLst/>
                          <a:hlinkClick r:id="rId10"/>
                        </a:rPr>
                        <a:t>I-021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TTC, Huawei , KT, China Mobile, ETRI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9493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Smooth Transition Model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 dirty="0">
                          <a:effectLst/>
                          <a:hlinkClick r:id="rId17"/>
                        </a:rPr>
                        <a:t>I-033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US" sz="1400" u="sng" kern="100" dirty="0">
                          <a:effectLst/>
                          <a:hlinkClick r:id="rId24"/>
                        </a:rPr>
                        <a:t>I-029</a:t>
                      </a:r>
                      <a:r>
                        <a:rPr lang="en-GB" sz="1400" dirty="0">
                          <a:effectLst/>
                        </a:rPr>
                        <a:t>, </a:t>
                      </a:r>
                      <a:r>
                        <a:rPr lang="en-US" sz="1400" u="sng" kern="100" dirty="0">
                          <a:effectLst/>
                          <a:hlinkClick r:id="rId25"/>
                        </a:rPr>
                        <a:t>I-027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CISCO, ALU, STC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94937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>
                          <a:effectLst/>
                        </a:rPr>
                        <a:t>Security aspects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US" sz="1400" u="sng" kern="100">
                          <a:effectLst/>
                          <a:hlinkClick r:id="rId26"/>
                        </a:rPr>
                        <a:t>I-014.1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TTC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504190" algn="l"/>
                          <a:tab pos="756285" algn="l"/>
                          <a:tab pos="1008380" algn="l"/>
                          <a:tab pos="1260475" algn="l"/>
                        </a:tabLs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7653" marR="77653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57080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2"/>
                </a:solidFill>
              </a:rPr>
              <a:t>The development of </a:t>
            </a:r>
            <a:r>
              <a:rPr lang="en-GB" sz="2400" b="1" dirty="0">
                <a:solidFill>
                  <a:schemeClr val="tx2"/>
                </a:solidFill>
              </a:rPr>
              <a:t>IMT-2000</a:t>
            </a:r>
            <a:r>
              <a:rPr lang="en-GB" sz="2400" dirty="0">
                <a:solidFill>
                  <a:schemeClr val="tx2"/>
                </a:solidFill>
              </a:rPr>
              <a:t> and </a:t>
            </a:r>
            <a:r>
              <a:rPr lang="en-GB" sz="2400" b="1" dirty="0">
                <a:solidFill>
                  <a:schemeClr val="tx2"/>
                </a:solidFill>
              </a:rPr>
              <a:t>IMT-Advanced</a:t>
            </a:r>
            <a:r>
              <a:rPr lang="en-GB" sz="2400" dirty="0">
                <a:solidFill>
                  <a:schemeClr val="tx2"/>
                </a:solidFill>
              </a:rPr>
              <a:t> has been an open, collaborative process involving the ITU’s Member States, national and regional standards development organizations, equipment manufacturers, network operators, academia and industry </a:t>
            </a:r>
            <a:r>
              <a:rPr lang="en-GB" sz="2400" dirty="0" smtClean="0">
                <a:solidFill>
                  <a:schemeClr val="tx2"/>
                </a:solidFill>
              </a:rPr>
              <a:t>fora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chemeClr val="tx2"/>
                </a:solidFill>
              </a:rPr>
              <a:t>This </a:t>
            </a:r>
            <a:r>
              <a:rPr lang="en-GB" sz="2400" dirty="0">
                <a:solidFill>
                  <a:schemeClr val="tx2"/>
                </a:solidFill>
              </a:rPr>
              <a:t>collective achievement </a:t>
            </a:r>
            <a:r>
              <a:rPr lang="en-US" sz="2400" dirty="0" smtClean="0">
                <a:solidFill>
                  <a:schemeClr val="tx2"/>
                </a:solidFill>
              </a:rPr>
              <a:t>is serving </a:t>
            </a:r>
            <a:r>
              <a:rPr lang="en-US" sz="2400" dirty="0">
                <a:solidFill>
                  <a:schemeClr val="tx2"/>
                </a:solidFill>
              </a:rPr>
              <a:t>as </a:t>
            </a:r>
            <a:r>
              <a:rPr lang="en-US" sz="2400" dirty="0" smtClean="0">
                <a:solidFill>
                  <a:schemeClr val="tx2"/>
                </a:solidFill>
              </a:rPr>
              <a:t>the </a:t>
            </a:r>
            <a:r>
              <a:rPr lang="en-US" sz="2400" dirty="0">
                <a:solidFill>
                  <a:schemeClr val="tx2"/>
                </a:solidFill>
              </a:rPr>
              <a:t>"model" for </a:t>
            </a:r>
            <a:r>
              <a:rPr lang="en-US" sz="2400" dirty="0" smtClean="0">
                <a:solidFill>
                  <a:schemeClr val="tx2"/>
                </a:solidFill>
              </a:rPr>
              <a:t>IMT-2020 development</a:t>
            </a:r>
            <a:endParaRPr lang="en-US" sz="2400" dirty="0">
              <a:solidFill>
                <a:schemeClr val="tx2"/>
              </a:solidFill>
            </a:endParaRP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</a:rPr>
              <a:t>Frequent interactions between ITU, SDOs and other partners (Operators, Industries, Academia, Regulators, etc...) using coordinated work plans </a:t>
            </a:r>
            <a:r>
              <a:rPr lang="en-US" sz="2400" dirty="0" smtClean="0">
                <a:solidFill>
                  <a:schemeClr val="tx2"/>
                </a:solidFill>
              </a:rPr>
              <a:t>will be required to </a:t>
            </a:r>
            <a:r>
              <a:rPr lang="en-US" sz="2400" dirty="0">
                <a:solidFill>
                  <a:schemeClr val="tx2"/>
                </a:solidFill>
              </a:rPr>
              <a:t>achieve </a:t>
            </a:r>
            <a:r>
              <a:rPr lang="en-US" sz="2400" dirty="0" smtClean="0">
                <a:solidFill>
                  <a:schemeClr val="tx2"/>
                </a:solidFill>
              </a:rPr>
              <a:t>this aim by 2020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Encouraging feedback on open </a:t>
            </a:r>
            <a:r>
              <a:rPr lang="en-US" sz="2400" b="1" dirty="0" smtClean="0">
                <a:solidFill>
                  <a:schemeClr val="tx2"/>
                </a:solidFill>
              </a:rPr>
              <a:t>Focus Group on IMT-2020</a:t>
            </a:r>
            <a:r>
              <a:rPr lang="en-US" sz="2400" dirty="0" smtClean="0">
                <a:solidFill>
                  <a:schemeClr val="tx2"/>
                </a:solidFill>
              </a:rPr>
              <a:t> wire-line aspects</a:t>
            </a:r>
          </a:p>
          <a:p>
            <a:pPr lvl="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</a:rPr>
              <a:t>Launch of gap analysis and work on wire-line technologies supporting ‘5G’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6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"/>
            <a:ext cx="8100392" cy="836711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ITU-R activities on IMT-2020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5356" y="1124744"/>
            <a:ext cx="8229600" cy="5400600"/>
          </a:xfrm>
        </p:spPr>
        <p:txBody>
          <a:bodyPr>
            <a:noAutofit/>
          </a:bodyPr>
          <a:lstStyle/>
          <a:p>
            <a:pPr lvl="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WP 5D </a:t>
            </a:r>
            <a:r>
              <a:rPr lang="en-US" sz="1800" dirty="0" smtClean="0"/>
              <a:t>has </a:t>
            </a:r>
            <a:r>
              <a:rPr lang="en-US" sz="1800" dirty="0"/>
              <a:t>established the overall roadmap for </a:t>
            </a:r>
            <a:r>
              <a:rPr lang="en-US" sz="1800" dirty="0" smtClean="0"/>
              <a:t>the </a:t>
            </a:r>
            <a:r>
              <a:rPr lang="en-US" sz="1800" dirty="0"/>
              <a:t>development </a:t>
            </a:r>
            <a:r>
              <a:rPr lang="en-US" sz="1800" dirty="0" smtClean="0"/>
              <a:t>of IMT-2020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0">
              <a:lnSpc>
                <a:spcPct val="14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draft Resolution about the use of the name IMT-2020 is being submitted to the Radiocommunication Assembly for consideration. 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WP 5D has developed the “Vision</a:t>
            </a:r>
            <a:r>
              <a:rPr lang="en-US" sz="1800" dirty="0"/>
              <a:t>” for </a:t>
            </a:r>
            <a:r>
              <a:rPr lang="en-US" sz="1800" dirty="0" smtClean="0"/>
              <a:t>IMT-2020 systems and defined </a:t>
            </a:r>
            <a:r>
              <a:rPr lang="en-US" sz="1800" dirty="0"/>
              <a:t>the overall goals, process and timeline</a:t>
            </a:r>
            <a:r>
              <a:rPr lang="en-US" sz="1800" dirty="0" smtClean="0">
                <a:solidFill>
                  <a:schemeClr val="tx1"/>
                </a:solidFill>
              </a:rPr>
              <a:t>. Study Group 5 in July will present this to the ITU membership for approval.</a:t>
            </a:r>
          </a:p>
          <a:p>
            <a:pPr lvl="0">
              <a:lnSpc>
                <a:spcPct val="14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WP 5D together </a:t>
            </a:r>
            <a:r>
              <a:rPr lang="en-GB" sz="1800" dirty="0">
                <a:solidFill>
                  <a:schemeClr val="tx1"/>
                </a:solidFill>
              </a:rPr>
              <a:t>with </a:t>
            </a:r>
            <a:r>
              <a:rPr lang="en-GB" sz="1800" dirty="0" smtClean="0">
                <a:solidFill>
                  <a:schemeClr val="tx1"/>
                </a:solidFill>
              </a:rPr>
              <a:t>its partners (ITU membership, mobile industry, SDOs, etc…) agreed to apply </a:t>
            </a:r>
            <a:r>
              <a:rPr lang="en-GB" sz="1800" dirty="0">
                <a:solidFill>
                  <a:schemeClr val="tx1"/>
                </a:solidFill>
              </a:rPr>
              <a:t>the same open process </a:t>
            </a:r>
            <a:r>
              <a:rPr lang="en-GB" sz="1800" dirty="0" smtClean="0">
                <a:solidFill>
                  <a:schemeClr val="tx1"/>
                </a:solidFill>
              </a:rPr>
              <a:t>that was </a:t>
            </a:r>
            <a:r>
              <a:rPr lang="en-US" sz="1800" dirty="0" smtClean="0">
                <a:solidFill>
                  <a:schemeClr val="tx1"/>
                </a:solidFill>
              </a:rPr>
              <a:t>used for the development of IMT-2000 and IMT-Advanced.</a:t>
            </a:r>
            <a:endParaRPr lang="en-US" sz="1800" dirty="0">
              <a:solidFill>
                <a:schemeClr val="tx1"/>
              </a:solidFill>
            </a:endParaRPr>
          </a:p>
          <a:p>
            <a:pPr lvl="0"/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10056412" y="6384926"/>
            <a:ext cx="341714" cy="2461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7B29F-550E-4D7C-8450-001DD816381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1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3" y="15529"/>
            <a:ext cx="8168661" cy="814139"/>
          </a:xfrm>
        </p:spPr>
        <p:txBody>
          <a:bodyPr>
            <a:noAutofit/>
          </a:bodyPr>
          <a:lstStyle/>
          <a:p>
            <a:r>
              <a:rPr lang="en-US" sz="2800" b="1" dirty="0"/>
              <a:t>5G Related Aspects in ITU-R Working Party 5D - Key Current </a:t>
            </a:r>
            <a:r>
              <a:rPr lang="en-US" sz="2800" b="1" dirty="0" smtClean="0"/>
              <a:t>Milestones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498" y="1444191"/>
            <a:ext cx="8359669" cy="3879371"/>
          </a:xfrm>
        </p:spPr>
        <p:txBody>
          <a:bodyPr>
            <a:noAutofit/>
          </a:bodyPr>
          <a:lstStyle/>
          <a:p>
            <a:pPr marL="257449" indent="-257449">
              <a:spcBef>
                <a:spcPts val="1200"/>
              </a:spcBef>
              <a:buClr>
                <a:schemeClr val="tx1"/>
              </a:buClr>
            </a:pPr>
            <a:r>
              <a:rPr lang="en-US" sz="2400" b="1" dirty="0"/>
              <a:t>Draft New Recommendation ITU-R M.[IMT-Vision] </a:t>
            </a:r>
            <a:r>
              <a:rPr lang="en-US" sz="2400" b="1" i="1" dirty="0"/>
              <a:t>“Framework and overall objectives of the future development of IMT for 2020 and beyond” </a:t>
            </a:r>
            <a:r>
              <a:rPr lang="en-US" sz="2400" b="1" dirty="0"/>
              <a:t>has been completed by WP 5D and forwarded to ITU-R Study Group 5 in July for the final steps of approval.</a:t>
            </a:r>
          </a:p>
          <a:p>
            <a:pPr marL="430274" lvl="2" indent="-257449">
              <a:buClr>
                <a:schemeClr val="tx1"/>
              </a:buClr>
            </a:pPr>
            <a:endParaRPr lang="en-US" sz="2400" dirty="0" smtClean="0"/>
          </a:p>
          <a:p>
            <a:pPr marL="258642" indent="-257449">
              <a:spcBef>
                <a:spcPts val="1200"/>
              </a:spcBef>
              <a:buClr>
                <a:schemeClr val="tx1"/>
              </a:buClr>
            </a:pPr>
            <a:r>
              <a:rPr lang="en-US" sz="2400" b="1" dirty="0" smtClean="0"/>
              <a:t>Draft </a:t>
            </a:r>
            <a:r>
              <a:rPr lang="en-US" sz="2400" b="1" dirty="0"/>
              <a:t>New </a:t>
            </a:r>
            <a:r>
              <a:rPr lang="en-GB" sz="2400" b="1" dirty="0"/>
              <a:t>Report ITU-R M.[IMT.ABOVE 6 GHz]</a:t>
            </a:r>
            <a:r>
              <a:rPr lang="en-GB" sz="2400" b="1" i="1" dirty="0"/>
              <a:t>  “The technical feasibility of IMT in the bands above 6 GHz”  </a:t>
            </a:r>
            <a:r>
              <a:rPr lang="en-US" sz="2400" b="1" dirty="0"/>
              <a:t>has been completed by WP 5D and forwarded to ITU-R Study Group 5 for the final steps of approval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10056412" y="6384926"/>
            <a:ext cx="341714" cy="2461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7B29F-550E-4D7C-8450-001DD81638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0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3" y="0"/>
            <a:ext cx="7989553" cy="742970"/>
          </a:xfrm>
        </p:spPr>
        <p:txBody>
          <a:bodyPr>
            <a:normAutofit/>
          </a:bodyPr>
          <a:lstStyle/>
          <a:p>
            <a:pPr>
              <a:tabLst>
                <a:tab pos="3350417" algn="l"/>
              </a:tabLst>
            </a:pPr>
            <a:r>
              <a:rPr lang="en-CA" sz="2800" dirty="0"/>
              <a:t>Key themes on the Timeline &amp; Plan for “IMT-2020”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385" y="742970"/>
            <a:ext cx="8507027" cy="5472608"/>
          </a:xfrm>
        </p:spPr>
        <p:txBody>
          <a:bodyPr>
            <a:noAutofit/>
          </a:bodyPr>
          <a:lstStyle/>
          <a:p>
            <a:pPr marL="257449" indent="-257449">
              <a:buClr>
                <a:schemeClr val="tx1"/>
              </a:buClr>
            </a:pPr>
            <a:r>
              <a:rPr lang="en-CA" sz="1800" dirty="0"/>
              <a:t>Working Party 5D will essentially use the same process </a:t>
            </a:r>
            <a:r>
              <a:rPr lang="en-CA" sz="1800" dirty="0" smtClean="0"/>
              <a:t>successfully </a:t>
            </a:r>
            <a:r>
              <a:rPr lang="en-CA" sz="1800" dirty="0"/>
              <a:t>utilized in the development of IMT-Advanced. </a:t>
            </a:r>
          </a:p>
          <a:p>
            <a:pPr marL="257449" indent="-257449">
              <a:buClr>
                <a:schemeClr val="tx1"/>
              </a:buClr>
            </a:pPr>
            <a:r>
              <a:rPr lang="en-CA" sz="1800" dirty="0" smtClean="0">
                <a:solidFill>
                  <a:schemeClr val="tx2"/>
                </a:solidFill>
              </a:rPr>
              <a:t>In </a:t>
            </a:r>
            <a:r>
              <a:rPr lang="en-CA" sz="1800" dirty="0">
                <a:solidFill>
                  <a:schemeClr val="tx2"/>
                </a:solidFill>
              </a:rPr>
              <a:t>the 2016-2017 time-frame, WP 5D will define </a:t>
            </a:r>
            <a:r>
              <a:rPr lang="en-CA" sz="1800" dirty="0" smtClean="0">
                <a:solidFill>
                  <a:schemeClr val="tx2"/>
                </a:solidFill>
              </a:rPr>
              <a:t>the </a:t>
            </a:r>
            <a:r>
              <a:rPr lang="en-CA" sz="1800" u="sng" dirty="0">
                <a:solidFill>
                  <a:schemeClr val="tx2"/>
                </a:solidFill>
              </a:rPr>
              <a:t>performance requirements and evaluation criteria </a:t>
            </a:r>
            <a:r>
              <a:rPr lang="en-CA" sz="1800" dirty="0">
                <a:solidFill>
                  <a:schemeClr val="tx2"/>
                </a:solidFill>
              </a:rPr>
              <a:t>and methodology for the assessment of </a:t>
            </a:r>
            <a:r>
              <a:rPr lang="en-CA" sz="1800" dirty="0" smtClean="0">
                <a:solidFill>
                  <a:schemeClr val="tx2"/>
                </a:solidFill>
              </a:rPr>
              <a:t>the new </a:t>
            </a:r>
            <a:r>
              <a:rPr lang="en-CA" sz="1800" dirty="0">
                <a:solidFill>
                  <a:schemeClr val="tx2"/>
                </a:solidFill>
              </a:rPr>
              <a:t>IMT terrestrial radio </a:t>
            </a:r>
            <a:r>
              <a:rPr lang="en-CA" sz="1800" dirty="0" smtClean="0">
                <a:solidFill>
                  <a:schemeClr val="tx2"/>
                </a:solidFill>
              </a:rPr>
              <a:t>interface(s).</a:t>
            </a:r>
            <a:endParaRPr lang="en-US" sz="1800" dirty="0">
              <a:solidFill>
                <a:schemeClr val="tx2"/>
              </a:solidFill>
            </a:endParaRPr>
          </a:p>
          <a:p>
            <a:pPr marL="257449" indent="-257449">
              <a:buClr>
                <a:schemeClr val="tx1"/>
              </a:buClr>
            </a:pPr>
            <a:r>
              <a:rPr lang="en-CA" sz="1800" dirty="0" smtClean="0"/>
              <a:t>The </a:t>
            </a:r>
            <a:r>
              <a:rPr lang="en-CA" sz="1800" dirty="0"/>
              <a:t>timeframe for proposals will be focused in 2018 </a:t>
            </a:r>
            <a:r>
              <a:rPr lang="en-CA" sz="1800" dirty="0" smtClean="0"/>
              <a:t>(late </a:t>
            </a:r>
            <a:r>
              <a:rPr lang="en-CA" sz="1800" dirty="0"/>
              <a:t>2017 to mid-2019</a:t>
            </a:r>
            <a:r>
              <a:rPr lang="en-CA" sz="1800" dirty="0" smtClean="0"/>
              <a:t>).</a:t>
            </a:r>
            <a:endParaRPr lang="en-US" sz="1800" dirty="0"/>
          </a:p>
          <a:p>
            <a:pPr marL="257449" indent="-257449">
              <a:buClr>
                <a:schemeClr val="tx1"/>
              </a:buClr>
            </a:pPr>
            <a:r>
              <a:rPr lang="en-CA" sz="1800" dirty="0"/>
              <a:t>In 2018-2020 the evaluation by independent external evaluation groups and definition of the new radio interfaces to be included in </a:t>
            </a:r>
            <a:r>
              <a:rPr lang="en-CA" sz="1800" dirty="0" smtClean="0"/>
              <a:t>IMT-2020. </a:t>
            </a:r>
            <a:endParaRPr lang="en-US" sz="1800" dirty="0"/>
          </a:p>
          <a:p>
            <a:pPr marL="257449" indent="-257449">
              <a:buClr>
                <a:schemeClr val="tx1"/>
              </a:buClr>
            </a:pPr>
            <a:r>
              <a:rPr lang="en-GB" sz="1800" dirty="0" smtClean="0"/>
              <a:t>A workshop </a:t>
            </a:r>
            <a:r>
              <a:rPr lang="en-GB" sz="1800" dirty="0"/>
              <a:t>in late 2017 </a:t>
            </a:r>
            <a:r>
              <a:rPr lang="en-GB" sz="1800" dirty="0" smtClean="0"/>
              <a:t>will </a:t>
            </a:r>
            <a:r>
              <a:rPr lang="en-GB" sz="1800" dirty="0"/>
              <a:t>allow for an explanation and discussion on performance requirements and evaluation criteria and methodology for candidate technologies for </a:t>
            </a:r>
            <a:r>
              <a:rPr lang="en-GB" sz="1800" dirty="0" smtClean="0"/>
              <a:t>IMT-2020.</a:t>
            </a:r>
            <a:endParaRPr lang="en-US" sz="1800" dirty="0"/>
          </a:p>
          <a:p>
            <a:pPr marL="257449" indent="-257449">
              <a:buClr>
                <a:schemeClr val="tx1"/>
              </a:buClr>
            </a:pPr>
            <a:r>
              <a:rPr lang="en-GB" sz="1800" dirty="0" smtClean="0"/>
              <a:t>IMT-2020 </a:t>
            </a:r>
            <a:r>
              <a:rPr lang="en-GB" sz="1800" dirty="0"/>
              <a:t>is planned to be completed in 2020 when a draft new ITU-R Recommendation with detailed specifications for the new terrestrial radio interfaces of “IMT-2020” will be submitted for </a:t>
            </a:r>
            <a:r>
              <a:rPr lang="en-GB" sz="1800" dirty="0" smtClean="0"/>
              <a:t>approval.  </a:t>
            </a:r>
          </a:p>
          <a:p>
            <a:pPr marL="257449" indent="-257449">
              <a:buClr>
                <a:schemeClr val="tx1"/>
              </a:buClr>
            </a:pPr>
            <a:r>
              <a:rPr lang="en-GB" sz="1800" dirty="0" smtClean="0"/>
              <a:t>Enhancements </a:t>
            </a:r>
            <a:r>
              <a:rPr lang="en-GB" sz="1800" dirty="0"/>
              <a:t>and additional capabilities for </a:t>
            </a:r>
            <a:r>
              <a:rPr lang="en-GB" sz="1800" dirty="0" smtClean="0"/>
              <a:t>IMT-2020 </a:t>
            </a:r>
            <a:r>
              <a:rPr lang="en-GB" sz="1800" dirty="0"/>
              <a:t>are expected to start in </a:t>
            </a:r>
            <a:r>
              <a:rPr lang="en-GB" sz="1800" dirty="0" smtClean="0"/>
              <a:t>2021.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10056412" y="6384926"/>
            <a:ext cx="341714" cy="2461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7B29F-550E-4D7C-8450-001DD81638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02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367" y="45471"/>
            <a:ext cx="9469704" cy="646309"/>
          </a:xfrm>
        </p:spPr>
        <p:txBody>
          <a:bodyPr>
            <a:noAutofit/>
          </a:bodyPr>
          <a:lstStyle/>
          <a:p>
            <a:r>
              <a:rPr lang="en-GB" sz="2800" dirty="0"/>
              <a:t>Overview of timeline for IMT development and deployment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056412" y="6384926"/>
            <a:ext cx="341714" cy="2461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7B29F-550E-4D7C-8450-001DD81638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그림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5858" y="691781"/>
            <a:ext cx="8782268" cy="5473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729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0418" y="62451"/>
            <a:ext cx="8802146" cy="89265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WP 5D Timeline for “IMT-2020” related to the 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Terrestrial Radio Interface Technology and Systems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Source 5D/929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</a:rPr>
              <a:t>Att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</a:rPr>
              <a:t> 2.12,  Figure 1,  Meeting #21 (27 Jan – 4 Feb 2015)</a:t>
            </a:r>
            <a:endParaRPr lang="en-US" sz="1800" dirty="0">
              <a:solidFill>
                <a:schemeClr val="accent6">
                  <a:lumMod val="75000"/>
                </a:schemeClr>
              </a:solidFill>
              <a:latin typeface="Ericsson Capital TT" pitchFamily="2" charset="0"/>
            </a:endParaRPr>
          </a:p>
        </p:txBody>
      </p:sp>
      <p:sp>
        <p:nvSpPr>
          <p:cNvPr id="3075" name="Freeform 4"/>
          <p:cNvSpPr>
            <a:spLocks noChangeAspect="1"/>
          </p:cNvSpPr>
          <p:nvPr/>
        </p:nvSpPr>
        <p:spPr bwMode="auto">
          <a:xfrm>
            <a:off x="1763714" y="2574436"/>
            <a:ext cx="8848725" cy="2971323"/>
          </a:xfrm>
          <a:custGeom>
            <a:avLst/>
            <a:gdLst>
              <a:gd name="T0" fmla="*/ 2147483647 w 2224"/>
              <a:gd name="T1" fmla="*/ 2147483647 h 439"/>
              <a:gd name="T2" fmla="*/ 2147483647 w 2224"/>
              <a:gd name="T3" fmla="*/ 2147483647 h 439"/>
              <a:gd name="T4" fmla="*/ 2147483647 w 2224"/>
              <a:gd name="T5" fmla="*/ 0 h 439"/>
              <a:gd name="T6" fmla="*/ 2147483647 w 2224"/>
              <a:gd name="T7" fmla="*/ 0 h 439"/>
              <a:gd name="T8" fmla="*/ 0 w 2224"/>
              <a:gd name="T9" fmla="*/ 2147483647 h 439"/>
              <a:gd name="T10" fmla="*/ 0 w 2224"/>
              <a:gd name="T11" fmla="*/ 2147483647 h 439"/>
              <a:gd name="T12" fmla="*/ 2147483647 w 2224"/>
              <a:gd name="T13" fmla="*/ 2147483647 h 439"/>
              <a:gd name="T14" fmla="*/ 2147483647 w 2224"/>
              <a:gd name="T15" fmla="*/ 2147483647 h 439"/>
              <a:gd name="T16" fmla="*/ 2147483647 w 2224"/>
              <a:gd name="T17" fmla="*/ 2147483647 h 439"/>
              <a:gd name="T18" fmla="*/ 2147483647 w 2224"/>
              <a:gd name="T19" fmla="*/ 2147483647 h 439"/>
              <a:gd name="T20" fmla="*/ 2147483647 w 2224"/>
              <a:gd name="T21" fmla="*/ 2147483647 h 439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224"/>
              <a:gd name="T34" fmla="*/ 0 h 439"/>
              <a:gd name="T35" fmla="*/ 2224 w 2224"/>
              <a:gd name="T36" fmla="*/ 439 h 439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224" h="439">
                <a:moveTo>
                  <a:pt x="2213" y="197"/>
                </a:moveTo>
                <a:cubicBezTo>
                  <a:pt x="2128" y="21"/>
                  <a:pt x="2128" y="21"/>
                  <a:pt x="2128" y="21"/>
                </a:cubicBezTo>
                <a:cubicBezTo>
                  <a:pt x="2128" y="21"/>
                  <a:pt x="2118" y="0"/>
                  <a:pt x="2101" y="0"/>
                </a:cubicBezTo>
                <a:cubicBezTo>
                  <a:pt x="2097" y="0"/>
                  <a:pt x="21" y="0"/>
                  <a:pt x="21" y="0"/>
                </a:cubicBezTo>
                <a:cubicBezTo>
                  <a:pt x="9" y="0"/>
                  <a:pt x="0" y="9"/>
                  <a:pt x="0" y="21"/>
                </a:cubicBezTo>
                <a:cubicBezTo>
                  <a:pt x="0" y="418"/>
                  <a:pt x="0" y="418"/>
                  <a:pt x="0" y="418"/>
                </a:cubicBezTo>
                <a:cubicBezTo>
                  <a:pt x="0" y="430"/>
                  <a:pt x="9" y="439"/>
                  <a:pt x="21" y="439"/>
                </a:cubicBezTo>
                <a:cubicBezTo>
                  <a:pt x="21" y="439"/>
                  <a:pt x="2097" y="439"/>
                  <a:pt x="2101" y="439"/>
                </a:cubicBezTo>
                <a:cubicBezTo>
                  <a:pt x="2117" y="439"/>
                  <a:pt x="2128" y="418"/>
                  <a:pt x="2128" y="418"/>
                </a:cubicBezTo>
                <a:cubicBezTo>
                  <a:pt x="2128" y="418"/>
                  <a:pt x="2201" y="266"/>
                  <a:pt x="2213" y="242"/>
                </a:cubicBezTo>
                <a:cubicBezTo>
                  <a:pt x="2224" y="218"/>
                  <a:pt x="2213" y="197"/>
                  <a:pt x="2213" y="197"/>
                </a:cubicBezTo>
                <a:close/>
              </a:path>
            </a:pathLst>
          </a:custGeom>
          <a:solidFill>
            <a:srgbClr val="E1E2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6532"/>
            <a:endParaRPr lang="en-US" sz="1351">
              <a:solidFill>
                <a:prstClr val="black"/>
              </a:solidFill>
            </a:endParaRP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751013" y="1952280"/>
            <a:ext cx="1439862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2014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3074988" y="1952280"/>
            <a:ext cx="1319212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2015</a:t>
            </a:r>
          </a:p>
        </p:txBody>
      </p:sp>
      <p:sp>
        <p:nvSpPr>
          <p:cNvPr id="3078" name="Text Box 22"/>
          <p:cNvSpPr txBox="1">
            <a:spLocks noChangeArrowheads="1"/>
          </p:cNvSpPr>
          <p:nvPr/>
        </p:nvSpPr>
        <p:spPr bwMode="auto">
          <a:xfrm>
            <a:off x="4278314" y="1941553"/>
            <a:ext cx="1304925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2016</a:t>
            </a:r>
          </a:p>
        </p:txBody>
      </p:sp>
      <p:sp>
        <p:nvSpPr>
          <p:cNvPr id="3079" name="Text Box 23"/>
          <p:cNvSpPr txBox="1">
            <a:spLocks noChangeArrowheads="1"/>
          </p:cNvSpPr>
          <p:nvPr/>
        </p:nvSpPr>
        <p:spPr bwMode="auto">
          <a:xfrm>
            <a:off x="5468940" y="1941553"/>
            <a:ext cx="1304925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2017</a:t>
            </a:r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6659564" y="1941553"/>
            <a:ext cx="1304925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2018</a:t>
            </a: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7848601" y="1952280"/>
            <a:ext cx="1304925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2019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9037640" y="1958239"/>
            <a:ext cx="1304925" cy="27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135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2020</a:t>
            </a:r>
          </a:p>
        </p:txBody>
      </p:sp>
      <p:grpSp>
        <p:nvGrpSpPr>
          <p:cNvPr id="3083" name="Group 7"/>
          <p:cNvGrpSpPr>
            <a:grpSpLocks/>
          </p:cNvGrpSpPr>
          <p:nvPr/>
        </p:nvGrpSpPr>
        <p:grpSpPr bwMode="auto">
          <a:xfrm>
            <a:off x="3830638" y="2284811"/>
            <a:ext cx="591829" cy="470788"/>
            <a:chOff x="3319770" y="1411071"/>
            <a:chExt cx="591603" cy="627725"/>
          </a:xfrm>
        </p:grpSpPr>
        <p:sp>
          <p:nvSpPr>
            <p:cNvPr id="3167" name="TextBox 5"/>
            <p:cNvSpPr txBox="1">
              <a:spLocks noChangeArrowheads="1"/>
            </p:cNvSpPr>
            <p:nvPr/>
          </p:nvSpPr>
          <p:spPr bwMode="auto">
            <a:xfrm>
              <a:off x="3319770" y="1411071"/>
              <a:ext cx="591603" cy="29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 b="1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WRC-15</a:t>
              </a:r>
            </a:p>
          </p:txBody>
        </p:sp>
        <p:pic>
          <p:nvPicPr>
            <p:cNvPr id="3168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620" y="1809034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4" name="Group 7"/>
          <p:cNvGrpSpPr>
            <a:grpSpLocks/>
          </p:cNvGrpSpPr>
          <p:nvPr/>
        </p:nvGrpSpPr>
        <p:grpSpPr bwMode="auto">
          <a:xfrm>
            <a:off x="1944685" y="2780628"/>
            <a:ext cx="362600" cy="473591"/>
            <a:chOff x="3284100" y="1614487"/>
            <a:chExt cx="361608" cy="631647"/>
          </a:xfrm>
        </p:grpSpPr>
        <p:sp>
          <p:nvSpPr>
            <p:cNvPr id="3165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#18</a:t>
              </a:r>
            </a:p>
          </p:txBody>
        </p:sp>
        <p:pic>
          <p:nvPicPr>
            <p:cNvPr id="3166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5" name="Group 7"/>
          <p:cNvGrpSpPr>
            <a:grpSpLocks/>
          </p:cNvGrpSpPr>
          <p:nvPr/>
        </p:nvGrpSpPr>
        <p:grpSpPr bwMode="auto">
          <a:xfrm>
            <a:off x="2332033" y="2780628"/>
            <a:ext cx="362600" cy="473591"/>
            <a:chOff x="3284100" y="1614487"/>
            <a:chExt cx="361609" cy="631647"/>
          </a:xfrm>
        </p:grpSpPr>
        <p:sp>
          <p:nvSpPr>
            <p:cNvPr id="3163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9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#19</a:t>
              </a:r>
            </a:p>
          </p:txBody>
        </p:sp>
        <p:pic>
          <p:nvPicPr>
            <p:cNvPr id="3164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6" name="Group 7"/>
          <p:cNvGrpSpPr>
            <a:grpSpLocks/>
          </p:cNvGrpSpPr>
          <p:nvPr/>
        </p:nvGrpSpPr>
        <p:grpSpPr bwMode="auto">
          <a:xfrm>
            <a:off x="2741608" y="2780628"/>
            <a:ext cx="362600" cy="473591"/>
            <a:chOff x="3284100" y="1614487"/>
            <a:chExt cx="361609" cy="631647"/>
          </a:xfrm>
        </p:grpSpPr>
        <p:sp>
          <p:nvSpPr>
            <p:cNvPr id="3161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9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#20</a:t>
              </a:r>
            </a:p>
          </p:txBody>
        </p:sp>
        <p:pic>
          <p:nvPicPr>
            <p:cNvPr id="3162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7" name="Group 7"/>
          <p:cNvGrpSpPr>
            <a:grpSpLocks/>
          </p:cNvGrpSpPr>
          <p:nvPr/>
        </p:nvGrpSpPr>
        <p:grpSpPr bwMode="auto">
          <a:xfrm>
            <a:off x="3146423" y="2780628"/>
            <a:ext cx="362600" cy="473591"/>
            <a:chOff x="3284100" y="1614487"/>
            <a:chExt cx="361608" cy="631647"/>
          </a:xfrm>
        </p:grpSpPr>
        <p:sp>
          <p:nvSpPr>
            <p:cNvPr id="3159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#21</a:t>
              </a:r>
            </a:p>
          </p:txBody>
        </p:sp>
        <p:pic>
          <p:nvPicPr>
            <p:cNvPr id="3160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8" name="Group 7"/>
          <p:cNvGrpSpPr>
            <a:grpSpLocks/>
          </p:cNvGrpSpPr>
          <p:nvPr/>
        </p:nvGrpSpPr>
        <p:grpSpPr bwMode="auto">
          <a:xfrm>
            <a:off x="3543308" y="2780628"/>
            <a:ext cx="362600" cy="473591"/>
            <a:chOff x="3284100" y="1614487"/>
            <a:chExt cx="361606" cy="631647"/>
          </a:xfrm>
        </p:grpSpPr>
        <p:sp>
          <p:nvSpPr>
            <p:cNvPr id="3157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6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#22</a:t>
              </a:r>
            </a:p>
          </p:txBody>
        </p:sp>
        <p:pic>
          <p:nvPicPr>
            <p:cNvPr id="3158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9" name="Group 7"/>
          <p:cNvGrpSpPr>
            <a:grpSpLocks/>
          </p:cNvGrpSpPr>
          <p:nvPr/>
        </p:nvGrpSpPr>
        <p:grpSpPr bwMode="auto">
          <a:xfrm>
            <a:off x="4357684" y="2786588"/>
            <a:ext cx="362600" cy="473591"/>
            <a:chOff x="3284100" y="1614487"/>
            <a:chExt cx="362978" cy="631647"/>
          </a:xfrm>
        </p:grpSpPr>
        <p:sp>
          <p:nvSpPr>
            <p:cNvPr id="3155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297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#23</a:t>
              </a:r>
            </a:p>
          </p:txBody>
        </p:sp>
        <p:pic>
          <p:nvPicPr>
            <p:cNvPr id="3156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0" name="Group 7"/>
          <p:cNvGrpSpPr>
            <a:grpSpLocks/>
          </p:cNvGrpSpPr>
          <p:nvPr/>
        </p:nvGrpSpPr>
        <p:grpSpPr bwMode="auto">
          <a:xfrm>
            <a:off x="4743459" y="2786588"/>
            <a:ext cx="362600" cy="473591"/>
            <a:chOff x="3284100" y="1614487"/>
            <a:chExt cx="361606" cy="631647"/>
          </a:xfrm>
        </p:grpSpPr>
        <p:sp>
          <p:nvSpPr>
            <p:cNvPr id="3153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6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#24</a:t>
              </a:r>
            </a:p>
          </p:txBody>
        </p:sp>
        <p:pic>
          <p:nvPicPr>
            <p:cNvPr id="3154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1" name="Group 7"/>
          <p:cNvGrpSpPr>
            <a:grpSpLocks/>
          </p:cNvGrpSpPr>
          <p:nvPr/>
        </p:nvGrpSpPr>
        <p:grpSpPr bwMode="auto">
          <a:xfrm>
            <a:off x="5153035" y="2786588"/>
            <a:ext cx="362600" cy="473591"/>
            <a:chOff x="3284100" y="1614487"/>
            <a:chExt cx="361606" cy="631647"/>
          </a:xfrm>
        </p:grpSpPr>
        <p:sp>
          <p:nvSpPr>
            <p:cNvPr id="3151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6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#25</a:t>
              </a:r>
            </a:p>
          </p:txBody>
        </p:sp>
        <p:pic>
          <p:nvPicPr>
            <p:cNvPr id="3152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2" name="Group 7"/>
          <p:cNvGrpSpPr>
            <a:grpSpLocks/>
          </p:cNvGrpSpPr>
          <p:nvPr/>
        </p:nvGrpSpPr>
        <p:grpSpPr bwMode="auto">
          <a:xfrm>
            <a:off x="5559421" y="2786588"/>
            <a:ext cx="362600" cy="473591"/>
            <a:chOff x="3284100" y="1614487"/>
            <a:chExt cx="362977" cy="631647"/>
          </a:xfrm>
        </p:grpSpPr>
        <p:sp>
          <p:nvSpPr>
            <p:cNvPr id="3149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2977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#26</a:t>
              </a:r>
            </a:p>
          </p:txBody>
        </p:sp>
        <p:pic>
          <p:nvPicPr>
            <p:cNvPr id="3150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3" name="Group 7"/>
          <p:cNvGrpSpPr>
            <a:grpSpLocks/>
          </p:cNvGrpSpPr>
          <p:nvPr/>
        </p:nvGrpSpPr>
        <p:grpSpPr bwMode="auto">
          <a:xfrm>
            <a:off x="5954708" y="2786588"/>
            <a:ext cx="362600" cy="473591"/>
            <a:chOff x="3284100" y="1614487"/>
            <a:chExt cx="361609" cy="631647"/>
          </a:xfrm>
        </p:grpSpPr>
        <p:sp>
          <p:nvSpPr>
            <p:cNvPr id="3147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9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#27</a:t>
              </a:r>
            </a:p>
          </p:txBody>
        </p:sp>
        <p:pic>
          <p:nvPicPr>
            <p:cNvPr id="3148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4" name="Group 7"/>
          <p:cNvGrpSpPr>
            <a:grpSpLocks/>
          </p:cNvGrpSpPr>
          <p:nvPr/>
        </p:nvGrpSpPr>
        <p:grpSpPr bwMode="auto">
          <a:xfrm>
            <a:off x="6359535" y="2786588"/>
            <a:ext cx="362600" cy="473591"/>
            <a:chOff x="3284100" y="1614487"/>
            <a:chExt cx="361606" cy="631647"/>
          </a:xfrm>
        </p:grpSpPr>
        <p:sp>
          <p:nvSpPr>
            <p:cNvPr id="3145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6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#28</a:t>
              </a:r>
            </a:p>
          </p:txBody>
        </p:sp>
        <p:pic>
          <p:nvPicPr>
            <p:cNvPr id="3146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5" name="Group 7"/>
          <p:cNvGrpSpPr>
            <a:grpSpLocks/>
          </p:cNvGrpSpPr>
          <p:nvPr/>
        </p:nvGrpSpPr>
        <p:grpSpPr bwMode="auto">
          <a:xfrm>
            <a:off x="6745284" y="2786588"/>
            <a:ext cx="362600" cy="473591"/>
            <a:chOff x="3284100" y="1614487"/>
            <a:chExt cx="361608" cy="631647"/>
          </a:xfrm>
        </p:grpSpPr>
        <p:sp>
          <p:nvSpPr>
            <p:cNvPr id="3143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#29</a:t>
              </a:r>
            </a:p>
          </p:txBody>
        </p:sp>
        <p:pic>
          <p:nvPicPr>
            <p:cNvPr id="3144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6" name="Group 7"/>
          <p:cNvGrpSpPr>
            <a:grpSpLocks/>
          </p:cNvGrpSpPr>
          <p:nvPr/>
        </p:nvGrpSpPr>
        <p:grpSpPr bwMode="auto">
          <a:xfrm>
            <a:off x="7156445" y="2786588"/>
            <a:ext cx="362600" cy="473591"/>
            <a:chOff x="3284100" y="1614487"/>
            <a:chExt cx="362977" cy="631647"/>
          </a:xfrm>
        </p:grpSpPr>
        <p:sp>
          <p:nvSpPr>
            <p:cNvPr id="3141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2977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#30</a:t>
              </a:r>
            </a:p>
          </p:txBody>
        </p:sp>
        <p:pic>
          <p:nvPicPr>
            <p:cNvPr id="3142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7" name="Group 7"/>
          <p:cNvGrpSpPr>
            <a:grpSpLocks/>
          </p:cNvGrpSpPr>
          <p:nvPr/>
        </p:nvGrpSpPr>
        <p:grpSpPr bwMode="auto">
          <a:xfrm>
            <a:off x="7561258" y="2786588"/>
            <a:ext cx="362600" cy="473591"/>
            <a:chOff x="3284100" y="1614487"/>
            <a:chExt cx="361609" cy="631647"/>
          </a:xfrm>
        </p:grpSpPr>
        <p:sp>
          <p:nvSpPr>
            <p:cNvPr id="3139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9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#31</a:t>
              </a:r>
            </a:p>
          </p:txBody>
        </p:sp>
        <p:pic>
          <p:nvPicPr>
            <p:cNvPr id="3140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8" name="Group 7"/>
          <p:cNvGrpSpPr>
            <a:grpSpLocks/>
          </p:cNvGrpSpPr>
          <p:nvPr/>
        </p:nvGrpSpPr>
        <p:grpSpPr bwMode="auto">
          <a:xfrm>
            <a:off x="8351833" y="2786588"/>
            <a:ext cx="362600" cy="473591"/>
            <a:chOff x="3284100" y="1614487"/>
            <a:chExt cx="361609" cy="631647"/>
          </a:xfrm>
        </p:grpSpPr>
        <p:sp>
          <p:nvSpPr>
            <p:cNvPr id="3137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9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#32</a:t>
              </a:r>
            </a:p>
          </p:txBody>
        </p:sp>
        <p:pic>
          <p:nvPicPr>
            <p:cNvPr id="3138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99" name="Group 7"/>
          <p:cNvGrpSpPr>
            <a:grpSpLocks/>
          </p:cNvGrpSpPr>
          <p:nvPr/>
        </p:nvGrpSpPr>
        <p:grpSpPr bwMode="auto">
          <a:xfrm>
            <a:off x="8737597" y="2786588"/>
            <a:ext cx="362600" cy="473591"/>
            <a:chOff x="3284100" y="1614487"/>
            <a:chExt cx="361608" cy="631647"/>
          </a:xfrm>
        </p:grpSpPr>
        <p:sp>
          <p:nvSpPr>
            <p:cNvPr id="3135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#33</a:t>
              </a:r>
            </a:p>
          </p:txBody>
        </p:sp>
        <p:pic>
          <p:nvPicPr>
            <p:cNvPr id="3136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00" name="Group 7"/>
          <p:cNvGrpSpPr>
            <a:grpSpLocks/>
          </p:cNvGrpSpPr>
          <p:nvPr/>
        </p:nvGrpSpPr>
        <p:grpSpPr bwMode="auto">
          <a:xfrm>
            <a:off x="9148758" y="2786588"/>
            <a:ext cx="362600" cy="473591"/>
            <a:chOff x="3284100" y="1614487"/>
            <a:chExt cx="361608" cy="631647"/>
          </a:xfrm>
        </p:grpSpPr>
        <p:sp>
          <p:nvSpPr>
            <p:cNvPr id="3133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#34</a:t>
              </a:r>
            </a:p>
          </p:txBody>
        </p:sp>
        <p:pic>
          <p:nvPicPr>
            <p:cNvPr id="3134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01" name="Group 7"/>
          <p:cNvGrpSpPr>
            <a:grpSpLocks/>
          </p:cNvGrpSpPr>
          <p:nvPr/>
        </p:nvGrpSpPr>
        <p:grpSpPr bwMode="auto">
          <a:xfrm>
            <a:off x="9553585" y="2786588"/>
            <a:ext cx="362600" cy="473591"/>
            <a:chOff x="3284100" y="1614487"/>
            <a:chExt cx="361606" cy="631647"/>
          </a:xfrm>
        </p:grpSpPr>
        <p:sp>
          <p:nvSpPr>
            <p:cNvPr id="3131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6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#35</a:t>
              </a:r>
            </a:p>
          </p:txBody>
        </p:sp>
        <p:pic>
          <p:nvPicPr>
            <p:cNvPr id="3132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102" name="Group 7"/>
          <p:cNvGrpSpPr>
            <a:grpSpLocks/>
          </p:cNvGrpSpPr>
          <p:nvPr/>
        </p:nvGrpSpPr>
        <p:grpSpPr bwMode="auto">
          <a:xfrm>
            <a:off x="9948859" y="2786588"/>
            <a:ext cx="362600" cy="473591"/>
            <a:chOff x="3284100" y="1614487"/>
            <a:chExt cx="361608" cy="631647"/>
          </a:xfrm>
        </p:grpSpPr>
        <p:sp>
          <p:nvSpPr>
            <p:cNvPr id="3129" name="TextBox 5"/>
            <p:cNvSpPr txBox="1">
              <a:spLocks noChangeArrowheads="1"/>
            </p:cNvSpPr>
            <p:nvPr/>
          </p:nvSpPr>
          <p:spPr bwMode="auto">
            <a:xfrm>
              <a:off x="3284100" y="1614487"/>
              <a:ext cx="361608" cy="631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5D</a:t>
              </a:r>
            </a:p>
            <a:p>
              <a:pPr defTabSz="686532" eaLnBrk="1" hangingPunct="1"/>
              <a:endParaRPr lang="en-US" sz="826">
                <a:solidFill>
                  <a:prstClr val="black"/>
                </a:solidFill>
                <a:latin typeface="Arial" charset="0"/>
                <a:ea typeface="MS PGothic" pitchFamily="34" charset="-128"/>
              </a:endParaRPr>
            </a:p>
            <a:p>
              <a:pPr defTabSz="686532" eaLnBrk="1" hangingPunct="1"/>
              <a:r>
                <a:rPr lang="en-US" sz="826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#36</a:t>
              </a:r>
            </a:p>
          </p:txBody>
        </p:sp>
        <p:pic>
          <p:nvPicPr>
            <p:cNvPr id="3130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0385" y="1780197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7" name="Straight Connector 96"/>
          <p:cNvCxnSpPr/>
          <p:nvPr/>
        </p:nvCxnSpPr>
        <p:spPr bwMode="auto">
          <a:xfrm>
            <a:off x="9085263" y="2437367"/>
            <a:ext cx="0" cy="3108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1931988" y="2446903"/>
            <a:ext cx="0" cy="30988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3122613" y="2446903"/>
            <a:ext cx="0" cy="30988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/>
          <p:nvPr/>
        </p:nvCxnSpPr>
        <p:spPr bwMode="auto">
          <a:xfrm>
            <a:off x="4316413" y="2437367"/>
            <a:ext cx="0" cy="31083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/>
          <p:cNvCxnSpPr/>
          <p:nvPr/>
        </p:nvCxnSpPr>
        <p:spPr bwMode="auto">
          <a:xfrm>
            <a:off x="5507038" y="2440946"/>
            <a:ext cx="0" cy="31048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/>
          <p:nvPr/>
        </p:nvCxnSpPr>
        <p:spPr bwMode="auto">
          <a:xfrm>
            <a:off x="6700838" y="2446903"/>
            <a:ext cx="0" cy="30988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7893050" y="2440946"/>
            <a:ext cx="0" cy="310481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110" name="Group 58"/>
          <p:cNvGrpSpPr>
            <a:grpSpLocks/>
          </p:cNvGrpSpPr>
          <p:nvPr/>
        </p:nvGrpSpPr>
        <p:grpSpPr bwMode="auto">
          <a:xfrm>
            <a:off x="7772404" y="2259780"/>
            <a:ext cx="591829" cy="495816"/>
            <a:chOff x="3284100" y="1378026"/>
            <a:chExt cx="590921" cy="660770"/>
          </a:xfrm>
        </p:grpSpPr>
        <p:sp>
          <p:nvSpPr>
            <p:cNvPr id="3127" name="TextBox 59"/>
            <p:cNvSpPr txBox="1">
              <a:spLocks noChangeArrowheads="1"/>
            </p:cNvSpPr>
            <p:nvPr/>
          </p:nvSpPr>
          <p:spPr bwMode="auto">
            <a:xfrm>
              <a:off x="3284100" y="1378026"/>
              <a:ext cx="590921" cy="461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defTabSz="686532" eaLnBrk="1" hangingPunct="1"/>
              <a:r>
                <a:rPr lang="en-US" sz="826" b="1" dirty="0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WRC-19</a:t>
              </a:r>
            </a:p>
            <a:p>
              <a:pPr defTabSz="686532" eaLnBrk="1" hangingPunct="1"/>
              <a:r>
                <a:rPr lang="en-US" sz="826" b="1" dirty="0">
                  <a:solidFill>
                    <a:prstClr val="black"/>
                  </a:solidFill>
                  <a:latin typeface="Arial" charset="0"/>
                  <a:ea typeface="MS PGothic" pitchFamily="34" charset="-128"/>
                </a:rPr>
                <a:t>     </a:t>
              </a:r>
            </a:p>
          </p:txBody>
        </p:sp>
        <p:pic>
          <p:nvPicPr>
            <p:cNvPr id="3128" name="Picture 3" descr="C:\Users\erajoab\Documents\Pictures_\Logos\itu-international_telecommunication_union-logo_transparent background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0620" y="1809034"/>
              <a:ext cx="219794" cy="229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11" name="Text Box 25"/>
          <p:cNvSpPr txBox="1">
            <a:spLocks noChangeArrowheads="1"/>
          </p:cNvSpPr>
          <p:nvPr/>
        </p:nvSpPr>
        <p:spPr bwMode="auto">
          <a:xfrm>
            <a:off x="1577978" y="4172725"/>
            <a:ext cx="2220913" cy="348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Recommendation Vision of IMT beyond 2020 </a:t>
            </a:r>
          </a:p>
        </p:txBody>
      </p:sp>
      <p:sp>
        <p:nvSpPr>
          <p:cNvPr id="3112" name="Text Box 25"/>
          <p:cNvSpPr txBox="1">
            <a:spLocks noChangeArrowheads="1"/>
          </p:cNvSpPr>
          <p:nvPr/>
        </p:nvSpPr>
        <p:spPr bwMode="auto">
          <a:xfrm>
            <a:off x="1573215" y="3722199"/>
            <a:ext cx="2227262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Report  IMT feasibility  above 6 GHz</a:t>
            </a:r>
          </a:p>
        </p:txBody>
      </p:sp>
      <p:sp>
        <p:nvSpPr>
          <p:cNvPr id="3113" name="Text Box 25"/>
          <p:cNvSpPr txBox="1">
            <a:spLocks noChangeArrowheads="1"/>
          </p:cNvSpPr>
          <p:nvPr/>
        </p:nvSpPr>
        <p:spPr bwMode="auto">
          <a:xfrm>
            <a:off x="4397375" y="4802030"/>
            <a:ext cx="1835150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Circular Letters &amp; Addendum </a:t>
            </a:r>
          </a:p>
        </p:txBody>
      </p:sp>
      <p:sp>
        <p:nvSpPr>
          <p:cNvPr id="3114" name="Text Box 25"/>
          <p:cNvSpPr txBox="1">
            <a:spLocks noChangeArrowheads="1"/>
          </p:cNvSpPr>
          <p:nvPr/>
        </p:nvSpPr>
        <p:spPr bwMode="auto">
          <a:xfrm>
            <a:off x="4394203" y="3257372"/>
            <a:ext cx="1420813" cy="348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Technical Performance Requirements</a:t>
            </a:r>
          </a:p>
        </p:txBody>
      </p:sp>
      <p:sp>
        <p:nvSpPr>
          <p:cNvPr id="3115" name="Text Box 25"/>
          <p:cNvSpPr txBox="1">
            <a:spLocks noChangeArrowheads="1"/>
          </p:cNvSpPr>
          <p:nvPr/>
        </p:nvSpPr>
        <p:spPr bwMode="auto">
          <a:xfrm>
            <a:off x="2368553" y="4592262"/>
            <a:ext cx="1425575" cy="348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Modifications of Resolutions 56/57</a:t>
            </a:r>
          </a:p>
        </p:txBody>
      </p:sp>
      <p:sp>
        <p:nvSpPr>
          <p:cNvPr id="3116" name="Text Box 25"/>
          <p:cNvSpPr txBox="1">
            <a:spLocks noChangeArrowheads="1"/>
          </p:cNvSpPr>
          <p:nvPr/>
        </p:nvSpPr>
        <p:spPr bwMode="auto">
          <a:xfrm>
            <a:off x="4397375" y="3824700"/>
            <a:ext cx="1835150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Evaluation criteria &amp; method   </a:t>
            </a:r>
          </a:p>
        </p:txBody>
      </p:sp>
      <p:sp>
        <p:nvSpPr>
          <p:cNvPr id="3117" name="Text Box 25"/>
          <p:cNvSpPr txBox="1">
            <a:spLocks noChangeArrowheads="1"/>
          </p:cNvSpPr>
          <p:nvPr/>
        </p:nvSpPr>
        <p:spPr bwMode="auto">
          <a:xfrm rot="5400000">
            <a:off x="5555262" y="4492236"/>
            <a:ext cx="1897452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Workshop </a:t>
            </a:r>
          </a:p>
        </p:txBody>
      </p:sp>
      <p:sp>
        <p:nvSpPr>
          <p:cNvPr id="3118" name="Text Box 25"/>
          <p:cNvSpPr txBox="1">
            <a:spLocks noChangeArrowheads="1"/>
          </p:cNvSpPr>
          <p:nvPr/>
        </p:nvSpPr>
        <p:spPr bwMode="auto">
          <a:xfrm>
            <a:off x="6396039" y="3257371"/>
            <a:ext cx="2212975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Proposals “IMT-2020”  </a:t>
            </a:r>
          </a:p>
        </p:txBody>
      </p:sp>
      <p:sp>
        <p:nvSpPr>
          <p:cNvPr id="3119" name="Text Box 25"/>
          <p:cNvSpPr txBox="1">
            <a:spLocks noChangeArrowheads="1"/>
          </p:cNvSpPr>
          <p:nvPr/>
        </p:nvSpPr>
        <p:spPr bwMode="auto">
          <a:xfrm>
            <a:off x="7642226" y="3543419"/>
            <a:ext cx="1763713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Evaluation  </a:t>
            </a:r>
          </a:p>
        </p:txBody>
      </p:sp>
      <p:sp>
        <p:nvSpPr>
          <p:cNvPr id="3120" name="Text Box 25"/>
          <p:cNvSpPr txBox="1">
            <a:spLocks noChangeArrowheads="1"/>
          </p:cNvSpPr>
          <p:nvPr/>
        </p:nvSpPr>
        <p:spPr bwMode="auto">
          <a:xfrm>
            <a:off x="6773866" y="3829467"/>
            <a:ext cx="3036887" cy="20958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Consensus building  </a:t>
            </a:r>
          </a:p>
        </p:txBody>
      </p:sp>
      <p:sp>
        <p:nvSpPr>
          <p:cNvPr id="3121" name="Text Box 25"/>
          <p:cNvSpPr txBox="1">
            <a:spLocks noChangeArrowheads="1"/>
          </p:cNvSpPr>
          <p:nvPr/>
        </p:nvSpPr>
        <p:spPr bwMode="auto">
          <a:xfrm>
            <a:off x="8772526" y="4115515"/>
            <a:ext cx="1057275" cy="348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Outcome &amp; Decision </a:t>
            </a:r>
          </a:p>
        </p:txBody>
      </p:sp>
      <p:sp>
        <p:nvSpPr>
          <p:cNvPr id="3122" name="Text Box 25"/>
          <p:cNvSpPr txBox="1">
            <a:spLocks noChangeArrowheads="1"/>
          </p:cNvSpPr>
          <p:nvPr/>
        </p:nvSpPr>
        <p:spPr bwMode="auto">
          <a:xfrm>
            <a:off x="8772526" y="4568424"/>
            <a:ext cx="1433513" cy="348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“IMT-2020” Specifications</a:t>
            </a:r>
          </a:p>
        </p:txBody>
      </p:sp>
      <p:sp>
        <p:nvSpPr>
          <p:cNvPr id="3123" name="Text Box 25"/>
          <p:cNvSpPr txBox="1">
            <a:spLocks noChangeArrowheads="1"/>
          </p:cNvSpPr>
          <p:nvPr/>
        </p:nvSpPr>
        <p:spPr bwMode="auto">
          <a:xfrm>
            <a:off x="4397375" y="4257350"/>
            <a:ext cx="1830388" cy="486843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Requirements, Evaluation Criteria, &amp; Submission Templates </a:t>
            </a:r>
          </a:p>
        </p:txBody>
      </p:sp>
      <p:sp>
        <p:nvSpPr>
          <p:cNvPr id="3124" name="Text Box 25"/>
          <p:cNvSpPr txBox="1">
            <a:spLocks noChangeArrowheads="1"/>
          </p:cNvSpPr>
          <p:nvPr/>
        </p:nvSpPr>
        <p:spPr bwMode="auto">
          <a:xfrm>
            <a:off x="1573215" y="3257372"/>
            <a:ext cx="1474787" cy="34821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defTabSz="686532">
              <a:spcBef>
                <a:spcPct val="50000"/>
              </a:spcBef>
            </a:pPr>
            <a:r>
              <a:rPr lang="en-US" sz="901" dirty="0">
                <a:solidFill>
                  <a:prstClr val="black"/>
                </a:solidFill>
                <a:latin typeface="Arial" charset="0"/>
                <a:ea typeface="MS PGothic" pitchFamily="34" charset="-128"/>
              </a:rPr>
              <a:t>Report Technology trends </a:t>
            </a:r>
            <a:r>
              <a:rPr lang="en-US" sz="901" dirty="0">
                <a:solidFill>
                  <a:srgbClr val="FF0000"/>
                </a:solidFill>
                <a:latin typeface="Arial" charset="0"/>
                <a:ea typeface="MS PGothic" pitchFamily="34" charset="-128"/>
              </a:rPr>
              <a:t>(M.2320) </a:t>
            </a:r>
          </a:p>
        </p:txBody>
      </p:sp>
      <p:sp>
        <p:nvSpPr>
          <p:cNvPr id="95" name="Text Box 25"/>
          <p:cNvSpPr txBox="1">
            <a:spLocks noChangeArrowheads="1"/>
          </p:cNvSpPr>
          <p:nvPr/>
        </p:nvSpPr>
        <p:spPr bwMode="auto">
          <a:xfrm>
            <a:off x="3597275" y="5220377"/>
            <a:ext cx="1403350" cy="198046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7570" tIns="35137" rIns="67570" bIns="35137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686532">
              <a:defRPr/>
            </a:pPr>
            <a:r>
              <a:rPr lang="en-US" sz="826" dirty="0">
                <a:solidFill>
                  <a:prstClr val="black"/>
                </a:solidFill>
              </a:rPr>
              <a:t>Background &amp; Process</a:t>
            </a:r>
            <a:r>
              <a:rPr lang="en-US" sz="826" b="1" i="1" dirty="0">
                <a:solidFill>
                  <a:srgbClr val="FFFF00"/>
                </a:solidFill>
              </a:rPr>
              <a:t> </a:t>
            </a:r>
            <a:r>
              <a:rPr lang="en-US" sz="788" b="1" i="1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3126" name="TextBox 1"/>
          <p:cNvSpPr txBox="1">
            <a:spLocks noChangeArrowheads="1"/>
          </p:cNvSpPr>
          <p:nvPr/>
        </p:nvSpPr>
        <p:spPr bwMode="auto">
          <a:xfrm>
            <a:off x="3713165" y="5681632"/>
            <a:ext cx="3650358" cy="230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defTabSz="686532" eaLnBrk="1" hangingPunct="1"/>
            <a:r>
              <a:rPr lang="en-GB" sz="901" i="1" dirty="0">
                <a:solidFill>
                  <a:srgbClr val="0070C0"/>
                </a:solidFill>
              </a:rPr>
              <a:t>Note: While not expected to change, details may be adjusted if warranted</a:t>
            </a:r>
            <a:r>
              <a:rPr lang="en-GB" sz="901" dirty="0">
                <a:solidFill>
                  <a:prstClr val="black"/>
                </a:solidFill>
              </a:rPr>
              <a:t>.</a:t>
            </a:r>
            <a:endParaRPr lang="en-US" sz="901" dirty="0">
              <a:solidFill>
                <a:prstClr val="black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889369" y="1624466"/>
            <a:ext cx="2803" cy="808567"/>
          </a:xfrm>
          <a:prstGeom prst="line">
            <a:avLst/>
          </a:prstGeom>
          <a:ln w="41275">
            <a:solidFill>
              <a:schemeClr val="tx2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1152" y="1347415"/>
            <a:ext cx="9406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chemeClr val="tx2"/>
                </a:solidFill>
              </a:rPr>
              <a:t>July 2015</a:t>
            </a:r>
          </a:p>
        </p:txBody>
      </p:sp>
      <p:sp>
        <p:nvSpPr>
          <p:cNvPr id="108" name="Slide Number Placeholder 4"/>
          <p:cNvSpPr txBox="1">
            <a:spLocks/>
          </p:cNvSpPr>
          <p:nvPr/>
        </p:nvSpPr>
        <p:spPr>
          <a:xfrm>
            <a:off x="10088929" y="6384925"/>
            <a:ext cx="341714" cy="2461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086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172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258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344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5430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2516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199602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6688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8C7B29F-550E-4D7C-8450-001DD816381C}" type="slidenum">
              <a:rPr lang="en-US" sz="1000">
                <a:latin typeface="Zurich BT"/>
              </a:rPr>
              <a:pPr>
                <a:defRPr/>
              </a:pPr>
              <a:t>6</a:t>
            </a:fld>
            <a:endParaRPr lang="en-US" sz="1000" dirty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148143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27"/>
          <p:cNvSpPr>
            <a:spLocks noChangeArrowheads="1"/>
          </p:cNvSpPr>
          <p:nvPr/>
        </p:nvSpPr>
        <p:spPr bwMode="auto">
          <a:xfrm>
            <a:off x="1688624" y="1308720"/>
            <a:ext cx="2103120" cy="3200400"/>
          </a:xfrm>
          <a:prstGeom prst="rect">
            <a:avLst/>
          </a:prstGeom>
          <a:gradFill flip="none" rotWithShape="1">
            <a:gsLst>
              <a:gs pos="100000">
                <a:srgbClr val="92D050">
                  <a:alpha val="46000"/>
                </a:srgbClr>
              </a:gs>
              <a:gs pos="0">
                <a:srgbClr val="00B0F0">
                  <a:alpha val="47000"/>
                  <a:lumMod val="100000"/>
                </a:srgbClr>
              </a:gs>
              <a:gs pos="29000">
                <a:srgbClr val="9CB86E"/>
              </a:gs>
              <a:gs pos="100000">
                <a:srgbClr val="156B13"/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 lIns="56693" tIns="28346" rIns="56693" bIns="28346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Development Plan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Market/Services View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Technology/</a:t>
            </a:r>
          </a:p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Research Kick Off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Vision - IMT for 2020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Name</a:t>
            </a:r>
            <a:endParaRPr lang="en-US" sz="1600" dirty="0">
              <a:latin typeface="Arial" pitchFamily="34" charset="0"/>
              <a:ea typeface="MS Mincho" pitchFamily="49" charset="-128"/>
              <a:cs typeface="Comic Sans MS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&lt; 6 GHz Spectrum        View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Process</a:t>
            </a:r>
          </a:p>
          <a:p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Optimization</a:t>
            </a:r>
            <a:endParaRPr lang="sv-SE" sz="1600" dirty="0">
              <a:solidFill>
                <a:srgbClr val="211412"/>
              </a:solidFill>
              <a:latin typeface="Arial" pitchFamily="34" charset="0"/>
              <a:ea typeface="MS Mincho" pitchFamily="49" charset="-128"/>
              <a:cs typeface="Comic Sans MS" pitchFamily="66" charset="0"/>
            </a:endParaRPr>
          </a:p>
        </p:txBody>
      </p:sp>
      <p:sp>
        <p:nvSpPr>
          <p:cNvPr id="20484" name="Rectangle 328"/>
          <p:cNvSpPr>
            <a:spLocks noChangeArrowheads="1"/>
          </p:cNvSpPr>
          <p:nvPr/>
        </p:nvSpPr>
        <p:spPr bwMode="auto">
          <a:xfrm>
            <a:off x="8400256" y="1308720"/>
            <a:ext cx="2103120" cy="3200400"/>
          </a:xfrm>
          <a:prstGeom prst="rect">
            <a:avLst/>
          </a:prstGeom>
          <a:solidFill>
            <a:srgbClr val="3399FF"/>
          </a:solidFill>
          <a:ln w="9525">
            <a:noFill/>
            <a:miter lim="800000"/>
            <a:headEnd/>
            <a:tailEnd/>
          </a:ln>
        </p:spPr>
        <p:txBody>
          <a:bodyPr wrap="square" lIns="56693" tIns="28346" rIns="56693" bIns="28346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Spectrum/Band </a:t>
            </a:r>
          </a:p>
          <a:p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Arrangements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Decision &amp; Radio</a:t>
            </a:r>
            <a:r>
              <a:rPr lang="en-US" sz="1600" dirty="0">
                <a:latin typeface="Arial" pitchFamily="34" charset="0"/>
                <a:ea typeface="MS Mincho" pitchFamily="49" charset="-128"/>
                <a:cs typeface="Comic Sans MS" pitchFamily="66" charset="0"/>
              </a:rPr>
              <a:t> </a:t>
            </a: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Framework</a:t>
            </a:r>
            <a:endParaRPr lang="en-US" sz="1600" dirty="0">
              <a:latin typeface="Arial" pitchFamily="34" charset="0"/>
              <a:ea typeface="MS Mincho" pitchFamily="49" charset="-128"/>
              <a:cs typeface="Comic Sans MS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Detailed IMT-2020 Radio Specifications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Future Enhancement/</a:t>
            </a:r>
          </a:p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Update Plan &amp;     </a:t>
            </a:r>
          </a:p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Process</a:t>
            </a:r>
            <a:endParaRPr lang="sv-SE" sz="1600" dirty="0">
              <a:latin typeface="Arial" pitchFamily="34" charset="0"/>
              <a:ea typeface="MS Mincho" pitchFamily="49" charset="-128"/>
              <a:cs typeface="Comic Sans MS" pitchFamily="66" charset="0"/>
            </a:endParaRPr>
          </a:p>
        </p:txBody>
      </p:sp>
      <p:sp>
        <p:nvSpPr>
          <p:cNvPr id="20485" name="Rectangle 329"/>
          <p:cNvSpPr>
            <a:spLocks noChangeArrowheads="1"/>
          </p:cNvSpPr>
          <p:nvPr/>
        </p:nvSpPr>
        <p:spPr bwMode="auto">
          <a:xfrm>
            <a:off x="3920872" y="1308720"/>
            <a:ext cx="2103120" cy="3200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56693" tIns="28346" rIns="56693" bIns="28346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Spectrum/Band </a:t>
            </a:r>
          </a:p>
          <a:p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Arrangements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Technical </a:t>
            </a:r>
          </a:p>
          <a:p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Performance</a:t>
            </a:r>
          </a:p>
          <a:p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     Requirements  </a:t>
            </a:r>
            <a:endParaRPr lang="en-US" sz="1600" dirty="0">
              <a:latin typeface="Arial" pitchFamily="34" charset="0"/>
              <a:ea typeface="MS Mincho" pitchFamily="49" charset="-128"/>
              <a:cs typeface="Comic Sans MS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Evaluation Criteria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Comic Sans MS" pitchFamily="66" charset="0"/>
              </a:rPr>
              <a:t>Invitation for Proposals</a:t>
            </a:r>
          </a:p>
          <a:p>
            <a:endParaRPr lang="en-US" sz="1600" dirty="0">
              <a:latin typeface="Arial" pitchFamily="34" charset="0"/>
              <a:ea typeface="MS Mincho" pitchFamily="49" charset="-128"/>
              <a:cs typeface="Comic Sans MS" pitchFamily="66" charset="0"/>
            </a:endParaRPr>
          </a:p>
        </p:txBody>
      </p:sp>
      <p:sp>
        <p:nvSpPr>
          <p:cNvPr id="20486" name="Text Box 332"/>
          <p:cNvSpPr txBox="1">
            <a:spLocks noChangeArrowheads="1"/>
          </p:cNvSpPr>
          <p:nvPr/>
        </p:nvSpPr>
        <p:spPr bwMode="auto">
          <a:xfrm>
            <a:off x="2187773" y="4566047"/>
            <a:ext cx="1555750" cy="30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6693" tIns="28346" rIns="56693" bIns="28346">
            <a:spAutoFit/>
          </a:bodyPr>
          <a:lstStyle/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2012-2015</a:t>
            </a:r>
            <a:endParaRPr lang="sv-SE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0487" name="Text Box 333"/>
          <p:cNvSpPr txBox="1">
            <a:spLocks noChangeArrowheads="1"/>
          </p:cNvSpPr>
          <p:nvPr/>
        </p:nvSpPr>
        <p:spPr bwMode="auto">
          <a:xfrm>
            <a:off x="4426008" y="4580335"/>
            <a:ext cx="1093929" cy="30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6693" tIns="28346" rIns="56693" bIns="28346">
            <a:spAutoFit/>
          </a:bodyPr>
          <a:lstStyle/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2016-2017</a:t>
            </a:r>
            <a:endParaRPr lang="sv-SE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0488" name="Text Box 334"/>
          <p:cNvSpPr txBox="1">
            <a:spLocks noChangeArrowheads="1"/>
          </p:cNvSpPr>
          <p:nvPr/>
        </p:nvSpPr>
        <p:spPr bwMode="auto">
          <a:xfrm>
            <a:off x="6658256" y="4580335"/>
            <a:ext cx="1093929" cy="30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6693" tIns="28346" rIns="56693" bIns="28346">
            <a:spAutoFit/>
          </a:bodyPr>
          <a:lstStyle/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2018-2019</a:t>
            </a:r>
            <a:endParaRPr lang="sv-SE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0490" name="Text Box 336"/>
          <p:cNvSpPr txBox="1">
            <a:spLocks noChangeArrowheads="1"/>
          </p:cNvSpPr>
          <p:nvPr/>
        </p:nvSpPr>
        <p:spPr bwMode="auto">
          <a:xfrm>
            <a:off x="8904313" y="4580335"/>
            <a:ext cx="1151637" cy="30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6693" tIns="28346" rIns="56693" bIns="28346">
            <a:spAutoFit/>
          </a:bodyPr>
          <a:lstStyle/>
          <a:p>
            <a:r>
              <a:rPr lang="sv-SE" sz="16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 2019-2020</a:t>
            </a:r>
            <a:endParaRPr lang="sv-SE" sz="16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0491" name="Text Box 337"/>
          <p:cNvSpPr txBox="1">
            <a:spLocks noChangeArrowheads="1"/>
          </p:cNvSpPr>
          <p:nvPr/>
        </p:nvSpPr>
        <p:spPr bwMode="auto">
          <a:xfrm>
            <a:off x="2093991" y="5544770"/>
            <a:ext cx="3600400" cy="9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6693" tIns="28346" rIns="56693" bIns="28346">
            <a:spAutoFit/>
          </a:bodyPr>
          <a:lstStyle/>
          <a:p>
            <a:pPr algn="ctr"/>
            <a:r>
              <a:rPr lang="en-US" sz="20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Setting the stage for the future: </a:t>
            </a:r>
            <a:endParaRPr lang="en-US" sz="20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pPr algn="ctr"/>
            <a:r>
              <a:rPr lang="en-US" sz="20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vision, spectrum, and </a:t>
            </a:r>
          </a:p>
          <a:p>
            <a:pPr algn="ctr"/>
            <a:r>
              <a:rPr lang="en-US" sz="20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technology views</a:t>
            </a:r>
            <a:endParaRPr lang="en-US" sz="20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0492" name="Text Box 338"/>
          <p:cNvSpPr txBox="1">
            <a:spLocks noChangeArrowheads="1"/>
          </p:cNvSpPr>
          <p:nvPr/>
        </p:nvSpPr>
        <p:spPr bwMode="auto">
          <a:xfrm>
            <a:off x="7514511" y="5564514"/>
            <a:ext cx="1483458" cy="672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6693" tIns="28346" rIns="56693" bIns="28346">
            <a:spAutoFit/>
          </a:bodyPr>
          <a:lstStyle/>
          <a:p>
            <a:r>
              <a:rPr lang="sv-SE" sz="20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Defining the</a:t>
            </a:r>
            <a:endParaRPr lang="en-US" sz="20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  <a:p>
            <a:r>
              <a:rPr lang="sv-SE" sz="2000" dirty="0">
                <a:solidFill>
                  <a:srgbClr val="211412"/>
                </a:solidFill>
                <a:latin typeface="Arial" pitchFamily="34" charset="0"/>
                <a:ea typeface="MS Mincho" pitchFamily="49" charset="-128"/>
                <a:cs typeface="Arial" pitchFamily="34" charset="0"/>
              </a:rPr>
              <a:t>technology</a:t>
            </a:r>
            <a:endParaRPr lang="sv-SE" sz="2000" dirty="0">
              <a:latin typeface="Arial" pitchFamily="34" charset="0"/>
              <a:ea typeface="MS Mincho" pitchFamily="49" charset="-128"/>
              <a:cs typeface="Arial" pitchFamily="34" charset="0"/>
            </a:endParaRPr>
          </a:p>
        </p:txBody>
      </p:sp>
      <p:sp>
        <p:nvSpPr>
          <p:cNvPr id="20498" name="Rectangle 348"/>
          <p:cNvSpPr>
            <a:spLocks noChangeArrowheads="1"/>
          </p:cNvSpPr>
          <p:nvPr/>
        </p:nvSpPr>
        <p:spPr bwMode="auto">
          <a:xfrm>
            <a:off x="6153120" y="1308720"/>
            <a:ext cx="2103120" cy="32004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wrap="square" lIns="56693" tIns="28346" rIns="56693" bIns="28346" anchor="ctr"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211412"/>
                </a:solidFill>
                <a:latin typeface="Arial" pitchFamily="34" charset="0"/>
                <a:cs typeface="Arial" pitchFamily="34" charset="0"/>
              </a:rPr>
              <a:t>&gt; 6 GHz Spectrum       View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cs typeface="Arial" pitchFamily="34" charset="0"/>
              </a:rPr>
              <a:t>Proposals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cs typeface="Arial" pitchFamily="34" charset="0"/>
              </a:rPr>
              <a:t>Evaluation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v-SE" sz="1600" dirty="0">
                <a:solidFill>
                  <a:srgbClr val="211412"/>
                </a:solidFill>
                <a:latin typeface="Arial" pitchFamily="34" charset="0"/>
                <a:cs typeface="Arial" pitchFamily="34" charset="0"/>
              </a:rPr>
              <a:t>Consensus</a:t>
            </a:r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solidFill>
                  <a:srgbClr val="21141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v-SE" sz="1600" dirty="0">
                <a:solidFill>
                  <a:srgbClr val="211412"/>
                </a:solidFill>
                <a:latin typeface="Arial" pitchFamily="34" charset="0"/>
                <a:cs typeface="Arial" pitchFamily="34" charset="0"/>
              </a:rPr>
              <a:t>Building</a:t>
            </a:r>
            <a:endParaRPr lang="en-US" sz="1600" dirty="0">
              <a:solidFill>
                <a:srgbClr val="211412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>
              <a:solidFill>
                <a:srgbClr val="21141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341"/>
          <p:cNvSpPr>
            <a:spLocks/>
          </p:cNvSpPr>
          <p:nvPr/>
        </p:nvSpPr>
        <p:spPr bwMode="auto">
          <a:xfrm>
            <a:off x="2639417" y="714152"/>
            <a:ext cx="336550" cy="482600"/>
          </a:xfrm>
          <a:custGeom>
            <a:avLst/>
            <a:gdLst>
              <a:gd name="T0" fmla="*/ 36938 w 246"/>
              <a:gd name="T1" fmla="*/ 223366 h 296"/>
              <a:gd name="T2" fmla="*/ 0 w 246"/>
              <a:gd name="T3" fmla="*/ 353798 h 296"/>
              <a:gd name="T4" fmla="*/ 128600 w 246"/>
              <a:gd name="T5" fmla="*/ 480970 h 296"/>
              <a:gd name="T6" fmla="*/ 335182 w 246"/>
              <a:gd name="T7" fmla="*/ 55434 h 296"/>
              <a:gd name="T8" fmla="*/ 335182 w 246"/>
              <a:gd name="T9" fmla="*/ 0 h 296"/>
              <a:gd name="T10" fmla="*/ 105343 w 246"/>
              <a:gd name="T11" fmla="*/ 357059 h 296"/>
              <a:gd name="T12" fmla="*/ 36938 w 246"/>
              <a:gd name="T13" fmla="*/ 22336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6"/>
              <a:gd name="T22" fmla="*/ 0 h 296"/>
              <a:gd name="T23" fmla="*/ 246 w 246"/>
              <a:gd name="T24" fmla="*/ 296 h 29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6" h="296">
                <a:moveTo>
                  <a:pt x="27" y="137"/>
                </a:moveTo>
                <a:lnTo>
                  <a:pt x="0" y="217"/>
                </a:lnTo>
                <a:lnTo>
                  <a:pt x="94" y="295"/>
                </a:lnTo>
                <a:lnTo>
                  <a:pt x="245" y="34"/>
                </a:lnTo>
                <a:lnTo>
                  <a:pt x="245" y="0"/>
                </a:lnTo>
                <a:lnTo>
                  <a:pt x="77" y="219"/>
                </a:lnTo>
                <a:lnTo>
                  <a:pt x="27" y="137"/>
                </a:lnTo>
              </a:path>
            </a:pathLst>
          </a:custGeom>
          <a:gradFill rotWithShape="1">
            <a:gsLst>
              <a:gs pos="87100">
                <a:srgbClr val="07BF21"/>
              </a:gs>
              <a:gs pos="0">
                <a:srgbClr val="3366FF"/>
              </a:gs>
              <a:gs pos="100000">
                <a:srgbClr val="00CC00"/>
              </a:gs>
            </a:gsLst>
            <a:lin ang="5400000" scaled="1"/>
          </a:gra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Right Brace 21"/>
          <p:cNvSpPr/>
          <p:nvPr/>
        </p:nvSpPr>
        <p:spPr bwMode="auto">
          <a:xfrm rot="5400000">
            <a:off x="3647728" y="3140968"/>
            <a:ext cx="504056" cy="4248472"/>
          </a:xfrm>
          <a:prstGeom prst="rightBrace">
            <a:avLst>
              <a:gd name="adj1" fmla="val 12319"/>
              <a:gd name="adj2" fmla="val 50000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40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23" name="Right Brace 22"/>
          <p:cNvSpPr/>
          <p:nvPr/>
        </p:nvSpPr>
        <p:spPr bwMode="auto">
          <a:xfrm rot="5400000">
            <a:off x="7996768" y="3169528"/>
            <a:ext cx="504056" cy="4191352"/>
          </a:xfrm>
          <a:prstGeom prst="rightBrac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buClr>
                <a:schemeClr val="tx1"/>
              </a:buClr>
            </a:pPr>
            <a:endParaRPr lang="en-US" sz="240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25" name="Title 2"/>
          <p:cNvSpPr txBox="1">
            <a:spLocks/>
          </p:cNvSpPr>
          <p:nvPr/>
        </p:nvSpPr>
        <p:spPr bwMode="auto">
          <a:xfrm>
            <a:off x="1841772" y="151967"/>
            <a:ext cx="7494588" cy="4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7" tIns="45709" rIns="91417" bIns="45709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5pPr>
            <a:lvl6pPr marL="457086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6pPr>
            <a:lvl7pPr marL="914172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7pPr>
            <a:lvl8pPr marL="1371258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8pPr>
            <a:lvl9pPr marL="1828344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1B5BA2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r>
              <a:rPr lang="en-US" sz="2000" dirty="0"/>
              <a:t>“IMT-2020” Standardization Process</a:t>
            </a:r>
            <a:endParaRPr lang="en-US" sz="2000" kern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0056412" y="6384926"/>
            <a:ext cx="341714" cy="2461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7B29F-550E-4D7C-8450-001DD816381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056412" y="6384926"/>
            <a:ext cx="341714" cy="246199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8C7B29F-550E-4D7C-8450-001DD816381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" name="Picture 5" descr="C:\Users\Robert.cooper\AppData\Local\Microsoft\Windows\Temporary Internet Files\Content.Outlook\1JROWM5E\Evolution figure_rev6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69" y="723978"/>
            <a:ext cx="7560839" cy="53285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54869" y="143186"/>
            <a:ext cx="7772400" cy="461643"/>
          </a:xfrm>
        </p:spPr>
        <p:txBody>
          <a:bodyPr>
            <a:noAutofit/>
          </a:bodyPr>
          <a:lstStyle/>
          <a:p>
            <a:r>
              <a:rPr lang="en-GB" sz="2800" dirty="0" smtClean="0"/>
              <a:t>8 Key Capabilities </a:t>
            </a:r>
            <a:r>
              <a:rPr lang="en-GB" sz="2800" dirty="0"/>
              <a:t>of IMT-2020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970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97351" y="1423619"/>
            <a:ext cx="8248924" cy="4961306"/>
          </a:xfrm>
        </p:spPr>
        <p:txBody>
          <a:bodyPr numCol="2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3GPP,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3GPP2,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4G Americas,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5G Infrastructure Public Private Partnership (Europe),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5G Innovation Centre,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APT Wireless Group,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Fifth Generation Mobile Communications Promotion Forum (Japan),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ARIB,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ATIS,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CCSA,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CDG,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ETSI,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EU METIS Project,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GSMA,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IEEE,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IMT‐2020 Promotion Group (China),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ITRI,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NGMN,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NYU Wireless,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Telecommunications Standards Development Society (India),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TIA,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TTA,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TTC,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UMTS Forum,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WiMax</a:t>
            </a:r>
            <a:r>
              <a:rPr lang="en-US" sz="1600" dirty="0"/>
              <a:t> Forum,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Wireless World Research Forum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rgbClr val="FF0000"/>
                </a:solidFill>
              </a:rPr>
              <a:t>We welcome any other interested partner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55889" y="79248"/>
            <a:ext cx="8931848" cy="739283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Coordination with activities in External Entities </a:t>
            </a:r>
            <a:br>
              <a:rPr lang="en-US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6">
                    <a:lumMod val="75000"/>
                  </a:schemeClr>
                </a:solidFill>
              </a:rPr>
              <a:t>engaged in 5G developments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7351" y="794201"/>
            <a:ext cx="82489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Liaisons dispatched from WP 5D in February 2015 to the following entities provided the detailed time plan and requested certain information:</a:t>
            </a: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9998943" y="6384925"/>
            <a:ext cx="341714" cy="246199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086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172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258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344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5430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2516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199602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6688" algn="l" defTabSz="914172" rtl="0" eaLnBrk="1" latinLnBrk="0" hangingPunct="1">
              <a:defRPr sz="20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48C7B29F-550E-4D7C-8450-001DD816381C}" type="slidenum">
              <a:rPr lang="en-US" sz="1000">
                <a:latin typeface="Zurich BT"/>
              </a:rPr>
              <a:pPr>
                <a:defRPr/>
              </a:pPr>
              <a:t>9</a:t>
            </a:fld>
            <a:endParaRPr lang="en-US" sz="1000" dirty="0">
              <a:latin typeface="Zurich BT"/>
            </a:endParaRPr>
          </a:p>
        </p:txBody>
      </p:sp>
    </p:spTree>
    <p:extLst>
      <p:ext uri="{BB962C8B-B14F-4D97-AF65-F5344CB8AC3E}">
        <p14:creationId xmlns:p14="http://schemas.microsoft.com/office/powerpoint/2010/main" val="1115415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EA5E92C6EE1243B079AB20ED224A18" ma:contentTypeVersion="1" ma:contentTypeDescription="Create a new document." ma:contentTypeScope="" ma:versionID="31ff32be69e0f8345351ffd07a333aa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1721839-6859-41BC-BC29-FE26C468CADF}"/>
</file>

<file path=customXml/itemProps2.xml><?xml version="1.0" encoding="utf-8"?>
<ds:datastoreItem xmlns:ds="http://schemas.openxmlformats.org/officeDocument/2006/customXml" ds:itemID="{0025E2F0-A537-4337-A3E3-32201B88F6E3}"/>
</file>

<file path=customXml/itemProps3.xml><?xml version="1.0" encoding="utf-8"?>
<ds:datastoreItem xmlns:ds="http://schemas.openxmlformats.org/officeDocument/2006/customXml" ds:itemID="{BBE9B659-C4AC-4937-97CD-B8624FBBF4D2}"/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1677</Words>
  <Application>Microsoft Office PowerPoint</Application>
  <PresentationFormat>Widescreen</PresentationFormat>
  <Paragraphs>418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0" baseType="lpstr">
      <vt:lpstr>Ericsson Capital TT</vt:lpstr>
      <vt:lpstr>MS Mincho</vt:lpstr>
      <vt:lpstr>ＭＳ Ｐゴシック</vt:lpstr>
      <vt:lpstr>ＭＳ Ｐゴシック</vt:lpstr>
      <vt:lpstr>Zurich BT</vt:lpstr>
      <vt:lpstr>Arial</vt:lpstr>
      <vt:lpstr>Calibri</vt:lpstr>
      <vt:lpstr>Calibri Light</vt:lpstr>
      <vt:lpstr>Comic Sans MS</vt:lpstr>
      <vt:lpstr>Times New Roman</vt:lpstr>
      <vt:lpstr>Trebuchet MS</vt:lpstr>
      <vt:lpstr>Wingdings</vt:lpstr>
      <vt:lpstr>Office Theme</vt:lpstr>
      <vt:lpstr>PowerPoint Presentation</vt:lpstr>
      <vt:lpstr>ITU-R activities on IMT-2020</vt:lpstr>
      <vt:lpstr>5G Related Aspects in ITU-R Working Party 5D - Key Current Milestones</vt:lpstr>
      <vt:lpstr>Key themes on the Timeline &amp; Plan for “IMT-2020”</vt:lpstr>
      <vt:lpstr>Overview of timeline for IMT development and deployment</vt:lpstr>
      <vt:lpstr>WP 5D Timeline for “IMT-2020” related to the  Terrestrial Radio Interface Technology and Systems Source 5D/929 Att 2.12,  Figure 1,  Meeting #21 (27 Jan – 4 Feb 2015)</vt:lpstr>
      <vt:lpstr>PowerPoint Presentation</vt:lpstr>
      <vt:lpstr>8 Key Capabilities of IMT-2020</vt:lpstr>
      <vt:lpstr>Coordination with activities in External Entities  engaged in 5G developments</vt:lpstr>
      <vt:lpstr>ITU-T Focus Group on IMT-2020 - Background</vt:lpstr>
      <vt:lpstr>Structure and participation</vt:lpstr>
      <vt:lpstr>Ambitious schedule</vt:lpstr>
      <vt:lpstr>Some IMT-2020 “5G” challenges highlighted in contributions to first FG meeting</vt:lpstr>
      <vt:lpstr>Possible IMT-2020 “5G” wire-line architecture</vt:lpstr>
      <vt:lpstr>Sub-topics (so far)</vt:lpstr>
      <vt:lpstr>Conclusions</vt:lpstr>
      <vt:lpstr>Thank You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Daily, Honora</dc:creator>
  <cp:lastModifiedBy>Daily, Honora</cp:lastModifiedBy>
  <cp:revision>51</cp:revision>
  <cp:lastPrinted>2015-06-10T09:33:51Z</cp:lastPrinted>
  <dcterms:created xsi:type="dcterms:W3CDTF">2015-04-30T14:38:43Z</dcterms:created>
  <dcterms:modified xsi:type="dcterms:W3CDTF">2015-07-16T09:30:48Z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0x010100F0EA5E92C6EE1243B079AB20ED224A18</vt:lpwstr>
  </property>
</Properties>
</file>