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39" d="100"/>
          <a:sy n="39" d="100"/>
        </p:scale>
        <p:origin x="54" y="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9699" indent="-2883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3383" indent="-2306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4736" indent="-2306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6089" indent="-2306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37443" indent="-2306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98796" indent="-2306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0149" indent="-2306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1503" indent="-2306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4186CF-EF9F-48E4-9479-A945024D8B58}" type="slidenum">
              <a:rPr lang="en-GB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564062-D176-4BEC-86AE-4F0F7C4B821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573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15/07/2015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1" y="3107200"/>
            <a:ext cx="9383331" cy="17242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100" b="1" dirty="0" smtClean="0">
                <a:latin typeface="Calibri" panose="020F0502020204030204" pitchFamily="34" charset="0"/>
              </a:rPr>
              <a:t>5G Approach in the EU</a:t>
            </a:r>
          </a:p>
          <a:p>
            <a:pPr marL="0" indent="0" algn="ctr">
              <a:buNone/>
            </a:pPr>
            <a:r>
              <a:rPr lang="en-GB" b="1" dirty="0" smtClean="0">
                <a:latin typeface="Calibri" panose="020F0502020204030204" pitchFamily="34" charset="0"/>
              </a:rPr>
              <a:t>Dr </a:t>
            </a:r>
            <a:r>
              <a:rPr lang="en-GB" b="1" dirty="0">
                <a:latin typeface="Calibri" panose="020F0502020204030204" pitchFamily="34" charset="0"/>
              </a:rPr>
              <a:t>Thibaut </a:t>
            </a:r>
            <a:r>
              <a:rPr lang="en-GB" b="1" dirty="0" err="1">
                <a:latin typeface="Calibri" panose="020F0502020204030204" pitchFamily="34" charset="0"/>
              </a:rPr>
              <a:t>Kleiner</a:t>
            </a:r>
            <a:endParaRPr lang="en-GB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alibri" panose="020F0502020204030204" pitchFamily="34" charset="0"/>
              </a:rPr>
              <a:t>Head of Unit Network Technologies</a:t>
            </a:r>
          </a:p>
          <a:p>
            <a:pPr marL="0" indent="0" algn="ctr">
              <a:buNone/>
            </a:pPr>
            <a:r>
              <a:rPr lang="en-GB" b="1" dirty="0">
                <a:latin typeface="Calibri" panose="020F0502020204030204" pitchFamily="34" charset="0"/>
              </a:rPr>
              <a:t>DG CONNECT – European Commission</a:t>
            </a:r>
          </a:p>
          <a:p>
            <a:pPr marL="0" indent="0" algn="ctr">
              <a:buNone/>
            </a:pPr>
            <a:endParaRPr lang="en-US" b="1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650647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GSC-19_306a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European Commission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Thibaut </a:t>
                      </a:r>
                      <a:r>
                        <a:rPr lang="en-US" dirty="0" err="1" smtClean="0"/>
                        <a:t>Kleiner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867" y="426294"/>
            <a:ext cx="12192000" cy="1112838"/>
          </a:xfrm>
        </p:spPr>
        <p:txBody>
          <a:bodyPr lIns="36000" rIns="36000"/>
          <a:lstStyle/>
          <a:p>
            <a:pPr marL="4763" algn="ctr" eaLnBrk="1" hangingPunct="1"/>
            <a:r>
              <a:rPr lang="en-US" altLang="en-US" sz="3200" dirty="0" smtClean="0">
                <a:latin typeface="Calibri" pitchFamily="34" charset="0"/>
              </a:rPr>
              <a:t>Phased Approach planned in the EU </a:t>
            </a:r>
            <a:endParaRPr lang="en-GB" altLang="en-US" sz="3200" dirty="0" smtClean="0">
              <a:latin typeface="Calibri" pitchFamily="34" charset="0"/>
            </a:endParaRPr>
          </a:p>
        </p:txBody>
      </p:sp>
      <p:sp>
        <p:nvSpPr>
          <p:cNvPr id="35843" name="AutoShape 2" descr="http://www.ibmbigdatahub.com/sites/default/files/public_images/IoT.jpg"/>
          <p:cNvSpPr>
            <a:spLocks noChangeAspect="1" noChangeArrowheads="1"/>
          </p:cNvSpPr>
          <p:nvPr/>
        </p:nvSpPr>
        <p:spPr bwMode="auto">
          <a:xfrm>
            <a:off x="207433" y="-1493838"/>
            <a:ext cx="5080000" cy="311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5844" name="AutoShape 2" descr="https://encrypted-tbn0.gstatic.com/images?q=tbn:ANd9GcTQmW9QCA3LtOvJEmNh7d4UQY5pyDP5ja4UagiBAHDgSsNAy26aug"/>
          <p:cNvSpPr>
            <a:spLocks noChangeAspect="1" noChangeArrowheads="1"/>
          </p:cNvSpPr>
          <p:nvPr/>
        </p:nvSpPr>
        <p:spPr bwMode="auto">
          <a:xfrm>
            <a:off x="207433" y="-1165225"/>
            <a:ext cx="4775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5845" name="Content Placeholder 2"/>
          <p:cNvSpPr>
            <a:spLocks noGrp="1"/>
          </p:cNvSpPr>
          <p:nvPr>
            <p:ph idx="1"/>
          </p:nvPr>
        </p:nvSpPr>
        <p:spPr>
          <a:xfrm>
            <a:off x="2599266" y="1916907"/>
            <a:ext cx="5376333" cy="4319587"/>
          </a:xfrm>
        </p:spPr>
        <p:txBody>
          <a:bodyPr/>
          <a:lstStyle/>
          <a:p>
            <a:r>
              <a:rPr lang="en-GB" altLang="en-US" sz="1800" dirty="0" smtClean="0"/>
              <a:t>Phase III (2017-2018)</a:t>
            </a:r>
          </a:p>
          <a:p>
            <a:r>
              <a:rPr lang="en-GB" altLang="en-US" sz="1800" dirty="0" smtClean="0"/>
              <a:t>Large-scale trials</a:t>
            </a:r>
          </a:p>
          <a:p>
            <a:endParaRPr lang="en-GB" altLang="en-US" sz="1800" dirty="0" smtClean="0"/>
          </a:p>
          <a:p>
            <a:r>
              <a:rPr lang="en-GB" altLang="en-US" sz="1800" dirty="0" smtClean="0"/>
              <a:t>Phase II (2016-2017)</a:t>
            </a:r>
          </a:p>
          <a:p>
            <a:r>
              <a:rPr lang="en-GB" altLang="en-US" sz="1800" dirty="0" smtClean="0"/>
              <a:t>System optimisation</a:t>
            </a:r>
            <a:br>
              <a:rPr lang="en-GB" altLang="en-US" sz="1800" dirty="0" smtClean="0"/>
            </a:br>
            <a:r>
              <a:rPr lang="en-GB" altLang="en-US" sz="1800" dirty="0" smtClean="0"/>
              <a:t/>
            </a:r>
            <a:br>
              <a:rPr lang="en-GB" altLang="en-US" sz="1800" dirty="0" smtClean="0"/>
            </a:br>
            <a:r>
              <a:rPr lang="en-GB" altLang="en-US" sz="1800" dirty="0" smtClean="0"/>
              <a:t>Phase I (2014-2015) </a:t>
            </a:r>
          </a:p>
          <a:p>
            <a:r>
              <a:rPr lang="en-GB" altLang="en-US" sz="1800" dirty="0" smtClean="0"/>
              <a:t>Research (I) work</a:t>
            </a:r>
          </a:p>
          <a:p>
            <a:endParaRPr lang="en-GB" altLang="en-US" sz="1800" dirty="0" smtClean="0"/>
          </a:p>
          <a:p>
            <a:r>
              <a:rPr lang="en-GB" altLang="en-US" sz="1800" dirty="0" smtClean="0"/>
              <a:t>Ignition phase (2012-2013)</a:t>
            </a:r>
          </a:p>
          <a:p>
            <a:r>
              <a:rPr lang="en-GB" altLang="en-US" sz="1200" dirty="0" smtClean="0"/>
              <a:t>Project </a:t>
            </a:r>
            <a:r>
              <a:rPr lang="en-GB" altLang="en-US" sz="1200" dirty="0" err="1" smtClean="0"/>
              <a:t>sMETIS</a:t>
            </a:r>
            <a:r>
              <a:rPr lang="en-GB" altLang="en-US" sz="1200" dirty="0" smtClean="0"/>
              <a:t>, 5GNOW, </a:t>
            </a:r>
            <a:r>
              <a:rPr lang="en-GB" altLang="en-US" sz="1200" dirty="0" err="1" smtClean="0"/>
              <a:t>iJOIN</a:t>
            </a:r>
            <a:r>
              <a:rPr lang="en-GB" altLang="en-US" sz="1200" dirty="0" smtClean="0"/>
              <a:t>, TROPIC, Mobile Cloud Networking, COMBO, CROWD, MOTO, PHYLAWS.. </a:t>
            </a:r>
            <a:endParaRPr lang="en-GB" altLang="en-US" sz="2000" dirty="0" smtClean="0"/>
          </a:p>
        </p:txBody>
      </p:sp>
      <p:sp>
        <p:nvSpPr>
          <p:cNvPr id="358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4200" y="624840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E7EC553-021B-4F9A-B4CB-FC6E3BB699C4}" type="slidenum">
              <a:rPr lang="en-GB" altLang="en-US" sz="1400" i="0" smtClean="0">
                <a:solidFill>
                  <a:srgbClr val="2D5EC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400" i="0" smtClean="0">
              <a:solidFill>
                <a:srgbClr val="2D5EC1"/>
              </a:solidFill>
              <a:latin typeface="Arial" charset="0"/>
            </a:endParaRPr>
          </a:p>
        </p:txBody>
      </p:sp>
      <p:sp>
        <p:nvSpPr>
          <p:cNvPr id="35847" name="Down Arrow 8"/>
          <p:cNvSpPr>
            <a:spLocks noChangeArrowheads="1"/>
          </p:cNvSpPr>
          <p:nvPr/>
        </p:nvSpPr>
        <p:spPr bwMode="auto">
          <a:xfrm rot="10800000">
            <a:off x="3983568" y="2738351"/>
            <a:ext cx="664633" cy="2174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5848" name="Down Arrow 12"/>
          <p:cNvSpPr>
            <a:spLocks noChangeArrowheads="1"/>
          </p:cNvSpPr>
          <p:nvPr/>
        </p:nvSpPr>
        <p:spPr bwMode="auto">
          <a:xfrm rot="10800000">
            <a:off x="3983568" y="3724873"/>
            <a:ext cx="664633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5849" name="Down Arrow 14"/>
          <p:cNvSpPr>
            <a:spLocks noChangeArrowheads="1"/>
          </p:cNvSpPr>
          <p:nvPr/>
        </p:nvSpPr>
        <p:spPr bwMode="auto">
          <a:xfrm rot="10800000">
            <a:off x="3971211" y="4655707"/>
            <a:ext cx="664633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5850" name="Oval 11"/>
          <p:cNvSpPr>
            <a:spLocks noChangeArrowheads="1"/>
          </p:cNvSpPr>
          <p:nvPr/>
        </p:nvSpPr>
        <p:spPr bwMode="auto">
          <a:xfrm rot="5400000">
            <a:off x="3808413" y="2017713"/>
            <a:ext cx="1209675" cy="4699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1200" i="0"/>
          </a:p>
        </p:txBody>
      </p:sp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02" y="2058126"/>
            <a:ext cx="2565400" cy="422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95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124745"/>
            <a:ext cx="10972800" cy="9366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5G ≠ 4G + 1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844825"/>
            <a:ext cx="10972800" cy="4104455"/>
          </a:xfrm>
        </p:spPr>
        <p:txBody>
          <a:bodyPr/>
          <a:lstStyle/>
          <a:p>
            <a:pPr lvl="0"/>
            <a:r>
              <a:rPr lang="en-US" dirty="0" smtClean="0"/>
              <a:t>Digital infrastructure used by ALL</a:t>
            </a:r>
          </a:p>
          <a:p>
            <a:pPr lvl="0"/>
            <a:r>
              <a:rPr lang="en-US" dirty="0" smtClean="0"/>
              <a:t>Need to convince vertical industries to embrace 5G (not a trivial issue!)</a:t>
            </a:r>
          </a:p>
          <a:p>
            <a:pPr lvl="0"/>
            <a:r>
              <a:rPr lang="en-US" dirty="0" smtClean="0"/>
              <a:t>Building trust = avoid deceptive announcements!   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3" y="3565296"/>
            <a:ext cx="5682495" cy="324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88735" y="3565296"/>
            <a:ext cx="7034121" cy="205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kern="0" dirty="0" smtClean="0"/>
              <a:t>Regulatory and spectrum requirements</a:t>
            </a:r>
            <a:endParaRPr lang="en-GB" b="1" kern="0" dirty="0" smtClean="0"/>
          </a:p>
          <a:p>
            <a:r>
              <a:rPr lang="en-US" b="1" kern="0" dirty="0" smtClean="0"/>
              <a:t>Standardization and harmonization</a:t>
            </a:r>
          </a:p>
          <a:p>
            <a:r>
              <a:rPr lang="en-US" b="1" kern="0" dirty="0" smtClean="0"/>
              <a:t> </a:t>
            </a:r>
            <a:r>
              <a:rPr lang="en-US" b="1" i="0" u="sng" kern="0" dirty="0" smtClean="0"/>
              <a:t>at a global level</a:t>
            </a:r>
            <a:endParaRPr lang="en-GB" b="1" i="0" u="sng" kern="0" dirty="0"/>
          </a:p>
        </p:txBody>
      </p:sp>
    </p:spTree>
    <p:extLst>
      <p:ext uri="{BB962C8B-B14F-4D97-AF65-F5344CB8AC3E}">
        <p14:creationId xmlns:p14="http://schemas.microsoft.com/office/powerpoint/2010/main" val="279015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3" y="420688"/>
            <a:ext cx="12240684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36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Time to </a:t>
            </a:r>
            <a:r>
              <a:rPr lang="fr-BE" dirty="0" err="1" smtClean="0"/>
              <a:t>agree</a:t>
            </a:r>
            <a:r>
              <a:rPr lang="fr-BE" dirty="0" smtClean="0"/>
              <a:t> about </a:t>
            </a:r>
            <a:r>
              <a:rPr lang="fr-BE" dirty="0" err="1" smtClean="0"/>
              <a:t>what</a:t>
            </a:r>
            <a:r>
              <a:rPr lang="fr-BE" dirty="0" smtClean="0"/>
              <a:t> 5G </a:t>
            </a:r>
            <a:r>
              <a:rPr lang="fr-BE" dirty="0" err="1" smtClean="0"/>
              <a:t>is</a:t>
            </a:r>
            <a:r>
              <a:rPr lang="fr-BE" dirty="0" smtClean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9551" y="1419726"/>
            <a:ext cx="10515600" cy="4622300"/>
          </a:xfrm>
        </p:spPr>
        <p:txBody>
          <a:bodyPr/>
          <a:lstStyle/>
          <a:p>
            <a:r>
              <a:rPr lang="fr-BE" i="0" dirty="0" smtClean="0"/>
              <a:t>Joint </a:t>
            </a:r>
            <a:r>
              <a:rPr lang="fr-BE" i="0" dirty="0" err="1" smtClean="0"/>
              <a:t>Agreements</a:t>
            </a:r>
            <a:r>
              <a:rPr lang="fr-BE" i="0" dirty="0" smtClean="0"/>
              <a:t> </a:t>
            </a:r>
            <a:r>
              <a:rPr lang="fr-BE" i="0" dirty="0" err="1" smtClean="0"/>
              <a:t>between</a:t>
            </a:r>
            <a:r>
              <a:rPr lang="fr-BE" i="0" dirty="0" smtClean="0"/>
              <a:t> </a:t>
            </a:r>
            <a:r>
              <a:rPr lang="fr-BE" i="0" dirty="0" err="1" smtClean="0"/>
              <a:t>leading</a:t>
            </a:r>
            <a:r>
              <a:rPr lang="fr-BE" i="0" dirty="0" smtClean="0"/>
              <a:t> </a:t>
            </a:r>
            <a:r>
              <a:rPr lang="fr-BE" i="0" dirty="0" err="1" smtClean="0"/>
              <a:t>regions</a:t>
            </a:r>
            <a:endParaRPr lang="fr-BE" i="0" dirty="0" smtClean="0"/>
          </a:p>
          <a:p>
            <a:pPr lvl="1"/>
            <a:r>
              <a:rPr lang="fr-BE" i="0" dirty="0" err="1" smtClean="0"/>
              <a:t>Need</a:t>
            </a:r>
            <a:r>
              <a:rPr lang="fr-BE" i="0" dirty="0" smtClean="0"/>
              <a:t> to converge on </a:t>
            </a:r>
            <a:r>
              <a:rPr lang="fr-BE" i="0" dirty="0" err="1" smtClean="0"/>
              <a:t>common</a:t>
            </a:r>
            <a:r>
              <a:rPr lang="fr-BE" i="0" dirty="0" smtClean="0"/>
              <a:t> 5G vision</a:t>
            </a:r>
          </a:p>
          <a:p>
            <a:pPr marL="457200" lvl="1" indent="0">
              <a:buNone/>
            </a:pPr>
            <a:endParaRPr lang="en-GB" i="0" dirty="0" smtClean="0"/>
          </a:p>
          <a:p>
            <a:r>
              <a:rPr lang="en-GB" i="0" dirty="0" smtClean="0"/>
              <a:t>Global </a:t>
            </a:r>
            <a:r>
              <a:rPr lang="en-GB" i="0" dirty="0"/>
              <a:t>meeting on 5G </a:t>
            </a:r>
            <a:r>
              <a:rPr lang="en-GB" i="0" dirty="0" smtClean="0"/>
              <a:t>vision and policy </a:t>
            </a:r>
            <a:endParaRPr lang="en-GB" i="0" dirty="0"/>
          </a:p>
          <a:p>
            <a:pPr lvl="1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October 2015, Lisbon (during ICT 15) </a:t>
            </a:r>
          </a:p>
          <a:p>
            <a:pPr lvl="1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Upon invitation by Commissioner Oettinger </a:t>
            </a:r>
          </a:p>
          <a:p>
            <a:pPr lvl="1"/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BE" dirty="0" smtClean="0"/>
              <a:t>Time-frame: 5G </a:t>
            </a:r>
            <a:r>
              <a:rPr lang="fr-BE" dirty="0" err="1"/>
              <a:t>will</a:t>
            </a:r>
            <a:r>
              <a:rPr lang="fr-BE" dirty="0"/>
              <a:t> not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available</a:t>
            </a:r>
            <a:r>
              <a:rPr lang="fr-BE" dirty="0"/>
              <a:t> </a:t>
            </a:r>
            <a:r>
              <a:rPr lang="fr-BE" dirty="0" err="1"/>
              <a:t>in</a:t>
            </a:r>
            <a:r>
              <a:rPr lang="fr-BE" dirty="0"/>
              <a:t> 2018 </a:t>
            </a:r>
          </a:p>
          <a:p>
            <a:pPr lvl="1"/>
            <a:r>
              <a:rPr lang="fr-BE" dirty="0"/>
              <a:t>Trials and </a:t>
            </a:r>
            <a:r>
              <a:rPr lang="fr-BE" dirty="0" err="1"/>
              <a:t>demos</a:t>
            </a:r>
            <a:r>
              <a:rPr lang="fr-BE" dirty="0"/>
              <a:t> </a:t>
            </a:r>
            <a:r>
              <a:rPr lang="fr-BE" dirty="0" err="1"/>
              <a:t>maybe</a:t>
            </a:r>
            <a:r>
              <a:rPr lang="fr-BE" dirty="0"/>
              <a:t>, but </a:t>
            </a:r>
            <a:r>
              <a:rPr lang="fr-BE" dirty="0" smtClean="0"/>
              <a:t>no </a:t>
            </a:r>
            <a:r>
              <a:rPr lang="fr-BE" dirty="0" err="1"/>
              <a:t>complete</a:t>
            </a:r>
            <a:r>
              <a:rPr lang="fr-BE" dirty="0"/>
              <a:t> 5G standard </a:t>
            </a:r>
            <a:r>
              <a:rPr lang="fr-BE" dirty="0" err="1" smtClean="0"/>
              <a:t>before</a:t>
            </a:r>
            <a:r>
              <a:rPr lang="fr-BE" dirty="0" smtClean="0"/>
              <a:t> 2020</a:t>
            </a:r>
            <a:endParaRPr lang="fr-B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52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27" y="2420888"/>
            <a:ext cx="5038791" cy="36248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Call a cat a cat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827665">
            <a:off x="2917860" y="1215579"/>
            <a:ext cx="3526857" cy="2818291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GB" i="0" dirty="0" smtClean="0"/>
          </a:p>
          <a:p>
            <a:pPr algn="ctr"/>
            <a:endParaRPr lang="en-GB" sz="2000" b="1" dirty="0" smtClean="0">
              <a:latin typeface="Helvetica" pitchFamily="34" charset="0"/>
            </a:endParaRPr>
          </a:p>
          <a:p>
            <a:pPr lvl="1" algn="ctr"/>
            <a:endParaRPr lang="en-GB" i="0" dirty="0" smtClean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fr-BE" sz="8800" b="1" dirty="0" smtClean="0">
                <a:solidFill>
                  <a:schemeClr val="tx2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5G</a:t>
            </a:r>
            <a:endParaRPr lang="en-GB" sz="8800" b="1" dirty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163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D7BC528-EA09-4400-B811-7A5EA8F8DBC9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171</Words>
  <Application>Microsoft Office PowerPoint</Application>
  <PresentationFormat>Widescreen</PresentationFormat>
  <Paragraphs>50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Helvetica</vt:lpstr>
      <vt:lpstr>Verdana</vt:lpstr>
      <vt:lpstr>Office Theme</vt:lpstr>
      <vt:lpstr>PowerPoint Presentation</vt:lpstr>
      <vt:lpstr>Phased Approach planned in the EU </vt:lpstr>
      <vt:lpstr>5G ≠ 4G + 1 </vt:lpstr>
      <vt:lpstr>PowerPoint Presentation</vt:lpstr>
      <vt:lpstr>Time to agree about what 5G is!</vt:lpstr>
      <vt:lpstr>Call a cat a cat 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37</cp:revision>
  <cp:lastPrinted>2015-06-10T09:33:51Z</cp:lastPrinted>
  <dcterms:created xsi:type="dcterms:W3CDTF">2015-04-30T14:38:43Z</dcterms:created>
  <dcterms:modified xsi:type="dcterms:W3CDTF">2015-07-15T10:15:04Z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