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6" autoAdjust="0"/>
    <p:restoredTop sz="94660"/>
  </p:normalViewPr>
  <p:slideViewPr>
    <p:cSldViewPr snapToGrid="0">
      <p:cViewPr varScale="1">
        <p:scale>
          <a:sx n="46" d="100"/>
          <a:sy n="46" d="100"/>
        </p:scale>
        <p:origin x="4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25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5B21E-7893-4014-8E1A-CD496E75C258}" type="datetimeFigureOut">
              <a:rPr lang="en-US" smtClean="0"/>
              <a:t>15/07/2015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EDF8D-EF40-423C-A17D-6ACCC54C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72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7A926-2A52-4201-A14B-F933CE9BDB64}" type="datetimeFigureOut">
              <a:rPr lang="en-US" smtClean="0"/>
              <a:t>15/07/2015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69352-9285-4CF1-8AEC-80889BB3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1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183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  <a:ln/>
        </p:spPr>
        <p:txBody>
          <a:bodyPr/>
          <a:lstStyle/>
          <a:p>
            <a:r>
              <a:rPr lang="en-US" altLang="ja-JP" smtClean="0"/>
              <a:t>Copyright 2013 FUJITSU LABORATORIES LTD.</a:t>
            </a: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  <a:ln/>
        </p:spPr>
        <p:txBody>
          <a:bodyPr/>
          <a:lstStyle/>
          <a:p>
            <a:fld id="{AE825DCD-B670-448C-AA0D-316F54CBAF45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771" y="4861482"/>
            <a:ext cx="5868887" cy="5036391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None/>
            </a:pPr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432480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3350" y="762000"/>
            <a:ext cx="6788150" cy="381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04850" y="4835685"/>
            <a:ext cx="5643564" cy="4581842"/>
          </a:xfrm>
          <a:prstGeom prst="rect">
            <a:avLst/>
          </a:prstGeom>
        </p:spPr>
        <p:txBody>
          <a:bodyPr lIns="91384" tIns="45691" rIns="91384" bIns="45691"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5417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3350" y="762000"/>
            <a:ext cx="6788150" cy="381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04850" y="4835685"/>
            <a:ext cx="5643564" cy="4581842"/>
          </a:xfrm>
          <a:prstGeom prst="rect">
            <a:avLst/>
          </a:prstGeom>
        </p:spPr>
        <p:txBody>
          <a:bodyPr lIns="91384" tIns="45691" rIns="91384" bIns="45691"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1573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2550" y="741363"/>
            <a:ext cx="6572250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4048" y="4686538"/>
            <a:ext cx="5387667" cy="4439132"/>
          </a:xfrm>
          <a:prstGeom prst="rect">
            <a:avLst/>
          </a:prstGeom>
        </p:spPr>
        <p:txBody>
          <a:bodyPr lIns="90654" tIns="45327" rIns="90654" bIns="45327"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3617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15/07/2015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4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15/07/2015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1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15/07/2015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7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605" y="1395413"/>
            <a:ext cx="9231365" cy="163036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000"/>
            </a:lvl1pPr>
          </a:lstStyle>
          <a:p>
            <a:pPr lvl="0"/>
            <a:r>
              <a:rPr lang="ja-JP" altLang="en-US" smtClean="0"/>
              <a:t>マスター タイトルの書式設定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713000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 smtClean="0"/>
              <a:t>マスター テキストの書式設定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016572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7963"/>
            <a:ext cx="10515600" cy="963111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9726"/>
            <a:ext cx="10515600" cy="46223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00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15/07/2015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95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15/07/2015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54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15/07/2015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15/07/2015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15/07/2015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8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15/07/2015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2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15/07/2015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4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9" t="77725" r="2931" b="4433"/>
          <a:stretch/>
        </p:blipFill>
        <p:spPr>
          <a:xfrm>
            <a:off x="10771252" y="5707062"/>
            <a:ext cx="1332689" cy="10408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41540" r="73048" b="4600"/>
          <a:stretch/>
        </p:blipFill>
        <p:spPr>
          <a:xfrm>
            <a:off x="120498" y="3461510"/>
            <a:ext cx="2412460" cy="31420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5"/>
          <p:cNvSpPr txBox="1">
            <a:spLocks/>
          </p:cNvSpPr>
          <p:nvPr userDrawn="1"/>
        </p:nvSpPr>
        <p:spPr>
          <a:xfrm>
            <a:off x="88414" y="6491250"/>
            <a:ext cx="2906949" cy="37196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GSC-19 Meeting, 15-16 July 2015, Geneva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3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7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26" Type="http://schemas.openxmlformats.org/officeDocument/2006/relationships/image" Target="../media/image28.jpeg"/><Relationship Id="rId3" Type="http://schemas.openxmlformats.org/officeDocument/2006/relationships/image" Target="../media/image5.jpe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wmf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5" Type="http://schemas.openxmlformats.org/officeDocument/2006/relationships/image" Target="../media/image27.jpeg"/><Relationship Id="rId33" Type="http://schemas.openxmlformats.org/officeDocument/2006/relationships/image" Target="../media/image35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0" Type="http://schemas.openxmlformats.org/officeDocument/2006/relationships/image" Target="../media/image22.png"/><Relationship Id="rId29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image" Target="../media/image26.jpeg"/><Relationship Id="rId32" Type="http://schemas.openxmlformats.org/officeDocument/2006/relationships/image" Target="../media/image34.wmf"/><Relationship Id="rId37" Type="http://schemas.openxmlformats.org/officeDocument/2006/relationships/image" Target="../media/image3.wmf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23" Type="http://schemas.openxmlformats.org/officeDocument/2006/relationships/image" Target="../media/image25.jpeg"/><Relationship Id="rId28" Type="http://schemas.openxmlformats.org/officeDocument/2006/relationships/image" Target="../media/image30.jpe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31" Type="http://schemas.openxmlformats.org/officeDocument/2006/relationships/image" Target="../media/image33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jpeg"/><Relationship Id="rId35" Type="http://schemas.openxmlformats.org/officeDocument/2006/relationships/image" Target="../media/image37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image" Target="../media/image51.wmf"/><Relationship Id="rId18" Type="http://schemas.openxmlformats.org/officeDocument/2006/relationships/image" Target="../media/image56.wmf"/><Relationship Id="rId3" Type="http://schemas.openxmlformats.org/officeDocument/2006/relationships/image" Target="../media/image41.wmf"/><Relationship Id="rId7" Type="http://schemas.openxmlformats.org/officeDocument/2006/relationships/image" Target="../media/image45.jpeg"/><Relationship Id="rId12" Type="http://schemas.openxmlformats.org/officeDocument/2006/relationships/image" Target="../media/image50.wmf"/><Relationship Id="rId17" Type="http://schemas.openxmlformats.org/officeDocument/2006/relationships/image" Target="../media/image55.wmf"/><Relationship Id="rId2" Type="http://schemas.openxmlformats.org/officeDocument/2006/relationships/image" Target="../media/image40.wmf"/><Relationship Id="rId16" Type="http://schemas.openxmlformats.org/officeDocument/2006/relationships/image" Target="../media/image5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wmf"/><Relationship Id="rId11" Type="http://schemas.openxmlformats.org/officeDocument/2006/relationships/image" Target="../media/image49.wmf"/><Relationship Id="rId5" Type="http://schemas.openxmlformats.org/officeDocument/2006/relationships/image" Target="../media/image43.wmf"/><Relationship Id="rId15" Type="http://schemas.openxmlformats.org/officeDocument/2006/relationships/image" Target="../media/image53.png"/><Relationship Id="rId10" Type="http://schemas.openxmlformats.org/officeDocument/2006/relationships/image" Target="../media/image48.wmf"/><Relationship Id="rId19" Type="http://schemas.openxmlformats.org/officeDocument/2006/relationships/image" Target="../media/image57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Relationship Id="rId14" Type="http://schemas.openxmlformats.org/officeDocument/2006/relationships/image" Target="../media/image5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129746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</a:rPr>
            </a:br>
            <a:r>
              <a:rPr lang="en-US" sz="2800" b="1" dirty="0" smtClean="0"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</a:rPr>
            </a:br>
            <a:r>
              <a:rPr lang="en-US" sz="2800" b="1" dirty="0" smtClean="0"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</a:rPr>
            </a:br>
            <a:r>
              <a:rPr lang="en-US" sz="2800" b="1" dirty="0" smtClean="0"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</a:rPr>
            </a:b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81444" y="2937518"/>
            <a:ext cx="9144000" cy="2586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>
                <a:latin typeface="Calibri" panose="020F0502020204030204" pitchFamily="34" charset="0"/>
              </a:rPr>
              <a:t>5GMF activities for 2020 and beyond in </a:t>
            </a:r>
            <a:r>
              <a:rPr lang="en-US" sz="4400" b="1" dirty="0" smtClean="0">
                <a:latin typeface="Calibri" panose="020F0502020204030204" pitchFamily="34" charset="0"/>
              </a:rPr>
              <a:t>Japan</a:t>
            </a:r>
          </a:p>
          <a:p>
            <a:pPr marL="0" indent="0" algn="ctr">
              <a:buNone/>
            </a:pPr>
            <a:r>
              <a:rPr lang="en-US" sz="3600" b="1" dirty="0" smtClean="0">
                <a:latin typeface="Calibri" panose="020F0502020204030204" pitchFamily="34" charset="0"/>
              </a:rPr>
              <a:t>Takaharu NAKAMURA, Fujitsu, ARIB</a:t>
            </a:r>
          </a:p>
          <a:p>
            <a:pPr marL="0" indent="0" algn="ctr">
              <a:buNone/>
            </a:pPr>
            <a:r>
              <a:rPr lang="en-US" sz="3600" i="1" dirty="0">
                <a:latin typeface="Calibri" panose="020F0502020204030204" pitchFamily="34" charset="0"/>
              </a:rPr>
              <a:t>n.takaharu@jp.fujitsu.com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058516"/>
              </p:ext>
            </p:extLst>
          </p:nvPr>
        </p:nvGraphicFramePr>
        <p:xfrm>
          <a:off x="4019350" y="554555"/>
          <a:ext cx="7386587" cy="1485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680"/>
                <a:gridCol w="5755907"/>
              </a:tblGrid>
              <a:tr h="388531">
                <a:tc>
                  <a:txBody>
                    <a:bodyPr/>
                    <a:lstStyle/>
                    <a:p>
                      <a:r>
                        <a:rPr lang="en-US" dirty="0" smtClean="0"/>
                        <a:t>Document No: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GSC-19_305a (</a:t>
                      </a:r>
                      <a:r>
                        <a:rPr lang="en-US" dirty="0" smtClean="0"/>
                        <a:t>Rev.2)</a:t>
                      </a:r>
                      <a:endParaRPr lang="en-US" dirty="0"/>
                    </a:p>
                  </a:txBody>
                  <a:tcPr/>
                </a:tc>
              </a:tr>
              <a:tr h="33633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Source: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5GMF</a:t>
                      </a:r>
                      <a:endParaRPr lang="en-US" dirty="0"/>
                    </a:p>
                  </a:txBody>
                  <a:tcPr/>
                </a:tc>
              </a:tr>
              <a:tr h="33633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Contact: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Takaharu</a:t>
                      </a:r>
                      <a:r>
                        <a:rPr lang="en-US" baseline="0" dirty="0" smtClean="0"/>
                        <a:t> NAKAMURA, Fujitsu, ARIB</a:t>
                      </a:r>
                      <a:endParaRPr lang="en-US" dirty="0"/>
                    </a:p>
                  </a:txBody>
                  <a:tcPr/>
                </a:tc>
              </a:tr>
              <a:tr h="33879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Agenda Item: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5.6 Strategic Topic #3: IMT-2020/5G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83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Framework of ‘5G’</a:t>
            </a:r>
            <a:endParaRPr kumimoji="1" lang="ja-JP" altLang="en-US" dirty="0"/>
          </a:p>
        </p:txBody>
      </p:sp>
      <p:sp>
        <p:nvSpPr>
          <p:cNvPr id="6" name="コンテンツ プレースホルダー 3"/>
          <p:cNvSpPr txBox="1">
            <a:spLocks/>
          </p:cNvSpPr>
          <p:nvPr/>
        </p:nvSpPr>
        <p:spPr>
          <a:xfrm>
            <a:off x="2034275" y="6207815"/>
            <a:ext cx="8832850" cy="282039"/>
          </a:xfrm>
          <a:prstGeom prst="rect">
            <a:avLst/>
          </a:prstGeom>
        </p:spPr>
        <p:txBody>
          <a:bodyPr/>
          <a:lstStyle>
            <a:lvl1pPr marL="381000" indent="-3810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8572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276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95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114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r">
              <a:buNone/>
            </a:pPr>
            <a:r>
              <a:rPr lang="en-US" altLang="ja-JP" sz="1050" kern="0" dirty="0">
                <a:latin typeface="+mn-ea"/>
              </a:rPr>
              <a:t>"Mobile Communications Systems for 2020 and beyond", ARIB 2020 and Beyond Ad Hoc Group White Paper, October 2014.</a:t>
            </a:r>
            <a:endParaRPr lang="ja-JP" altLang="en-US" sz="1050" kern="0" dirty="0">
              <a:latin typeface="+mn-ea"/>
            </a:endParaRPr>
          </a:p>
        </p:txBody>
      </p:sp>
      <p:sp>
        <p:nvSpPr>
          <p:cNvPr id="7" name="円/楕円 6"/>
          <p:cNvSpPr/>
          <p:nvPr/>
        </p:nvSpPr>
        <p:spPr bwMode="auto">
          <a:xfrm>
            <a:off x="3159212" y="2502303"/>
            <a:ext cx="1537398" cy="1570785"/>
          </a:xfrm>
          <a:prstGeom prst="ellipse">
            <a:avLst/>
          </a:prstGeom>
          <a:noFill/>
          <a:ln w="25400" cap="rnd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2400" b="1">
              <a:latin typeface="Times New Roman" pitchFamily="18" charset="0"/>
              <a:ea typeface="ＭＳ Ｐゴシック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1574801" y="919786"/>
            <a:ext cx="9104961" cy="5288029"/>
            <a:chOff x="-75149" y="1340323"/>
            <a:chExt cx="9104961" cy="5288029"/>
          </a:xfrm>
        </p:grpSpPr>
        <p:sp>
          <p:nvSpPr>
            <p:cNvPr id="11" name="正方形/長方形 10"/>
            <p:cNvSpPr/>
            <p:nvPr/>
          </p:nvSpPr>
          <p:spPr bwMode="auto">
            <a:xfrm>
              <a:off x="1029452" y="4403790"/>
              <a:ext cx="1188333" cy="420784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901700">
                <a:srgbClr val="00B0F0"/>
              </a:glow>
            </a:effectLst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ctr">
                <a:defRPr/>
              </a:pPr>
              <a:endParaRPr lang="ja-JP" altLang="en-US" kern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Arial"/>
              </a:endParaRPr>
            </a:p>
          </p:txBody>
        </p:sp>
        <p:sp>
          <p:nvSpPr>
            <p:cNvPr id="12" name="フリーフォーム 11"/>
            <p:cNvSpPr/>
            <p:nvPr/>
          </p:nvSpPr>
          <p:spPr>
            <a:xfrm>
              <a:off x="2152214" y="2941701"/>
              <a:ext cx="4305138" cy="1874759"/>
            </a:xfrm>
            <a:custGeom>
              <a:avLst/>
              <a:gdLst>
                <a:gd name="connsiteX0" fmla="*/ 349321 w 3123344"/>
                <a:gd name="connsiteY0" fmla="*/ 0 h 1828800"/>
                <a:gd name="connsiteX1" fmla="*/ 0 w 3123344"/>
                <a:gd name="connsiteY1" fmla="*/ 1828800 h 1828800"/>
                <a:gd name="connsiteX2" fmla="*/ 3123344 w 3123344"/>
                <a:gd name="connsiteY2" fmla="*/ 1828800 h 1828800"/>
                <a:gd name="connsiteX3" fmla="*/ 996593 w 3123344"/>
                <a:gd name="connsiteY3" fmla="*/ 0 h 1828800"/>
                <a:gd name="connsiteX4" fmla="*/ 349321 w 3123344"/>
                <a:gd name="connsiteY4" fmla="*/ 0 h 1828800"/>
                <a:gd name="connsiteX0" fmla="*/ 349321 w 3123344"/>
                <a:gd name="connsiteY0" fmla="*/ 0 h 1828800"/>
                <a:gd name="connsiteX1" fmla="*/ 0 w 3123344"/>
                <a:gd name="connsiteY1" fmla="*/ 1828800 h 1828800"/>
                <a:gd name="connsiteX2" fmla="*/ 3123344 w 3123344"/>
                <a:gd name="connsiteY2" fmla="*/ 1828800 h 1828800"/>
                <a:gd name="connsiteX3" fmla="*/ 2159471 w 3123344"/>
                <a:gd name="connsiteY3" fmla="*/ 29325 h 1828800"/>
                <a:gd name="connsiteX4" fmla="*/ 349321 w 3123344"/>
                <a:gd name="connsiteY4" fmla="*/ 0 h 1828800"/>
                <a:gd name="connsiteX0" fmla="*/ 349321 w 3123344"/>
                <a:gd name="connsiteY0" fmla="*/ 0 h 1828800"/>
                <a:gd name="connsiteX1" fmla="*/ 0 w 3123344"/>
                <a:gd name="connsiteY1" fmla="*/ 1828800 h 1828800"/>
                <a:gd name="connsiteX2" fmla="*/ 3123344 w 3123344"/>
                <a:gd name="connsiteY2" fmla="*/ 1828800 h 1828800"/>
                <a:gd name="connsiteX3" fmla="*/ 2148603 w 3123344"/>
                <a:gd name="connsiteY3" fmla="*/ 14662 h 1828800"/>
                <a:gd name="connsiteX4" fmla="*/ 349321 w 3123344"/>
                <a:gd name="connsiteY4" fmla="*/ 0 h 1828800"/>
                <a:gd name="connsiteX0" fmla="*/ 349321 w 3123344"/>
                <a:gd name="connsiteY0" fmla="*/ 1 h 1828801"/>
                <a:gd name="connsiteX1" fmla="*/ 0 w 3123344"/>
                <a:gd name="connsiteY1" fmla="*/ 1828801 h 1828801"/>
                <a:gd name="connsiteX2" fmla="*/ 3123344 w 3123344"/>
                <a:gd name="connsiteY2" fmla="*/ 1828801 h 1828801"/>
                <a:gd name="connsiteX3" fmla="*/ 2159471 w 3123344"/>
                <a:gd name="connsiteY3" fmla="*/ 0 h 1828801"/>
                <a:gd name="connsiteX4" fmla="*/ 349321 w 3123344"/>
                <a:gd name="connsiteY4" fmla="*/ 1 h 1828801"/>
                <a:gd name="connsiteX0" fmla="*/ 349321 w 3123344"/>
                <a:gd name="connsiteY0" fmla="*/ 0 h 1828800"/>
                <a:gd name="connsiteX1" fmla="*/ 0 w 3123344"/>
                <a:gd name="connsiteY1" fmla="*/ 1828800 h 1828800"/>
                <a:gd name="connsiteX2" fmla="*/ 3123344 w 3123344"/>
                <a:gd name="connsiteY2" fmla="*/ 1828800 h 1828800"/>
                <a:gd name="connsiteX3" fmla="*/ 2288214 w 3123344"/>
                <a:gd name="connsiteY3" fmla="*/ 326233 h 1828800"/>
                <a:gd name="connsiteX4" fmla="*/ 349321 w 3123344"/>
                <a:gd name="connsiteY4" fmla="*/ 0 h 1828800"/>
                <a:gd name="connsiteX0" fmla="*/ 314210 w 3123344"/>
                <a:gd name="connsiteY0" fmla="*/ 0 h 1552755"/>
                <a:gd name="connsiteX1" fmla="*/ 0 w 3123344"/>
                <a:gd name="connsiteY1" fmla="*/ 1552755 h 1552755"/>
                <a:gd name="connsiteX2" fmla="*/ 3123344 w 3123344"/>
                <a:gd name="connsiteY2" fmla="*/ 1552755 h 1552755"/>
                <a:gd name="connsiteX3" fmla="*/ 2288214 w 3123344"/>
                <a:gd name="connsiteY3" fmla="*/ 50188 h 1552755"/>
                <a:gd name="connsiteX4" fmla="*/ 314210 w 3123344"/>
                <a:gd name="connsiteY4" fmla="*/ 0 h 1552755"/>
                <a:gd name="connsiteX0" fmla="*/ 314210 w 3123344"/>
                <a:gd name="connsiteY0" fmla="*/ 0 h 1552755"/>
                <a:gd name="connsiteX1" fmla="*/ 0 w 3123344"/>
                <a:gd name="connsiteY1" fmla="*/ 1552755 h 1552755"/>
                <a:gd name="connsiteX2" fmla="*/ 3123344 w 3123344"/>
                <a:gd name="connsiteY2" fmla="*/ 1552755 h 1552755"/>
                <a:gd name="connsiteX3" fmla="*/ 2288214 w 3123344"/>
                <a:gd name="connsiteY3" fmla="*/ 50188 h 1552755"/>
                <a:gd name="connsiteX4" fmla="*/ 2251958 w 3123344"/>
                <a:gd name="connsiteY4" fmla="*/ 23359 h 1552755"/>
                <a:gd name="connsiteX5" fmla="*/ 314210 w 3123344"/>
                <a:gd name="connsiteY5" fmla="*/ 0 h 1552755"/>
                <a:gd name="connsiteX0" fmla="*/ 314210 w 3286954"/>
                <a:gd name="connsiteY0" fmla="*/ 0 h 1608565"/>
                <a:gd name="connsiteX1" fmla="*/ 0 w 3286954"/>
                <a:gd name="connsiteY1" fmla="*/ 1552755 h 1608565"/>
                <a:gd name="connsiteX2" fmla="*/ 3286954 w 3286954"/>
                <a:gd name="connsiteY2" fmla="*/ 1608565 h 1608565"/>
                <a:gd name="connsiteX3" fmla="*/ 2288214 w 3286954"/>
                <a:gd name="connsiteY3" fmla="*/ 50188 h 1608565"/>
                <a:gd name="connsiteX4" fmla="*/ 2251958 w 3286954"/>
                <a:gd name="connsiteY4" fmla="*/ 23359 h 1608565"/>
                <a:gd name="connsiteX5" fmla="*/ 314210 w 3286954"/>
                <a:gd name="connsiteY5" fmla="*/ 0 h 1608565"/>
                <a:gd name="connsiteX0" fmla="*/ 381141 w 3353885"/>
                <a:gd name="connsiteY0" fmla="*/ 0 h 1608565"/>
                <a:gd name="connsiteX1" fmla="*/ 0 w 3353885"/>
                <a:gd name="connsiteY1" fmla="*/ 1536809 h 1608565"/>
                <a:gd name="connsiteX2" fmla="*/ 3353885 w 3353885"/>
                <a:gd name="connsiteY2" fmla="*/ 1608565 h 1608565"/>
                <a:gd name="connsiteX3" fmla="*/ 2355145 w 3353885"/>
                <a:gd name="connsiteY3" fmla="*/ 50188 h 1608565"/>
                <a:gd name="connsiteX4" fmla="*/ 2318889 w 3353885"/>
                <a:gd name="connsiteY4" fmla="*/ 23359 h 1608565"/>
                <a:gd name="connsiteX5" fmla="*/ 381141 w 3353885"/>
                <a:gd name="connsiteY5" fmla="*/ 0 h 1608565"/>
                <a:gd name="connsiteX0" fmla="*/ 373705 w 3353885"/>
                <a:gd name="connsiteY0" fmla="*/ 0 h 1600592"/>
                <a:gd name="connsiteX1" fmla="*/ 0 w 3353885"/>
                <a:gd name="connsiteY1" fmla="*/ 1528836 h 1600592"/>
                <a:gd name="connsiteX2" fmla="*/ 3353885 w 3353885"/>
                <a:gd name="connsiteY2" fmla="*/ 1600592 h 1600592"/>
                <a:gd name="connsiteX3" fmla="*/ 2355145 w 3353885"/>
                <a:gd name="connsiteY3" fmla="*/ 42215 h 1600592"/>
                <a:gd name="connsiteX4" fmla="*/ 2318889 w 3353885"/>
                <a:gd name="connsiteY4" fmla="*/ 15386 h 1600592"/>
                <a:gd name="connsiteX5" fmla="*/ 373705 w 3353885"/>
                <a:gd name="connsiteY5" fmla="*/ 0 h 1600592"/>
                <a:gd name="connsiteX0" fmla="*/ 373705 w 3361322"/>
                <a:gd name="connsiteY0" fmla="*/ 0 h 1536809"/>
                <a:gd name="connsiteX1" fmla="*/ 0 w 3361322"/>
                <a:gd name="connsiteY1" fmla="*/ 1528836 h 1536809"/>
                <a:gd name="connsiteX2" fmla="*/ 3361322 w 3361322"/>
                <a:gd name="connsiteY2" fmla="*/ 1536809 h 1536809"/>
                <a:gd name="connsiteX3" fmla="*/ 2355145 w 3361322"/>
                <a:gd name="connsiteY3" fmla="*/ 42215 h 1536809"/>
                <a:gd name="connsiteX4" fmla="*/ 2318889 w 3361322"/>
                <a:gd name="connsiteY4" fmla="*/ 15386 h 1536809"/>
                <a:gd name="connsiteX5" fmla="*/ 373705 w 3361322"/>
                <a:gd name="connsiteY5" fmla="*/ 0 h 1536809"/>
                <a:gd name="connsiteX0" fmla="*/ 373705 w 3361322"/>
                <a:gd name="connsiteY0" fmla="*/ 16506 h 1553315"/>
                <a:gd name="connsiteX1" fmla="*/ 0 w 3361322"/>
                <a:gd name="connsiteY1" fmla="*/ 1545342 h 1553315"/>
                <a:gd name="connsiteX2" fmla="*/ 3361322 w 3361322"/>
                <a:gd name="connsiteY2" fmla="*/ 1553315 h 1553315"/>
                <a:gd name="connsiteX3" fmla="*/ 2355145 w 3361322"/>
                <a:gd name="connsiteY3" fmla="*/ 58721 h 1553315"/>
                <a:gd name="connsiteX4" fmla="*/ 2311452 w 3361322"/>
                <a:gd name="connsiteY4" fmla="*/ 0 h 1553315"/>
                <a:gd name="connsiteX5" fmla="*/ 373705 w 3361322"/>
                <a:gd name="connsiteY5" fmla="*/ 16506 h 1553315"/>
                <a:gd name="connsiteX0" fmla="*/ 381142 w 3361322"/>
                <a:gd name="connsiteY0" fmla="*/ 0 h 1560728"/>
                <a:gd name="connsiteX1" fmla="*/ 0 w 3361322"/>
                <a:gd name="connsiteY1" fmla="*/ 1552755 h 1560728"/>
                <a:gd name="connsiteX2" fmla="*/ 3361322 w 3361322"/>
                <a:gd name="connsiteY2" fmla="*/ 1560728 h 1560728"/>
                <a:gd name="connsiteX3" fmla="*/ 2355145 w 3361322"/>
                <a:gd name="connsiteY3" fmla="*/ 66134 h 1560728"/>
                <a:gd name="connsiteX4" fmla="*/ 2311452 w 3361322"/>
                <a:gd name="connsiteY4" fmla="*/ 7413 h 1560728"/>
                <a:gd name="connsiteX5" fmla="*/ 381142 w 3361322"/>
                <a:gd name="connsiteY5" fmla="*/ 0 h 1560728"/>
                <a:gd name="connsiteX0" fmla="*/ 381142 w 3361322"/>
                <a:gd name="connsiteY0" fmla="*/ 16506 h 1577234"/>
                <a:gd name="connsiteX1" fmla="*/ 0 w 3361322"/>
                <a:gd name="connsiteY1" fmla="*/ 1569261 h 1577234"/>
                <a:gd name="connsiteX2" fmla="*/ 3361322 w 3361322"/>
                <a:gd name="connsiteY2" fmla="*/ 1577234 h 1577234"/>
                <a:gd name="connsiteX3" fmla="*/ 2355145 w 3361322"/>
                <a:gd name="connsiteY3" fmla="*/ 82640 h 1577234"/>
                <a:gd name="connsiteX4" fmla="*/ 2311452 w 3361322"/>
                <a:gd name="connsiteY4" fmla="*/ 0 h 1577234"/>
                <a:gd name="connsiteX5" fmla="*/ 381142 w 3361322"/>
                <a:gd name="connsiteY5" fmla="*/ 16506 h 1577234"/>
                <a:gd name="connsiteX0" fmla="*/ 388579 w 3361322"/>
                <a:gd name="connsiteY0" fmla="*/ 8533 h 1577234"/>
                <a:gd name="connsiteX1" fmla="*/ 0 w 3361322"/>
                <a:gd name="connsiteY1" fmla="*/ 1569261 h 1577234"/>
                <a:gd name="connsiteX2" fmla="*/ 3361322 w 3361322"/>
                <a:gd name="connsiteY2" fmla="*/ 1577234 h 1577234"/>
                <a:gd name="connsiteX3" fmla="*/ 2355145 w 3361322"/>
                <a:gd name="connsiteY3" fmla="*/ 82640 h 1577234"/>
                <a:gd name="connsiteX4" fmla="*/ 2311452 w 3361322"/>
                <a:gd name="connsiteY4" fmla="*/ 0 h 1577234"/>
                <a:gd name="connsiteX5" fmla="*/ 388579 w 3361322"/>
                <a:gd name="connsiteY5" fmla="*/ 8533 h 1577234"/>
                <a:gd name="connsiteX0" fmla="*/ 388579 w 3353885"/>
                <a:gd name="connsiteY0" fmla="*/ 8533 h 1569261"/>
                <a:gd name="connsiteX1" fmla="*/ 0 w 3353885"/>
                <a:gd name="connsiteY1" fmla="*/ 1569261 h 1569261"/>
                <a:gd name="connsiteX2" fmla="*/ 3353885 w 3353885"/>
                <a:gd name="connsiteY2" fmla="*/ 1545343 h 1569261"/>
                <a:gd name="connsiteX3" fmla="*/ 2355145 w 3353885"/>
                <a:gd name="connsiteY3" fmla="*/ 82640 h 1569261"/>
                <a:gd name="connsiteX4" fmla="*/ 2311452 w 3353885"/>
                <a:gd name="connsiteY4" fmla="*/ 0 h 1569261"/>
                <a:gd name="connsiteX5" fmla="*/ 388579 w 3353885"/>
                <a:gd name="connsiteY5" fmla="*/ 8533 h 1569261"/>
                <a:gd name="connsiteX0" fmla="*/ 388579 w 3361322"/>
                <a:gd name="connsiteY0" fmla="*/ 8533 h 1569261"/>
                <a:gd name="connsiteX1" fmla="*/ 0 w 3361322"/>
                <a:gd name="connsiteY1" fmla="*/ 1569261 h 1569261"/>
                <a:gd name="connsiteX2" fmla="*/ 3361322 w 3361322"/>
                <a:gd name="connsiteY2" fmla="*/ 1561289 h 1569261"/>
                <a:gd name="connsiteX3" fmla="*/ 2355145 w 3361322"/>
                <a:gd name="connsiteY3" fmla="*/ 82640 h 1569261"/>
                <a:gd name="connsiteX4" fmla="*/ 2311452 w 3361322"/>
                <a:gd name="connsiteY4" fmla="*/ 0 h 1569261"/>
                <a:gd name="connsiteX5" fmla="*/ 388579 w 3361322"/>
                <a:gd name="connsiteY5" fmla="*/ 8533 h 156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1322" h="1569261">
                  <a:moveTo>
                    <a:pt x="388579" y="8533"/>
                  </a:moveTo>
                  <a:lnTo>
                    <a:pt x="0" y="1569261"/>
                  </a:lnTo>
                  <a:lnTo>
                    <a:pt x="3361322" y="1561289"/>
                  </a:lnTo>
                  <a:lnTo>
                    <a:pt x="2355145" y="82640"/>
                  </a:lnTo>
                  <a:cubicBezTo>
                    <a:pt x="2339158" y="82062"/>
                    <a:pt x="2327439" y="578"/>
                    <a:pt x="2311452" y="0"/>
                  </a:cubicBezTo>
                  <a:lnTo>
                    <a:pt x="388579" y="85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glow rad="876300">
                <a:srgbClr val="00B0F0">
                  <a:alpha val="85000"/>
                </a:srgbClr>
              </a:glow>
              <a:outerShdw blurRad="40000" dist="23000" dir="5400000" rotWithShape="0">
                <a:srgbClr val="000000">
                  <a:alpha val="35000"/>
                </a:srgbClr>
              </a:outerShdw>
              <a:softEdge rad="635000"/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 dirty="0">
                <a:solidFill>
                  <a:prstClr val="white"/>
                </a:solidFill>
                <a:latin typeface="Arial"/>
                <a:ea typeface="ＭＳ Ｐゴシック"/>
                <a:cs typeface="Tahoma" pitchFamily="34" charset="0"/>
              </a:endParaRPr>
            </a:p>
          </p:txBody>
        </p:sp>
        <p:sp>
          <p:nvSpPr>
            <p:cNvPr id="13" name="正方形/長方形 80"/>
            <p:cNvSpPr/>
            <p:nvPr/>
          </p:nvSpPr>
          <p:spPr bwMode="auto">
            <a:xfrm rot="16826450">
              <a:off x="402541" y="2379112"/>
              <a:ext cx="2295105" cy="1582293"/>
            </a:xfrm>
            <a:custGeom>
              <a:avLst/>
              <a:gdLst>
                <a:gd name="connsiteX0" fmla="*/ 0 w 1870495"/>
                <a:gd name="connsiteY0" fmla="*/ 0 h 679969"/>
                <a:gd name="connsiteX1" fmla="*/ 1870495 w 1870495"/>
                <a:gd name="connsiteY1" fmla="*/ 0 h 679969"/>
                <a:gd name="connsiteX2" fmla="*/ 1870495 w 1870495"/>
                <a:gd name="connsiteY2" fmla="*/ 679969 h 679969"/>
                <a:gd name="connsiteX3" fmla="*/ 0 w 1870495"/>
                <a:gd name="connsiteY3" fmla="*/ 679969 h 679969"/>
                <a:gd name="connsiteX4" fmla="*/ 0 w 1870495"/>
                <a:gd name="connsiteY4" fmla="*/ 0 h 679969"/>
                <a:gd name="connsiteX0" fmla="*/ 0 w 1870495"/>
                <a:gd name="connsiteY0" fmla="*/ 0 h 683106"/>
                <a:gd name="connsiteX1" fmla="*/ 1870495 w 1870495"/>
                <a:gd name="connsiteY1" fmla="*/ 0 h 683106"/>
                <a:gd name="connsiteX2" fmla="*/ 1870495 w 1870495"/>
                <a:gd name="connsiteY2" fmla="*/ 679969 h 683106"/>
                <a:gd name="connsiteX3" fmla="*/ 190172 w 1870495"/>
                <a:gd name="connsiteY3" fmla="*/ 683106 h 683106"/>
                <a:gd name="connsiteX4" fmla="*/ 0 w 1870495"/>
                <a:gd name="connsiteY4" fmla="*/ 0 h 683106"/>
                <a:gd name="connsiteX0" fmla="*/ 0 w 1870495"/>
                <a:gd name="connsiteY0" fmla="*/ 0 h 711723"/>
                <a:gd name="connsiteX1" fmla="*/ 1870495 w 1870495"/>
                <a:gd name="connsiteY1" fmla="*/ 0 h 711723"/>
                <a:gd name="connsiteX2" fmla="*/ 1870495 w 1870495"/>
                <a:gd name="connsiteY2" fmla="*/ 679969 h 711723"/>
                <a:gd name="connsiteX3" fmla="*/ 184316 w 1870495"/>
                <a:gd name="connsiteY3" fmla="*/ 711723 h 711723"/>
                <a:gd name="connsiteX4" fmla="*/ 0 w 1870495"/>
                <a:gd name="connsiteY4" fmla="*/ 0 h 711723"/>
                <a:gd name="connsiteX0" fmla="*/ 0 w 2069062"/>
                <a:gd name="connsiteY0" fmla="*/ 0 h 1402319"/>
                <a:gd name="connsiteX1" fmla="*/ 2069062 w 2069062"/>
                <a:gd name="connsiteY1" fmla="*/ 690596 h 1402319"/>
                <a:gd name="connsiteX2" fmla="*/ 2069062 w 2069062"/>
                <a:gd name="connsiteY2" fmla="*/ 1370565 h 1402319"/>
                <a:gd name="connsiteX3" fmla="*/ 382883 w 2069062"/>
                <a:gd name="connsiteY3" fmla="*/ 1402319 h 1402319"/>
                <a:gd name="connsiteX4" fmla="*/ 0 w 2069062"/>
                <a:gd name="connsiteY4" fmla="*/ 0 h 1402319"/>
                <a:gd name="connsiteX0" fmla="*/ 0 w 2069062"/>
                <a:gd name="connsiteY0" fmla="*/ 0 h 1402319"/>
                <a:gd name="connsiteX1" fmla="*/ 1756271 w 2069062"/>
                <a:gd name="connsiteY1" fmla="*/ 179368 h 1402319"/>
                <a:gd name="connsiteX2" fmla="*/ 2069062 w 2069062"/>
                <a:gd name="connsiteY2" fmla="*/ 1370565 h 1402319"/>
                <a:gd name="connsiteX3" fmla="*/ 382883 w 2069062"/>
                <a:gd name="connsiteY3" fmla="*/ 1402319 h 1402319"/>
                <a:gd name="connsiteX4" fmla="*/ 0 w 2069062"/>
                <a:gd name="connsiteY4" fmla="*/ 0 h 1402319"/>
                <a:gd name="connsiteX0" fmla="*/ 0 w 2089347"/>
                <a:gd name="connsiteY0" fmla="*/ 0 h 1446273"/>
                <a:gd name="connsiteX1" fmla="*/ 1756271 w 2089347"/>
                <a:gd name="connsiteY1" fmla="*/ 179368 h 1446273"/>
                <a:gd name="connsiteX2" fmla="*/ 2089347 w 2089347"/>
                <a:gd name="connsiteY2" fmla="*/ 1446273 h 1446273"/>
                <a:gd name="connsiteX3" fmla="*/ 382883 w 2089347"/>
                <a:gd name="connsiteY3" fmla="*/ 1402319 h 1446273"/>
                <a:gd name="connsiteX4" fmla="*/ 0 w 2089347"/>
                <a:gd name="connsiteY4" fmla="*/ 0 h 1446273"/>
                <a:gd name="connsiteX0" fmla="*/ 0 w 2094298"/>
                <a:gd name="connsiteY0" fmla="*/ 0 h 1402319"/>
                <a:gd name="connsiteX1" fmla="*/ 1756271 w 2094298"/>
                <a:gd name="connsiteY1" fmla="*/ 179368 h 1402319"/>
                <a:gd name="connsiteX2" fmla="*/ 2094298 w 2094298"/>
                <a:gd name="connsiteY2" fmla="*/ 1363804 h 1402319"/>
                <a:gd name="connsiteX3" fmla="*/ 382883 w 2094298"/>
                <a:gd name="connsiteY3" fmla="*/ 1402319 h 1402319"/>
                <a:gd name="connsiteX4" fmla="*/ 0 w 2094298"/>
                <a:gd name="connsiteY4" fmla="*/ 0 h 1402319"/>
                <a:gd name="connsiteX0" fmla="*/ 0 w 2094298"/>
                <a:gd name="connsiteY0" fmla="*/ 0 h 1380466"/>
                <a:gd name="connsiteX1" fmla="*/ 1756271 w 2094298"/>
                <a:gd name="connsiteY1" fmla="*/ 179368 h 1380466"/>
                <a:gd name="connsiteX2" fmla="*/ 2094298 w 2094298"/>
                <a:gd name="connsiteY2" fmla="*/ 1363804 h 1380466"/>
                <a:gd name="connsiteX3" fmla="*/ 363504 w 2094298"/>
                <a:gd name="connsiteY3" fmla="*/ 1380466 h 1380466"/>
                <a:gd name="connsiteX4" fmla="*/ 0 w 2094298"/>
                <a:gd name="connsiteY4" fmla="*/ 0 h 1380466"/>
                <a:gd name="connsiteX0" fmla="*/ 0 w 2094298"/>
                <a:gd name="connsiteY0" fmla="*/ 0 h 1395801"/>
                <a:gd name="connsiteX1" fmla="*/ 1756271 w 2094298"/>
                <a:gd name="connsiteY1" fmla="*/ 179368 h 1395801"/>
                <a:gd name="connsiteX2" fmla="*/ 2094298 w 2094298"/>
                <a:gd name="connsiteY2" fmla="*/ 1363804 h 1395801"/>
                <a:gd name="connsiteX3" fmla="*/ 205330 w 2094298"/>
                <a:gd name="connsiteY3" fmla="*/ 1395801 h 1395801"/>
                <a:gd name="connsiteX4" fmla="*/ 0 w 2094298"/>
                <a:gd name="connsiteY4" fmla="*/ 0 h 1395801"/>
                <a:gd name="connsiteX0" fmla="*/ 0 w 2281995"/>
                <a:gd name="connsiteY0" fmla="*/ 0 h 1440173"/>
                <a:gd name="connsiteX1" fmla="*/ 1943968 w 2281995"/>
                <a:gd name="connsiteY1" fmla="*/ 223740 h 1440173"/>
                <a:gd name="connsiteX2" fmla="*/ 2281995 w 2281995"/>
                <a:gd name="connsiteY2" fmla="*/ 1408176 h 1440173"/>
                <a:gd name="connsiteX3" fmla="*/ 393027 w 2281995"/>
                <a:gd name="connsiteY3" fmla="*/ 1440173 h 1440173"/>
                <a:gd name="connsiteX4" fmla="*/ 0 w 2281995"/>
                <a:gd name="connsiteY4" fmla="*/ 0 h 1440173"/>
                <a:gd name="connsiteX0" fmla="*/ 0 w 2281995"/>
                <a:gd name="connsiteY0" fmla="*/ 0 h 1440173"/>
                <a:gd name="connsiteX1" fmla="*/ 1979345 w 2281995"/>
                <a:gd name="connsiteY1" fmla="*/ 254831 h 1440173"/>
                <a:gd name="connsiteX2" fmla="*/ 2281995 w 2281995"/>
                <a:gd name="connsiteY2" fmla="*/ 1408176 h 1440173"/>
                <a:gd name="connsiteX3" fmla="*/ 393027 w 2281995"/>
                <a:gd name="connsiteY3" fmla="*/ 1440173 h 1440173"/>
                <a:gd name="connsiteX4" fmla="*/ 0 w 2281995"/>
                <a:gd name="connsiteY4" fmla="*/ 0 h 1440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1995" h="1440173">
                  <a:moveTo>
                    <a:pt x="0" y="0"/>
                  </a:moveTo>
                  <a:lnTo>
                    <a:pt x="1979345" y="254831"/>
                  </a:lnTo>
                  <a:lnTo>
                    <a:pt x="2281995" y="1408176"/>
                  </a:lnTo>
                  <a:lnTo>
                    <a:pt x="393027" y="14401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ctr">
                <a:defRPr/>
              </a:pPr>
              <a:endParaRPr lang="ja-JP" altLang="en-US" kern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Arial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1016445" y="1484784"/>
              <a:ext cx="161133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altLang="ja-JP" sz="2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  <a:ea typeface="Tahoma" pitchFamily="34" charset="0"/>
                  <a:cs typeface="Tahoma" pitchFamily="34" charset="0"/>
                </a:rPr>
                <a:t>Normalized</a:t>
              </a:r>
            </a:p>
            <a:p>
              <a:pPr algn="ctr">
                <a:defRPr/>
              </a:pPr>
              <a:r>
                <a:rPr lang="en-US" altLang="ja-JP" sz="2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  <a:ea typeface="Tahoma" pitchFamily="34" charset="0"/>
                  <a:cs typeface="Tahoma" pitchFamily="34" charset="0"/>
                </a:rPr>
                <a:t>Typical User</a:t>
              </a:r>
            </a:p>
            <a:p>
              <a:pPr algn="ctr">
                <a:defRPr/>
              </a:pPr>
              <a:r>
                <a:rPr lang="en-US" altLang="ja-JP" sz="2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  <a:ea typeface="Tahoma" pitchFamily="34" charset="0"/>
                  <a:cs typeface="Tahoma" pitchFamily="34" charset="0"/>
                </a:rPr>
                <a:t>Throughput</a:t>
              </a:r>
            </a:p>
            <a:p>
              <a:pPr algn="ctr">
                <a:defRPr/>
              </a:pPr>
              <a:r>
                <a:rPr lang="en-US" altLang="ja-JP" sz="2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  <a:ea typeface="Tahoma" pitchFamily="34" charset="0"/>
                  <a:cs typeface="Tahoma" pitchFamily="34" charset="0"/>
                </a:rPr>
                <a:t>[bps/device]</a:t>
              </a:r>
              <a:endParaRPr lang="ja-JP" altLang="en-US" sz="20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ＭＳ Ｐゴシック"/>
                <a:cs typeface="Tahoma" pitchFamily="34" charset="0"/>
              </a:endParaRPr>
            </a:p>
          </p:txBody>
        </p:sp>
        <p:sp>
          <p:nvSpPr>
            <p:cNvPr id="15" name="右矢印 14"/>
            <p:cNvSpPr/>
            <p:nvPr/>
          </p:nvSpPr>
          <p:spPr>
            <a:xfrm rot="19798977">
              <a:off x="6294085" y="4037617"/>
              <a:ext cx="504056" cy="447437"/>
            </a:xfrm>
            <a:prstGeom prst="rightArrow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 dirty="0">
                <a:solidFill>
                  <a:prstClr val="white"/>
                </a:solidFill>
                <a:latin typeface="Arial"/>
                <a:ea typeface="ＭＳ Ｐゴシック"/>
                <a:cs typeface="Tahoma" pitchFamily="34" charset="0"/>
              </a:endParaRPr>
            </a:p>
          </p:txBody>
        </p:sp>
        <p:sp>
          <p:nvSpPr>
            <p:cNvPr id="16" name="右矢印 15"/>
            <p:cNvSpPr/>
            <p:nvPr/>
          </p:nvSpPr>
          <p:spPr>
            <a:xfrm rot="16200000">
              <a:off x="3347864" y="2348881"/>
              <a:ext cx="432048" cy="432047"/>
            </a:xfrm>
            <a:prstGeom prst="rightArrow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 dirty="0">
                <a:solidFill>
                  <a:prstClr val="white"/>
                </a:solidFill>
                <a:latin typeface="Arial"/>
                <a:ea typeface="ＭＳ Ｐゴシック"/>
                <a:cs typeface="Tahoma" pitchFamily="34" charset="0"/>
              </a:endParaRPr>
            </a:p>
          </p:txBody>
        </p:sp>
        <p:sp>
          <p:nvSpPr>
            <p:cNvPr id="17" name="フリーフォーム 16"/>
            <p:cNvSpPr/>
            <p:nvPr/>
          </p:nvSpPr>
          <p:spPr>
            <a:xfrm>
              <a:off x="882177" y="2225654"/>
              <a:ext cx="6421289" cy="2608528"/>
            </a:xfrm>
            <a:custGeom>
              <a:avLst/>
              <a:gdLst>
                <a:gd name="connsiteX0" fmla="*/ 0 w 6267236"/>
                <a:gd name="connsiteY0" fmla="*/ 1941815 h 2702103"/>
                <a:gd name="connsiteX1" fmla="*/ 1037690 w 6267236"/>
                <a:gd name="connsiteY1" fmla="*/ 1941815 h 2702103"/>
                <a:gd name="connsiteX2" fmla="*/ 1181528 w 6267236"/>
                <a:gd name="connsiteY2" fmla="*/ 1931541 h 2702103"/>
                <a:gd name="connsiteX3" fmla="*/ 1232899 w 6267236"/>
                <a:gd name="connsiteY3" fmla="*/ 1890445 h 2702103"/>
                <a:gd name="connsiteX4" fmla="*/ 1304818 w 6267236"/>
                <a:gd name="connsiteY4" fmla="*/ 1808251 h 2702103"/>
                <a:gd name="connsiteX5" fmla="*/ 1335641 w 6267236"/>
                <a:gd name="connsiteY5" fmla="*/ 1705510 h 2702103"/>
                <a:gd name="connsiteX6" fmla="*/ 1356189 w 6267236"/>
                <a:gd name="connsiteY6" fmla="*/ 1582220 h 2702103"/>
                <a:gd name="connsiteX7" fmla="*/ 1387011 w 6267236"/>
                <a:gd name="connsiteY7" fmla="*/ 1397285 h 2702103"/>
                <a:gd name="connsiteX8" fmla="*/ 1551398 w 6267236"/>
                <a:gd name="connsiteY8" fmla="*/ 482885 h 2702103"/>
                <a:gd name="connsiteX9" fmla="*/ 1592494 w 6267236"/>
                <a:gd name="connsiteY9" fmla="*/ 174660 h 2702103"/>
                <a:gd name="connsiteX10" fmla="*/ 1633591 w 6267236"/>
                <a:gd name="connsiteY10" fmla="*/ 61645 h 2702103"/>
                <a:gd name="connsiteX11" fmla="*/ 1715784 w 6267236"/>
                <a:gd name="connsiteY11" fmla="*/ 10274 h 2702103"/>
                <a:gd name="connsiteX12" fmla="*/ 1859623 w 6267236"/>
                <a:gd name="connsiteY12" fmla="*/ 10274 h 2702103"/>
                <a:gd name="connsiteX13" fmla="*/ 2219218 w 6267236"/>
                <a:gd name="connsiteY13" fmla="*/ 0 h 2702103"/>
                <a:gd name="connsiteX14" fmla="*/ 4520629 w 6267236"/>
                <a:gd name="connsiteY14" fmla="*/ 10274 h 2702103"/>
                <a:gd name="connsiteX15" fmla="*/ 4808306 w 6267236"/>
                <a:gd name="connsiteY15" fmla="*/ 20548 h 2702103"/>
                <a:gd name="connsiteX16" fmla="*/ 4982966 w 6267236"/>
                <a:gd name="connsiteY16" fmla="*/ 113015 h 2702103"/>
                <a:gd name="connsiteX17" fmla="*/ 5065160 w 6267236"/>
                <a:gd name="connsiteY17" fmla="*/ 246579 h 2702103"/>
                <a:gd name="connsiteX18" fmla="*/ 5167901 w 6267236"/>
                <a:gd name="connsiteY18" fmla="*/ 441788 h 2702103"/>
                <a:gd name="connsiteX19" fmla="*/ 6267236 w 6267236"/>
                <a:gd name="connsiteY19" fmla="*/ 2702103 h 2702103"/>
                <a:gd name="connsiteX0" fmla="*/ 0 w 6226139"/>
                <a:gd name="connsiteY0" fmla="*/ 1941815 h 2640458"/>
                <a:gd name="connsiteX1" fmla="*/ 1037690 w 6226139"/>
                <a:gd name="connsiteY1" fmla="*/ 1941815 h 2640458"/>
                <a:gd name="connsiteX2" fmla="*/ 1181528 w 6226139"/>
                <a:gd name="connsiteY2" fmla="*/ 1931541 h 2640458"/>
                <a:gd name="connsiteX3" fmla="*/ 1232899 w 6226139"/>
                <a:gd name="connsiteY3" fmla="*/ 1890445 h 2640458"/>
                <a:gd name="connsiteX4" fmla="*/ 1304818 w 6226139"/>
                <a:gd name="connsiteY4" fmla="*/ 1808251 h 2640458"/>
                <a:gd name="connsiteX5" fmla="*/ 1335641 w 6226139"/>
                <a:gd name="connsiteY5" fmla="*/ 1705510 h 2640458"/>
                <a:gd name="connsiteX6" fmla="*/ 1356189 w 6226139"/>
                <a:gd name="connsiteY6" fmla="*/ 1582220 h 2640458"/>
                <a:gd name="connsiteX7" fmla="*/ 1387011 w 6226139"/>
                <a:gd name="connsiteY7" fmla="*/ 1397285 h 2640458"/>
                <a:gd name="connsiteX8" fmla="*/ 1551398 w 6226139"/>
                <a:gd name="connsiteY8" fmla="*/ 482885 h 2640458"/>
                <a:gd name="connsiteX9" fmla="*/ 1592494 w 6226139"/>
                <a:gd name="connsiteY9" fmla="*/ 174660 h 2640458"/>
                <a:gd name="connsiteX10" fmla="*/ 1633591 w 6226139"/>
                <a:gd name="connsiteY10" fmla="*/ 61645 h 2640458"/>
                <a:gd name="connsiteX11" fmla="*/ 1715784 w 6226139"/>
                <a:gd name="connsiteY11" fmla="*/ 10274 h 2640458"/>
                <a:gd name="connsiteX12" fmla="*/ 1859623 w 6226139"/>
                <a:gd name="connsiteY12" fmla="*/ 10274 h 2640458"/>
                <a:gd name="connsiteX13" fmla="*/ 2219218 w 6226139"/>
                <a:gd name="connsiteY13" fmla="*/ 0 h 2640458"/>
                <a:gd name="connsiteX14" fmla="*/ 4520629 w 6226139"/>
                <a:gd name="connsiteY14" fmla="*/ 10274 h 2640458"/>
                <a:gd name="connsiteX15" fmla="*/ 4808306 w 6226139"/>
                <a:gd name="connsiteY15" fmla="*/ 20548 h 2640458"/>
                <a:gd name="connsiteX16" fmla="*/ 4982966 w 6226139"/>
                <a:gd name="connsiteY16" fmla="*/ 113015 h 2640458"/>
                <a:gd name="connsiteX17" fmla="*/ 5065160 w 6226139"/>
                <a:gd name="connsiteY17" fmla="*/ 246579 h 2640458"/>
                <a:gd name="connsiteX18" fmla="*/ 5167901 w 6226139"/>
                <a:gd name="connsiteY18" fmla="*/ 441788 h 2640458"/>
                <a:gd name="connsiteX19" fmla="*/ 6226139 w 6226139"/>
                <a:gd name="connsiteY19" fmla="*/ 2640458 h 2640458"/>
                <a:gd name="connsiteX0" fmla="*/ 0 w 6246688"/>
                <a:gd name="connsiteY0" fmla="*/ 1941815 h 2671281"/>
                <a:gd name="connsiteX1" fmla="*/ 1037690 w 6246688"/>
                <a:gd name="connsiteY1" fmla="*/ 1941815 h 2671281"/>
                <a:gd name="connsiteX2" fmla="*/ 1181528 w 6246688"/>
                <a:gd name="connsiteY2" fmla="*/ 1931541 h 2671281"/>
                <a:gd name="connsiteX3" fmla="*/ 1232899 w 6246688"/>
                <a:gd name="connsiteY3" fmla="*/ 1890445 h 2671281"/>
                <a:gd name="connsiteX4" fmla="*/ 1304818 w 6246688"/>
                <a:gd name="connsiteY4" fmla="*/ 1808251 h 2671281"/>
                <a:gd name="connsiteX5" fmla="*/ 1335641 w 6246688"/>
                <a:gd name="connsiteY5" fmla="*/ 1705510 h 2671281"/>
                <a:gd name="connsiteX6" fmla="*/ 1356189 w 6246688"/>
                <a:gd name="connsiteY6" fmla="*/ 1582220 h 2671281"/>
                <a:gd name="connsiteX7" fmla="*/ 1387011 w 6246688"/>
                <a:gd name="connsiteY7" fmla="*/ 1397285 h 2671281"/>
                <a:gd name="connsiteX8" fmla="*/ 1551398 w 6246688"/>
                <a:gd name="connsiteY8" fmla="*/ 482885 h 2671281"/>
                <a:gd name="connsiteX9" fmla="*/ 1592494 w 6246688"/>
                <a:gd name="connsiteY9" fmla="*/ 174660 h 2671281"/>
                <a:gd name="connsiteX10" fmla="*/ 1633591 w 6246688"/>
                <a:gd name="connsiteY10" fmla="*/ 61645 h 2671281"/>
                <a:gd name="connsiteX11" fmla="*/ 1715784 w 6246688"/>
                <a:gd name="connsiteY11" fmla="*/ 10274 h 2671281"/>
                <a:gd name="connsiteX12" fmla="*/ 1859623 w 6246688"/>
                <a:gd name="connsiteY12" fmla="*/ 10274 h 2671281"/>
                <a:gd name="connsiteX13" fmla="*/ 2219218 w 6246688"/>
                <a:gd name="connsiteY13" fmla="*/ 0 h 2671281"/>
                <a:gd name="connsiteX14" fmla="*/ 4520629 w 6246688"/>
                <a:gd name="connsiteY14" fmla="*/ 10274 h 2671281"/>
                <a:gd name="connsiteX15" fmla="*/ 4808306 w 6246688"/>
                <a:gd name="connsiteY15" fmla="*/ 20548 h 2671281"/>
                <a:gd name="connsiteX16" fmla="*/ 4982966 w 6246688"/>
                <a:gd name="connsiteY16" fmla="*/ 113015 h 2671281"/>
                <a:gd name="connsiteX17" fmla="*/ 5065160 w 6246688"/>
                <a:gd name="connsiteY17" fmla="*/ 246579 h 2671281"/>
                <a:gd name="connsiteX18" fmla="*/ 5167901 w 6246688"/>
                <a:gd name="connsiteY18" fmla="*/ 441788 h 2671281"/>
                <a:gd name="connsiteX19" fmla="*/ 6246688 w 6246688"/>
                <a:gd name="connsiteY19" fmla="*/ 2671281 h 2671281"/>
                <a:gd name="connsiteX0" fmla="*/ 0 w 6246688"/>
                <a:gd name="connsiteY0" fmla="*/ 1952090 h 2681556"/>
                <a:gd name="connsiteX1" fmla="*/ 1037690 w 6246688"/>
                <a:gd name="connsiteY1" fmla="*/ 1952090 h 2681556"/>
                <a:gd name="connsiteX2" fmla="*/ 1181528 w 6246688"/>
                <a:gd name="connsiteY2" fmla="*/ 1941816 h 2681556"/>
                <a:gd name="connsiteX3" fmla="*/ 1232899 w 6246688"/>
                <a:gd name="connsiteY3" fmla="*/ 1900720 h 2681556"/>
                <a:gd name="connsiteX4" fmla="*/ 1304818 w 6246688"/>
                <a:gd name="connsiteY4" fmla="*/ 1818526 h 2681556"/>
                <a:gd name="connsiteX5" fmla="*/ 1335641 w 6246688"/>
                <a:gd name="connsiteY5" fmla="*/ 1715785 h 2681556"/>
                <a:gd name="connsiteX6" fmla="*/ 1356189 w 6246688"/>
                <a:gd name="connsiteY6" fmla="*/ 1592495 h 2681556"/>
                <a:gd name="connsiteX7" fmla="*/ 1387011 w 6246688"/>
                <a:gd name="connsiteY7" fmla="*/ 1407560 h 2681556"/>
                <a:gd name="connsiteX8" fmla="*/ 1551398 w 6246688"/>
                <a:gd name="connsiteY8" fmla="*/ 493160 h 2681556"/>
                <a:gd name="connsiteX9" fmla="*/ 1592494 w 6246688"/>
                <a:gd name="connsiteY9" fmla="*/ 184935 h 2681556"/>
                <a:gd name="connsiteX10" fmla="*/ 1633591 w 6246688"/>
                <a:gd name="connsiteY10" fmla="*/ 71920 h 2681556"/>
                <a:gd name="connsiteX11" fmla="*/ 1715784 w 6246688"/>
                <a:gd name="connsiteY11" fmla="*/ 20549 h 2681556"/>
                <a:gd name="connsiteX12" fmla="*/ 1859623 w 6246688"/>
                <a:gd name="connsiteY12" fmla="*/ 0 h 2681556"/>
                <a:gd name="connsiteX13" fmla="*/ 2219218 w 6246688"/>
                <a:gd name="connsiteY13" fmla="*/ 10275 h 2681556"/>
                <a:gd name="connsiteX14" fmla="*/ 4520629 w 6246688"/>
                <a:gd name="connsiteY14" fmla="*/ 20549 h 2681556"/>
                <a:gd name="connsiteX15" fmla="*/ 4808306 w 6246688"/>
                <a:gd name="connsiteY15" fmla="*/ 30823 h 2681556"/>
                <a:gd name="connsiteX16" fmla="*/ 4982966 w 6246688"/>
                <a:gd name="connsiteY16" fmla="*/ 123290 h 2681556"/>
                <a:gd name="connsiteX17" fmla="*/ 5065160 w 6246688"/>
                <a:gd name="connsiteY17" fmla="*/ 256854 h 2681556"/>
                <a:gd name="connsiteX18" fmla="*/ 5167901 w 6246688"/>
                <a:gd name="connsiteY18" fmla="*/ 452063 h 2681556"/>
                <a:gd name="connsiteX19" fmla="*/ 6246688 w 6246688"/>
                <a:gd name="connsiteY19" fmla="*/ 2681556 h 2681556"/>
                <a:gd name="connsiteX0" fmla="*/ 0 w 6246688"/>
                <a:gd name="connsiteY0" fmla="*/ 1952090 h 2681556"/>
                <a:gd name="connsiteX1" fmla="*/ 1037690 w 6246688"/>
                <a:gd name="connsiteY1" fmla="*/ 1952090 h 2681556"/>
                <a:gd name="connsiteX2" fmla="*/ 1150706 w 6246688"/>
                <a:gd name="connsiteY2" fmla="*/ 1941816 h 2681556"/>
                <a:gd name="connsiteX3" fmla="*/ 1232899 w 6246688"/>
                <a:gd name="connsiteY3" fmla="*/ 1900720 h 2681556"/>
                <a:gd name="connsiteX4" fmla="*/ 1304818 w 6246688"/>
                <a:gd name="connsiteY4" fmla="*/ 1818526 h 2681556"/>
                <a:gd name="connsiteX5" fmla="*/ 1335641 w 6246688"/>
                <a:gd name="connsiteY5" fmla="*/ 1715785 h 2681556"/>
                <a:gd name="connsiteX6" fmla="*/ 1356189 w 6246688"/>
                <a:gd name="connsiteY6" fmla="*/ 1592495 h 2681556"/>
                <a:gd name="connsiteX7" fmla="*/ 1387011 w 6246688"/>
                <a:gd name="connsiteY7" fmla="*/ 1407560 h 2681556"/>
                <a:gd name="connsiteX8" fmla="*/ 1551398 w 6246688"/>
                <a:gd name="connsiteY8" fmla="*/ 493160 h 2681556"/>
                <a:gd name="connsiteX9" fmla="*/ 1592494 w 6246688"/>
                <a:gd name="connsiteY9" fmla="*/ 184935 h 2681556"/>
                <a:gd name="connsiteX10" fmla="*/ 1633591 w 6246688"/>
                <a:gd name="connsiteY10" fmla="*/ 71920 h 2681556"/>
                <a:gd name="connsiteX11" fmla="*/ 1715784 w 6246688"/>
                <a:gd name="connsiteY11" fmla="*/ 20549 h 2681556"/>
                <a:gd name="connsiteX12" fmla="*/ 1859623 w 6246688"/>
                <a:gd name="connsiteY12" fmla="*/ 0 h 2681556"/>
                <a:gd name="connsiteX13" fmla="*/ 2219218 w 6246688"/>
                <a:gd name="connsiteY13" fmla="*/ 10275 h 2681556"/>
                <a:gd name="connsiteX14" fmla="*/ 4520629 w 6246688"/>
                <a:gd name="connsiteY14" fmla="*/ 20549 h 2681556"/>
                <a:gd name="connsiteX15" fmla="*/ 4808306 w 6246688"/>
                <a:gd name="connsiteY15" fmla="*/ 30823 h 2681556"/>
                <a:gd name="connsiteX16" fmla="*/ 4982966 w 6246688"/>
                <a:gd name="connsiteY16" fmla="*/ 123290 h 2681556"/>
                <a:gd name="connsiteX17" fmla="*/ 5065160 w 6246688"/>
                <a:gd name="connsiteY17" fmla="*/ 256854 h 2681556"/>
                <a:gd name="connsiteX18" fmla="*/ 5167901 w 6246688"/>
                <a:gd name="connsiteY18" fmla="*/ 452063 h 2681556"/>
                <a:gd name="connsiteX19" fmla="*/ 6246688 w 6246688"/>
                <a:gd name="connsiteY19" fmla="*/ 2681556 h 2681556"/>
                <a:gd name="connsiteX0" fmla="*/ 0 w 6246688"/>
                <a:gd name="connsiteY0" fmla="*/ 1952090 h 2681556"/>
                <a:gd name="connsiteX1" fmla="*/ 965771 w 6246688"/>
                <a:gd name="connsiteY1" fmla="*/ 1952090 h 2681556"/>
                <a:gd name="connsiteX2" fmla="*/ 1150706 w 6246688"/>
                <a:gd name="connsiteY2" fmla="*/ 1941816 h 2681556"/>
                <a:gd name="connsiteX3" fmla="*/ 1232899 w 6246688"/>
                <a:gd name="connsiteY3" fmla="*/ 1900720 h 2681556"/>
                <a:gd name="connsiteX4" fmla="*/ 1304818 w 6246688"/>
                <a:gd name="connsiteY4" fmla="*/ 1818526 h 2681556"/>
                <a:gd name="connsiteX5" fmla="*/ 1335641 w 6246688"/>
                <a:gd name="connsiteY5" fmla="*/ 1715785 h 2681556"/>
                <a:gd name="connsiteX6" fmla="*/ 1356189 w 6246688"/>
                <a:gd name="connsiteY6" fmla="*/ 1592495 h 2681556"/>
                <a:gd name="connsiteX7" fmla="*/ 1387011 w 6246688"/>
                <a:gd name="connsiteY7" fmla="*/ 1407560 h 2681556"/>
                <a:gd name="connsiteX8" fmla="*/ 1551398 w 6246688"/>
                <a:gd name="connsiteY8" fmla="*/ 493160 h 2681556"/>
                <a:gd name="connsiteX9" fmla="*/ 1592494 w 6246688"/>
                <a:gd name="connsiteY9" fmla="*/ 184935 h 2681556"/>
                <a:gd name="connsiteX10" fmla="*/ 1633591 w 6246688"/>
                <a:gd name="connsiteY10" fmla="*/ 71920 h 2681556"/>
                <a:gd name="connsiteX11" fmla="*/ 1715784 w 6246688"/>
                <a:gd name="connsiteY11" fmla="*/ 20549 h 2681556"/>
                <a:gd name="connsiteX12" fmla="*/ 1859623 w 6246688"/>
                <a:gd name="connsiteY12" fmla="*/ 0 h 2681556"/>
                <a:gd name="connsiteX13" fmla="*/ 2219218 w 6246688"/>
                <a:gd name="connsiteY13" fmla="*/ 10275 h 2681556"/>
                <a:gd name="connsiteX14" fmla="*/ 4520629 w 6246688"/>
                <a:gd name="connsiteY14" fmla="*/ 20549 h 2681556"/>
                <a:gd name="connsiteX15" fmla="*/ 4808306 w 6246688"/>
                <a:gd name="connsiteY15" fmla="*/ 30823 h 2681556"/>
                <a:gd name="connsiteX16" fmla="*/ 4982966 w 6246688"/>
                <a:gd name="connsiteY16" fmla="*/ 123290 h 2681556"/>
                <a:gd name="connsiteX17" fmla="*/ 5065160 w 6246688"/>
                <a:gd name="connsiteY17" fmla="*/ 256854 h 2681556"/>
                <a:gd name="connsiteX18" fmla="*/ 5167901 w 6246688"/>
                <a:gd name="connsiteY18" fmla="*/ 452063 h 2681556"/>
                <a:gd name="connsiteX19" fmla="*/ 6246688 w 6246688"/>
                <a:gd name="connsiteY19" fmla="*/ 2681556 h 2681556"/>
                <a:gd name="connsiteX0" fmla="*/ 0 w 6246688"/>
                <a:gd name="connsiteY0" fmla="*/ 1952090 h 2681556"/>
                <a:gd name="connsiteX1" fmla="*/ 965771 w 6246688"/>
                <a:gd name="connsiteY1" fmla="*/ 1952090 h 2681556"/>
                <a:gd name="connsiteX2" fmla="*/ 1099335 w 6246688"/>
                <a:gd name="connsiteY2" fmla="*/ 1952090 h 2681556"/>
                <a:gd name="connsiteX3" fmla="*/ 1232899 w 6246688"/>
                <a:gd name="connsiteY3" fmla="*/ 1900720 h 2681556"/>
                <a:gd name="connsiteX4" fmla="*/ 1304818 w 6246688"/>
                <a:gd name="connsiteY4" fmla="*/ 1818526 h 2681556"/>
                <a:gd name="connsiteX5" fmla="*/ 1335641 w 6246688"/>
                <a:gd name="connsiteY5" fmla="*/ 1715785 h 2681556"/>
                <a:gd name="connsiteX6" fmla="*/ 1356189 w 6246688"/>
                <a:gd name="connsiteY6" fmla="*/ 1592495 h 2681556"/>
                <a:gd name="connsiteX7" fmla="*/ 1387011 w 6246688"/>
                <a:gd name="connsiteY7" fmla="*/ 1407560 h 2681556"/>
                <a:gd name="connsiteX8" fmla="*/ 1551398 w 6246688"/>
                <a:gd name="connsiteY8" fmla="*/ 493160 h 2681556"/>
                <a:gd name="connsiteX9" fmla="*/ 1592494 w 6246688"/>
                <a:gd name="connsiteY9" fmla="*/ 184935 h 2681556"/>
                <a:gd name="connsiteX10" fmla="*/ 1633591 w 6246688"/>
                <a:gd name="connsiteY10" fmla="*/ 71920 h 2681556"/>
                <a:gd name="connsiteX11" fmla="*/ 1715784 w 6246688"/>
                <a:gd name="connsiteY11" fmla="*/ 20549 h 2681556"/>
                <a:gd name="connsiteX12" fmla="*/ 1859623 w 6246688"/>
                <a:gd name="connsiteY12" fmla="*/ 0 h 2681556"/>
                <a:gd name="connsiteX13" fmla="*/ 2219218 w 6246688"/>
                <a:gd name="connsiteY13" fmla="*/ 10275 h 2681556"/>
                <a:gd name="connsiteX14" fmla="*/ 4520629 w 6246688"/>
                <a:gd name="connsiteY14" fmla="*/ 20549 h 2681556"/>
                <a:gd name="connsiteX15" fmla="*/ 4808306 w 6246688"/>
                <a:gd name="connsiteY15" fmla="*/ 30823 h 2681556"/>
                <a:gd name="connsiteX16" fmla="*/ 4982966 w 6246688"/>
                <a:gd name="connsiteY16" fmla="*/ 123290 h 2681556"/>
                <a:gd name="connsiteX17" fmla="*/ 5065160 w 6246688"/>
                <a:gd name="connsiteY17" fmla="*/ 256854 h 2681556"/>
                <a:gd name="connsiteX18" fmla="*/ 5167901 w 6246688"/>
                <a:gd name="connsiteY18" fmla="*/ 452063 h 2681556"/>
                <a:gd name="connsiteX19" fmla="*/ 6246688 w 6246688"/>
                <a:gd name="connsiteY19" fmla="*/ 2681556 h 2681556"/>
                <a:gd name="connsiteX0" fmla="*/ 21853 w 6268541"/>
                <a:gd name="connsiteY0" fmla="*/ 1952090 h 2681556"/>
                <a:gd name="connsiteX1" fmla="*/ 0 w 6268541"/>
                <a:gd name="connsiteY1" fmla="*/ 1949133 h 2681556"/>
                <a:gd name="connsiteX2" fmla="*/ 987624 w 6268541"/>
                <a:gd name="connsiteY2" fmla="*/ 1952090 h 2681556"/>
                <a:gd name="connsiteX3" fmla="*/ 1121188 w 6268541"/>
                <a:gd name="connsiteY3" fmla="*/ 1952090 h 2681556"/>
                <a:gd name="connsiteX4" fmla="*/ 1254752 w 6268541"/>
                <a:gd name="connsiteY4" fmla="*/ 1900720 h 2681556"/>
                <a:gd name="connsiteX5" fmla="*/ 1326671 w 6268541"/>
                <a:gd name="connsiteY5" fmla="*/ 1818526 h 2681556"/>
                <a:gd name="connsiteX6" fmla="*/ 1357494 w 6268541"/>
                <a:gd name="connsiteY6" fmla="*/ 1715785 h 2681556"/>
                <a:gd name="connsiteX7" fmla="*/ 1378042 w 6268541"/>
                <a:gd name="connsiteY7" fmla="*/ 1592495 h 2681556"/>
                <a:gd name="connsiteX8" fmla="*/ 1408864 w 6268541"/>
                <a:gd name="connsiteY8" fmla="*/ 1407560 h 2681556"/>
                <a:gd name="connsiteX9" fmla="*/ 1573251 w 6268541"/>
                <a:gd name="connsiteY9" fmla="*/ 493160 h 2681556"/>
                <a:gd name="connsiteX10" fmla="*/ 1614347 w 6268541"/>
                <a:gd name="connsiteY10" fmla="*/ 184935 h 2681556"/>
                <a:gd name="connsiteX11" fmla="*/ 1655444 w 6268541"/>
                <a:gd name="connsiteY11" fmla="*/ 71920 h 2681556"/>
                <a:gd name="connsiteX12" fmla="*/ 1737637 w 6268541"/>
                <a:gd name="connsiteY12" fmla="*/ 20549 h 2681556"/>
                <a:gd name="connsiteX13" fmla="*/ 1881476 w 6268541"/>
                <a:gd name="connsiteY13" fmla="*/ 0 h 2681556"/>
                <a:gd name="connsiteX14" fmla="*/ 2241071 w 6268541"/>
                <a:gd name="connsiteY14" fmla="*/ 10275 h 2681556"/>
                <a:gd name="connsiteX15" fmla="*/ 4542482 w 6268541"/>
                <a:gd name="connsiteY15" fmla="*/ 20549 h 2681556"/>
                <a:gd name="connsiteX16" fmla="*/ 4830159 w 6268541"/>
                <a:gd name="connsiteY16" fmla="*/ 30823 h 2681556"/>
                <a:gd name="connsiteX17" fmla="*/ 5004819 w 6268541"/>
                <a:gd name="connsiteY17" fmla="*/ 123290 h 2681556"/>
                <a:gd name="connsiteX18" fmla="*/ 5087013 w 6268541"/>
                <a:gd name="connsiteY18" fmla="*/ 256854 h 2681556"/>
                <a:gd name="connsiteX19" fmla="*/ 5189754 w 6268541"/>
                <a:gd name="connsiteY19" fmla="*/ 452063 h 2681556"/>
                <a:gd name="connsiteX20" fmla="*/ 6268541 w 6268541"/>
                <a:gd name="connsiteY20" fmla="*/ 2681556 h 2681556"/>
                <a:gd name="connsiteX0" fmla="*/ 35187 w 6281875"/>
                <a:gd name="connsiteY0" fmla="*/ 1952090 h 2681556"/>
                <a:gd name="connsiteX1" fmla="*/ 0 w 6281875"/>
                <a:gd name="connsiteY1" fmla="*/ 2229742 h 2681556"/>
                <a:gd name="connsiteX2" fmla="*/ 1000958 w 6281875"/>
                <a:gd name="connsiteY2" fmla="*/ 1952090 h 2681556"/>
                <a:gd name="connsiteX3" fmla="*/ 1134522 w 6281875"/>
                <a:gd name="connsiteY3" fmla="*/ 1952090 h 2681556"/>
                <a:gd name="connsiteX4" fmla="*/ 1268086 w 6281875"/>
                <a:gd name="connsiteY4" fmla="*/ 1900720 h 2681556"/>
                <a:gd name="connsiteX5" fmla="*/ 1340005 w 6281875"/>
                <a:gd name="connsiteY5" fmla="*/ 1818526 h 2681556"/>
                <a:gd name="connsiteX6" fmla="*/ 1370828 w 6281875"/>
                <a:gd name="connsiteY6" fmla="*/ 1715785 h 2681556"/>
                <a:gd name="connsiteX7" fmla="*/ 1391376 w 6281875"/>
                <a:gd name="connsiteY7" fmla="*/ 1592495 h 2681556"/>
                <a:gd name="connsiteX8" fmla="*/ 1422198 w 6281875"/>
                <a:gd name="connsiteY8" fmla="*/ 1407560 h 2681556"/>
                <a:gd name="connsiteX9" fmla="*/ 1586585 w 6281875"/>
                <a:gd name="connsiteY9" fmla="*/ 493160 h 2681556"/>
                <a:gd name="connsiteX10" fmla="*/ 1627681 w 6281875"/>
                <a:gd name="connsiteY10" fmla="*/ 184935 h 2681556"/>
                <a:gd name="connsiteX11" fmla="*/ 1668778 w 6281875"/>
                <a:gd name="connsiteY11" fmla="*/ 71920 h 2681556"/>
                <a:gd name="connsiteX12" fmla="*/ 1750971 w 6281875"/>
                <a:gd name="connsiteY12" fmla="*/ 20549 h 2681556"/>
                <a:gd name="connsiteX13" fmla="*/ 1894810 w 6281875"/>
                <a:gd name="connsiteY13" fmla="*/ 0 h 2681556"/>
                <a:gd name="connsiteX14" fmla="*/ 2254405 w 6281875"/>
                <a:gd name="connsiteY14" fmla="*/ 10275 h 2681556"/>
                <a:gd name="connsiteX15" fmla="*/ 4555816 w 6281875"/>
                <a:gd name="connsiteY15" fmla="*/ 20549 h 2681556"/>
                <a:gd name="connsiteX16" fmla="*/ 4843493 w 6281875"/>
                <a:gd name="connsiteY16" fmla="*/ 30823 h 2681556"/>
                <a:gd name="connsiteX17" fmla="*/ 5018153 w 6281875"/>
                <a:gd name="connsiteY17" fmla="*/ 123290 h 2681556"/>
                <a:gd name="connsiteX18" fmla="*/ 5100347 w 6281875"/>
                <a:gd name="connsiteY18" fmla="*/ 256854 h 2681556"/>
                <a:gd name="connsiteX19" fmla="*/ 5203088 w 6281875"/>
                <a:gd name="connsiteY19" fmla="*/ 452063 h 2681556"/>
                <a:gd name="connsiteX20" fmla="*/ 6281875 w 6281875"/>
                <a:gd name="connsiteY20" fmla="*/ 2681556 h 2681556"/>
                <a:gd name="connsiteX0" fmla="*/ 21854 w 6281875"/>
                <a:gd name="connsiteY0" fmla="*/ 2611520 h 2681556"/>
                <a:gd name="connsiteX1" fmla="*/ 0 w 6281875"/>
                <a:gd name="connsiteY1" fmla="*/ 2229742 h 2681556"/>
                <a:gd name="connsiteX2" fmla="*/ 1000958 w 6281875"/>
                <a:gd name="connsiteY2" fmla="*/ 1952090 h 2681556"/>
                <a:gd name="connsiteX3" fmla="*/ 1134522 w 6281875"/>
                <a:gd name="connsiteY3" fmla="*/ 1952090 h 2681556"/>
                <a:gd name="connsiteX4" fmla="*/ 1268086 w 6281875"/>
                <a:gd name="connsiteY4" fmla="*/ 1900720 h 2681556"/>
                <a:gd name="connsiteX5" fmla="*/ 1340005 w 6281875"/>
                <a:gd name="connsiteY5" fmla="*/ 1818526 h 2681556"/>
                <a:gd name="connsiteX6" fmla="*/ 1370828 w 6281875"/>
                <a:gd name="connsiteY6" fmla="*/ 1715785 h 2681556"/>
                <a:gd name="connsiteX7" fmla="*/ 1391376 w 6281875"/>
                <a:gd name="connsiteY7" fmla="*/ 1592495 h 2681556"/>
                <a:gd name="connsiteX8" fmla="*/ 1422198 w 6281875"/>
                <a:gd name="connsiteY8" fmla="*/ 1407560 h 2681556"/>
                <a:gd name="connsiteX9" fmla="*/ 1586585 w 6281875"/>
                <a:gd name="connsiteY9" fmla="*/ 493160 h 2681556"/>
                <a:gd name="connsiteX10" fmla="*/ 1627681 w 6281875"/>
                <a:gd name="connsiteY10" fmla="*/ 184935 h 2681556"/>
                <a:gd name="connsiteX11" fmla="*/ 1668778 w 6281875"/>
                <a:gd name="connsiteY11" fmla="*/ 71920 h 2681556"/>
                <a:gd name="connsiteX12" fmla="*/ 1750971 w 6281875"/>
                <a:gd name="connsiteY12" fmla="*/ 20549 h 2681556"/>
                <a:gd name="connsiteX13" fmla="*/ 1894810 w 6281875"/>
                <a:gd name="connsiteY13" fmla="*/ 0 h 2681556"/>
                <a:gd name="connsiteX14" fmla="*/ 2254405 w 6281875"/>
                <a:gd name="connsiteY14" fmla="*/ 10275 h 2681556"/>
                <a:gd name="connsiteX15" fmla="*/ 4555816 w 6281875"/>
                <a:gd name="connsiteY15" fmla="*/ 20549 h 2681556"/>
                <a:gd name="connsiteX16" fmla="*/ 4843493 w 6281875"/>
                <a:gd name="connsiteY16" fmla="*/ 30823 h 2681556"/>
                <a:gd name="connsiteX17" fmla="*/ 5018153 w 6281875"/>
                <a:gd name="connsiteY17" fmla="*/ 123290 h 2681556"/>
                <a:gd name="connsiteX18" fmla="*/ 5100347 w 6281875"/>
                <a:gd name="connsiteY18" fmla="*/ 256854 h 2681556"/>
                <a:gd name="connsiteX19" fmla="*/ 5203088 w 6281875"/>
                <a:gd name="connsiteY19" fmla="*/ 452063 h 2681556"/>
                <a:gd name="connsiteX20" fmla="*/ 6281875 w 6281875"/>
                <a:gd name="connsiteY20" fmla="*/ 2681556 h 2681556"/>
                <a:gd name="connsiteX0" fmla="*/ 21854 w 6281875"/>
                <a:gd name="connsiteY0" fmla="*/ 2611520 h 2681556"/>
                <a:gd name="connsiteX1" fmla="*/ 0 w 6281875"/>
                <a:gd name="connsiteY1" fmla="*/ 1977193 h 2681556"/>
                <a:gd name="connsiteX2" fmla="*/ 1000958 w 6281875"/>
                <a:gd name="connsiteY2" fmla="*/ 1952090 h 2681556"/>
                <a:gd name="connsiteX3" fmla="*/ 1134522 w 6281875"/>
                <a:gd name="connsiteY3" fmla="*/ 1952090 h 2681556"/>
                <a:gd name="connsiteX4" fmla="*/ 1268086 w 6281875"/>
                <a:gd name="connsiteY4" fmla="*/ 1900720 h 2681556"/>
                <a:gd name="connsiteX5" fmla="*/ 1340005 w 6281875"/>
                <a:gd name="connsiteY5" fmla="*/ 1818526 h 2681556"/>
                <a:gd name="connsiteX6" fmla="*/ 1370828 w 6281875"/>
                <a:gd name="connsiteY6" fmla="*/ 1715785 h 2681556"/>
                <a:gd name="connsiteX7" fmla="*/ 1391376 w 6281875"/>
                <a:gd name="connsiteY7" fmla="*/ 1592495 h 2681556"/>
                <a:gd name="connsiteX8" fmla="*/ 1422198 w 6281875"/>
                <a:gd name="connsiteY8" fmla="*/ 1407560 h 2681556"/>
                <a:gd name="connsiteX9" fmla="*/ 1586585 w 6281875"/>
                <a:gd name="connsiteY9" fmla="*/ 493160 h 2681556"/>
                <a:gd name="connsiteX10" fmla="*/ 1627681 w 6281875"/>
                <a:gd name="connsiteY10" fmla="*/ 184935 h 2681556"/>
                <a:gd name="connsiteX11" fmla="*/ 1668778 w 6281875"/>
                <a:gd name="connsiteY11" fmla="*/ 71920 h 2681556"/>
                <a:gd name="connsiteX12" fmla="*/ 1750971 w 6281875"/>
                <a:gd name="connsiteY12" fmla="*/ 20549 h 2681556"/>
                <a:gd name="connsiteX13" fmla="*/ 1894810 w 6281875"/>
                <a:gd name="connsiteY13" fmla="*/ 0 h 2681556"/>
                <a:gd name="connsiteX14" fmla="*/ 2254405 w 6281875"/>
                <a:gd name="connsiteY14" fmla="*/ 10275 h 2681556"/>
                <a:gd name="connsiteX15" fmla="*/ 4555816 w 6281875"/>
                <a:gd name="connsiteY15" fmla="*/ 20549 h 2681556"/>
                <a:gd name="connsiteX16" fmla="*/ 4843493 w 6281875"/>
                <a:gd name="connsiteY16" fmla="*/ 30823 h 2681556"/>
                <a:gd name="connsiteX17" fmla="*/ 5018153 w 6281875"/>
                <a:gd name="connsiteY17" fmla="*/ 123290 h 2681556"/>
                <a:gd name="connsiteX18" fmla="*/ 5100347 w 6281875"/>
                <a:gd name="connsiteY18" fmla="*/ 256854 h 2681556"/>
                <a:gd name="connsiteX19" fmla="*/ 5203088 w 6281875"/>
                <a:gd name="connsiteY19" fmla="*/ 452063 h 2681556"/>
                <a:gd name="connsiteX20" fmla="*/ 6281875 w 6281875"/>
                <a:gd name="connsiteY20" fmla="*/ 2681556 h 2681556"/>
                <a:gd name="connsiteX0" fmla="*/ 21854 w 6281875"/>
                <a:gd name="connsiteY0" fmla="*/ 2611520 h 2681556"/>
                <a:gd name="connsiteX1" fmla="*/ 0 w 6281875"/>
                <a:gd name="connsiteY1" fmla="*/ 1949133 h 2681556"/>
                <a:gd name="connsiteX2" fmla="*/ 1000958 w 6281875"/>
                <a:gd name="connsiteY2" fmla="*/ 1952090 h 2681556"/>
                <a:gd name="connsiteX3" fmla="*/ 1134522 w 6281875"/>
                <a:gd name="connsiteY3" fmla="*/ 1952090 h 2681556"/>
                <a:gd name="connsiteX4" fmla="*/ 1268086 w 6281875"/>
                <a:gd name="connsiteY4" fmla="*/ 1900720 h 2681556"/>
                <a:gd name="connsiteX5" fmla="*/ 1340005 w 6281875"/>
                <a:gd name="connsiteY5" fmla="*/ 1818526 h 2681556"/>
                <a:gd name="connsiteX6" fmla="*/ 1370828 w 6281875"/>
                <a:gd name="connsiteY6" fmla="*/ 1715785 h 2681556"/>
                <a:gd name="connsiteX7" fmla="*/ 1391376 w 6281875"/>
                <a:gd name="connsiteY7" fmla="*/ 1592495 h 2681556"/>
                <a:gd name="connsiteX8" fmla="*/ 1422198 w 6281875"/>
                <a:gd name="connsiteY8" fmla="*/ 1407560 h 2681556"/>
                <a:gd name="connsiteX9" fmla="*/ 1586585 w 6281875"/>
                <a:gd name="connsiteY9" fmla="*/ 493160 h 2681556"/>
                <a:gd name="connsiteX10" fmla="*/ 1627681 w 6281875"/>
                <a:gd name="connsiteY10" fmla="*/ 184935 h 2681556"/>
                <a:gd name="connsiteX11" fmla="*/ 1668778 w 6281875"/>
                <a:gd name="connsiteY11" fmla="*/ 71920 h 2681556"/>
                <a:gd name="connsiteX12" fmla="*/ 1750971 w 6281875"/>
                <a:gd name="connsiteY12" fmla="*/ 20549 h 2681556"/>
                <a:gd name="connsiteX13" fmla="*/ 1894810 w 6281875"/>
                <a:gd name="connsiteY13" fmla="*/ 0 h 2681556"/>
                <a:gd name="connsiteX14" fmla="*/ 2254405 w 6281875"/>
                <a:gd name="connsiteY14" fmla="*/ 10275 h 2681556"/>
                <a:gd name="connsiteX15" fmla="*/ 4555816 w 6281875"/>
                <a:gd name="connsiteY15" fmla="*/ 20549 h 2681556"/>
                <a:gd name="connsiteX16" fmla="*/ 4843493 w 6281875"/>
                <a:gd name="connsiteY16" fmla="*/ 30823 h 2681556"/>
                <a:gd name="connsiteX17" fmla="*/ 5018153 w 6281875"/>
                <a:gd name="connsiteY17" fmla="*/ 123290 h 2681556"/>
                <a:gd name="connsiteX18" fmla="*/ 5100347 w 6281875"/>
                <a:gd name="connsiteY18" fmla="*/ 256854 h 2681556"/>
                <a:gd name="connsiteX19" fmla="*/ 5203088 w 6281875"/>
                <a:gd name="connsiteY19" fmla="*/ 452063 h 2681556"/>
                <a:gd name="connsiteX20" fmla="*/ 6281875 w 6281875"/>
                <a:gd name="connsiteY20" fmla="*/ 2681556 h 2681556"/>
                <a:gd name="connsiteX0" fmla="*/ 8520 w 6281875"/>
                <a:gd name="connsiteY0" fmla="*/ 2681671 h 2681671"/>
                <a:gd name="connsiteX1" fmla="*/ 0 w 6281875"/>
                <a:gd name="connsiteY1" fmla="*/ 1949133 h 2681671"/>
                <a:gd name="connsiteX2" fmla="*/ 1000958 w 6281875"/>
                <a:gd name="connsiteY2" fmla="*/ 1952090 h 2681671"/>
                <a:gd name="connsiteX3" fmla="*/ 1134522 w 6281875"/>
                <a:gd name="connsiteY3" fmla="*/ 1952090 h 2681671"/>
                <a:gd name="connsiteX4" fmla="*/ 1268086 w 6281875"/>
                <a:gd name="connsiteY4" fmla="*/ 1900720 h 2681671"/>
                <a:gd name="connsiteX5" fmla="*/ 1340005 w 6281875"/>
                <a:gd name="connsiteY5" fmla="*/ 1818526 h 2681671"/>
                <a:gd name="connsiteX6" fmla="*/ 1370828 w 6281875"/>
                <a:gd name="connsiteY6" fmla="*/ 1715785 h 2681671"/>
                <a:gd name="connsiteX7" fmla="*/ 1391376 w 6281875"/>
                <a:gd name="connsiteY7" fmla="*/ 1592495 h 2681671"/>
                <a:gd name="connsiteX8" fmla="*/ 1422198 w 6281875"/>
                <a:gd name="connsiteY8" fmla="*/ 1407560 h 2681671"/>
                <a:gd name="connsiteX9" fmla="*/ 1586585 w 6281875"/>
                <a:gd name="connsiteY9" fmla="*/ 493160 h 2681671"/>
                <a:gd name="connsiteX10" fmla="*/ 1627681 w 6281875"/>
                <a:gd name="connsiteY10" fmla="*/ 184935 h 2681671"/>
                <a:gd name="connsiteX11" fmla="*/ 1668778 w 6281875"/>
                <a:gd name="connsiteY11" fmla="*/ 71920 h 2681671"/>
                <a:gd name="connsiteX12" fmla="*/ 1750971 w 6281875"/>
                <a:gd name="connsiteY12" fmla="*/ 20549 h 2681671"/>
                <a:gd name="connsiteX13" fmla="*/ 1894810 w 6281875"/>
                <a:gd name="connsiteY13" fmla="*/ 0 h 2681671"/>
                <a:gd name="connsiteX14" fmla="*/ 2254405 w 6281875"/>
                <a:gd name="connsiteY14" fmla="*/ 10275 h 2681671"/>
                <a:gd name="connsiteX15" fmla="*/ 4555816 w 6281875"/>
                <a:gd name="connsiteY15" fmla="*/ 20549 h 2681671"/>
                <a:gd name="connsiteX16" fmla="*/ 4843493 w 6281875"/>
                <a:gd name="connsiteY16" fmla="*/ 30823 h 2681671"/>
                <a:gd name="connsiteX17" fmla="*/ 5018153 w 6281875"/>
                <a:gd name="connsiteY17" fmla="*/ 123290 h 2681671"/>
                <a:gd name="connsiteX18" fmla="*/ 5100347 w 6281875"/>
                <a:gd name="connsiteY18" fmla="*/ 256854 h 2681671"/>
                <a:gd name="connsiteX19" fmla="*/ 5203088 w 6281875"/>
                <a:gd name="connsiteY19" fmla="*/ 452063 h 2681671"/>
                <a:gd name="connsiteX20" fmla="*/ 6281875 w 6281875"/>
                <a:gd name="connsiteY20" fmla="*/ 2681556 h 2681671"/>
                <a:gd name="connsiteX0" fmla="*/ 0 w 6273355"/>
                <a:gd name="connsiteY0" fmla="*/ 2681671 h 2681671"/>
                <a:gd name="connsiteX1" fmla="*/ 19397 w 6273355"/>
                <a:gd name="connsiteY1" fmla="*/ 1949133 h 2681671"/>
                <a:gd name="connsiteX2" fmla="*/ 992438 w 6273355"/>
                <a:gd name="connsiteY2" fmla="*/ 1952090 h 2681671"/>
                <a:gd name="connsiteX3" fmla="*/ 1126002 w 6273355"/>
                <a:gd name="connsiteY3" fmla="*/ 1952090 h 2681671"/>
                <a:gd name="connsiteX4" fmla="*/ 1259566 w 6273355"/>
                <a:gd name="connsiteY4" fmla="*/ 1900720 h 2681671"/>
                <a:gd name="connsiteX5" fmla="*/ 1331485 w 6273355"/>
                <a:gd name="connsiteY5" fmla="*/ 1818526 h 2681671"/>
                <a:gd name="connsiteX6" fmla="*/ 1362308 w 6273355"/>
                <a:gd name="connsiteY6" fmla="*/ 1715785 h 2681671"/>
                <a:gd name="connsiteX7" fmla="*/ 1382856 w 6273355"/>
                <a:gd name="connsiteY7" fmla="*/ 1592495 h 2681671"/>
                <a:gd name="connsiteX8" fmla="*/ 1413678 w 6273355"/>
                <a:gd name="connsiteY8" fmla="*/ 1407560 h 2681671"/>
                <a:gd name="connsiteX9" fmla="*/ 1578065 w 6273355"/>
                <a:gd name="connsiteY9" fmla="*/ 493160 h 2681671"/>
                <a:gd name="connsiteX10" fmla="*/ 1619161 w 6273355"/>
                <a:gd name="connsiteY10" fmla="*/ 184935 h 2681671"/>
                <a:gd name="connsiteX11" fmla="*/ 1660258 w 6273355"/>
                <a:gd name="connsiteY11" fmla="*/ 71920 h 2681671"/>
                <a:gd name="connsiteX12" fmla="*/ 1742451 w 6273355"/>
                <a:gd name="connsiteY12" fmla="*/ 20549 h 2681671"/>
                <a:gd name="connsiteX13" fmla="*/ 1886290 w 6273355"/>
                <a:gd name="connsiteY13" fmla="*/ 0 h 2681671"/>
                <a:gd name="connsiteX14" fmla="*/ 2245885 w 6273355"/>
                <a:gd name="connsiteY14" fmla="*/ 10275 h 2681671"/>
                <a:gd name="connsiteX15" fmla="*/ 4547296 w 6273355"/>
                <a:gd name="connsiteY15" fmla="*/ 20549 h 2681671"/>
                <a:gd name="connsiteX16" fmla="*/ 4834973 w 6273355"/>
                <a:gd name="connsiteY16" fmla="*/ 30823 h 2681671"/>
                <a:gd name="connsiteX17" fmla="*/ 5009633 w 6273355"/>
                <a:gd name="connsiteY17" fmla="*/ 123290 h 2681671"/>
                <a:gd name="connsiteX18" fmla="*/ 5091827 w 6273355"/>
                <a:gd name="connsiteY18" fmla="*/ 256854 h 2681671"/>
                <a:gd name="connsiteX19" fmla="*/ 5194568 w 6273355"/>
                <a:gd name="connsiteY19" fmla="*/ 452063 h 2681671"/>
                <a:gd name="connsiteX20" fmla="*/ 6273355 w 6273355"/>
                <a:gd name="connsiteY20" fmla="*/ 2681556 h 2681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273355" h="2681671">
                  <a:moveTo>
                    <a:pt x="0" y="2681671"/>
                  </a:moveTo>
                  <a:lnTo>
                    <a:pt x="19397" y="1949133"/>
                  </a:lnTo>
                  <a:lnTo>
                    <a:pt x="992438" y="1952090"/>
                  </a:lnTo>
                  <a:cubicBezTo>
                    <a:pt x="1175660" y="1952090"/>
                    <a:pt x="1081481" y="1960652"/>
                    <a:pt x="1126002" y="1952090"/>
                  </a:cubicBezTo>
                  <a:cubicBezTo>
                    <a:pt x="1170523" y="1943528"/>
                    <a:pt x="1225319" y="1922981"/>
                    <a:pt x="1259566" y="1900720"/>
                  </a:cubicBezTo>
                  <a:cubicBezTo>
                    <a:pt x="1293813" y="1878459"/>
                    <a:pt x="1314361" y="1849348"/>
                    <a:pt x="1331485" y="1818526"/>
                  </a:cubicBezTo>
                  <a:cubicBezTo>
                    <a:pt x="1348609" y="1787704"/>
                    <a:pt x="1353746" y="1753457"/>
                    <a:pt x="1362308" y="1715785"/>
                  </a:cubicBezTo>
                  <a:cubicBezTo>
                    <a:pt x="1370870" y="1678113"/>
                    <a:pt x="1382856" y="1592495"/>
                    <a:pt x="1382856" y="1592495"/>
                  </a:cubicBezTo>
                  <a:cubicBezTo>
                    <a:pt x="1391418" y="1541124"/>
                    <a:pt x="1381143" y="1590782"/>
                    <a:pt x="1413678" y="1407560"/>
                  </a:cubicBezTo>
                  <a:cubicBezTo>
                    <a:pt x="1446213" y="1224338"/>
                    <a:pt x="1543818" y="696931"/>
                    <a:pt x="1578065" y="493160"/>
                  </a:cubicBezTo>
                  <a:cubicBezTo>
                    <a:pt x="1612312" y="289389"/>
                    <a:pt x="1605462" y="255142"/>
                    <a:pt x="1619161" y="184935"/>
                  </a:cubicBezTo>
                  <a:cubicBezTo>
                    <a:pt x="1632860" y="114728"/>
                    <a:pt x="1639710" y="99318"/>
                    <a:pt x="1660258" y="71920"/>
                  </a:cubicBezTo>
                  <a:cubicBezTo>
                    <a:pt x="1680806" y="44522"/>
                    <a:pt x="1704779" y="32536"/>
                    <a:pt x="1742451" y="20549"/>
                  </a:cubicBezTo>
                  <a:cubicBezTo>
                    <a:pt x="1780123" y="8562"/>
                    <a:pt x="1886290" y="0"/>
                    <a:pt x="1886290" y="0"/>
                  </a:cubicBezTo>
                  <a:cubicBezTo>
                    <a:pt x="2006155" y="3425"/>
                    <a:pt x="1802384" y="6850"/>
                    <a:pt x="2245885" y="10275"/>
                  </a:cubicBezTo>
                  <a:lnTo>
                    <a:pt x="4547296" y="20549"/>
                  </a:lnTo>
                  <a:cubicBezTo>
                    <a:pt x="4978811" y="23974"/>
                    <a:pt x="4757917" y="13700"/>
                    <a:pt x="4834973" y="30823"/>
                  </a:cubicBezTo>
                  <a:cubicBezTo>
                    <a:pt x="4912029" y="47946"/>
                    <a:pt x="4966824" y="85618"/>
                    <a:pt x="5009633" y="123290"/>
                  </a:cubicBezTo>
                  <a:cubicBezTo>
                    <a:pt x="5052442" y="160962"/>
                    <a:pt x="5061005" y="202059"/>
                    <a:pt x="5091827" y="256854"/>
                  </a:cubicBezTo>
                  <a:cubicBezTo>
                    <a:pt x="5122649" y="311649"/>
                    <a:pt x="4997647" y="47946"/>
                    <a:pt x="5194568" y="452063"/>
                  </a:cubicBezTo>
                  <a:cubicBezTo>
                    <a:pt x="5391489" y="856180"/>
                    <a:pt x="5823860" y="1756025"/>
                    <a:pt x="6273355" y="2681556"/>
                  </a:cubicBezTo>
                </a:path>
              </a:pathLst>
            </a:custGeom>
            <a:solidFill>
              <a:srgbClr val="F8C6C5">
                <a:lumMod val="50000"/>
                <a:alpha val="16000"/>
              </a:srgbClr>
            </a:solidFill>
            <a:ln w="25400" cap="flat" cmpd="sng" algn="ctr">
              <a:solidFill>
                <a:srgbClr val="CC6600"/>
              </a:solidFill>
              <a:prstDash val="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 dirty="0">
                <a:solidFill>
                  <a:prstClr val="white"/>
                </a:solidFill>
                <a:latin typeface="Arial"/>
                <a:ea typeface="ＭＳ Ｐゴシック"/>
                <a:cs typeface="Tahoma" pitchFamily="34" charset="0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2492510" y="6228242"/>
              <a:ext cx="7986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altLang="ja-JP" sz="2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  <a:ea typeface="Tahoma" pitchFamily="34" charset="0"/>
                  <a:cs typeface="Tahoma" pitchFamily="34" charset="0"/>
                </a:rPr>
                <a:t>Rural</a:t>
              </a: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3563888" y="6218078"/>
              <a:ext cx="8835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altLang="ja-JP" sz="2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  <a:ea typeface="Tahoma" pitchFamily="34" charset="0"/>
                  <a:cs typeface="Tahoma" pitchFamily="34" charset="0"/>
                </a:rPr>
                <a:t>Urban</a:t>
              </a: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4735033" y="6196483"/>
              <a:ext cx="9268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altLang="ja-JP" sz="2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  <a:ea typeface="Tahoma" pitchFamily="34" charset="0"/>
                  <a:cs typeface="Tahoma" pitchFamily="34" charset="0"/>
                </a:rPr>
                <a:t>Dense</a:t>
              </a: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5850793" y="6218078"/>
              <a:ext cx="11384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altLang="ja-JP" sz="2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  <a:ea typeface="Tahoma" pitchFamily="34" charset="0"/>
                  <a:cs typeface="Tahoma" pitchFamily="34" charset="0"/>
                </a:rPr>
                <a:t>Extreme</a:t>
              </a: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2613784" y="1512380"/>
              <a:ext cx="20079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ja-JP" kern="0" dirty="0">
                  <a:solidFill>
                    <a:srgbClr val="FF6600"/>
                  </a:solidFill>
                  <a:latin typeface="Arial"/>
                  <a:ea typeface="Tahoma" pitchFamily="34" charset="0"/>
                  <a:cs typeface="Tahoma" pitchFamily="34" charset="0"/>
                </a:rPr>
                <a:t>Higher throughput</a:t>
              </a:r>
              <a:endParaRPr lang="ja-JP" altLang="en-US" kern="0" dirty="0">
                <a:solidFill>
                  <a:srgbClr val="FF6600"/>
                </a:solidFill>
                <a:latin typeface="Arial"/>
                <a:ea typeface="ＭＳ Ｐゴシック"/>
                <a:cs typeface="Tahoma" pitchFamily="34" charset="0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6958212" y="3646765"/>
              <a:ext cx="1142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ja-JP" kern="0" dirty="0">
                  <a:solidFill>
                    <a:srgbClr val="FF6600"/>
                  </a:solidFill>
                  <a:latin typeface="Arial"/>
                  <a:ea typeface="Tahoma" pitchFamily="34" charset="0"/>
                  <a:cs typeface="Tahoma" pitchFamily="34" charset="0"/>
                </a:rPr>
                <a:t>Increase capacity</a:t>
              </a:r>
              <a:endParaRPr lang="ja-JP" altLang="en-US" kern="0" dirty="0">
                <a:solidFill>
                  <a:srgbClr val="FF6600"/>
                </a:solidFill>
                <a:latin typeface="Arial"/>
                <a:ea typeface="ＭＳ Ｐゴシック"/>
                <a:cs typeface="Tahoma" pitchFamily="34" charset="0"/>
              </a:endParaRPr>
            </a:p>
          </p:txBody>
        </p:sp>
        <p:sp>
          <p:nvSpPr>
            <p:cNvPr id="24" name="右矢印 23"/>
            <p:cNvSpPr/>
            <p:nvPr/>
          </p:nvSpPr>
          <p:spPr>
            <a:xfrm rot="14078195">
              <a:off x="1398810" y="4216820"/>
              <a:ext cx="432048" cy="432047"/>
            </a:xfrm>
            <a:prstGeom prst="rightArrow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 dirty="0">
                <a:solidFill>
                  <a:prstClr val="white"/>
                </a:solidFill>
                <a:latin typeface="Arial"/>
                <a:ea typeface="ＭＳ Ｐゴシック"/>
                <a:cs typeface="Tahoma" pitchFamily="34" charset="0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894754" y="3332655"/>
              <a:ext cx="12464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ja-JP" kern="0" dirty="0">
                  <a:solidFill>
                    <a:srgbClr val="FF6600"/>
                  </a:solidFill>
                  <a:latin typeface="Arial"/>
                  <a:ea typeface="Tahoma" pitchFamily="34" charset="0"/>
                  <a:cs typeface="Tahoma" pitchFamily="34" charset="0"/>
                </a:rPr>
                <a:t>Coverage expansion</a:t>
              </a:r>
              <a:endParaRPr lang="ja-JP" altLang="en-US" kern="0" dirty="0">
                <a:solidFill>
                  <a:srgbClr val="FF6600"/>
                </a:solidFill>
                <a:latin typeface="Arial"/>
                <a:ea typeface="ＭＳ Ｐゴシック"/>
                <a:cs typeface="Tahoma" pitchFamily="34" charset="0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4663296" y="1835545"/>
              <a:ext cx="11385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ja-JP" sz="2000" kern="0" dirty="0">
                  <a:solidFill>
                    <a:srgbClr val="000000"/>
                  </a:solidFill>
                  <a:latin typeface="Arial"/>
                  <a:ea typeface="Tahoma" pitchFamily="34" charset="0"/>
                  <a:cs typeface="Tahoma" pitchFamily="34" charset="0"/>
                </a:rPr>
                <a:t>5G RAN</a:t>
              </a:r>
              <a:endParaRPr lang="ja-JP" altLang="en-US" sz="2000" kern="0" dirty="0">
                <a:solidFill>
                  <a:srgbClr val="000000"/>
                </a:solidFill>
                <a:latin typeface="Arial"/>
                <a:ea typeface="ＭＳ Ｐゴシック"/>
                <a:cs typeface="Tahoma" pitchFamily="34" charset="0"/>
              </a:endParaRPr>
            </a:p>
          </p:txBody>
        </p:sp>
        <p:sp>
          <p:nvSpPr>
            <p:cNvPr id="27" name="フリーフォーム 26"/>
            <p:cNvSpPr/>
            <p:nvPr/>
          </p:nvSpPr>
          <p:spPr>
            <a:xfrm>
              <a:off x="3086788" y="2933047"/>
              <a:ext cx="3357611" cy="1928268"/>
            </a:xfrm>
            <a:custGeom>
              <a:avLst/>
              <a:gdLst>
                <a:gd name="connsiteX0" fmla="*/ 349321 w 3123344"/>
                <a:gd name="connsiteY0" fmla="*/ 0 h 1828800"/>
                <a:gd name="connsiteX1" fmla="*/ 0 w 3123344"/>
                <a:gd name="connsiteY1" fmla="*/ 1828800 h 1828800"/>
                <a:gd name="connsiteX2" fmla="*/ 3123344 w 3123344"/>
                <a:gd name="connsiteY2" fmla="*/ 1828800 h 1828800"/>
                <a:gd name="connsiteX3" fmla="*/ 996593 w 3123344"/>
                <a:gd name="connsiteY3" fmla="*/ 0 h 1828800"/>
                <a:gd name="connsiteX4" fmla="*/ 349321 w 3123344"/>
                <a:gd name="connsiteY4" fmla="*/ 0 h 1828800"/>
                <a:gd name="connsiteX0" fmla="*/ 349321 w 3123344"/>
                <a:gd name="connsiteY0" fmla="*/ 0 h 1828800"/>
                <a:gd name="connsiteX1" fmla="*/ 0 w 3123344"/>
                <a:gd name="connsiteY1" fmla="*/ 1828800 h 1828800"/>
                <a:gd name="connsiteX2" fmla="*/ 3123344 w 3123344"/>
                <a:gd name="connsiteY2" fmla="*/ 1828800 h 1828800"/>
                <a:gd name="connsiteX3" fmla="*/ 1768092 w 3123344"/>
                <a:gd name="connsiteY3" fmla="*/ 10510 h 1828800"/>
                <a:gd name="connsiteX4" fmla="*/ 349321 w 3123344"/>
                <a:gd name="connsiteY4" fmla="*/ 0 h 1828800"/>
                <a:gd name="connsiteX0" fmla="*/ 349321 w 3041518"/>
                <a:gd name="connsiteY0" fmla="*/ 0 h 1828800"/>
                <a:gd name="connsiteX1" fmla="*/ 0 w 3041518"/>
                <a:gd name="connsiteY1" fmla="*/ 1828800 h 1828800"/>
                <a:gd name="connsiteX2" fmla="*/ 3041518 w 3041518"/>
                <a:gd name="connsiteY2" fmla="*/ 1828800 h 1828800"/>
                <a:gd name="connsiteX3" fmla="*/ 1768092 w 3041518"/>
                <a:gd name="connsiteY3" fmla="*/ 10510 h 1828800"/>
                <a:gd name="connsiteX4" fmla="*/ 349321 w 3041518"/>
                <a:gd name="connsiteY4" fmla="*/ 0 h 1828800"/>
                <a:gd name="connsiteX0" fmla="*/ 349321 w 3111654"/>
                <a:gd name="connsiteY0" fmla="*/ 0 h 1828800"/>
                <a:gd name="connsiteX1" fmla="*/ 0 w 3111654"/>
                <a:gd name="connsiteY1" fmla="*/ 1828800 h 1828800"/>
                <a:gd name="connsiteX2" fmla="*/ 3111654 w 3111654"/>
                <a:gd name="connsiteY2" fmla="*/ 1828800 h 1828800"/>
                <a:gd name="connsiteX3" fmla="*/ 1768092 w 3111654"/>
                <a:gd name="connsiteY3" fmla="*/ 10510 h 1828800"/>
                <a:gd name="connsiteX4" fmla="*/ 349321 w 3111654"/>
                <a:gd name="connsiteY4" fmla="*/ 0 h 1828800"/>
                <a:gd name="connsiteX0" fmla="*/ 349321 w 2889556"/>
                <a:gd name="connsiteY0" fmla="*/ 0 h 1849821"/>
                <a:gd name="connsiteX1" fmla="*/ 0 w 2889556"/>
                <a:gd name="connsiteY1" fmla="*/ 1828800 h 1849821"/>
                <a:gd name="connsiteX2" fmla="*/ 2889556 w 2889556"/>
                <a:gd name="connsiteY2" fmla="*/ 1849821 h 1849821"/>
                <a:gd name="connsiteX3" fmla="*/ 1768092 w 2889556"/>
                <a:gd name="connsiteY3" fmla="*/ 10510 h 1849821"/>
                <a:gd name="connsiteX4" fmla="*/ 349321 w 2889556"/>
                <a:gd name="connsiteY4" fmla="*/ 0 h 184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9556" h="1849821">
                  <a:moveTo>
                    <a:pt x="349321" y="0"/>
                  </a:moveTo>
                  <a:lnTo>
                    <a:pt x="0" y="1828800"/>
                  </a:lnTo>
                  <a:lnTo>
                    <a:pt x="2889556" y="1849821"/>
                  </a:lnTo>
                  <a:lnTo>
                    <a:pt x="1768092" y="10510"/>
                  </a:lnTo>
                  <a:lnTo>
                    <a:pt x="349321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 dirty="0">
                <a:solidFill>
                  <a:prstClr val="white"/>
                </a:solidFill>
                <a:latin typeface="Arial"/>
                <a:ea typeface="ＭＳ Ｐゴシック"/>
                <a:cs typeface="Tahoma" pitchFamily="34" charset="0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7136345" y="5058312"/>
              <a:ext cx="18934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altLang="ja-JP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  <a:ea typeface="Tahoma" pitchFamily="34" charset="0"/>
                  <a:cs typeface="Tahoma" pitchFamily="34" charset="0"/>
                </a:rPr>
                <a:t>User density</a:t>
              </a:r>
            </a:p>
            <a:p>
              <a:pPr algn="ctr">
                <a:defRPr/>
              </a:pPr>
              <a:r>
                <a:rPr lang="en-US" altLang="ja-JP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  <a:ea typeface="Tahoma" pitchFamily="34" charset="0"/>
                  <a:cs typeface="Tahoma" pitchFamily="34" charset="0"/>
                </a:rPr>
                <a:t>[10</a:t>
              </a:r>
              <a:r>
                <a:rPr lang="en-US" altLang="ja-JP" kern="0" baseline="30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  <a:ea typeface="Tahoma" pitchFamily="34" charset="0"/>
                  <a:cs typeface="Tahoma" pitchFamily="34" charset="0"/>
                </a:rPr>
                <a:t>4</a:t>
              </a:r>
              <a:r>
                <a:rPr lang="en-US" altLang="ja-JP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  <a:ea typeface="Tahoma" pitchFamily="34" charset="0"/>
                  <a:cs typeface="Tahoma" pitchFamily="34" charset="0"/>
                </a:rPr>
                <a:t>devices/km</a:t>
              </a:r>
              <a:r>
                <a:rPr lang="en-US" altLang="ja-JP" kern="0" baseline="30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  <a:ea typeface="Tahoma" pitchFamily="34" charset="0"/>
                  <a:cs typeface="Tahoma" pitchFamily="34" charset="0"/>
                </a:rPr>
                <a:t>2</a:t>
              </a:r>
              <a:r>
                <a:rPr lang="en-US" altLang="ja-JP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  <a:ea typeface="Tahoma" pitchFamily="34" charset="0"/>
                  <a:cs typeface="Tahoma" pitchFamily="34" charset="0"/>
                </a:rPr>
                <a:t>]</a:t>
              </a:r>
              <a:endParaRPr lang="ja-JP" altLang="en-US" kern="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ＭＳ Ｐゴシック"/>
                <a:cs typeface="Tahoma" pitchFamily="34" charset="0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-75149" y="2836413"/>
              <a:ext cx="1190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ja-JP" kern="0" dirty="0">
                  <a:solidFill>
                    <a:srgbClr val="000000"/>
                  </a:solidFill>
                  <a:latin typeface="Arial"/>
                  <a:ea typeface="ＭＳ Ｐゴシック"/>
                  <a:cs typeface="Arial"/>
                </a:rPr>
                <a:t>x 1</a:t>
              </a:r>
              <a:endParaRPr lang="ja-JP" altLang="en-US" kern="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-60200" y="2194383"/>
              <a:ext cx="1190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ja-JP" kern="0" dirty="0">
                  <a:solidFill>
                    <a:srgbClr val="000000"/>
                  </a:solidFill>
                  <a:latin typeface="Arial"/>
                  <a:ea typeface="ＭＳ Ｐゴシック"/>
                  <a:cs typeface="Arial"/>
                </a:rPr>
                <a:t>x 100</a:t>
              </a:r>
              <a:endParaRPr lang="ja-JP" altLang="en-US" kern="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endParaRPr>
            </a:p>
          </p:txBody>
        </p:sp>
        <p:cxnSp>
          <p:nvCxnSpPr>
            <p:cNvPr id="31" name="直線コネクタ 30"/>
            <p:cNvCxnSpPr/>
            <p:nvPr/>
          </p:nvCxnSpPr>
          <p:spPr bwMode="auto">
            <a:xfrm>
              <a:off x="892276" y="2358388"/>
              <a:ext cx="151332" cy="0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57150" cap="flat" cmpd="sng" algn="ctr">
              <a:solidFill>
                <a:srgbClr val="57564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2" name="直線コネクタ 31"/>
            <p:cNvCxnSpPr/>
            <p:nvPr/>
          </p:nvCxnSpPr>
          <p:spPr bwMode="auto">
            <a:xfrm>
              <a:off x="892276" y="3037701"/>
              <a:ext cx="151332" cy="0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57150" cap="flat" cmpd="sng" algn="ctr">
              <a:solidFill>
                <a:srgbClr val="57564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3" name="テキスト ボックス 32"/>
            <p:cNvSpPr txBox="1"/>
            <p:nvPr/>
          </p:nvSpPr>
          <p:spPr>
            <a:xfrm>
              <a:off x="1038609" y="6228242"/>
              <a:ext cx="1082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altLang="ja-JP" sz="2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  <a:ea typeface="Tahoma" pitchFamily="34" charset="0"/>
                  <a:cs typeface="Tahoma" pitchFamily="34" charset="0"/>
                </a:rPr>
                <a:t>Isolated</a:t>
              </a: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 rot="3285980">
              <a:off x="4925587" y="3273030"/>
              <a:ext cx="17124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ja-JP" kern="0" dirty="0">
                  <a:solidFill>
                    <a:srgbClr val="000000"/>
                  </a:solidFill>
                  <a:latin typeface="Arial"/>
                  <a:ea typeface="Tahoma" pitchFamily="34" charset="0"/>
                  <a:cs typeface="Tahoma" pitchFamily="34" charset="0"/>
                </a:rPr>
                <a:t>IMT-Advanced</a:t>
              </a:r>
              <a:endParaRPr lang="ja-JP" altLang="en-US" kern="0" dirty="0">
                <a:solidFill>
                  <a:srgbClr val="000000"/>
                </a:solidFill>
                <a:latin typeface="Arial"/>
                <a:ea typeface="ＭＳ Ｐゴシック"/>
                <a:cs typeface="Tahoma" pitchFamily="34" charset="0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 rot="3561636">
              <a:off x="5281932" y="2929795"/>
              <a:ext cx="17124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ja-JP" kern="0" dirty="0">
                  <a:solidFill>
                    <a:srgbClr val="000000"/>
                  </a:solidFill>
                  <a:latin typeface="Arial"/>
                  <a:ea typeface="Tahoma" pitchFamily="34" charset="0"/>
                  <a:cs typeface="Tahoma" pitchFamily="34" charset="0"/>
                </a:rPr>
                <a:t>New RAT(s)</a:t>
              </a:r>
              <a:endParaRPr lang="ja-JP" altLang="en-US" kern="0" dirty="0">
                <a:solidFill>
                  <a:srgbClr val="000000"/>
                </a:solidFill>
                <a:latin typeface="Arial"/>
                <a:ea typeface="ＭＳ Ｐゴシック"/>
                <a:cs typeface="Tahoma" pitchFamily="34" charset="0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3693977" y="2563715"/>
              <a:ext cx="17124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ja-JP" kern="0" dirty="0">
                  <a:solidFill>
                    <a:srgbClr val="000000"/>
                  </a:solidFill>
                  <a:latin typeface="Arial"/>
                  <a:ea typeface="Tahoma" pitchFamily="34" charset="0"/>
                  <a:cs typeface="Tahoma" pitchFamily="34" charset="0"/>
                </a:rPr>
                <a:t>Enhanced</a:t>
              </a:r>
              <a:endParaRPr lang="ja-JP" altLang="en-US" kern="0" dirty="0">
                <a:solidFill>
                  <a:srgbClr val="000000"/>
                </a:solidFill>
                <a:latin typeface="Arial"/>
                <a:ea typeface="ＭＳ Ｐゴシック"/>
                <a:cs typeface="Tahoma" pitchFamily="34" charset="0"/>
              </a:endParaRPr>
            </a:p>
          </p:txBody>
        </p:sp>
        <p:sp>
          <p:nvSpPr>
            <p:cNvPr id="37" name="フリーフォーム 36"/>
            <p:cNvSpPr/>
            <p:nvPr/>
          </p:nvSpPr>
          <p:spPr>
            <a:xfrm>
              <a:off x="2160536" y="2933047"/>
              <a:ext cx="4308000" cy="1907108"/>
            </a:xfrm>
            <a:custGeom>
              <a:avLst/>
              <a:gdLst>
                <a:gd name="connsiteX0" fmla="*/ 349321 w 3123344"/>
                <a:gd name="connsiteY0" fmla="*/ 0 h 1828800"/>
                <a:gd name="connsiteX1" fmla="*/ 0 w 3123344"/>
                <a:gd name="connsiteY1" fmla="*/ 1828800 h 1828800"/>
                <a:gd name="connsiteX2" fmla="*/ 3123344 w 3123344"/>
                <a:gd name="connsiteY2" fmla="*/ 1828800 h 1828800"/>
                <a:gd name="connsiteX3" fmla="*/ 996593 w 3123344"/>
                <a:gd name="connsiteY3" fmla="*/ 0 h 1828800"/>
                <a:gd name="connsiteX4" fmla="*/ 349321 w 3123344"/>
                <a:gd name="connsiteY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344" h="1828800">
                  <a:moveTo>
                    <a:pt x="349321" y="0"/>
                  </a:moveTo>
                  <a:lnTo>
                    <a:pt x="0" y="1828800"/>
                  </a:lnTo>
                  <a:lnTo>
                    <a:pt x="3123344" y="1828800"/>
                  </a:lnTo>
                  <a:lnTo>
                    <a:pt x="996593" y="0"/>
                  </a:lnTo>
                  <a:lnTo>
                    <a:pt x="349321" y="0"/>
                  </a:lnTo>
                  <a:close/>
                </a:path>
              </a:pathLst>
            </a:custGeom>
            <a:solidFill>
              <a:srgbClr val="0070C0">
                <a:alpha val="82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 dirty="0">
                <a:solidFill>
                  <a:prstClr val="white"/>
                </a:solidFill>
                <a:latin typeface="Arial"/>
                <a:ea typeface="ＭＳ Ｐゴシック"/>
                <a:cs typeface="Tahoma" pitchFamily="34" charset="0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3067731" y="3717032"/>
              <a:ext cx="21868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altLang="ja-JP" sz="2400" kern="0" dirty="0">
                  <a:solidFill>
                    <a:prstClr val="black"/>
                  </a:solidFill>
                  <a:latin typeface="Arial"/>
                  <a:ea typeface="Tahoma" pitchFamily="34" charset="0"/>
                  <a:cs typeface="Tahoma" pitchFamily="34" charset="0"/>
                </a:rPr>
                <a:t>IMT-Advanced</a:t>
              </a:r>
              <a:endParaRPr lang="ja-JP" altLang="en-US" sz="2400" kern="0" dirty="0">
                <a:solidFill>
                  <a:prstClr val="black"/>
                </a:solidFill>
                <a:latin typeface="Arial"/>
                <a:ea typeface="ＭＳ Ｐゴシック"/>
                <a:cs typeface="Tahoma" pitchFamily="34" charset="0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4191249" y="3163378"/>
              <a:ext cx="11047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altLang="ja-JP" sz="1600" i="1" kern="0" dirty="0">
                  <a:solidFill>
                    <a:prstClr val="black"/>
                  </a:solidFill>
                  <a:latin typeface="Arial"/>
                  <a:ea typeface="Tahoma" pitchFamily="34" charset="0"/>
                  <a:cs typeface="Tahoma" pitchFamily="34" charset="0"/>
                </a:rPr>
                <a:t>Small Cell</a:t>
              </a:r>
              <a:endParaRPr lang="ja-JP" altLang="en-US" sz="1600" i="1" kern="0" dirty="0">
                <a:solidFill>
                  <a:prstClr val="black"/>
                </a:solidFill>
                <a:latin typeface="Arial"/>
                <a:ea typeface="ＭＳ Ｐゴシック"/>
                <a:cs typeface="Tahoma" pitchFamily="34" charset="0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2998714" y="3163378"/>
              <a:ext cx="8883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altLang="ja-JP" sz="1600" i="1" kern="0" dirty="0">
                  <a:solidFill>
                    <a:prstClr val="black"/>
                  </a:solidFill>
                  <a:latin typeface="Arial"/>
                  <a:ea typeface="Tahoma" pitchFamily="34" charset="0"/>
                  <a:cs typeface="Tahoma" pitchFamily="34" charset="0"/>
                </a:rPr>
                <a:t>Big Cell</a:t>
              </a:r>
              <a:endParaRPr lang="ja-JP" altLang="en-US" sz="1600" i="1" kern="0" dirty="0">
                <a:solidFill>
                  <a:prstClr val="black"/>
                </a:solidFill>
                <a:latin typeface="Arial"/>
                <a:ea typeface="ＭＳ Ｐゴシック"/>
                <a:cs typeface="Tahoma" pitchFamily="34" charset="0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6546113" y="1340323"/>
              <a:ext cx="2274360" cy="86177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eaLnBrk="0" hangingPunct="0">
                <a:lnSpc>
                  <a:spcPts val="1500"/>
                </a:lnSpc>
                <a:defRPr/>
              </a:pPr>
              <a:r>
                <a:rPr lang="en-US" altLang="ja-JP" sz="1200" kern="0" dirty="0">
                  <a:solidFill>
                    <a:srgbClr val="000000"/>
                  </a:solidFill>
                  <a:latin typeface="Arial"/>
                  <a:ea typeface="Tahoma" pitchFamily="34" charset="0"/>
                  <a:cs typeface="Tahoma" pitchFamily="34" charset="0"/>
                </a:rPr>
                <a:t>Dashed line indicates that the exact typical throughput associated with 5G RAN are  not yet determined</a:t>
              </a:r>
              <a:r>
                <a:rPr lang="en-US" altLang="ja-JP" sz="2000" kern="0" dirty="0">
                  <a:solidFill>
                    <a:srgbClr val="000000"/>
                  </a:solidFill>
                  <a:latin typeface="Arial"/>
                  <a:ea typeface="Tahoma" pitchFamily="34" charset="0"/>
                  <a:cs typeface="Tahoma" pitchFamily="34" charset="0"/>
                </a:rPr>
                <a:t>.</a:t>
              </a:r>
              <a:endParaRPr lang="ja-JP" altLang="en-US" sz="2000" kern="0" dirty="0">
                <a:solidFill>
                  <a:srgbClr val="000000"/>
                </a:solidFill>
                <a:latin typeface="Arial"/>
                <a:ea typeface="ＭＳ Ｐゴシック"/>
                <a:cs typeface="Tahoma" pitchFamily="34" charset="0"/>
              </a:endParaRPr>
            </a:p>
          </p:txBody>
        </p:sp>
        <p:cxnSp>
          <p:nvCxnSpPr>
            <p:cNvPr id="42" name="直線矢印コネクタ 41"/>
            <p:cNvCxnSpPr/>
            <p:nvPr/>
          </p:nvCxnSpPr>
          <p:spPr bwMode="auto">
            <a:xfrm flipH="1">
              <a:off x="6398994" y="2283644"/>
              <a:ext cx="638769" cy="649403"/>
            </a:xfrm>
            <a:prstGeom prst="straightConnector1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3" name="テキスト ボックス 42"/>
            <p:cNvSpPr txBox="1"/>
            <p:nvPr/>
          </p:nvSpPr>
          <p:spPr>
            <a:xfrm rot="1469545">
              <a:off x="5083016" y="2605315"/>
              <a:ext cx="230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ja-JP" kern="0" dirty="0">
                  <a:solidFill>
                    <a:srgbClr val="000000"/>
                  </a:solidFill>
                  <a:latin typeface="Arial"/>
                  <a:ea typeface="Tahoma" pitchFamily="34" charset="0"/>
                  <a:cs typeface="Tahoma" pitchFamily="34" charset="0"/>
                </a:rPr>
                <a:t>-</a:t>
              </a:r>
              <a:endParaRPr lang="ja-JP" altLang="en-US" kern="0" dirty="0">
                <a:solidFill>
                  <a:srgbClr val="000000"/>
                </a:solidFill>
                <a:latin typeface="Arial"/>
                <a:ea typeface="ＭＳ Ｐゴシック"/>
                <a:cs typeface="Tahoma" pitchFamily="34" charset="0"/>
              </a:endParaRPr>
            </a:p>
          </p:txBody>
        </p:sp>
        <p:sp>
          <p:nvSpPr>
            <p:cNvPr id="44" name="フリーフォーム 43"/>
            <p:cNvSpPr/>
            <p:nvPr/>
          </p:nvSpPr>
          <p:spPr>
            <a:xfrm>
              <a:off x="2160537" y="2933045"/>
              <a:ext cx="4308000" cy="1916835"/>
            </a:xfrm>
            <a:custGeom>
              <a:avLst/>
              <a:gdLst>
                <a:gd name="connsiteX0" fmla="*/ 349321 w 3123344"/>
                <a:gd name="connsiteY0" fmla="*/ 0 h 1828800"/>
                <a:gd name="connsiteX1" fmla="*/ 0 w 3123344"/>
                <a:gd name="connsiteY1" fmla="*/ 1828800 h 1828800"/>
                <a:gd name="connsiteX2" fmla="*/ 3123344 w 3123344"/>
                <a:gd name="connsiteY2" fmla="*/ 1828800 h 1828800"/>
                <a:gd name="connsiteX3" fmla="*/ 996593 w 3123344"/>
                <a:gd name="connsiteY3" fmla="*/ 0 h 1828800"/>
                <a:gd name="connsiteX4" fmla="*/ 349321 w 3123344"/>
                <a:gd name="connsiteY4" fmla="*/ 0 h 1828800"/>
                <a:gd name="connsiteX0" fmla="*/ 349321 w 3123344"/>
                <a:gd name="connsiteY0" fmla="*/ 0 h 1828800"/>
                <a:gd name="connsiteX1" fmla="*/ 0 w 3123344"/>
                <a:gd name="connsiteY1" fmla="*/ 1828800 h 1828800"/>
                <a:gd name="connsiteX2" fmla="*/ 3123344 w 3123344"/>
                <a:gd name="connsiteY2" fmla="*/ 1828800 h 1828800"/>
                <a:gd name="connsiteX3" fmla="*/ 2159471 w 3123344"/>
                <a:gd name="connsiteY3" fmla="*/ 29325 h 1828800"/>
                <a:gd name="connsiteX4" fmla="*/ 349321 w 3123344"/>
                <a:gd name="connsiteY4" fmla="*/ 0 h 1828800"/>
                <a:gd name="connsiteX0" fmla="*/ 349321 w 3123344"/>
                <a:gd name="connsiteY0" fmla="*/ 0 h 1828800"/>
                <a:gd name="connsiteX1" fmla="*/ 0 w 3123344"/>
                <a:gd name="connsiteY1" fmla="*/ 1828800 h 1828800"/>
                <a:gd name="connsiteX2" fmla="*/ 3123344 w 3123344"/>
                <a:gd name="connsiteY2" fmla="*/ 1828800 h 1828800"/>
                <a:gd name="connsiteX3" fmla="*/ 2148603 w 3123344"/>
                <a:gd name="connsiteY3" fmla="*/ 14662 h 1828800"/>
                <a:gd name="connsiteX4" fmla="*/ 349321 w 3123344"/>
                <a:gd name="connsiteY4" fmla="*/ 0 h 1828800"/>
                <a:gd name="connsiteX0" fmla="*/ 349321 w 3123344"/>
                <a:gd name="connsiteY0" fmla="*/ 1 h 1828801"/>
                <a:gd name="connsiteX1" fmla="*/ 0 w 3123344"/>
                <a:gd name="connsiteY1" fmla="*/ 1828801 h 1828801"/>
                <a:gd name="connsiteX2" fmla="*/ 3123344 w 3123344"/>
                <a:gd name="connsiteY2" fmla="*/ 1828801 h 1828801"/>
                <a:gd name="connsiteX3" fmla="*/ 2159471 w 3123344"/>
                <a:gd name="connsiteY3" fmla="*/ 0 h 1828801"/>
                <a:gd name="connsiteX4" fmla="*/ 349321 w 3123344"/>
                <a:gd name="connsiteY4" fmla="*/ 1 h 1828801"/>
                <a:gd name="connsiteX0" fmla="*/ 349321 w 3123344"/>
                <a:gd name="connsiteY0" fmla="*/ 0 h 1828800"/>
                <a:gd name="connsiteX1" fmla="*/ 0 w 3123344"/>
                <a:gd name="connsiteY1" fmla="*/ 1828800 h 1828800"/>
                <a:gd name="connsiteX2" fmla="*/ 3123344 w 3123344"/>
                <a:gd name="connsiteY2" fmla="*/ 1828800 h 1828800"/>
                <a:gd name="connsiteX3" fmla="*/ 2288214 w 3123344"/>
                <a:gd name="connsiteY3" fmla="*/ 326233 h 1828800"/>
                <a:gd name="connsiteX4" fmla="*/ 349321 w 3123344"/>
                <a:gd name="connsiteY4" fmla="*/ 0 h 1828800"/>
                <a:gd name="connsiteX0" fmla="*/ 314210 w 3123344"/>
                <a:gd name="connsiteY0" fmla="*/ 0 h 1552755"/>
                <a:gd name="connsiteX1" fmla="*/ 0 w 3123344"/>
                <a:gd name="connsiteY1" fmla="*/ 1552755 h 1552755"/>
                <a:gd name="connsiteX2" fmla="*/ 3123344 w 3123344"/>
                <a:gd name="connsiteY2" fmla="*/ 1552755 h 1552755"/>
                <a:gd name="connsiteX3" fmla="*/ 2288214 w 3123344"/>
                <a:gd name="connsiteY3" fmla="*/ 50188 h 1552755"/>
                <a:gd name="connsiteX4" fmla="*/ 314210 w 3123344"/>
                <a:gd name="connsiteY4" fmla="*/ 0 h 1552755"/>
                <a:gd name="connsiteX0" fmla="*/ 314210 w 3123344"/>
                <a:gd name="connsiteY0" fmla="*/ 0 h 1552755"/>
                <a:gd name="connsiteX1" fmla="*/ 0 w 3123344"/>
                <a:gd name="connsiteY1" fmla="*/ 1552755 h 1552755"/>
                <a:gd name="connsiteX2" fmla="*/ 3123344 w 3123344"/>
                <a:gd name="connsiteY2" fmla="*/ 1552755 h 1552755"/>
                <a:gd name="connsiteX3" fmla="*/ 2288214 w 3123344"/>
                <a:gd name="connsiteY3" fmla="*/ 50188 h 1552755"/>
                <a:gd name="connsiteX4" fmla="*/ 2251958 w 3123344"/>
                <a:gd name="connsiteY4" fmla="*/ 23359 h 1552755"/>
                <a:gd name="connsiteX5" fmla="*/ 314210 w 3123344"/>
                <a:gd name="connsiteY5" fmla="*/ 0 h 1552755"/>
                <a:gd name="connsiteX0" fmla="*/ 314210 w 3286954"/>
                <a:gd name="connsiteY0" fmla="*/ 0 h 1608565"/>
                <a:gd name="connsiteX1" fmla="*/ 0 w 3286954"/>
                <a:gd name="connsiteY1" fmla="*/ 1552755 h 1608565"/>
                <a:gd name="connsiteX2" fmla="*/ 3286954 w 3286954"/>
                <a:gd name="connsiteY2" fmla="*/ 1608565 h 1608565"/>
                <a:gd name="connsiteX3" fmla="*/ 2288214 w 3286954"/>
                <a:gd name="connsiteY3" fmla="*/ 50188 h 1608565"/>
                <a:gd name="connsiteX4" fmla="*/ 2251958 w 3286954"/>
                <a:gd name="connsiteY4" fmla="*/ 23359 h 1608565"/>
                <a:gd name="connsiteX5" fmla="*/ 314210 w 3286954"/>
                <a:gd name="connsiteY5" fmla="*/ 0 h 1608565"/>
                <a:gd name="connsiteX0" fmla="*/ 381141 w 3353885"/>
                <a:gd name="connsiteY0" fmla="*/ 0 h 1608565"/>
                <a:gd name="connsiteX1" fmla="*/ 0 w 3353885"/>
                <a:gd name="connsiteY1" fmla="*/ 1536809 h 1608565"/>
                <a:gd name="connsiteX2" fmla="*/ 3353885 w 3353885"/>
                <a:gd name="connsiteY2" fmla="*/ 1608565 h 1608565"/>
                <a:gd name="connsiteX3" fmla="*/ 2355145 w 3353885"/>
                <a:gd name="connsiteY3" fmla="*/ 50188 h 1608565"/>
                <a:gd name="connsiteX4" fmla="*/ 2318889 w 3353885"/>
                <a:gd name="connsiteY4" fmla="*/ 23359 h 1608565"/>
                <a:gd name="connsiteX5" fmla="*/ 381141 w 3353885"/>
                <a:gd name="connsiteY5" fmla="*/ 0 h 1608565"/>
                <a:gd name="connsiteX0" fmla="*/ 373705 w 3353885"/>
                <a:gd name="connsiteY0" fmla="*/ 0 h 1600592"/>
                <a:gd name="connsiteX1" fmla="*/ 0 w 3353885"/>
                <a:gd name="connsiteY1" fmla="*/ 1528836 h 1600592"/>
                <a:gd name="connsiteX2" fmla="*/ 3353885 w 3353885"/>
                <a:gd name="connsiteY2" fmla="*/ 1600592 h 1600592"/>
                <a:gd name="connsiteX3" fmla="*/ 2355145 w 3353885"/>
                <a:gd name="connsiteY3" fmla="*/ 42215 h 1600592"/>
                <a:gd name="connsiteX4" fmla="*/ 2318889 w 3353885"/>
                <a:gd name="connsiteY4" fmla="*/ 15386 h 1600592"/>
                <a:gd name="connsiteX5" fmla="*/ 373705 w 3353885"/>
                <a:gd name="connsiteY5" fmla="*/ 0 h 1600592"/>
                <a:gd name="connsiteX0" fmla="*/ 373705 w 3361322"/>
                <a:gd name="connsiteY0" fmla="*/ 0 h 1536809"/>
                <a:gd name="connsiteX1" fmla="*/ 0 w 3361322"/>
                <a:gd name="connsiteY1" fmla="*/ 1528836 h 1536809"/>
                <a:gd name="connsiteX2" fmla="*/ 3361322 w 3361322"/>
                <a:gd name="connsiteY2" fmla="*/ 1536809 h 1536809"/>
                <a:gd name="connsiteX3" fmla="*/ 2355145 w 3361322"/>
                <a:gd name="connsiteY3" fmla="*/ 42215 h 1536809"/>
                <a:gd name="connsiteX4" fmla="*/ 2318889 w 3361322"/>
                <a:gd name="connsiteY4" fmla="*/ 15386 h 1536809"/>
                <a:gd name="connsiteX5" fmla="*/ 373705 w 3361322"/>
                <a:gd name="connsiteY5" fmla="*/ 0 h 1536809"/>
                <a:gd name="connsiteX0" fmla="*/ 373705 w 3361322"/>
                <a:gd name="connsiteY0" fmla="*/ 16506 h 1553315"/>
                <a:gd name="connsiteX1" fmla="*/ 0 w 3361322"/>
                <a:gd name="connsiteY1" fmla="*/ 1545342 h 1553315"/>
                <a:gd name="connsiteX2" fmla="*/ 3361322 w 3361322"/>
                <a:gd name="connsiteY2" fmla="*/ 1553315 h 1553315"/>
                <a:gd name="connsiteX3" fmla="*/ 2355145 w 3361322"/>
                <a:gd name="connsiteY3" fmla="*/ 58721 h 1553315"/>
                <a:gd name="connsiteX4" fmla="*/ 2311452 w 3361322"/>
                <a:gd name="connsiteY4" fmla="*/ 0 h 1553315"/>
                <a:gd name="connsiteX5" fmla="*/ 373705 w 3361322"/>
                <a:gd name="connsiteY5" fmla="*/ 16506 h 1553315"/>
                <a:gd name="connsiteX0" fmla="*/ 381142 w 3361322"/>
                <a:gd name="connsiteY0" fmla="*/ 0 h 1560728"/>
                <a:gd name="connsiteX1" fmla="*/ 0 w 3361322"/>
                <a:gd name="connsiteY1" fmla="*/ 1552755 h 1560728"/>
                <a:gd name="connsiteX2" fmla="*/ 3361322 w 3361322"/>
                <a:gd name="connsiteY2" fmla="*/ 1560728 h 1560728"/>
                <a:gd name="connsiteX3" fmla="*/ 2355145 w 3361322"/>
                <a:gd name="connsiteY3" fmla="*/ 66134 h 1560728"/>
                <a:gd name="connsiteX4" fmla="*/ 2311452 w 3361322"/>
                <a:gd name="connsiteY4" fmla="*/ 7413 h 1560728"/>
                <a:gd name="connsiteX5" fmla="*/ 381142 w 3361322"/>
                <a:gd name="connsiteY5" fmla="*/ 0 h 1560728"/>
                <a:gd name="connsiteX0" fmla="*/ 381142 w 3361322"/>
                <a:gd name="connsiteY0" fmla="*/ 16506 h 1577234"/>
                <a:gd name="connsiteX1" fmla="*/ 0 w 3361322"/>
                <a:gd name="connsiteY1" fmla="*/ 1569261 h 1577234"/>
                <a:gd name="connsiteX2" fmla="*/ 3361322 w 3361322"/>
                <a:gd name="connsiteY2" fmla="*/ 1577234 h 1577234"/>
                <a:gd name="connsiteX3" fmla="*/ 2355145 w 3361322"/>
                <a:gd name="connsiteY3" fmla="*/ 82640 h 1577234"/>
                <a:gd name="connsiteX4" fmla="*/ 2311452 w 3361322"/>
                <a:gd name="connsiteY4" fmla="*/ 0 h 1577234"/>
                <a:gd name="connsiteX5" fmla="*/ 381142 w 3361322"/>
                <a:gd name="connsiteY5" fmla="*/ 16506 h 1577234"/>
                <a:gd name="connsiteX0" fmla="*/ 388579 w 3361322"/>
                <a:gd name="connsiteY0" fmla="*/ 8533 h 1577234"/>
                <a:gd name="connsiteX1" fmla="*/ 0 w 3361322"/>
                <a:gd name="connsiteY1" fmla="*/ 1569261 h 1577234"/>
                <a:gd name="connsiteX2" fmla="*/ 3361322 w 3361322"/>
                <a:gd name="connsiteY2" fmla="*/ 1577234 h 1577234"/>
                <a:gd name="connsiteX3" fmla="*/ 2355145 w 3361322"/>
                <a:gd name="connsiteY3" fmla="*/ 82640 h 1577234"/>
                <a:gd name="connsiteX4" fmla="*/ 2311452 w 3361322"/>
                <a:gd name="connsiteY4" fmla="*/ 0 h 1577234"/>
                <a:gd name="connsiteX5" fmla="*/ 388579 w 3361322"/>
                <a:gd name="connsiteY5" fmla="*/ 8533 h 1577234"/>
                <a:gd name="connsiteX0" fmla="*/ 388579 w 3353885"/>
                <a:gd name="connsiteY0" fmla="*/ 8533 h 1569261"/>
                <a:gd name="connsiteX1" fmla="*/ 0 w 3353885"/>
                <a:gd name="connsiteY1" fmla="*/ 1569261 h 1569261"/>
                <a:gd name="connsiteX2" fmla="*/ 3353885 w 3353885"/>
                <a:gd name="connsiteY2" fmla="*/ 1545343 h 1569261"/>
                <a:gd name="connsiteX3" fmla="*/ 2355145 w 3353885"/>
                <a:gd name="connsiteY3" fmla="*/ 82640 h 1569261"/>
                <a:gd name="connsiteX4" fmla="*/ 2311452 w 3353885"/>
                <a:gd name="connsiteY4" fmla="*/ 0 h 1569261"/>
                <a:gd name="connsiteX5" fmla="*/ 388579 w 3353885"/>
                <a:gd name="connsiteY5" fmla="*/ 8533 h 1569261"/>
                <a:gd name="connsiteX0" fmla="*/ 388579 w 3361322"/>
                <a:gd name="connsiteY0" fmla="*/ 8533 h 1569261"/>
                <a:gd name="connsiteX1" fmla="*/ 0 w 3361322"/>
                <a:gd name="connsiteY1" fmla="*/ 1569261 h 1569261"/>
                <a:gd name="connsiteX2" fmla="*/ 3361322 w 3361322"/>
                <a:gd name="connsiteY2" fmla="*/ 1561289 h 1569261"/>
                <a:gd name="connsiteX3" fmla="*/ 2355145 w 3361322"/>
                <a:gd name="connsiteY3" fmla="*/ 82640 h 1569261"/>
                <a:gd name="connsiteX4" fmla="*/ 2311452 w 3361322"/>
                <a:gd name="connsiteY4" fmla="*/ 0 h 1569261"/>
                <a:gd name="connsiteX5" fmla="*/ 388579 w 3361322"/>
                <a:gd name="connsiteY5" fmla="*/ 8533 h 1569261"/>
                <a:gd name="connsiteX0" fmla="*/ 383621 w 3356364"/>
                <a:gd name="connsiteY0" fmla="*/ 8533 h 1563946"/>
                <a:gd name="connsiteX1" fmla="*/ 0 w 3356364"/>
                <a:gd name="connsiteY1" fmla="*/ 1563946 h 1563946"/>
                <a:gd name="connsiteX2" fmla="*/ 3356364 w 3356364"/>
                <a:gd name="connsiteY2" fmla="*/ 1561289 h 1563946"/>
                <a:gd name="connsiteX3" fmla="*/ 2350187 w 3356364"/>
                <a:gd name="connsiteY3" fmla="*/ 82640 h 1563946"/>
                <a:gd name="connsiteX4" fmla="*/ 2306494 w 3356364"/>
                <a:gd name="connsiteY4" fmla="*/ 0 h 1563946"/>
                <a:gd name="connsiteX5" fmla="*/ 383621 w 3356364"/>
                <a:gd name="connsiteY5" fmla="*/ 8533 h 1563946"/>
                <a:gd name="connsiteX0" fmla="*/ 389571 w 3356364"/>
                <a:gd name="connsiteY0" fmla="*/ 0 h 1574318"/>
                <a:gd name="connsiteX1" fmla="*/ 0 w 3356364"/>
                <a:gd name="connsiteY1" fmla="*/ 1574318 h 1574318"/>
                <a:gd name="connsiteX2" fmla="*/ 3356364 w 3356364"/>
                <a:gd name="connsiteY2" fmla="*/ 1571661 h 1574318"/>
                <a:gd name="connsiteX3" fmla="*/ 2350187 w 3356364"/>
                <a:gd name="connsiteY3" fmla="*/ 93012 h 1574318"/>
                <a:gd name="connsiteX4" fmla="*/ 2306494 w 3356364"/>
                <a:gd name="connsiteY4" fmla="*/ 10372 h 1574318"/>
                <a:gd name="connsiteX5" fmla="*/ 389571 w 3356364"/>
                <a:gd name="connsiteY5" fmla="*/ 0 h 1574318"/>
                <a:gd name="connsiteX0" fmla="*/ 389571 w 3356364"/>
                <a:gd name="connsiteY0" fmla="*/ 0 h 1574318"/>
                <a:gd name="connsiteX1" fmla="*/ 0 w 3356364"/>
                <a:gd name="connsiteY1" fmla="*/ 1574318 h 1574318"/>
                <a:gd name="connsiteX2" fmla="*/ 3356364 w 3356364"/>
                <a:gd name="connsiteY2" fmla="*/ 1571661 h 1574318"/>
                <a:gd name="connsiteX3" fmla="*/ 2350187 w 3356364"/>
                <a:gd name="connsiteY3" fmla="*/ 93012 h 1574318"/>
                <a:gd name="connsiteX4" fmla="*/ 2324342 w 3356364"/>
                <a:gd name="connsiteY4" fmla="*/ 4070 h 1574318"/>
                <a:gd name="connsiteX5" fmla="*/ 389571 w 3356364"/>
                <a:gd name="connsiteY5" fmla="*/ 0 h 1574318"/>
                <a:gd name="connsiteX0" fmla="*/ 389571 w 3356364"/>
                <a:gd name="connsiteY0" fmla="*/ 0 h 1574318"/>
                <a:gd name="connsiteX1" fmla="*/ 0 w 3356364"/>
                <a:gd name="connsiteY1" fmla="*/ 1574318 h 1574318"/>
                <a:gd name="connsiteX2" fmla="*/ 3356364 w 3356364"/>
                <a:gd name="connsiteY2" fmla="*/ 1571661 h 1574318"/>
                <a:gd name="connsiteX3" fmla="*/ 2385884 w 3356364"/>
                <a:gd name="connsiteY3" fmla="*/ 86710 h 1574318"/>
                <a:gd name="connsiteX4" fmla="*/ 2324342 w 3356364"/>
                <a:gd name="connsiteY4" fmla="*/ 4070 h 1574318"/>
                <a:gd name="connsiteX5" fmla="*/ 389571 w 3356364"/>
                <a:gd name="connsiteY5" fmla="*/ 0 h 1574318"/>
                <a:gd name="connsiteX0" fmla="*/ 389571 w 3356364"/>
                <a:gd name="connsiteY0" fmla="*/ 0 h 1574318"/>
                <a:gd name="connsiteX1" fmla="*/ 0 w 3356364"/>
                <a:gd name="connsiteY1" fmla="*/ 1574318 h 1574318"/>
                <a:gd name="connsiteX2" fmla="*/ 3356364 w 3356364"/>
                <a:gd name="connsiteY2" fmla="*/ 1571661 h 1574318"/>
                <a:gd name="connsiteX3" fmla="*/ 2324342 w 3356364"/>
                <a:gd name="connsiteY3" fmla="*/ 4070 h 1574318"/>
                <a:gd name="connsiteX4" fmla="*/ 389571 w 3356364"/>
                <a:gd name="connsiteY4" fmla="*/ 0 h 1574318"/>
                <a:gd name="connsiteX0" fmla="*/ 389571 w 3348957"/>
                <a:gd name="connsiteY0" fmla="*/ 0 h 1574318"/>
                <a:gd name="connsiteX1" fmla="*/ 0 w 3348957"/>
                <a:gd name="connsiteY1" fmla="*/ 1574318 h 1574318"/>
                <a:gd name="connsiteX2" fmla="*/ 3348957 w 3348957"/>
                <a:gd name="connsiteY2" fmla="*/ 1540564 h 1574318"/>
                <a:gd name="connsiteX3" fmla="*/ 2324342 w 3348957"/>
                <a:gd name="connsiteY3" fmla="*/ 4070 h 1574318"/>
                <a:gd name="connsiteX4" fmla="*/ 389571 w 3348957"/>
                <a:gd name="connsiteY4" fmla="*/ 0 h 1574318"/>
                <a:gd name="connsiteX0" fmla="*/ 382164 w 3341550"/>
                <a:gd name="connsiteY0" fmla="*/ 0 h 1550995"/>
                <a:gd name="connsiteX1" fmla="*/ 0 w 3341550"/>
                <a:gd name="connsiteY1" fmla="*/ 1550995 h 1550995"/>
                <a:gd name="connsiteX2" fmla="*/ 3341550 w 3341550"/>
                <a:gd name="connsiteY2" fmla="*/ 1540564 h 1550995"/>
                <a:gd name="connsiteX3" fmla="*/ 2316935 w 3341550"/>
                <a:gd name="connsiteY3" fmla="*/ 4070 h 1550995"/>
                <a:gd name="connsiteX4" fmla="*/ 382164 w 3341550"/>
                <a:gd name="connsiteY4" fmla="*/ 0 h 1550995"/>
                <a:gd name="connsiteX0" fmla="*/ 382164 w 3356364"/>
                <a:gd name="connsiteY0" fmla="*/ 0 h 1579436"/>
                <a:gd name="connsiteX1" fmla="*/ 0 w 3356364"/>
                <a:gd name="connsiteY1" fmla="*/ 1550995 h 1579436"/>
                <a:gd name="connsiteX2" fmla="*/ 3356364 w 3356364"/>
                <a:gd name="connsiteY2" fmla="*/ 1579436 h 1579436"/>
                <a:gd name="connsiteX3" fmla="*/ 2316935 w 3356364"/>
                <a:gd name="connsiteY3" fmla="*/ 4070 h 1579436"/>
                <a:gd name="connsiteX4" fmla="*/ 382164 w 3356364"/>
                <a:gd name="connsiteY4" fmla="*/ 0 h 1579436"/>
                <a:gd name="connsiteX0" fmla="*/ 382164 w 3371178"/>
                <a:gd name="connsiteY0" fmla="*/ 0 h 1563887"/>
                <a:gd name="connsiteX1" fmla="*/ 0 w 3371178"/>
                <a:gd name="connsiteY1" fmla="*/ 1550995 h 1563887"/>
                <a:gd name="connsiteX2" fmla="*/ 3371178 w 3371178"/>
                <a:gd name="connsiteY2" fmla="*/ 1563887 h 1563887"/>
                <a:gd name="connsiteX3" fmla="*/ 2316935 w 3371178"/>
                <a:gd name="connsiteY3" fmla="*/ 4070 h 1563887"/>
                <a:gd name="connsiteX4" fmla="*/ 382164 w 3371178"/>
                <a:gd name="connsiteY4" fmla="*/ 0 h 1563887"/>
                <a:gd name="connsiteX0" fmla="*/ 382164 w 3363771"/>
                <a:gd name="connsiteY0" fmla="*/ 0 h 1556113"/>
                <a:gd name="connsiteX1" fmla="*/ 0 w 3363771"/>
                <a:gd name="connsiteY1" fmla="*/ 1550995 h 1556113"/>
                <a:gd name="connsiteX2" fmla="*/ 3363771 w 3363771"/>
                <a:gd name="connsiteY2" fmla="*/ 1556113 h 1556113"/>
                <a:gd name="connsiteX3" fmla="*/ 2316935 w 3363771"/>
                <a:gd name="connsiteY3" fmla="*/ 4070 h 1556113"/>
                <a:gd name="connsiteX4" fmla="*/ 382164 w 3363771"/>
                <a:gd name="connsiteY4" fmla="*/ 0 h 1556113"/>
                <a:gd name="connsiteX0" fmla="*/ 352537 w 3334144"/>
                <a:gd name="connsiteY0" fmla="*/ 0 h 1556113"/>
                <a:gd name="connsiteX1" fmla="*/ 0 w 3334144"/>
                <a:gd name="connsiteY1" fmla="*/ 1550995 h 1556113"/>
                <a:gd name="connsiteX2" fmla="*/ 3334144 w 3334144"/>
                <a:gd name="connsiteY2" fmla="*/ 1556113 h 1556113"/>
                <a:gd name="connsiteX3" fmla="*/ 2287308 w 3334144"/>
                <a:gd name="connsiteY3" fmla="*/ 4070 h 1556113"/>
                <a:gd name="connsiteX4" fmla="*/ 352537 w 3334144"/>
                <a:gd name="connsiteY4" fmla="*/ 0 h 1556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4144" h="1556113">
                  <a:moveTo>
                    <a:pt x="352537" y="0"/>
                  </a:moveTo>
                  <a:lnTo>
                    <a:pt x="0" y="1550995"/>
                  </a:lnTo>
                  <a:lnTo>
                    <a:pt x="3334144" y="1556113"/>
                  </a:lnTo>
                  <a:lnTo>
                    <a:pt x="2287308" y="4070"/>
                  </a:lnTo>
                  <a:lnTo>
                    <a:pt x="352537" y="0"/>
                  </a:lnTo>
                  <a:close/>
                </a:path>
              </a:pathLst>
            </a:custGeom>
            <a:noFill/>
            <a:ln w="28575" cmpd="sng">
              <a:solidFill>
                <a:srgbClr val="000000"/>
              </a:solidFill>
              <a:miter lim="800000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0"/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 dirty="0">
                <a:solidFill>
                  <a:prstClr val="white"/>
                </a:solidFill>
                <a:latin typeface="Arial"/>
                <a:ea typeface="ＭＳ Ｐゴシック"/>
                <a:cs typeface="Tahoma" pitchFamily="34" charset="0"/>
              </a:endParaRPr>
            </a:p>
          </p:txBody>
        </p:sp>
        <p:sp>
          <p:nvSpPr>
            <p:cNvPr id="45" name="正方形/長方形 44"/>
            <p:cNvSpPr/>
            <p:nvPr/>
          </p:nvSpPr>
          <p:spPr bwMode="auto">
            <a:xfrm>
              <a:off x="339634" y="4861315"/>
              <a:ext cx="6643128" cy="7353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ctr">
                <a:defRPr/>
              </a:pPr>
              <a:endParaRPr lang="ja-JP" altLang="en-US" kern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Arial"/>
              </a:endParaRPr>
            </a:p>
          </p:txBody>
        </p:sp>
        <p:grpSp>
          <p:nvGrpSpPr>
            <p:cNvPr id="46" name="グループ化 45"/>
            <p:cNvGrpSpPr/>
            <p:nvPr/>
          </p:nvGrpSpPr>
          <p:grpSpPr>
            <a:xfrm>
              <a:off x="1651754" y="4725144"/>
              <a:ext cx="5580955" cy="596916"/>
              <a:chOff x="1925410" y="4702447"/>
              <a:chExt cx="5428056" cy="596916"/>
            </a:xfrm>
          </p:grpSpPr>
          <p:grpSp>
            <p:nvGrpSpPr>
              <p:cNvPr id="57" name="Group 27"/>
              <p:cNvGrpSpPr/>
              <p:nvPr/>
            </p:nvGrpSpPr>
            <p:grpSpPr>
              <a:xfrm>
                <a:off x="6871396" y="4702447"/>
                <a:ext cx="482070" cy="590702"/>
                <a:chOff x="6871396" y="4841929"/>
                <a:chExt cx="482070" cy="590702"/>
              </a:xfrm>
            </p:grpSpPr>
            <p:cxnSp>
              <p:nvCxnSpPr>
                <p:cNvPr id="64" name="Straight Connector 71"/>
                <p:cNvCxnSpPr/>
                <p:nvPr/>
              </p:nvCxnSpPr>
              <p:spPr bwMode="auto">
                <a:xfrm>
                  <a:off x="7112431" y="4841929"/>
                  <a:ext cx="0" cy="136723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9595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cxnSp>
            <p:sp>
              <p:nvSpPr>
                <p:cNvPr id="65" name="Rectangle 20"/>
                <p:cNvSpPr/>
                <p:nvPr/>
              </p:nvSpPr>
              <p:spPr>
                <a:xfrm>
                  <a:off x="6871396" y="5063299"/>
                  <a:ext cx="4820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ctr">
                    <a:defRPr/>
                  </a:pPr>
                  <a:r>
                    <a:rPr lang="en-US" altLang="ja-JP" b="1" kern="0" dirty="0">
                      <a:solidFill>
                        <a:srgbClr val="595959"/>
                      </a:solidFill>
                      <a:latin typeface="ＭＳ Ｐゴシック" charset="-128"/>
                      <a:ea typeface="Tahoma" pitchFamily="34" charset="0"/>
                      <a:cs typeface="Tahoma" pitchFamily="34" charset="0"/>
                    </a:rPr>
                    <a:t>10</a:t>
                  </a:r>
                  <a:r>
                    <a:rPr lang="en-US" altLang="ja-JP" b="1" kern="0" baseline="30000" dirty="0">
                      <a:solidFill>
                        <a:srgbClr val="595959"/>
                      </a:solidFill>
                      <a:latin typeface="ＭＳ Ｐゴシック" charset="-128"/>
                      <a:ea typeface="Tahoma" pitchFamily="34" charset="0"/>
                      <a:cs typeface="Tahoma" pitchFamily="34" charset="0"/>
                    </a:rPr>
                    <a:t>3</a:t>
                  </a:r>
                  <a:endParaRPr lang="en-US" b="1" kern="0" baseline="30000" dirty="0">
                    <a:solidFill>
                      <a:srgbClr val="595959"/>
                    </a:solidFill>
                    <a:latin typeface="ＭＳ Ｐゴシック" charset="-128"/>
                    <a:cs typeface="Arial"/>
                  </a:endParaRPr>
                </a:p>
              </p:txBody>
            </p:sp>
          </p:grpSp>
          <p:grpSp>
            <p:nvGrpSpPr>
              <p:cNvPr id="58" name="Group 21"/>
              <p:cNvGrpSpPr/>
              <p:nvPr/>
            </p:nvGrpSpPr>
            <p:grpSpPr>
              <a:xfrm>
                <a:off x="1925410" y="4702447"/>
                <a:ext cx="556906" cy="590702"/>
                <a:chOff x="2012871" y="4841929"/>
                <a:chExt cx="556906" cy="590702"/>
              </a:xfrm>
            </p:grpSpPr>
            <p:cxnSp>
              <p:nvCxnSpPr>
                <p:cNvPr id="62" name="Straight Connector 70"/>
                <p:cNvCxnSpPr/>
                <p:nvPr/>
              </p:nvCxnSpPr>
              <p:spPr bwMode="auto">
                <a:xfrm>
                  <a:off x="2291324" y="4841929"/>
                  <a:ext cx="0" cy="136723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9595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cxnSp>
            <p:sp>
              <p:nvSpPr>
                <p:cNvPr id="63" name="Rectangle 79"/>
                <p:cNvSpPr/>
                <p:nvPr/>
              </p:nvSpPr>
              <p:spPr>
                <a:xfrm>
                  <a:off x="2012871" y="5063299"/>
                  <a:ext cx="55690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ctr">
                    <a:defRPr/>
                  </a:pPr>
                  <a:r>
                    <a:rPr lang="en-US" altLang="ja-JP" b="1" kern="0" dirty="0">
                      <a:solidFill>
                        <a:srgbClr val="595959"/>
                      </a:solidFill>
                      <a:latin typeface="ＭＳ Ｐゴシック" charset="-128"/>
                      <a:ea typeface="Tahoma" pitchFamily="34" charset="0"/>
                      <a:cs typeface="Tahoma" pitchFamily="34" charset="0"/>
                    </a:rPr>
                    <a:t>10</a:t>
                  </a:r>
                  <a:r>
                    <a:rPr lang="en-US" altLang="ja-JP" b="1" kern="0" baseline="30000" dirty="0">
                      <a:solidFill>
                        <a:srgbClr val="595959"/>
                      </a:solidFill>
                      <a:latin typeface="ＭＳ Ｐゴシック" charset="-128"/>
                      <a:ea typeface="Tahoma" pitchFamily="34" charset="0"/>
                      <a:cs typeface="Tahoma" pitchFamily="34" charset="0"/>
                    </a:rPr>
                    <a:t>-3</a:t>
                  </a:r>
                  <a:endParaRPr lang="en-US" b="1" kern="0" baseline="30000" dirty="0">
                    <a:solidFill>
                      <a:srgbClr val="595959"/>
                    </a:solidFill>
                    <a:latin typeface="ＭＳ Ｐゴシック" charset="-128"/>
                    <a:cs typeface="Arial"/>
                  </a:endParaRPr>
                </a:p>
              </p:txBody>
            </p:sp>
          </p:grpSp>
          <p:grpSp>
            <p:nvGrpSpPr>
              <p:cNvPr id="59" name="Group 24"/>
              <p:cNvGrpSpPr/>
              <p:nvPr/>
            </p:nvGrpSpPr>
            <p:grpSpPr>
              <a:xfrm>
                <a:off x="4538572" y="4702447"/>
                <a:ext cx="293421" cy="596916"/>
                <a:chOff x="3635094" y="4841929"/>
                <a:chExt cx="293421" cy="596916"/>
              </a:xfrm>
            </p:grpSpPr>
            <p:cxnSp>
              <p:nvCxnSpPr>
                <p:cNvPr id="60" name="Straight Connector 84"/>
                <p:cNvCxnSpPr/>
                <p:nvPr/>
              </p:nvCxnSpPr>
              <p:spPr bwMode="auto">
                <a:xfrm>
                  <a:off x="3745607" y="4841929"/>
                  <a:ext cx="0" cy="136723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59595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cxnSp>
            <p:sp>
              <p:nvSpPr>
                <p:cNvPr id="61" name="Rectangle 85"/>
                <p:cNvSpPr/>
                <p:nvPr/>
              </p:nvSpPr>
              <p:spPr>
                <a:xfrm>
                  <a:off x="3635094" y="5069513"/>
                  <a:ext cx="29342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ctr">
                    <a:defRPr/>
                  </a:pPr>
                  <a:r>
                    <a:rPr lang="en-US" altLang="ja-JP" b="1" kern="0" dirty="0">
                      <a:solidFill>
                        <a:srgbClr val="595959"/>
                      </a:solidFill>
                      <a:latin typeface="ＭＳ Ｐゴシック" charset="-128"/>
                      <a:ea typeface="Tahoma" pitchFamily="34" charset="0"/>
                      <a:cs typeface="Tahoma" pitchFamily="34" charset="0"/>
                    </a:rPr>
                    <a:t>1</a:t>
                  </a:r>
                  <a:endParaRPr lang="en-US" b="1" kern="0" baseline="30000" dirty="0">
                    <a:solidFill>
                      <a:srgbClr val="595959"/>
                    </a:solidFill>
                    <a:latin typeface="ＭＳ Ｐゴシック" charset="-128"/>
                    <a:cs typeface="Arial"/>
                  </a:endParaRPr>
                </a:p>
              </p:txBody>
            </p:sp>
          </p:grpSp>
        </p:grpSp>
        <p:cxnSp>
          <p:nvCxnSpPr>
            <p:cNvPr id="47" name="直線矢印コネクタ 46"/>
            <p:cNvCxnSpPr/>
            <p:nvPr/>
          </p:nvCxnSpPr>
          <p:spPr>
            <a:xfrm>
              <a:off x="894754" y="4849880"/>
              <a:ext cx="7715200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tailEnd type="arrow"/>
            </a:ln>
            <a:effectLst/>
          </p:spPr>
        </p:cxnSp>
        <p:pic>
          <p:nvPicPr>
            <p:cNvPr id="48" name="Picture 4" descr="C:\Users\Administrator\AppData\Local\Microsoft\Windows\Temporary Internet Files\Content.IE5\W8WSYEDK\MC90020048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911" y="5381478"/>
              <a:ext cx="1009131" cy="833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C:\Users\Administrator\AppData\Local\Microsoft\Windows\Temporary Internet Files\Content.IE5\H7JKUOX1\MC900434233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2218" y="5424443"/>
              <a:ext cx="1235203" cy="768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92" r="7158" b="22980"/>
            <a:stretch/>
          </p:blipFill>
          <p:spPr bwMode="auto">
            <a:xfrm>
              <a:off x="3497130" y="5408218"/>
              <a:ext cx="1016964" cy="688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7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22" t="13592" r="20733" b="23776"/>
            <a:stretch/>
          </p:blipFill>
          <p:spPr bwMode="auto">
            <a:xfrm>
              <a:off x="4640210" y="5409685"/>
              <a:ext cx="1089060" cy="739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9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71" t="34956" r="27635" b="17893"/>
            <a:stretch/>
          </p:blipFill>
          <p:spPr bwMode="auto">
            <a:xfrm>
              <a:off x="5906312" y="5407277"/>
              <a:ext cx="1027416" cy="750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3" name="正方形/長方形 52"/>
            <p:cNvSpPr/>
            <p:nvPr/>
          </p:nvSpPr>
          <p:spPr bwMode="auto">
            <a:xfrm>
              <a:off x="339634" y="3969930"/>
              <a:ext cx="587052" cy="9568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rgbClr val="CC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ctr">
                <a:defRPr/>
              </a:pPr>
              <a:endParaRPr lang="ja-JP" altLang="en-US" kern="0">
                <a:solidFill>
                  <a:srgbClr val="000000"/>
                </a:solidFill>
                <a:latin typeface="ＭＳ Ｐゴシック" pitchFamily="50" charset="-128"/>
                <a:ea typeface="ＭＳ Ｐゴシック" pitchFamily="50" charset="-128"/>
                <a:cs typeface="Arial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203452" y="4205643"/>
              <a:ext cx="692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ja-JP" sz="1600" kern="0" dirty="0">
                  <a:solidFill>
                    <a:srgbClr val="000000"/>
                  </a:solidFill>
                  <a:latin typeface="Arial"/>
                  <a:ea typeface="ＭＳ Ｐゴシック"/>
                  <a:cs typeface="Arial"/>
                </a:rPr>
                <a:t>x 10</a:t>
              </a:r>
              <a:r>
                <a:rPr lang="en-US" altLang="ja-JP" sz="1600" kern="0" baseline="30000" dirty="0">
                  <a:solidFill>
                    <a:srgbClr val="000000"/>
                  </a:solidFill>
                  <a:latin typeface="Arial"/>
                  <a:ea typeface="ＭＳ Ｐゴシック"/>
                  <a:cs typeface="Arial"/>
                </a:rPr>
                <a:t>-3</a:t>
              </a:r>
              <a:endParaRPr lang="ja-JP" altLang="en-US" sz="1600" kern="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endParaRPr>
            </a:p>
          </p:txBody>
        </p:sp>
        <p:cxnSp>
          <p:nvCxnSpPr>
            <p:cNvPr id="55" name="直線矢印コネクタ 54"/>
            <p:cNvCxnSpPr/>
            <p:nvPr/>
          </p:nvCxnSpPr>
          <p:spPr>
            <a:xfrm flipV="1">
              <a:off x="909994" y="1674414"/>
              <a:ext cx="0" cy="3203894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56" name="直線コネクタ 55"/>
            <p:cNvCxnSpPr/>
            <p:nvPr/>
          </p:nvCxnSpPr>
          <p:spPr bwMode="auto">
            <a:xfrm>
              <a:off x="895822" y="4453230"/>
              <a:ext cx="151332" cy="0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57150" cap="flat" cmpd="sng" algn="ctr">
              <a:solidFill>
                <a:srgbClr val="57564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66" name="円/楕円 65"/>
          <p:cNvSpPr/>
          <p:nvPr/>
        </p:nvSpPr>
        <p:spPr bwMode="auto">
          <a:xfrm rot="19525042">
            <a:off x="2496084" y="2699624"/>
            <a:ext cx="1537398" cy="1655463"/>
          </a:xfrm>
          <a:prstGeom prst="ellipse">
            <a:avLst/>
          </a:prstGeom>
          <a:noFill/>
          <a:ln w="25400" cap="rnd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2400" b="1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9" name="円/楕円 8"/>
          <p:cNvSpPr/>
          <p:nvPr/>
        </p:nvSpPr>
        <p:spPr bwMode="auto">
          <a:xfrm rot="20631298">
            <a:off x="7515595" y="3096127"/>
            <a:ext cx="2687737" cy="1160675"/>
          </a:xfrm>
          <a:prstGeom prst="ellipse">
            <a:avLst/>
          </a:prstGeom>
          <a:noFill/>
          <a:ln w="25400" cap="rnd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2400" b="1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" name="円/楕円 7"/>
          <p:cNvSpPr/>
          <p:nvPr/>
        </p:nvSpPr>
        <p:spPr bwMode="auto">
          <a:xfrm>
            <a:off x="4436503" y="1024194"/>
            <a:ext cx="1537398" cy="1451951"/>
          </a:xfrm>
          <a:prstGeom prst="ellipse">
            <a:avLst/>
          </a:prstGeom>
          <a:noFill/>
          <a:ln w="25400" cap="rnd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2400" b="1"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446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タイトル 1"/>
          <p:cNvSpPr>
            <a:spLocks noGrp="1"/>
          </p:cNvSpPr>
          <p:nvPr>
            <p:ph type="title"/>
          </p:nvPr>
        </p:nvSpPr>
        <p:spPr>
          <a:xfrm>
            <a:off x="2209800" y="71989"/>
            <a:ext cx="7924800" cy="84850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ja-JP" sz="2800" b="1" dirty="0">
                <a:solidFill>
                  <a:prstClr val="black"/>
                </a:solidFill>
                <a:latin typeface="+mn-lt"/>
                <a:ea typeface="Tahoma" pitchFamily="34" charset="0"/>
                <a:cs typeface="Tahoma" pitchFamily="34" charset="0"/>
              </a:rPr>
              <a:t>Maximum</a:t>
            </a:r>
            <a:r>
              <a:rPr lang="en-US" altLang="ja-JP" sz="2800" b="1" dirty="0">
                <a:solidFill>
                  <a:schemeClr val="tx1"/>
                </a:solidFill>
                <a:latin typeface="+mn-lt"/>
                <a:ea typeface="Tahoma" pitchFamily="34" charset="0"/>
                <a:cs typeface="Tahoma" pitchFamily="34" charset="0"/>
              </a:rPr>
              <a:t> system </a:t>
            </a:r>
            <a:r>
              <a:rPr lang="en-US" altLang="ja-JP" sz="2800" b="1" dirty="0">
                <a:solidFill>
                  <a:prstClr val="black"/>
                </a:solidFill>
                <a:latin typeface="+mn-lt"/>
                <a:ea typeface="Tahoma" pitchFamily="34" charset="0"/>
                <a:cs typeface="Tahoma" pitchFamily="34" charset="0"/>
              </a:rPr>
              <a:t>capability example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3" y="1013186"/>
            <a:ext cx="8677275" cy="514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コンテンツ プレースホルダー 3"/>
          <p:cNvSpPr txBox="1">
            <a:spLocks/>
          </p:cNvSpPr>
          <p:nvPr/>
        </p:nvSpPr>
        <p:spPr>
          <a:xfrm>
            <a:off x="1969655" y="6127668"/>
            <a:ext cx="8832850" cy="282039"/>
          </a:xfrm>
          <a:prstGeom prst="rect">
            <a:avLst/>
          </a:prstGeom>
        </p:spPr>
        <p:txBody>
          <a:bodyPr/>
          <a:lstStyle>
            <a:lvl1pPr marL="381000" indent="-3810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8572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276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95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114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r">
              <a:buNone/>
            </a:pPr>
            <a:r>
              <a:rPr lang="en-US" altLang="ja-JP" sz="1050" kern="0" dirty="0">
                <a:latin typeface="+mn-ea"/>
              </a:rPr>
              <a:t>"Mobile Communications Systems for 2020 and beyond", ARIB 2020 and Beyond Ad Hoc Group White Paper, October 2014.</a:t>
            </a:r>
            <a:endParaRPr lang="ja-JP" altLang="en-US" sz="1050" kern="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5381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ja-JP" sz="2800" b="1" dirty="0">
                <a:solidFill>
                  <a:prstClr val="black"/>
                </a:solidFill>
                <a:latin typeface="+mn-lt"/>
                <a:ea typeface="Tahoma" pitchFamily="34" charset="0"/>
                <a:cs typeface="Tahoma" pitchFamily="34" charset="0"/>
              </a:rPr>
              <a:t>Example of Framework for 5G</a:t>
            </a:r>
            <a:endParaRPr lang="ja-JP" altLang="en-US" sz="2400" b="1" dirty="0">
              <a:solidFill>
                <a:prstClr val="black"/>
              </a:solidFill>
              <a:latin typeface="+mn-lt"/>
              <a:cs typeface="Tahoma" pitchFamily="34" charset="0"/>
            </a:endParaRPr>
          </a:p>
        </p:txBody>
      </p:sp>
      <p:cxnSp>
        <p:nvCxnSpPr>
          <p:cNvPr id="34" name="直線コネクタ 33"/>
          <p:cNvCxnSpPr/>
          <p:nvPr/>
        </p:nvCxnSpPr>
        <p:spPr>
          <a:xfrm>
            <a:off x="5673969" y="1807570"/>
            <a:ext cx="0" cy="2447093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7" name="直線コネクタ 36"/>
          <p:cNvCxnSpPr/>
          <p:nvPr/>
        </p:nvCxnSpPr>
        <p:spPr>
          <a:xfrm>
            <a:off x="5684286" y="4254661"/>
            <a:ext cx="2142996" cy="714332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8" name="直線コネクタ 37"/>
          <p:cNvCxnSpPr/>
          <p:nvPr/>
        </p:nvCxnSpPr>
        <p:spPr>
          <a:xfrm flipV="1">
            <a:off x="3527583" y="4254661"/>
            <a:ext cx="2142996" cy="714332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0" name="直線コネクタ 39"/>
          <p:cNvCxnSpPr/>
          <p:nvPr/>
        </p:nvCxnSpPr>
        <p:spPr>
          <a:xfrm>
            <a:off x="5424574" y="3535760"/>
            <a:ext cx="504056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1" name="直線コネクタ 40"/>
          <p:cNvCxnSpPr/>
          <p:nvPr/>
        </p:nvCxnSpPr>
        <p:spPr>
          <a:xfrm>
            <a:off x="4881881" y="4373352"/>
            <a:ext cx="118258" cy="288032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2" name="直線コネクタ 41"/>
          <p:cNvCxnSpPr/>
          <p:nvPr/>
        </p:nvCxnSpPr>
        <p:spPr>
          <a:xfrm flipH="1">
            <a:off x="6335295" y="4373352"/>
            <a:ext cx="105379" cy="25578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3" name="直線コネクタ 42"/>
          <p:cNvCxnSpPr/>
          <p:nvPr/>
        </p:nvCxnSpPr>
        <p:spPr>
          <a:xfrm>
            <a:off x="5418189" y="2809932"/>
            <a:ext cx="504056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4" name="直線コネクタ 43"/>
          <p:cNvCxnSpPr/>
          <p:nvPr/>
        </p:nvCxnSpPr>
        <p:spPr>
          <a:xfrm>
            <a:off x="5418189" y="2095600"/>
            <a:ext cx="504056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5" name="直線コネクタ 44"/>
          <p:cNvCxnSpPr/>
          <p:nvPr/>
        </p:nvCxnSpPr>
        <p:spPr>
          <a:xfrm flipH="1">
            <a:off x="7061123" y="4602628"/>
            <a:ext cx="105379" cy="25578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6" name="直線コネクタ 45"/>
          <p:cNvCxnSpPr/>
          <p:nvPr/>
        </p:nvCxnSpPr>
        <p:spPr>
          <a:xfrm>
            <a:off x="4161801" y="4583628"/>
            <a:ext cx="118258" cy="288032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50" name="テキスト ボックス 49"/>
          <p:cNvSpPr txBox="1"/>
          <p:nvPr/>
        </p:nvSpPr>
        <p:spPr>
          <a:xfrm>
            <a:off x="4626101" y="162384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ja-JP" kern="0" dirty="0">
                <a:solidFill>
                  <a:prstClr val="black"/>
                </a:solidFill>
                <a:latin typeface="Arial"/>
                <a:ea typeface="ＭＳ Ｐゴシック"/>
              </a:rPr>
              <a:t>User throughput</a:t>
            </a:r>
            <a:endParaRPr lang="ja-JP" altLang="en-US" kern="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1785537" y="48226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altLang="ja-JP" kern="0" dirty="0">
                <a:solidFill>
                  <a:prstClr val="black"/>
                </a:solidFill>
                <a:latin typeface="Arial"/>
                <a:ea typeface="ＭＳ Ｐゴシック"/>
              </a:rPr>
              <a:t>Latency</a:t>
            </a:r>
            <a:endParaRPr lang="ja-JP" altLang="en-US" kern="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7865041" y="4829477"/>
            <a:ext cx="123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ja-JP" kern="0" dirty="0">
                <a:solidFill>
                  <a:prstClr val="black"/>
                </a:solidFill>
                <a:latin typeface="Arial"/>
                <a:ea typeface="ＭＳ Ｐゴシック"/>
              </a:rPr>
              <a:t>Mobility</a:t>
            </a:r>
            <a:endParaRPr lang="ja-JP" altLang="en-US" kern="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cxnSp>
        <p:nvCxnSpPr>
          <p:cNvPr id="75" name="直線コネクタ 74"/>
          <p:cNvCxnSpPr/>
          <p:nvPr/>
        </p:nvCxnSpPr>
        <p:spPr>
          <a:xfrm flipV="1">
            <a:off x="3988338" y="5214350"/>
            <a:ext cx="434933" cy="14497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headEnd type="arrow"/>
            <a:tailEnd type="arrow"/>
          </a:ln>
          <a:effectLst/>
        </p:spPr>
      </p:cxnSp>
      <p:sp>
        <p:nvSpPr>
          <p:cNvPr id="76" name="テキスト ボックス 75"/>
          <p:cNvSpPr txBox="1"/>
          <p:nvPr/>
        </p:nvSpPr>
        <p:spPr>
          <a:xfrm>
            <a:off x="3404585" y="5195025"/>
            <a:ext cx="64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altLang="ja-JP" kern="0" dirty="0">
                <a:solidFill>
                  <a:prstClr val="black"/>
                </a:solidFill>
                <a:latin typeface="Arial"/>
                <a:ea typeface="ＭＳ Ｐゴシック"/>
              </a:rPr>
              <a:t>Low</a:t>
            </a:r>
            <a:endParaRPr lang="ja-JP" altLang="en-US" kern="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4419870" y="4986819"/>
            <a:ext cx="727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ja-JP" kern="0" dirty="0">
                <a:solidFill>
                  <a:prstClr val="black"/>
                </a:solidFill>
                <a:latin typeface="Arial"/>
                <a:ea typeface="ＭＳ Ｐゴシック"/>
              </a:rPr>
              <a:t>High</a:t>
            </a:r>
            <a:endParaRPr lang="ja-JP" altLang="en-US" kern="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cxnSp>
        <p:nvCxnSpPr>
          <p:cNvPr id="78" name="直線コネクタ 77"/>
          <p:cNvCxnSpPr/>
          <p:nvPr/>
        </p:nvCxnSpPr>
        <p:spPr>
          <a:xfrm flipV="1">
            <a:off x="4227049" y="2749608"/>
            <a:ext cx="16176" cy="39599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headEnd type="arrow"/>
            <a:tailEnd type="arrow"/>
          </a:ln>
          <a:effectLst/>
        </p:spPr>
      </p:cxnSp>
      <p:sp>
        <p:nvSpPr>
          <p:cNvPr id="79" name="テキスト ボックス 78"/>
          <p:cNvSpPr txBox="1"/>
          <p:nvPr/>
        </p:nvSpPr>
        <p:spPr>
          <a:xfrm>
            <a:off x="3867368" y="2369185"/>
            <a:ext cx="727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ja-JP" kern="0" dirty="0">
                <a:solidFill>
                  <a:prstClr val="black"/>
                </a:solidFill>
                <a:latin typeface="Arial"/>
                <a:ea typeface="ＭＳ Ｐゴシック"/>
              </a:rPr>
              <a:t>High</a:t>
            </a:r>
            <a:endParaRPr lang="ja-JP" altLang="en-US" kern="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3878099" y="3178408"/>
            <a:ext cx="727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ja-JP" kern="0" dirty="0">
                <a:solidFill>
                  <a:prstClr val="black"/>
                </a:solidFill>
                <a:latin typeface="Arial"/>
                <a:ea typeface="ＭＳ Ｐゴシック"/>
              </a:rPr>
              <a:t>Low</a:t>
            </a:r>
            <a:endParaRPr lang="ja-JP" altLang="en-US" kern="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cxnSp>
        <p:nvCxnSpPr>
          <p:cNvPr id="81" name="直線コネクタ 80"/>
          <p:cNvCxnSpPr/>
          <p:nvPr/>
        </p:nvCxnSpPr>
        <p:spPr>
          <a:xfrm>
            <a:off x="6912181" y="5209645"/>
            <a:ext cx="462367" cy="13956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headEnd type="arrow"/>
            <a:tailEnd type="arrow"/>
          </a:ln>
          <a:effectLst/>
        </p:spPr>
      </p:cxnSp>
      <p:sp>
        <p:nvSpPr>
          <p:cNvPr id="82" name="テキスト ボックス 81"/>
          <p:cNvSpPr txBox="1"/>
          <p:nvPr/>
        </p:nvSpPr>
        <p:spPr>
          <a:xfrm>
            <a:off x="6286314" y="5004569"/>
            <a:ext cx="64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altLang="ja-JP" kern="0" dirty="0">
                <a:solidFill>
                  <a:prstClr val="black"/>
                </a:solidFill>
                <a:latin typeface="Arial"/>
                <a:ea typeface="ＭＳ Ｐゴシック"/>
              </a:rPr>
              <a:t>Low</a:t>
            </a:r>
            <a:endParaRPr lang="ja-JP" altLang="en-US" kern="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7339725" y="5148663"/>
            <a:ext cx="727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ja-JP" kern="0" dirty="0">
                <a:solidFill>
                  <a:prstClr val="black"/>
                </a:solidFill>
                <a:latin typeface="Arial"/>
                <a:ea typeface="ＭＳ Ｐゴシック"/>
              </a:rPr>
              <a:t>High</a:t>
            </a:r>
            <a:endParaRPr lang="ja-JP" altLang="en-US" kern="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4933400" y="1455052"/>
            <a:ext cx="5825981" cy="3402326"/>
            <a:chOff x="3790399" y="1995806"/>
            <a:chExt cx="5825981" cy="570637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7160539" y="1995806"/>
              <a:ext cx="2455841" cy="51620"/>
              <a:chOff x="7201569" y="2281810"/>
              <a:chExt cx="2455841" cy="51620"/>
            </a:xfrm>
          </p:grpSpPr>
          <p:cxnSp>
            <p:nvCxnSpPr>
              <p:cNvPr id="47" name="直線コネクタ 46"/>
              <p:cNvCxnSpPr/>
              <p:nvPr/>
            </p:nvCxnSpPr>
            <p:spPr bwMode="auto">
              <a:xfrm>
                <a:off x="7201569" y="2310120"/>
                <a:ext cx="827552" cy="0"/>
              </a:xfrm>
              <a:prstGeom prst="line">
                <a:avLst/>
              </a:prstGeom>
              <a:noFill/>
              <a:ln w="508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cxnSp>
          <p:sp>
            <p:nvSpPr>
              <p:cNvPr id="48" name="正方形/長方形 47"/>
              <p:cNvSpPr/>
              <p:nvPr/>
            </p:nvSpPr>
            <p:spPr>
              <a:xfrm>
                <a:off x="8140410" y="2281810"/>
                <a:ext cx="1517000" cy="516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altLang="ja-JP" sz="1400" dirty="0">
                    <a:solidFill>
                      <a:prstClr val="black"/>
                    </a:solidFill>
                    <a:latin typeface="Arial" charset="0"/>
                    <a:ea typeface="Tahoma" pitchFamily="34" charset="0"/>
                    <a:cs typeface="Tahoma" pitchFamily="34" charset="0"/>
                  </a:rPr>
                  <a:t>Video Streaming</a:t>
                </a:r>
                <a:endParaRPr lang="ja-JP" altLang="en-US" sz="1400" dirty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49" name="フリーフォーム 48"/>
            <p:cNvSpPr/>
            <p:nvPr/>
          </p:nvSpPr>
          <p:spPr bwMode="auto">
            <a:xfrm>
              <a:off x="3790399" y="2104778"/>
              <a:ext cx="2430162" cy="461665"/>
            </a:xfrm>
            <a:custGeom>
              <a:avLst/>
              <a:gdLst>
                <a:gd name="connsiteX0" fmla="*/ 741405 w 2430162"/>
                <a:gd name="connsiteY0" fmla="*/ 0 h 2726724"/>
                <a:gd name="connsiteX1" fmla="*/ 0 w 2430162"/>
                <a:gd name="connsiteY1" fmla="*/ 2413687 h 2726724"/>
                <a:gd name="connsiteX2" fmla="*/ 2430162 w 2430162"/>
                <a:gd name="connsiteY2" fmla="*/ 2726724 h 2726724"/>
                <a:gd name="connsiteX3" fmla="*/ 741405 w 2430162"/>
                <a:gd name="connsiteY3" fmla="*/ 0 h 272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0162" h="2726724">
                  <a:moveTo>
                    <a:pt x="741405" y="0"/>
                  </a:moveTo>
                  <a:lnTo>
                    <a:pt x="0" y="2413687"/>
                  </a:lnTo>
                  <a:lnTo>
                    <a:pt x="2430162" y="2726724"/>
                  </a:lnTo>
                  <a:lnTo>
                    <a:pt x="741405" y="0"/>
                  </a:lnTo>
                  <a:close/>
                </a:path>
              </a:pathLst>
            </a:cu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kumimoji="1" lang="ja-JP" altLang="en-US" sz="2400">
                <a:latin typeface="Arial" pitchFamily="34" charset="0"/>
                <a:ea typeface="ＭＳ Ｐゴシック" pitchFamily="50" charset="-128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4212585" y="1815643"/>
            <a:ext cx="6349918" cy="2941670"/>
            <a:chOff x="3069585" y="2057776"/>
            <a:chExt cx="6349918" cy="512783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7160540" y="2057776"/>
              <a:ext cx="2258963" cy="53651"/>
              <a:chOff x="7201570" y="2343781"/>
              <a:chExt cx="2258963" cy="53651"/>
            </a:xfrm>
          </p:grpSpPr>
          <p:sp>
            <p:nvSpPr>
              <p:cNvPr id="84" name="正方形/長方形 83"/>
              <p:cNvSpPr/>
              <p:nvPr/>
            </p:nvSpPr>
            <p:spPr>
              <a:xfrm>
                <a:off x="8140411" y="2343781"/>
                <a:ext cx="1320122" cy="53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altLang="ja-JP" sz="1400" dirty="0">
                    <a:solidFill>
                      <a:prstClr val="black"/>
                    </a:solidFill>
                    <a:latin typeface="Arial" charset="0"/>
                    <a:ea typeface="Tahoma" pitchFamily="34" charset="0"/>
                    <a:cs typeface="Tahoma" pitchFamily="34" charset="0"/>
                  </a:rPr>
                  <a:t>Virtual Reality</a:t>
                </a:r>
              </a:p>
            </p:txBody>
          </p:sp>
          <p:cxnSp>
            <p:nvCxnSpPr>
              <p:cNvPr id="55" name="直線コネクタ 54"/>
              <p:cNvCxnSpPr/>
              <p:nvPr/>
            </p:nvCxnSpPr>
            <p:spPr bwMode="auto">
              <a:xfrm>
                <a:off x="7201570" y="2368421"/>
                <a:ext cx="827552" cy="0"/>
              </a:xfrm>
              <a:prstGeom prst="line">
                <a:avLst/>
              </a:prstGeom>
              <a:noFill/>
              <a:ln w="508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cxnSp>
        </p:grpSp>
        <p:sp>
          <p:nvSpPr>
            <p:cNvPr id="51" name="フリーフォーム 50"/>
            <p:cNvSpPr/>
            <p:nvPr/>
          </p:nvSpPr>
          <p:spPr bwMode="auto">
            <a:xfrm>
              <a:off x="3069585" y="2108894"/>
              <a:ext cx="2199502" cy="461665"/>
            </a:xfrm>
            <a:custGeom>
              <a:avLst/>
              <a:gdLst>
                <a:gd name="connsiteX0" fmla="*/ 741405 w 2430162"/>
                <a:gd name="connsiteY0" fmla="*/ 0 h 2726724"/>
                <a:gd name="connsiteX1" fmla="*/ 0 w 2430162"/>
                <a:gd name="connsiteY1" fmla="*/ 2413687 h 2726724"/>
                <a:gd name="connsiteX2" fmla="*/ 2430162 w 2430162"/>
                <a:gd name="connsiteY2" fmla="*/ 2726724 h 2726724"/>
                <a:gd name="connsiteX3" fmla="*/ 741405 w 2430162"/>
                <a:gd name="connsiteY3" fmla="*/ 0 h 2726724"/>
                <a:gd name="connsiteX0" fmla="*/ 1466334 w 3155091"/>
                <a:gd name="connsiteY0" fmla="*/ 0 h 2726724"/>
                <a:gd name="connsiteX1" fmla="*/ 0 w 3155091"/>
                <a:gd name="connsiteY1" fmla="*/ 2652584 h 2726724"/>
                <a:gd name="connsiteX2" fmla="*/ 3155091 w 3155091"/>
                <a:gd name="connsiteY2" fmla="*/ 2726724 h 2726724"/>
                <a:gd name="connsiteX3" fmla="*/ 1466334 w 3155091"/>
                <a:gd name="connsiteY3" fmla="*/ 0 h 2726724"/>
                <a:gd name="connsiteX0" fmla="*/ 1466334 w 2199502"/>
                <a:gd name="connsiteY0" fmla="*/ 0 h 2652584"/>
                <a:gd name="connsiteX1" fmla="*/ 0 w 2199502"/>
                <a:gd name="connsiteY1" fmla="*/ 2652584 h 2652584"/>
                <a:gd name="connsiteX2" fmla="*/ 2199502 w 2199502"/>
                <a:gd name="connsiteY2" fmla="*/ 2405449 h 2652584"/>
                <a:gd name="connsiteX3" fmla="*/ 1466334 w 2199502"/>
                <a:gd name="connsiteY3" fmla="*/ 0 h 265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502" h="2652584">
                  <a:moveTo>
                    <a:pt x="1466334" y="0"/>
                  </a:moveTo>
                  <a:lnTo>
                    <a:pt x="0" y="2652584"/>
                  </a:lnTo>
                  <a:lnTo>
                    <a:pt x="2199502" y="2405449"/>
                  </a:lnTo>
                  <a:lnTo>
                    <a:pt x="1466334" y="0"/>
                  </a:lnTo>
                  <a:close/>
                </a:path>
              </a:pathLst>
            </a:custGeom>
            <a:noFill/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kumimoji="1" lang="ja-JP" altLang="en-US" sz="2400">
                <a:latin typeface="Arial" pitchFamily="34" charset="0"/>
                <a:ea typeface="ＭＳ Ｐゴシック" pitchFamily="50" charset="-128"/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5371035" y="2152053"/>
            <a:ext cx="5751922" cy="2221151"/>
            <a:chOff x="4238835" y="2113312"/>
            <a:chExt cx="5737421" cy="2360853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7174678" y="2113312"/>
              <a:ext cx="2801578" cy="523220"/>
              <a:chOff x="7215709" y="2399316"/>
              <a:chExt cx="2801578" cy="523220"/>
            </a:xfrm>
          </p:grpSpPr>
          <p:sp>
            <p:nvSpPr>
              <p:cNvPr id="85" name="正方形/長方形 84"/>
              <p:cNvSpPr/>
              <p:nvPr/>
            </p:nvSpPr>
            <p:spPr>
              <a:xfrm>
                <a:off x="8141452" y="2399316"/>
                <a:ext cx="18758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altLang="ja-JP" sz="1400" dirty="0">
                    <a:solidFill>
                      <a:prstClr val="black"/>
                    </a:solidFill>
                    <a:latin typeface="Arial" charset="0"/>
                    <a:ea typeface="Tahoma" pitchFamily="34" charset="0"/>
                    <a:cs typeface="Tahoma" pitchFamily="34" charset="0"/>
                  </a:rPr>
                  <a:t>M2M Communication</a:t>
                </a:r>
                <a:br>
                  <a:rPr lang="en-US" altLang="ja-JP" sz="1400" dirty="0">
                    <a:solidFill>
                      <a:prstClr val="black"/>
                    </a:solidFill>
                    <a:latin typeface="Arial" charset="0"/>
                    <a:ea typeface="Tahoma" pitchFamily="34" charset="0"/>
                    <a:cs typeface="Tahoma" pitchFamily="34" charset="0"/>
                  </a:rPr>
                </a:br>
                <a:r>
                  <a:rPr lang="en-US" altLang="ja-JP" sz="1400" dirty="0">
                    <a:solidFill>
                      <a:prstClr val="black"/>
                    </a:solidFill>
                    <a:latin typeface="Arial" charset="0"/>
                    <a:ea typeface="Tahoma" pitchFamily="34" charset="0"/>
                    <a:cs typeface="Tahoma" pitchFamily="34" charset="0"/>
                  </a:rPr>
                  <a:t>(eg. sensors)</a:t>
                </a:r>
              </a:p>
            </p:txBody>
          </p:sp>
          <p:cxnSp>
            <p:nvCxnSpPr>
              <p:cNvPr id="56" name="直線コネクタ 55"/>
              <p:cNvCxnSpPr/>
              <p:nvPr/>
            </p:nvCxnSpPr>
            <p:spPr bwMode="auto">
              <a:xfrm>
                <a:off x="7215709" y="2630105"/>
                <a:ext cx="827552" cy="0"/>
              </a:xfrm>
              <a:prstGeom prst="line">
                <a:avLst/>
              </a:prstGeom>
              <a:noFill/>
              <a:ln w="50800" cap="flat" cmpd="sng" algn="ctr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cxnSp>
        </p:grpSp>
        <p:sp>
          <p:nvSpPr>
            <p:cNvPr id="52" name="フリーフォーム 51"/>
            <p:cNvSpPr/>
            <p:nvPr/>
          </p:nvSpPr>
          <p:spPr bwMode="auto">
            <a:xfrm>
              <a:off x="4238835" y="4012500"/>
              <a:ext cx="593997" cy="461665"/>
            </a:xfrm>
            <a:custGeom>
              <a:avLst/>
              <a:gdLst>
                <a:gd name="connsiteX0" fmla="*/ 181232 w 354227"/>
                <a:gd name="connsiteY0" fmla="*/ 0 h 255373"/>
                <a:gd name="connsiteX1" fmla="*/ 0 w 354227"/>
                <a:gd name="connsiteY1" fmla="*/ 255373 h 255373"/>
                <a:gd name="connsiteX2" fmla="*/ 354227 w 354227"/>
                <a:gd name="connsiteY2" fmla="*/ 247135 h 255373"/>
                <a:gd name="connsiteX3" fmla="*/ 181232 w 354227"/>
                <a:gd name="connsiteY3" fmla="*/ 0 h 25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227" h="255373">
                  <a:moveTo>
                    <a:pt x="181232" y="0"/>
                  </a:moveTo>
                  <a:lnTo>
                    <a:pt x="0" y="255373"/>
                  </a:lnTo>
                  <a:lnTo>
                    <a:pt x="354227" y="247135"/>
                  </a:lnTo>
                  <a:lnTo>
                    <a:pt x="181232" y="0"/>
                  </a:lnTo>
                  <a:close/>
                </a:path>
              </a:pathLst>
            </a:custGeom>
            <a:noFill/>
            <a:ln w="5715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kumimoji="1" lang="ja-JP" altLang="en-US" sz="2400">
                <a:latin typeface="Arial" pitchFamily="34" charset="0"/>
                <a:ea typeface="ＭＳ Ｐゴシック" pitchFamily="50" charset="-128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4241761" y="2689641"/>
            <a:ext cx="7810227" cy="2041949"/>
            <a:chOff x="3086060" y="3551753"/>
            <a:chExt cx="7888674" cy="789941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7209927" y="3551753"/>
              <a:ext cx="3764807" cy="202411"/>
              <a:chOff x="7250958" y="3837757"/>
              <a:chExt cx="3764807" cy="202411"/>
            </a:xfrm>
          </p:grpSpPr>
          <p:sp>
            <p:nvSpPr>
              <p:cNvPr id="86" name="正方形/長方形 85"/>
              <p:cNvSpPr/>
              <p:nvPr/>
            </p:nvSpPr>
            <p:spPr>
              <a:xfrm>
                <a:off x="8177938" y="3837757"/>
                <a:ext cx="2837827" cy="202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altLang="ja-JP" sz="1400" dirty="0">
                    <a:solidFill>
                      <a:prstClr val="black"/>
                    </a:solidFill>
                    <a:latin typeface="Arial" charset="0"/>
                    <a:ea typeface="Tahoma" pitchFamily="34" charset="0"/>
                    <a:cs typeface="Tahoma" pitchFamily="34" charset="0"/>
                  </a:rPr>
                  <a:t>Autonomous driving</a:t>
                </a:r>
                <a:br>
                  <a:rPr lang="en-US" altLang="ja-JP" sz="1400" dirty="0">
                    <a:solidFill>
                      <a:prstClr val="black"/>
                    </a:solidFill>
                    <a:latin typeface="Arial" charset="0"/>
                    <a:ea typeface="Tahoma" pitchFamily="34" charset="0"/>
                    <a:cs typeface="Tahoma" pitchFamily="34" charset="0"/>
                  </a:rPr>
                </a:br>
                <a:r>
                  <a:rPr lang="en-US" altLang="ja-JP" sz="1400" dirty="0">
                    <a:solidFill>
                      <a:prstClr val="black"/>
                    </a:solidFill>
                    <a:latin typeface="Arial" charset="0"/>
                    <a:ea typeface="Tahoma" pitchFamily="34" charset="0"/>
                    <a:cs typeface="Tahoma" pitchFamily="34" charset="0"/>
                  </a:rPr>
                  <a:t>(eg. Collision avoidance)</a:t>
                </a:r>
              </a:p>
            </p:txBody>
          </p:sp>
          <p:cxnSp>
            <p:nvCxnSpPr>
              <p:cNvPr id="57" name="直線コネクタ 56"/>
              <p:cNvCxnSpPr/>
              <p:nvPr/>
            </p:nvCxnSpPr>
            <p:spPr bwMode="auto">
              <a:xfrm>
                <a:off x="7250958" y="3884292"/>
                <a:ext cx="827552" cy="0"/>
              </a:xfrm>
              <a:prstGeom prst="line">
                <a:avLst/>
              </a:prstGeom>
              <a:noFill/>
              <a:ln w="508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cxnSp>
        </p:grpSp>
        <p:sp>
          <p:nvSpPr>
            <p:cNvPr id="58" name="フリーフォーム 57"/>
            <p:cNvSpPr/>
            <p:nvPr/>
          </p:nvSpPr>
          <p:spPr bwMode="auto">
            <a:xfrm>
              <a:off x="3086060" y="3880029"/>
              <a:ext cx="2875005" cy="461665"/>
            </a:xfrm>
            <a:custGeom>
              <a:avLst/>
              <a:gdLst>
                <a:gd name="connsiteX0" fmla="*/ 741405 w 2430162"/>
                <a:gd name="connsiteY0" fmla="*/ 0 h 2726724"/>
                <a:gd name="connsiteX1" fmla="*/ 0 w 2430162"/>
                <a:gd name="connsiteY1" fmla="*/ 2413687 h 2726724"/>
                <a:gd name="connsiteX2" fmla="*/ 2430162 w 2430162"/>
                <a:gd name="connsiteY2" fmla="*/ 2726724 h 2726724"/>
                <a:gd name="connsiteX3" fmla="*/ 741405 w 2430162"/>
                <a:gd name="connsiteY3" fmla="*/ 0 h 2726724"/>
                <a:gd name="connsiteX0" fmla="*/ 733167 w 2430162"/>
                <a:gd name="connsiteY0" fmla="*/ 0 h 947351"/>
                <a:gd name="connsiteX1" fmla="*/ 0 w 2430162"/>
                <a:gd name="connsiteY1" fmla="*/ 634314 h 947351"/>
                <a:gd name="connsiteX2" fmla="*/ 2430162 w 2430162"/>
                <a:gd name="connsiteY2" fmla="*/ 947351 h 947351"/>
                <a:gd name="connsiteX3" fmla="*/ 733167 w 2430162"/>
                <a:gd name="connsiteY3" fmla="*/ 0 h 947351"/>
                <a:gd name="connsiteX0" fmla="*/ 757881 w 2430162"/>
                <a:gd name="connsiteY0" fmla="*/ 0 h 963827"/>
                <a:gd name="connsiteX1" fmla="*/ 0 w 2430162"/>
                <a:gd name="connsiteY1" fmla="*/ 650790 h 963827"/>
                <a:gd name="connsiteX2" fmla="*/ 2430162 w 2430162"/>
                <a:gd name="connsiteY2" fmla="*/ 963827 h 963827"/>
                <a:gd name="connsiteX3" fmla="*/ 757881 w 2430162"/>
                <a:gd name="connsiteY3" fmla="*/ 0 h 963827"/>
                <a:gd name="connsiteX0" fmla="*/ 1458097 w 3130378"/>
                <a:gd name="connsiteY0" fmla="*/ 0 h 963827"/>
                <a:gd name="connsiteX1" fmla="*/ 0 w 3130378"/>
                <a:gd name="connsiteY1" fmla="*/ 873212 h 963827"/>
                <a:gd name="connsiteX2" fmla="*/ 3130378 w 3130378"/>
                <a:gd name="connsiteY2" fmla="*/ 963827 h 963827"/>
                <a:gd name="connsiteX3" fmla="*/ 1458097 w 3130378"/>
                <a:gd name="connsiteY3" fmla="*/ 0 h 963827"/>
                <a:gd name="connsiteX0" fmla="*/ 1458097 w 2875005"/>
                <a:gd name="connsiteY0" fmla="*/ 0 h 873212"/>
                <a:gd name="connsiteX1" fmla="*/ 0 w 2875005"/>
                <a:gd name="connsiteY1" fmla="*/ 873212 h 873212"/>
                <a:gd name="connsiteX2" fmla="*/ 2875005 w 2875005"/>
                <a:gd name="connsiteY2" fmla="*/ 864973 h 873212"/>
                <a:gd name="connsiteX3" fmla="*/ 1458097 w 2875005"/>
                <a:gd name="connsiteY3" fmla="*/ 0 h 873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5005" h="873212">
                  <a:moveTo>
                    <a:pt x="1458097" y="0"/>
                  </a:moveTo>
                  <a:lnTo>
                    <a:pt x="0" y="873212"/>
                  </a:lnTo>
                  <a:lnTo>
                    <a:pt x="2875005" y="864973"/>
                  </a:lnTo>
                  <a:lnTo>
                    <a:pt x="1458097" y="0"/>
                  </a:lnTo>
                  <a:close/>
                </a:path>
              </a:pathLst>
            </a:custGeom>
            <a:noFill/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kumimoji="1" lang="ja-JP" altLang="en-US" sz="2400">
                <a:latin typeface="Arial" pitchFamily="34" charset="0"/>
                <a:ea typeface="ＭＳ Ｐゴシック" pitchFamily="50" charset="-128"/>
              </a:endParaRPr>
            </a:p>
          </p:txBody>
        </p:sp>
      </p:grpSp>
      <p:sp>
        <p:nvSpPr>
          <p:cNvPr id="62" name="コンテンツ プレースホルダー 3"/>
          <p:cNvSpPr txBox="1">
            <a:spLocks/>
          </p:cNvSpPr>
          <p:nvPr/>
        </p:nvSpPr>
        <p:spPr>
          <a:xfrm>
            <a:off x="1969655" y="6127668"/>
            <a:ext cx="8832850" cy="282039"/>
          </a:xfrm>
          <a:prstGeom prst="rect">
            <a:avLst/>
          </a:prstGeom>
        </p:spPr>
        <p:txBody>
          <a:bodyPr/>
          <a:lstStyle>
            <a:lvl1pPr marL="381000" indent="-3810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8572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276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95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114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r">
              <a:buNone/>
            </a:pPr>
            <a:r>
              <a:rPr lang="en-US" altLang="ja-JP" sz="1050" kern="0" dirty="0">
                <a:latin typeface="+mn-ea"/>
              </a:rPr>
              <a:t>"Mobile Communications Systems for 2020 and beyond", ARIB 2020 and Beyond Ad Hoc Group White Paper, October 2014.</a:t>
            </a:r>
            <a:endParaRPr lang="ja-JP" altLang="en-US" sz="1050" kern="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4717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865438" y="172064"/>
            <a:ext cx="7872824" cy="599832"/>
          </a:xfrm>
        </p:spPr>
        <p:txBody>
          <a:bodyPr/>
          <a:lstStyle/>
          <a:p>
            <a:r>
              <a:rPr lang="en-US" altLang="ja-JP" sz="2800" b="1" dirty="0">
                <a:latin typeface="+mn-ea"/>
                <a:ea typeface="+mn-ea"/>
              </a:rPr>
              <a:t>Radio Access Technologies for 5G mobile</a:t>
            </a:r>
            <a:endParaRPr kumimoji="1" lang="ja-JP" altLang="en-US" sz="2800" b="1" dirty="0">
              <a:latin typeface="+mn-ea"/>
              <a:ea typeface="+mn-ea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905412" y="5833573"/>
            <a:ext cx="8832850" cy="283780"/>
          </a:xfrm>
          <a:prstGeom prst="rect">
            <a:avLst/>
          </a:prstGeom>
        </p:spPr>
        <p:txBody>
          <a:bodyPr/>
          <a:lstStyle>
            <a:lvl1pPr marL="381000" indent="-3810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8572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276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95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114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r">
              <a:buNone/>
            </a:pPr>
            <a:r>
              <a:rPr lang="en-US" altLang="ja-JP" sz="1100" kern="0" dirty="0">
                <a:solidFill>
                  <a:srgbClr val="000000"/>
                </a:solidFill>
              </a:rPr>
              <a:t>"Mobile Communications Systems for 2020 and beyond", ARIB 2020 and Beyond Ad Hoc Group White Paper, October 2014.</a:t>
            </a:r>
            <a:endParaRPr lang="ja-JP" altLang="en-US" sz="1100" kern="0" dirty="0">
              <a:solidFill>
                <a:srgbClr val="00000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317" y="771896"/>
            <a:ext cx="9413040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4238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1143000" y="2583859"/>
            <a:ext cx="9906000" cy="1630362"/>
          </a:xfrm>
        </p:spPr>
        <p:txBody>
          <a:bodyPr/>
          <a:lstStyle/>
          <a:p>
            <a:r>
              <a:rPr lang="en-US" altLang="ja-JP" sz="4400" dirty="0"/>
              <a:t>3. Action plan towards ‘5G’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42732793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895600" y="180975"/>
            <a:ext cx="7658100" cy="624243"/>
          </a:xfrm>
        </p:spPr>
        <p:txBody>
          <a:bodyPr/>
          <a:lstStyle/>
          <a:p>
            <a:r>
              <a:rPr lang="en-US" altLang="ja-JP" sz="2800" dirty="0">
                <a:latin typeface="+mn-ea"/>
                <a:ea typeface="+mn-ea"/>
              </a:rPr>
              <a:t>Time plan of </a:t>
            </a:r>
            <a:r>
              <a:rPr lang="en-US" altLang="ja-JP" sz="2800" dirty="0">
                <a:solidFill>
                  <a:schemeClr val="tx1"/>
                </a:solidFill>
                <a:latin typeface="+mn-ea"/>
                <a:ea typeface="+mn-ea"/>
              </a:rPr>
              <a:t>Proof of 5G mobile concept</a:t>
            </a:r>
            <a:endParaRPr lang="ja-JP" altLang="en-US" sz="2800" b="1" dirty="0">
              <a:latin typeface="+mn-ea"/>
              <a:ea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198" y="972038"/>
            <a:ext cx="9471098" cy="5121001"/>
          </a:xfrm>
          <a:prstGeom prst="rect">
            <a:avLst/>
          </a:prstGeom>
        </p:spPr>
      </p:pic>
      <p:sp>
        <p:nvSpPr>
          <p:cNvPr id="64" name="コンテンツ プレースホルダー 2"/>
          <p:cNvSpPr txBox="1">
            <a:spLocks/>
          </p:cNvSpPr>
          <p:nvPr/>
        </p:nvSpPr>
        <p:spPr>
          <a:xfrm>
            <a:off x="1792889" y="6138042"/>
            <a:ext cx="8832850" cy="283780"/>
          </a:xfrm>
          <a:prstGeom prst="rect">
            <a:avLst/>
          </a:prstGeom>
        </p:spPr>
        <p:txBody>
          <a:bodyPr/>
          <a:lstStyle>
            <a:lvl1pPr marL="381000" indent="-3810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8572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276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95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114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r">
              <a:buNone/>
            </a:pPr>
            <a:r>
              <a:rPr lang="en-US" altLang="ja-JP" sz="1100" kern="0" dirty="0">
                <a:solidFill>
                  <a:srgbClr val="000000"/>
                </a:solidFill>
              </a:rPr>
              <a:t>http://5gmf.jp/PDF/poc_1506_e.pdf</a:t>
            </a:r>
            <a:r>
              <a:rPr lang="ja-JP" altLang="en-US" sz="1100" kern="0" dirty="0">
                <a:solidFill>
                  <a:srgbClr val="000000"/>
                </a:solidFill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24518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"/>
          <p:cNvSpPr>
            <a:spLocks noGrp="1"/>
          </p:cNvSpPr>
          <p:nvPr>
            <p:ph type="title"/>
          </p:nvPr>
        </p:nvSpPr>
        <p:spPr>
          <a:xfrm>
            <a:off x="1798094" y="152400"/>
            <a:ext cx="8755607" cy="611875"/>
          </a:xfrm>
        </p:spPr>
        <p:txBody>
          <a:bodyPr>
            <a:normAutofit fontScale="90000"/>
          </a:bodyPr>
          <a:lstStyle/>
          <a:p>
            <a:r>
              <a:rPr lang="en-US" altLang="ja-JP" b="1" dirty="0" err="1" smtClean="0">
                <a:latin typeface="ＭＳ Ｐゴシック" panose="020B0600070205080204" pitchFamily="50" charset="-128"/>
              </a:rPr>
              <a:t>PoC</a:t>
            </a:r>
            <a:r>
              <a:rPr lang="en-US" altLang="ja-JP" b="1" dirty="0" smtClean="0">
                <a:latin typeface="ＭＳ Ｐゴシック" panose="020B0600070205080204" pitchFamily="50" charset="-128"/>
              </a:rPr>
              <a:t> scene example: Open square</a:t>
            </a:r>
            <a:endParaRPr lang="ja-JP" altLang="en-US" b="1" dirty="0" smtClean="0">
              <a:latin typeface="ＭＳ Ｐゴシック" panose="020B0600070205080204" pitchFamily="50" charset="-128"/>
            </a:endParaRPr>
          </a:p>
        </p:txBody>
      </p:sp>
      <p:sp>
        <p:nvSpPr>
          <p:cNvPr id="2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3400" y="1143001"/>
            <a:ext cx="8832850" cy="812549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Open squares in downtown areas</a:t>
            </a:r>
          </a:p>
        </p:txBody>
      </p:sp>
      <p:pic>
        <p:nvPicPr>
          <p:cNvPr id="26" name="図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00" y="2440418"/>
            <a:ext cx="5214408" cy="32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正方形/長方形 26"/>
          <p:cNvSpPr/>
          <p:nvPr/>
        </p:nvSpPr>
        <p:spPr>
          <a:xfrm>
            <a:off x="8490803" y="3592941"/>
            <a:ext cx="168540" cy="158750"/>
          </a:xfrm>
          <a:prstGeom prst="rect">
            <a:avLst/>
          </a:prstGeom>
          <a:solidFill>
            <a:srgbClr val="DDDDDD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8" name="二等辺三角形 27"/>
          <p:cNvSpPr/>
          <p:nvPr/>
        </p:nvSpPr>
        <p:spPr>
          <a:xfrm rot="20036944">
            <a:off x="8826163" y="3586593"/>
            <a:ext cx="325040" cy="1489075"/>
          </a:xfrm>
          <a:prstGeom prst="triangle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9" name="二等辺三角形 28"/>
          <p:cNvSpPr/>
          <p:nvPr/>
        </p:nvSpPr>
        <p:spPr>
          <a:xfrm rot="365278">
            <a:off x="8346341" y="3637392"/>
            <a:ext cx="325041" cy="1468437"/>
          </a:xfrm>
          <a:prstGeom prst="triangle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8353220" y="3232580"/>
            <a:ext cx="311283" cy="142875"/>
          </a:xfrm>
          <a:prstGeom prst="rect">
            <a:avLst/>
          </a:prstGeom>
          <a:solidFill>
            <a:srgbClr val="DDDDDD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1" name="二等辺三角形 30"/>
          <p:cNvSpPr/>
          <p:nvPr/>
        </p:nvSpPr>
        <p:spPr>
          <a:xfrm rot="2261099">
            <a:off x="7556957" y="3073828"/>
            <a:ext cx="326760" cy="2395538"/>
          </a:xfrm>
          <a:prstGeom prst="triangle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32" name="図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72"/>
          <a:stretch/>
        </p:blipFill>
        <p:spPr bwMode="auto">
          <a:xfrm>
            <a:off x="1710532" y="1837865"/>
            <a:ext cx="3379692" cy="436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正方形/長方形 32"/>
          <p:cNvSpPr/>
          <p:nvPr/>
        </p:nvSpPr>
        <p:spPr>
          <a:xfrm>
            <a:off x="3401129" y="3528007"/>
            <a:ext cx="293495" cy="250185"/>
          </a:xfrm>
          <a:prstGeom prst="rect">
            <a:avLst/>
          </a:prstGeom>
          <a:solidFill>
            <a:srgbClr val="DDDDDD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3287323" y="2398716"/>
            <a:ext cx="476182" cy="251568"/>
          </a:xfrm>
          <a:prstGeom prst="rect">
            <a:avLst/>
          </a:prstGeom>
          <a:solidFill>
            <a:srgbClr val="DDDDDD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7" name="二等辺三角形 46"/>
          <p:cNvSpPr/>
          <p:nvPr/>
        </p:nvSpPr>
        <p:spPr>
          <a:xfrm rot="20036944">
            <a:off x="3887805" y="3489101"/>
            <a:ext cx="300038" cy="2010896"/>
          </a:xfrm>
          <a:prstGeom prst="triangle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8" name="二等辺三角形 47"/>
          <p:cNvSpPr/>
          <p:nvPr/>
        </p:nvSpPr>
        <p:spPr>
          <a:xfrm rot="365278">
            <a:off x="3311467" y="3638726"/>
            <a:ext cx="300037" cy="2010896"/>
          </a:xfrm>
          <a:prstGeom prst="triangle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9" name="二等辺三角形 48"/>
          <p:cNvSpPr/>
          <p:nvPr/>
        </p:nvSpPr>
        <p:spPr>
          <a:xfrm rot="1115631">
            <a:off x="2883760" y="2418475"/>
            <a:ext cx="300037" cy="3035338"/>
          </a:xfrm>
          <a:prstGeom prst="triangle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0" name="正方形/長方形 49"/>
          <p:cNvSpPr/>
          <p:nvPr/>
        </p:nvSpPr>
        <p:spPr bwMode="auto">
          <a:xfrm>
            <a:off x="7607174" y="2812257"/>
            <a:ext cx="443620" cy="92869"/>
          </a:xfrm>
          <a:prstGeom prst="rect">
            <a:avLst/>
          </a:prstGeom>
          <a:solidFill>
            <a:srgbClr val="89B6FF"/>
          </a:solidFill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2400" b="1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 bwMode="auto">
          <a:xfrm>
            <a:off x="7607174" y="3057526"/>
            <a:ext cx="443620" cy="92869"/>
          </a:xfrm>
          <a:prstGeom prst="rect">
            <a:avLst/>
          </a:prstGeom>
          <a:solidFill>
            <a:srgbClr val="00B050"/>
          </a:solidFill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2400" b="1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2" name="フリーフォーム 51"/>
          <p:cNvSpPr/>
          <p:nvPr/>
        </p:nvSpPr>
        <p:spPr bwMode="auto">
          <a:xfrm>
            <a:off x="6350795" y="2900363"/>
            <a:ext cx="357187" cy="411956"/>
          </a:xfrm>
          <a:custGeom>
            <a:avLst/>
            <a:gdLst>
              <a:gd name="connsiteX0" fmla="*/ 83344 w 357187"/>
              <a:gd name="connsiteY0" fmla="*/ 0 h 411956"/>
              <a:gd name="connsiteX1" fmla="*/ 0 w 357187"/>
              <a:gd name="connsiteY1" fmla="*/ 340518 h 411956"/>
              <a:gd name="connsiteX2" fmla="*/ 357187 w 357187"/>
              <a:gd name="connsiteY2" fmla="*/ 411956 h 411956"/>
              <a:gd name="connsiteX3" fmla="*/ 350044 w 357187"/>
              <a:gd name="connsiteY3" fmla="*/ 59531 h 411956"/>
              <a:gd name="connsiteX4" fmla="*/ 83344 w 357187"/>
              <a:gd name="connsiteY4" fmla="*/ 0 h 41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187" h="411956">
                <a:moveTo>
                  <a:pt x="83344" y="0"/>
                </a:moveTo>
                <a:lnTo>
                  <a:pt x="0" y="340518"/>
                </a:lnTo>
                <a:lnTo>
                  <a:pt x="357187" y="411956"/>
                </a:lnTo>
                <a:lnTo>
                  <a:pt x="350044" y="59531"/>
                </a:lnTo>
                <a:lnTo>
                  <a:pt x="8334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2400" b="1"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000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1404257" y="2392940"/>
            <a:ext cx="9198656" cy="1630362"/>
          </a:xfrm>
        </p:spPr>
        <p:txBody>
          <a:bodyPr/>
          <a:lstStyle/>
          <a:p>
            <a:r>
              <a:rPr lang="en-US" altLang="ja-JP" sz="4400" dirty="0"/>
              <a:t>4. Collaboration activities</a:t>
            </a:r>
          </a:p>
        </p:txBody>
      </p:sp>
    </p:spTree>
    <p:extLst>
      <p:ext uri="{BB962C8B-B14F-4D97-AF65-F5344CB8AC3E}">
        <p14:creationId xmlns:p14="http://schemas.microsoft.com/office/powerpoint/2010/main" val="162811650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000000"/>
                </a:solidFill>
              </a:rPr>
              <a:t>Collaboration </a:t>
            </a:r>
            <a:r>
              <a:rPr lang="en-US" altLang="ja-JP" dirty="0" smtClean="0">
                <a:solidFill>
                  <a:srgbClr val="000000"/>
                </a:solidFill>
              </a:rPr>
              <a:t>activities</a:t>
            </a:r>
            <a:endParaRPr kumimoji="1" lang="ja-JP" altLang="en-US" dirty="0"/>
          </a:p>
        </p:txBody>
      </p:sp>
      <p:sp>
        <p:nvSpPr>
          <p:cNvPr id="5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422400" y="975226"/>
            <a:ext cx="10515600" cy="4622300"/>
          </a:xfrm>
        </p:spPr>
        <p:txBody>
          <a:bodyPr/>
          <a:lstStyle/>
          <a:p>
            <a:r>
              <a:rPr lang="en-US" altLang="ja-JP" b="1" dirty="0" smtClean="0"/>
              <a:t>Bilateral collaboration with other organizations</a:t>
            </a:r>
            <a:endParaRPr lang="en-US" altLang="ja-JP" sz="2400" b="1" dirty="0"/>
          </a:p>
          <a:p>
            <a:pPr lvl="1"/>
            <a:r>
              <a:rPr lang="en-US" altLang="ja-JP" b="1" dirty="0" smtClean="0"/>
              <a:t>5G PPP</a:t>
            </a:r>
            <a:endParaRPr lang="en-US" altLang="ja-JP" sz="1800" b="1" dirty="0"/>
          </a:p>
          <a:p>
            <a:pPr lvl="2"/>
            <a:r>
              <a:rPr lang="en-US" altLang="ja-JP" sz="1800" dirty="0"/>
              <a:t>Meeting with 5G PPP in Munich on 11</a:t>
            </a:r>
            <a:r>
              <a:rPr lang="en-US" altLang="ja-JP" sz="1800" baseline="30000" dirty="0"/>
              <a:t>th</a:t>
            </a:r>
            <a:r>
              <a:rPr lang="en-US" altLang="ja-JP" sz="1800" dirty="0"/>
              <a:t> April 2014</a:t>
            </a:r>
          </a:p>
          <a:p>
            <a:pPr lvl="2"/>
            <a:r>
              <a:rPr lang="en-US" altLang="ja-JP" sz="1800" dirty="0" err="1"/>
              <a:t>MoU</a:t>
            </a:r>
            <a:r>
              <a:rPr lang="en-US" altLang="ja-JP" sz="1800" dirty="0"/>
              <a:t> on 5G PPP in Frankfurt on 25</a:t>
            </a:r>
            <a:r>
              <a:rPr lang="en-US" altLang="ja-JP" sz="1800" baseline="30000" dirty="0"/>
              <a:t>th</a:t>
            </a:r>
            <a:r>
              <a:rPr lang="en-US" altLang="ja-JP" sz="1800" dirty="0"/>
              <a:t> March 2015</a:t>
            </a:r>
          </a:p>
          <a:p>
            <a:pPr lvl="1"/>
            <a:r>
              <a:rPr lang="en-US" altLang="ja-JP" b="1" dirty="0" smtClean="0"/>
              <a:t>Korea 5G Forum</a:t>
            </a:r>
          </a:p>
          <a:p>
            <a:pPr lvl="2"/>
            <a:r>
              <a:rPr lang="en-US" altLang="ja-JP" sz="1800" dirty="0"/>
              <a:t>Meeting with 5G Forum in Tokyo on 19</a:t>
            </a:r>
            <a:r>
              <a:rPr lang="en-US" altLang="ja-JP" sz="1800" baseline="30000" dirty="0"/>
              <a:t>th</a:t>
            </a:r>
            <a:r>
              <a:rPr lang="en-US" altLang="ja-JP" sz="1800" dirty="0"/>
              <a:t> August 2013</a:t>
            </a:r>
          </a:p>
          <a:p>
            <a:pPr lvl="2"/>
            <a:r>
              <a:rPr lang="en-US" altLang="ja-JP" sz="1800" dirty="0"/>
              <a:t>Meeting with 5G Forum in Tokyo on 3</a:t>
            </a:r>
            <a:r>
              <a:rPr lang="en-US" altLang="ja-JP" sz="1800" baseline="30000" dirty="0"/>
              <a:t>rd</a:t>
            </a:r>
            <a:r>
              <a:rPr lang="en-US" altLang="ja-JP" sz="1800" dirty="0"/>
              <a:t> July 2014</a:t>
            </a:r>
          </a:p>
          <a:p>
            <a:pPr lvl="2"/>
            <a:r>
              <a:rPr lang="en-US" altLang="ja-JP" sz="1800" dirty="0" err="1"/>
              <a:t>MoU</a:t>
            </a:r>
            <a:r>
              <a:rPr lang="en-US" altLang="ja-JP" sz="1800" dirty="0"/>
              <a:t> with 5G Forum in Tokyo on 6</a:t>
            </a:r>
            <a:r>
              <a:rPr lang="en-US" altLang="ja-JP" sz="1800" baseline="30000" dirty="0"/>
              <a:t>th</a:t>
            </a:r>
            <a:r>
              <a:rPr lang="en-US" altLang="ja-JP" sz="1800" dirty="0"/>
              <a:t> April 2015</a:t>
            </a:r>
          </a:p>
          <a:p>
            <a:r>
              <a:rPr lang="en-US" altLang="ja-JP" b="1" dirty="0" smtClean="0"/>
              <a:t>Workshop or Seminar on 5G issues</a:t>
            </a:r>
          </a:p>
          <a:p>
            <a:pPr lvl="1"/>
            <a:r>
              <a:rPr lang="en-US" altLang="ja-JP" sz="2000" dirty="0"/>
              <a:t>5G workshop on 5G during the CEATEC-Japan on 8</a:t>
            </a:r>
            <a:r>
              <a:rPr lang="en-US" altLang="ja-JP" sz="2000" baseline="30000" dirty="0"/>
              <a:t>th</a:t>
            </a:r>
            <a:r>
              <a:rPr lang="en-US" altLang="ja-JP" sz="2000" dirty="0"/>
              <a:t> October 2014</a:t>
            </a:r>
          </a:p>
          <a:p>
            <a:pPr lvl="1"/>
            <a:r>
              <a:rPr lang="en-US" altLang="ja-JP" sz="2000" dirty="0"/>
              <a:t>5G workshop on 5G during the 18</a:t>
            </a:r>
            <a:r>
              <a:rPr lang="en-US" altLang="ja-JP" sz="2000" baseline="30000" dirty="0"/>
              <a:t>th</a:t>
            </a:r>
            <a:r>
              <a:rPr lang="en-US" altLang="ja-JP" sz="2000" dirty="0"/>
              <a:t> meeting of APT Wireless Group in Kyoto on 9</a:t>
            </a:r>
            <a:r>
              <a:rPr lang="en-US" altLang="ja-JP" sz="2000" baseline="30000" dirty="0"/>
              <a:t>th</a:t>
            </a:r>
            <a:r>
              <a:rPr lang="en-US" altLang="ja-JP" sz="2000" dirty="0"/>
              <a:t> March 2015</a:t>
            </a:r>
          </a:p>
          <a:p>
            <a:pPr lvl="1"/>
            <a:r>
              <a:rPr lang="en-US" altLang="ja-JP" sz="2000" dirty="0"/>
              <a:t>5G workshop on 5G during the CEATEC-Japan on 8</a:t>
            </a:r>
            <a:r>
              <a:rPr lang="en-US" altLang="ja-JP" sz="2000" baseline="30000" dirty="0"/>
              <a:t>th</a:t>
            </a:r>
            <a:r>
              <a:rPr lang="en-US" altLang="ja-JP" sz="2000" dirty="0"/>
              <a:t> October 2015</a:t>
            </a:r>
          </a:p>
          <a:p>
            <a:pPr lvl="1"/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185632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1404257" y="2392940"/>
            <a:ext cx="9198656" cy="1630362"/>
          </a:xfrm>
        </p:spPr>
        <p:txBody>
          <a:bodyPr/>
          <a:lstStyle/>
          <a:p>
            <a:r>
              <a:rPr lang="en-US" altLang="ja-JP" sz="5400" b="1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5282249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2"/>
          <p:cNvSpPr>
            <a:spLocks noGrp="1"/>
          </p:cNvSpPr>
          <p:nvPr>
            <p:ph type="title"/>
          </p:nvPr>
        </p:nvSpPr>
        <p:spPr>
          <a:xfrm>
            <a:off x="3054625" y="321790"/>
            <a:ext cx="5908073" cy="671821"/>
          </a:xfrm>
        </p:spPr>
        <p:txBody>
          <a:bodyPr>
            <a:noAutofit/>
          </a:bodyPr>
          <a:lstStyle/>
          <a:p>
            <a:r>
              <a:rPr lang="en-US" altLang="ja-JP" sz="5400" b="1" dirty="0"/>
              <a:t>Contents</a:t>
            </a:r>
            <a:endParaRPr lang="ja-JP" altLang="en-US" sz="5400" b="1" dirty="0"/>
          </a:p>
        </p:txBody>
      </p:sp>
      <p:sp>
        <p:nvSpPr>
          <p:cNvPr id="4099" name="コンテンツ プレースホルダー 3"/>
          <p:cNvSpPr>
            <a:spLocks noGrp="1"/>
          </p:cNvSpPr>
          <p:nvPr>
            <p:ph idx="1"/>
          </p:nvPr>
        </p:nvSpPr>
        <p:spPr>
          <a:xfrm>
            <a:off x="2188029" y="1619249"/>
            <a:ext cx="8591340" cy="4413905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altLang="ja-JP" sz="3600" dirty="0" smtClean="0"/>
              <a:t>Organization of 5GMF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ja-JP" sz="3600" dirty="0" smtClean="0"/>
              <a:t>On going studies in 5GMF</a:t>
            </a:r>
            <a:br>
              <a:rPr lang="en-US" altLang="ja-JP" sz="3600" dirty="0" smtClean="0"/>
            </a:br>
            <a:r>
              <a:rPr lang="en-US" altLang="ja-JP" dirty="0"/>
              <a:t>(Separate presentation for the NW architecture)</a:t>
            </a:r>
            <a:r>
              <a:rPr lang="ja-JP" altLang="en-US" dirty="0"/>
              <a:t> </a:t>
            </a:r>
            <a:endParaRPr lang="en-US" altLang="ja-JP" dirty="0"/>
          </a:p>
          <a:p>
            <a:pPr marL="742950" indent="-742950">
              <a:buFont typeface="+mj-lt"/>
              <a:buAutoNum type="arabicPeriod"/>
            </a:pPr>
            <a:r>
              <a:rPr lang="en-US" altLang="ja-JP" sz="3600" dirty="0" smtClean="0"/>
              <a:t>Action plan towards ‘5G’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ja-JP" sz="3600" dirty="0" smtClean="0"/>
              <a:t>Collaboration activities</a:t>
            </a:r>
          </a:p>
          <a:p>
            <a:pPr marL="0" indent="0">
              <a:buNone/>
            </a:pPr>
            <a:r>
              <a:rPr lang="ja-JP" altLang="en-US" sz="3600" dirty="0" smtClean="0"/>
              <a:t>        </a:t>
            </a:r>
            <a:r>
              <a:rPr lang="en-US" altLang="ja-JP" sz="3600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1762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00528" y="114301"/>
            <a:ext cx="7269656" cy="6664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ja-JP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8568" y="958512"/>
            <a:ext cx="9553575" cy="5433565"/>
          </a:xfrm>
        </p:spPr>
        <p:txBody>
          <a:bodyPr/>
          <a:lstStyle/>
          <a:p>
            <a:pPr marL="0" indent="0">
              <a:buClr>
                <a:srgbClr val="3333FF"/>
              </a:buClr>
              <a:buSzPct val="100000"/>
              <a:buNone/>
            </a:pPr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 in 5GMF is briefly introduced:</a:t>
            </a:r>
          </a:p>
          <a:p>
            <a:pPr>
              <a:spcBef>
                <a:spcPts val="600"/>
              </a:spcBef>
              <a:buClr>
                <a:srgbClr val="3333FF"/>
              </a:buClr>
              <a:buSzPct val="100000"/>
            </a:pPr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 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5GMF</a:t>
            </a:r>
          </a:p>
          <a:p>
            <a:pPr lvl="1">
              <a:buClr>
                <a:srgbClr val="3333FF"/>
              </a:buClr>
              <a:buSzPct val="100000"/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Nation-wide cooperation amongst academia, industry and government offices.</a:t>
            </a:r>
          </a:p>
          <a:p>
            <a:pPr lvl="1">
              <a:buClr>
                <a:srgbClr val="3333FF"/>
              </a:buClr>
              <a:buSzPct val="100000"/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Involving virtual stake holders: Applications, NW, RAN.</a:t>
            </a:r>
          </a:p>
          <a:p>
            <a:pPr>
              <a:spcBef>
                <a:spcPts val="600"/>
              </a:spcBef>
              <a:buClr>
                <a:srgbClr val="3333FF"/>
              </a:buClr>
              <a:buSzPct val="100000"/>
            </a:pP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On going studies in </a:t>
            </a:r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5GMF</a:t>
            </a:r>
          </a:p>
          <a:p>
            <a:pPr lvl="1">
              <a:buClr>
                <a:srgbClr val="3333FF"/>
              </a:buClr>
              <a:buSzPct val="100000"/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Use cases, Requirements, framework and RAN technologies.</a:t>
            </a:r>
          </a:p>
          <a:p>
            <a:pPr>
              <a:spcBef>
                <a:spcPts val="600"/>
              </a:spcBef>
              <a:buClr>
                <a:srgbClr val="3333FF"/>
              </a:buClr>
              <a:buSzPct val="100000"/>
            </a:pPr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Action 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plan towards ‘5G</a:t>
            </a:r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  <a:p>
            <a:pPr lvl="1">
              <a:buClr>
                <a:srgbClr val="3333FF"/>
              </a:buClr>
              <a:buSzPct val="100000"/>
            </a:pPr>
            <a:r>
              <a:rPr lang="en-US" altLang="ja-JP" sz="2000" dirty="0" err="1">
                <a:latin typeface="Arial" panose="020B0604020202020204" pitchFamily="34" charset="0"/>
                <a:cs typeface="Arial" panose="020B0604020202020204" pitchFamily="34" charset="0"/>
              </a:rPr>
              <a:t>PoC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plan towards 2020 and beyond</a:t>
            </a:r>
          </a:p>
          <a:p>
            <a:pPr>
              <a:spcBef>
                <a:spcPts val="600"/>
              </a:spcBef>
              <a:buClr>
                <a:srgbClr val="3333FF"/>
              </a:buClr>
              <a:buSzPct val="100000"/>
            </a:pP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Collaboration </a:t>
            </a:r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</a:p>
          <a:p>
            <a:pPr lvl="1">
              <a:buClr>
                <a:srgbClr val="3333FF"/>
              </a:buClr>
              <a:buSzPct val="100000"/>
            </a:pPr>
            <a:r>
              <a:rPr lang="en-US" altLang="ja-JP" sz="2000" dirty="0"/>
              <a:t>Bilateral collaboration</a:t>
            </a:r>
            <a:r>
              <a:rPr lang="ja-JP" altLang="en-US" sz="2000" dirty="0"/>
              <a:t> </a:t>
            </a:r>
            <a:r>
              <a:rPr lang="en-US" altLang="ja-JP" sz="2000" dirty="0"/>
              <a:t>with 5GPPP, 5G Forum (KR)</a:t>
            </a:r>
          </a:p>
          <a:p>
            <a:pPr lvl="1">
              <a:buClr>
                <a:srgbClr val="3333FF"/>
              </a:buClr>
              <a:buSzPct val="100000"/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‘5G’ workshops being planned: </a:t>
            </a:r>
            <a:r>
              <a:rPr lang="en-US" altLang="ja-JP" sz="2000" dirty="0"/>
              <a:t>CEATEC-Japan (Oct.)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7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184242" y="2083832"/>
            <a:ext cx="7707085" cy="1845276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ja-JP" sz="5400" b="1" dirty="0"/>
              <a:t>Thank you </a:t>
            </a:r>
            <a:br>
              <a:rPr lang="en-US" altLang="ja-JP" sz="5400" b="1" dirty="0"/>
            </a:br>
            <a:r>
              <a:rPr lang="en-US" altLang="ja-JP" sz="5400" b="1" dirty="0"/>
              <a:t>for your kind attention!</a:t>
            </a:r>
            <a:endParaRPr lang="ja-JP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79715448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1404257" y="2392940"/>
            <a:ext cx="9198656" cy="1630362"/>
          </a:xfrm>
        </p:spPr>
        <p:txBody>
          <a:bodyPr>
            <a:normAutofit/>
          </a:bodyPr>
          <a:lstStyle/>
          <a:p>
            <a:r>
              <a:rPr lang="en-US" altLang="ja-JP" sz="4800" b="1" dirty="0"/>
              <a:t>1. Organization of 5GMF </a:t>
            </a:r>
          </a:p>
        </p:txBody>
      </p:sp>
    </p:spTree>
    <p:extLst>
      <p:ext uri="{BB962C8B-B14F-4D97-AF65-F5344CB8AC3E}">
        <p14:creationId xmlns:p14="http://schemas.microsoft.com/office/powerpoint/2010/main" val="87069285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3572" y="84500"/>
            <a:ext cx="10633434" cy="8108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ja-JP" sz="3200" b="1" dirty="0">
                <a:latin typeface="+mn-ea"/>
                <a:ea typeface="+mn-ea"/>
              </a:rPr>
              <a:t>Roadmap towards implementation of 5G mobile in Japan</a:t>
            </a:r>
            <a:endParaRPr kumimoji="1" lang="ja-JP" altLang="en-US" sz="3200" b="1" dirty="0"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74229" y="6080167"/>
            <a:ext cx="9409167" cy="323261"/>
          </a:xfrm>
        </p:spPr>
        <p:txBody>
          <a:bodyPr/>
          <a:lstStyle/>
          <a:p>
            <a:pPr marL="0" indent="0" algn="r">
              <a:buNone/>
            </a:pPr>
            <a:r>
              <a:rPr lang="en-US" altLang="ja-JP" sz="1050" dirty="0">
                <a:latin typeface="+mn-ea"/>
              </a:rPr>
              <a:t>Translated from “Final Report from the Radio Policy Vision Council", Ministry of Internal Affairs and Communications, Japan, December 2014.</a:t>
            </a:r>
            <a:endParaRPr kumimoji="1" lang="ja-JP" altLang="en-US" sz="1050" dirty="0">
              <a:latin typeface="+mn-ea"/>
            </a:endParaRPr>
          </a:p>
        </p:txBody>
      </p:sp>
      <p:grpSp>
        <p:nvGrpSpPr>
          <p:cNvPr id="234" name="グループ化 233"/>
          <p:cNvGrpSpPr/>
          <p:nvPr/>
        </p:nvGrpSpPr>
        <p:grpSpPr>
          <a:xfrm>
            <a:off x="1560987" y="1081579"/>
            <a:ext cx="8954889" cy="4648582"/>
            <a:chOff x="-76001" y="692696"/>
            <a:chExt cx="8954889" cy="4648582"/>
          </a:xfrm>
        </p:grpSpPr>
        <p:sp>
          <p:nvSpPr>
            <p:cNvPr id="164" name="Freeform 992"/>
            <p:cNvSpPr>
              <a:spLocks/>
            </p:cNvSpPr>
            <p:nvPr/>
          </p:nvSpPr>
          <p:spPr bwMode="auto">
            <a:xfrm>
              <a:off x="257175" y="947738"/>
              <a:ext cx="8621713" cy="111125"/>
            </a:xfrm>
            <a:custGeom>
              <a:avLst/>
              <a:gdLst>
                <a:gd name="T0" fmla="*/ 13491 w 13578"/>
                <a:gd name="T1" fmla="*/ 72 h 174"/>
                <a:gd name="T2" fmla="*/ 0 w 13578"/>
                <a:gd name="T3" fmla="*/ 72 h 174"/>
                <a:gd name="T4" fmla="*/ 0 w 13578"/>
                <a:gd name="T5" fmla="*/ 102 h 174"/>
                <a:gd name="T6" fmla="*/ 13492 w 13578"/>
                <a:gd name="T7" fmla="*/ 102 h 174"/>
                <a:gd name="T8" fmla="*/ 13517 w 13578"/>
                <a:gd name="T9" fmla="*/ 87 h 174"/>
                <a:gd name="T10" fmla="*/ 13491 w 13578"/>
                <a:gd name="T11" fmla="*/ 7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78" h="174">
                  <a:moveTo>
                    <a:pt x="13491" y="72"/>
                  </a:moveTo>
                  <a:lnTo>
                    <a:pt x="0" y="72"/>
                  </a:lnTo>
                  <a:lnTo>
                    <a:pt x="0" y="102"/>
                  </a:lnTo>
                  <a:lnTo>
                    <a:pt x="13492" y="102"/>
                  </a:lnTo>
                  <a:lnTo>
                    <a:pt x="13517" y="87"/>
                  </a:lnTo>
                  <a:lnTo>
                    <a:pt x="13491" y="72"/>
                  </a:lnTo>
                </a:path>
              </a:pathLst>
            </a:custGeom>
            <a:solidFill>
              <a:srgbClr val="1F487C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65" name="Freeform 993"/>
            <p:cNvSpPr>
              <a:spLocks/>
            </p:cNvSpPr>
            <p:nvPr/>
          </p:nvSpPr>
          <p:spPr bwMode="auto">
            <a:xfrm>
              <a:off x="723900" y="925513"/>
              <a:ext cx="12700" cy="157162"/>
            </a:xfrm>
            <a:custGeom>
              <a:avLst/>
              <a:gdLst>
                <a:gd name="T0" fmla="*/ 0 w 20"/>
                <a:gd name="T1" fmla="*/ 247 h 247"/>
                <a:gd name="T2" fmla="*/ 0 w 20"/>
                <a:gd name="T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247">
                  <a:moveTo>
                    <a:pt x="0" y="247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F487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66" name="Freeform 994"/>
            <p:cNvSpPr>
              <a:spLocks/>
            </p:cNvSpPr>
            <p:nvPr/>
          </p:nvSpPr>
          <p:spPr bwMode="auto">
            <a:xfrm>
              <a:off x="1512888" y="925513"/>
              <a:ext cx="12700" cy="157162"/>
            </a:xfrm>
            <a:custGeom>
              <a:avLst/>
              <a:gdLst>
                <a:gd name="T0" fmla="*/ 0 w 20"/>
                <a:gd name="T1" fmla="*/ 247 h 247"/>
                <a:gd name="T2" fmla="*/ 0 w 20"/>
                <a:gd name="T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247">
                  <a:moveTo>
                    <a:pt x="0" y="247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F487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67" name="Freeform 995"/>
            <p:cNvSpPr>
              <a:spLocks/>
            </p:cNvSpPr>
            <p:nvPr/>
          </p:nvSpPr>
          <p:spPr bwMode="auto">
            <a:xfrm>
              <a:off x="2301875" y="925513"/>
              <a:ext cx="12700" cy="157162"/>
            </a:xfrm>
            <a:custGeom>
              <a:avLst/>
              <a:gdLst>
                <a:gd name="T0" fmla="*/ 0 w 20"/>
                <a:gd name="T1" fmla="*/ 247 h 247"/>
                <a:gd name="T2" fmla="*/ 0 w 20"/>
                <a:gd name="T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247">
                  <a:moveTo>
                    <a:pt x="0" y="247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F487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68" name="Freeform 996"/>
            <p:cNvSpPr>
              <a:spLocks/>
            </p:cNvSpPr>
            <p:nvPr/>
          </p:nvSpPr>
          <p:spPr bwMode="auto">
            <a:xfrm>
              <a:off x="3090863" y="925513"/>
              <a:ext cx="12700" cy="157162"/>
            </a:xfrm>
            <a:custGeom>
              <a:avLst/>
              <a:gdLst>
                <a:gd name="T0" fmla="*/ 0 w 20"/>
                <a:gd name="T1" fmla="*/ 247 h 247"/>
                <a:gd name="T2" fmla="*/ 0 w 20"/>
                <a:gd name="T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247">
                  <a:moveTo>
                    <a:pt x="0" y="247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F487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69" name="Freeform 997"/>
            <p:cNvSpPr>
              <a:spLocks/>
            </p:cNvSpPr>
            <p:nvPr/>
          </p:nvSpPr>
          <p:spPr bwMode="auto">
            <a:xfrm>
              <a:off x="3879850" y="925513"/>
              <a:ext cx="12700" cy="157162"/>
            </a:xfrm>
            <a:custGeom>
              <a:avLst/>
              <a:gdLst>
                <a:gd name="T0" fmla="*/ 0 w 20"/>
                <a:gd name="T1" fmla="*/ 247 h 247"/>
                <a:gd name="T2" fmla="*/ 0 w 20"/>
                <a:gd name="T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247">
                  <a:moveTo>
                    <a:pt x="0" y="247"/>
                  </a:moveTo>
                  <a:lnTo>
                    <a:pt x="0" y="0"/>
                  </a:lnTo>
                </a:path>
              </a:pathLst>
            </a:custGeom>
            <a:noFill/>
            <a:ln w="19049">
              <a:solidFill>
                <a:srgbClr val="1F487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70" name="Freeform 998"/>
            <p:cNvSpPr>
              <a:spLocks/>
            </p:cNvSpPr>
            <p:nvPr/>
          </p:nvSpPr>
          <p:spPr bwMode="auto">
            <a:xfrm>
              <a:off x="4668838" y="925513"/>
              <a:ext cx="12700" cy="157162"/>
            </a:xfrm>
            <a:custGeom>
              <a:avLst/>
              <a:gdLst>
                <a:gd name="T0" fmla="*/ 0 w 20"/>
                <a:gd name="T1" fmla="*/ 247 h 247"/>
                <a:gd name="T2" fmla="*/ 0 w 20"/>
                <a:gd name="T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247">
                  <a:moveTo>
                    <a:pt x="0" y="247"/>
                  </a:moveTo>
                  <a:lnTo>
                    <a:pt x="0" y="0"/>
                  </a:lnTo>
                </a:path>
              </a:pathLst>
            </a:custGeom>
            <a:noFill/>
            <a:ln w="19049">
              <a:solidFill>
                <a:srgbClr val="1F487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71" name="Freeform 999"/>
            <p:cNvSpPr>
              <a:spLocks/>
            </p:cNvSpPr>
            <p:nvPr/>
          </p:nvSpPr>
          <p:spPr bwMode="auto">
            <a:xfrm>
              <a:off x="5456238" y="925513"/>
              <a:ext cx="12700" cy="157162"/>
            </a:xfrm>
            <a:custGeom>
              <a:avLst/>
              <a:gdLst>
                <a:gd name="T0" fmla="*/ 0 w 20"/>
                <a:gd name="T1" fmla="*/ 247 h 247"/>
                <a:gd name="T2" fmla="*/ 0 w 20"/>
                <a:gd name="T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247">
                  <a:moveTo>
                    <a:pt x="0" y="247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F487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72" name="Freeform 1000"/>
            <p:cNvSpPr>
              <a:spLocks/>
            </p:cNvSpPr>
            <p:nvPr/>
          </p:nvSpPr>
          <p:spPr bwMode="auto">
            <a:xfrm>
              <a:off x="6245225" y="925513"/>
              <a:ext cx="12700" cy="157162"/>
            </a:xfrm>
            <a:custGeom>
              <a:avLst/>
              <a:gdLst>
                <a:gd name="T0" fmla="*/ 0 w 20"/>
                <a:gd name="T1" fmla="*/ 247 h 247"/>
                <a:gd name="T2" fmla="*/ 0 w 20"/>
                <a:gd name="T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247">
                  <a:moveTo>
                    <a:pt x="0" y="247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F487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73" name="Freeform 1001"/>
            <p:cNvSpPr>
              <a:spLocks/>
            </p:cNvSpPr>
            <p:nvPr/>
          </p:nvSpPr>
          <p:spPr bwMode="auto">
            <a:xfrm>
              <a:off x="7034213" y="925513"/>
              <a:ext cx="12700" cy="157162"/>
            </a:xfrm>
            <a:custGeom>
              <a:avLst/>
              <a:gdLst>
                <a:gd name="T0" fmla="*/ 0 w 20"/>
                <a:gd name="T1" fmla="*/ 247 h 247"/>
                <a:gd name="T2" fmla="*/ 0 w 20"/>
                <a:gd name="T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247">
                  <a:moveTo>
                    <a:pt x="0" y="247"/>
                  </a:moveTo>
                  <a:lnTo>
                    <a:pt x="0" y="0"/>
                  </a:lnTo>
                </a:path>
              </a:pathLst>
            </a:custGeom>
            <a:noFill/>
            <a:ln w="19049">
              <a:solidFill>
                <a:srgbClr val="1F487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74" name="Freeform 1002"/>
            <p:cNvSpPr>
              <a:spLocks/>
            </p:cNvSpPr>
            <p:nvPr/>
          </p:nvSpPr>
          <p:spPr bwMode="auto">
            <a:xfrm>
              <a:off x="7823200" y="925513"/>
              <a:ext cx="12700" cy="157162"/>
            </a:xfrm>
            <a:custGeom>
              <a:avLst/>
              <a:gdLst>
                <a:gd name="T0" fmla="*/ 0 w 20"/>
                <a:gd name="T1" fmla="*/ 247 h 247"/>
                <a:gd name="T2" fmla="*/ 0 w 20"/>
                <a:gd name="T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247">
                  <a:moveTo>
                    <a:pt x="0" y="247"/>
                  </a:moveTo>
                  <a:lnTo>
                    <a:pt x="0" y="0"/>
                  </a:lnTo>
                </a:path>
              </a:pathLst>
            </a:custGeom>
            <a:noFill/>
            <a:ln w="19049">
              <a:solidFill>
                <a:srgbClr val="1F487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75" name="Freeform 1003"/>
            <p:cNvSpPr>
              <a:spLocks/>
            </p:cNvSpPr>
            <p:nvPr/>
          </p:nvSpPr>
          <p:spPr bwMode="auto">
            <a:xfrm>
              <a:off x="8612188" y="925513"/>
              <a:ext cx="12700" cy="157162"/>
            </a:xfrm>
            <a:custGeom>
              <a:avLst/>
              <a:gdLst>
                <a:gd name="T0" fmla="*/ 0 w 20"/>
                <a:gd name="T1" fmla="*/ 247 h 247"/>
                <a:gd name="T2" fmla="*/ 0 w 20"/>
                <a:gd name="T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247">
                  <a:moveTo>
                    <a:pt x="0" y="247"/>
                  </a:moveTo>
                  <a:lnTo>
                    <a:pt x="0" y="0"/>
                  </a:lnTo>
                </a:path>
              </a:pathLst>
            </a:custGeom>
            <a:noFill/>
            <a:ln w="19049">
              <a:solidFill>
                <a:srgbClr val="1F487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76" name="Freeform 1004"/>
            <p:cNvSpPr>
              <a:spLocks/>
            </p:cNvSpPr>
            <p:nvPr/>
          </p:nvSpPr>
          <p:spPr bwMode="auto">
            <a:xfrm>
              <a:off x="6316663" y="1148805"/>
              <a:ext cx="534987" cy="407987"/>
            </a:xfrm>
            <a:custGeom>
              <a:avLst/>
              <a:gdLst>
                <a:gd name="T0" fmla="*/ 0 w 841"/>
                <a:gd name="T1" fmla="*/ 107 h 643"/>
                <a:gd name="T2" fmla="*/ 2 w 841"/>
                <a:gd name="T3" fmla="*/ 84 h 643"/>
                <a:gd name="T4" fmla="*/ 9 w 841"/>
                <a:gd name="T5" fmla="*/ 63 h 643"/>
                <a:gd name="T6" fmla="*/ 20 w 841"/>
                <a:gd name="T7" fmla="*/ 44 h 643"/>
                <a:gd name="T8" fmla="*/ 34 w 841"/>
                <a:gd name="T9" fmla="*/ 28 h 643"/>
                <a:gd name="T10" fmla="*/ 52 w 841"/>
                <a:gd name="T11" fmla="*/ 15 h 643"/>
                <a:gd name="T12" fmla="*/ 71 w 841"/>
                <a:gd name="T13" fmla="*/ 5 h 643"/>
                <a:gd name="T14" fmla="*/ 93 w 841"/>
                <a:gd name="T15" fmla="*/ 0 h 643"/>
                <a:gd name="T16" fmla="*/ 733 w 841"/>
                <a:gd name="T17" fmla="*/ 0 h 643"/>
                <a:gd name="T18" fmla="*/ 756 w 841"/>
                <a:gd name="T19" fmla="*/ 2 h 643"/>
                <a:gd name="T20" fmla="*/ 777 w 841"/>
                <a:gd name="T21" fmla="*/ 9 h 643"/>
                <a:gd name="T22" fmla="*/ 796 w 841"/>
                <a:gd name="T23" fmla="*/ 20 h 643"/>
                <a:gd name="T24" fmla="*/ 812 w 841"/>
                <a:gd name="T25" fmla="*/ 34 h 643"/>
                <a:gd name="T26" fmla="*/ 825 w 841"/>
                <a:gd name="T27" fmla="*/ 52 h 643"/>
                <a:gd name="T28" fmla="*/ 834 w 841"/>
                <a:gd name="T29" fmla="*/ 71 h 643"/>
                <a:gd name="T30" fmla="*/ 839 w 841"/>
                <a:gd name="T31" fmla="*/ 93 h 643"/>
                <a:gd name="T32" fmla="*/ 840 w 841"/>
                <a:gd name="T33" fmla="*/ 536 h 643"/>
                <a:gd name="T34" fmla="*/ 838 w 841"/>
                <a:gd name="T35" fmla="*/ 558 h 643"/>
                <a:gd name="T36" fmla="*/ 831 w 841"/>
                <a:gd name="T37" fmla="*/ 580 h 643"/>
                <a:gd name="T38" fmla="*/ 820 w 841"/>
                <a:gd name="T39" fmla="*/ 598 h 643"/>
                <a:gd name="T40" fmla="*/ 806 w 841"/>
                <a:gd name="T41" fmla="*/ 615 h 643"/>
                <a:gd name="T42" fmla="*/ 788 w 841"/>
                <a:gd name="T43" fmla="*/ 628 h 643"/>
                <a:gd name="T44" fmla="*/ 768 w 841"/>
                <a:gd name="T45" fmla="*/ 637 h 643"/>
                <a:gd name="T46" fmla="*/ 746 w 841"/>
                <a:gd name="T47" fmla="*/ 642 h 643"/>
                <a:gd name="T48" fmla="*/ 107 w 841"/>
                <a:gd name="T49" fmla="*/ 643 h 643"/>
                <a:gd name="T50" fmla="*/ 84 w 841"/>
                <a:gd name="T51" fmla="*/ 640 h 643"/>
                <a:gd name="T52" fmla="*/ 63 w 841"/>
                <a:gd name="T53" fmla="*/ 634 h 643"/>
                <a:gd name="T54" fmla="*/ 44 w 841"/>
                <a:gd name="T55" fmla="*/ 623 h 643"/>
                <a:gd name="T56" fmla="*/ 28 w 841"/>
                <a:gd name="T57" fmla="*/ 608 h 643"/>
                <a:gd name="T58" fmla="*/ 15 w 841"/>
                <a:gd name="T59" fmla="*/ 591 h 643"/>
                <a:gd name="T60" fmla="*/ 5 w 841"/>
                <a:gd name="T61" fmla="*/ 571 h 643"/>
                <a:gd name="T62" fmla="*/ 0 w 841"/>
                <a:gd name="T63" fmla="*/ 549 h 643"/>
                <a:gd name="T64" fmla="*/ 0 w 841"/>
                <a:gd name="T65" fmla="*/ 107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1" h="643">
                  <a:moveTo>
                    <a:pt x="0" y="107"/>
                  </a:moveTo>
                  <a:lnTo>
                    <a:pt x="2" y="84"/>
                  </a:lnTo>
                  <a:lnTo>
                    <a:pt x="9" y="63"/>
                  </a:lnTo>
                  <a:lnTo>
                    <a:pt x="20" y="44"/>
                  </a:lnTo>
                  <a:lnTo>
                    <a:pt x="34" y="28"/>
                  </a:lnTo>
                  <a:lnTo>
                    <a:pt x="52" y="15"/>
                  </a:lnTo>
                  <a:lnTo>
                    <a:pt x="71" y="5"/>
                  </a:lnTo>
                  <a:lnTo>
                    <a:pt x="93" y="0"/>
                  </a:lnTo>
                  <a:lnTo>
                    <a:pt x="733" y="0"/>
                  </a:lnTo>
                  <a:lnTo>
                    <a:pt x="756" y="2"/>
                  </a:lnTo>
                  <a:lnTo>
                    <a:pt x="777" y="9"/>
                  </a:lnTo>
                  <a:lnTo>
                    <a:pt x="796" y="20"/>
                  </a:lnTo>
                  <a:lnTo>
                    <a:pt x="812" y="34"/>
                  </a:lnTo>
                  <a:lnTo>
                    <a:pt x="825" y="52"/>
                  </a:lnTo>
                  <a:lnTo>
                    <a:pt x="834" y="71"/>
                  </a:lnTo>
                  <a:lnTo>
                    <a:pt x="839" y="93"/>
                  </a:lnTo>
                  <a:lnTo>
                    <a:pt x="840" y="536"/>
                  </a:lnTo>
                  <a:lnTo>
                    <a:pt x="838" y="558"/>
                  </a:lnTo>
                  <a:lnTo>
                    <a:pt x="831" y="580"/>
                  </a:lnTo>
                  <a:lnTo>
                    <a:pt x="820" y="598"/>
                  </a:lnTo>
                  <a:lnTo>
                    <a:pt x="806" y="615"/>
                  </a:lnTo>
                  <a:lnTo>
                    <a:pt x="788" y="628"/>
                  </a:lnTo>
                  <a:lnTo>
                    <a:pt x="768" y="637"/>
                  </a:lnTo>
                  <a:lnTo>
                    <a:pt x="746" y="642"/>
                  </a:lnTo>
                  <a:lnTo>
                    <a:pt x="107" y="643"/>
                  </a:lnTo>
                  <a:lnTo>
                    <a:pt x="84" y="640"/>
                  </a:lnTo>
                  <a:lnTo>
                    <a:pt x="63" y="634"/>
                  </a:lnTo>
                  <a:lnTo>
                    <a:pt x="44" y="623"/>
                  </a:lnTo>
                  <a:lnTo>
                    <a:pt x="28" y="608"/>
                  </a:lnTo>
                  <a:lnTo>
                    <a:pt x="15" y="591"/>
                  </a:lnTo>
                  <a:lnTo>
                    <a:pt x="5" y="571"/>
                  </a:lnTo>
                  <a:lnTo>
                    <a:pt x="0" y="549"/>
                  </a:lnTo>
                  <a:lnTo>
                    <a:pt x="0" y="107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77" name="Freeform 1005"/>
            <p:cNvSpPr>
              <a:spLocks/>
            </p:cNvSpPr>
            <p:nvPr/>
          </p:nvSpPr>
          <p:spPr bwMode="auto">
            <a:xfrm>
              <a:off x="2771800" y="1700808"/>
              <a:ext cx="4002848" cy="569317"/>
            </a:xfrm>
            <a:custGeom>
              <a:avLst/>
              <a:gdLst>
                <a:gd name="T0" fmla="*/ 0 w 6328"/>
                <a:gd name="T1" fmla="*/ 0 h 863"/>
                <a:gd name="T2" fmla="*/ 5895 w 6328"/>
                <a:gd name="T3" fmla="*/ 0 h 863"/>
                <a:gd name="T4" fmla="*/ 6327 w 6328"/>
                <a:gd name="T5" fmla="*/ 431 h 863"/>
                <a:gd name="T6" fmla="*/ 5895 w 6328"/>
                <a:gd name="T7" fmla="*/ 863 h 863"/>
                <a:gd name="T8" fmla="*/ 0 w 6328"/>
                <a:gd name="T9" fmla="*/ 863 h 863"/>
                <a:gd name="T10" fmla="*/ 431 w 6328"/>
                <a:gd name="T11" fmla="*/ 431 h 863"/>
                <a:gd name="T12" fmla="*/ 0 w 6328"/>
                <a:gd name="T13" fmla="*/ 0 h 863"/>
                <a:gd name="connsiteX0" fmla="*/ 0 w 9998"/>
                <a:gd name="connsiteY0" fmla="*/ 0 h 10000"/>
                <a:gd name="connsiteX1" fmla="*/ 9316 w 9998"/>
                <a:gd name="connsiteY1" fmla="*/ 0 h 10000"/>
                <a:gd name="connsiteX2" fmla="*/ 9998 w 9998"/>
                <a:gd name="connsiteY2" fmla="*/ 4994 h 10000"/>
                <a:gd name="connsiteX3" fmla="*/ 9316 w 9998"/>
                <a:gd name="connsiteY3" fmla="*/ 10000 h 10000"/>
                <a:gd name="connsiteX4" fmla="*/ 0 w 9998"/>
                <a:gd name="connsiteY4" fmla="*/ 10000 h 10000"/>
                <a:gd name="connsiteX5" fmla="*/ 681 w 9998"/>
                <a:gd name="connsiteY5" fmla="*/ 4994 h 10000"/>
                <a:gd name="connsiteX6" fmla="*/ 0 w 9998"/>
                <a:gd name="connsiteY6" fmla="*/ 0 h 10000"/>
                <a:gd name="connsiteX0" fmla="*/ 0 w 10000"/>
                <a:gd name="connsiteY0" fmla="*/ 0 h 10000"/>
                <a:gd name="connsiteX1" fmla="*/ 9318 w 10000"/>
                <a:gd name="connsiteY1" fmla="*/ 0 h 10000"/>
                <a:gd name="connsiteX2" fmla="*/ 10000 w 10000"/>
                <a:gd name="connsiteY2" fmla="*/ 4994 h 10000"/>
                <a:gd name="connsiteX3" fmla="*/ 9318 w 10000"/>
                <a:gd name="connsiteY3" fmla="*/ 10000 h 10000"/>
                <a:gd name="connsiteX4" fmla="*/ 0 w 10000"/>
                <a:gd name="connsiteY4" fmla="*/ 10000 h 10000"/>
                <a:gd name="connsiteX5" fmla="*/ 681 w 10000"/>
                <a:gd name="connsiteY5" fmla="*/ 4994 h 10000"/>
                <a:gd name="connsiteX6" fmla="*/ 0 w 10000"/>
                <a:gd name="connsiteY6" fmla="*/ 0 h 10000"/>
                <a:gd name="connsiteX0" fmla="*/ 0 w 10000"/>
                <a:gd name="connsiteY0" fmla="*/ 0 h 10000"/>
                <a:gd name="connsiteX1" fmla="*/ 9318 w 10000"/>
                <a:gd name="connsiteY1" fmla="*/ 0 h 10000"/>
                <a:gd name="connsiteX2" fmla="*/ 10000 w 10000"/>
                <a:gd name="connsiteY2" fmla="*/ 4994 h 10000"/>
                <a:gd name="connsiteX3" fmla="*/ 9318 w 10000"/>
                <a:gd name="connsiteY3" fmla="*/ 10000 h 10000"/>
                <a:gd name="connsiteX4" fmla="*/ 0 w 10000"/>
                <a:gd name="connsiteY4" fmla="*/ 10000 h 10000"/>
                <a:gd name="connsiteX5" fmla="*/ 681 w 10000"/>
                <a:gd name="connsiteY5" fmla="*/ 4994 h 10000"/>
                <a:gd name="connsiteX6" fmla="*/ 0 w 10000"/>
                <a:gd name="connsiteY6" fmla="*/ 0 h 10000"/>
                <a:gd name="connsiteX0" fmla="*/ 0 w 10000"/>
                <a:gd name="connsiteY0" fmla="*/ 0 h 10000"/>
                <a:gd name="connsiteX1" fmla="*/ 9318 w 10000"/>
                <a:gd name="connsiteY1" fmla="*/ 0 h 10000"/>
                <a:gd name="connsiteX2" fmla="*/ 10000 w 10000"/>
                <a:gd name="connsiteY2" fmla="*/ 4994 h 10000"/>
                <a:gd name="connsiteX3" fmla="*/ 9318 w 10000"/>
                <a:gd name="connsiteY3" fmla="*/ 10000 h 10000"/>
                <a:gd name="connsiteX4" fmla="*/ 0 w 10000"/>
                <a:gd name="connsiteY4" fmla="*/ 10000 h 10000"/>
                <a:gd name="connsiteX5" fmla="*/ 5 w 10000"/>
                <a:gd name="connsiteY5" fmla="*/ 4801 h 10000"/>
                <a:gd name="connsiteX6" fmla="*/ 0 w 10000"/>
                <a:gd name="connsiteY6" fmla="*/ 0 h 10000"/>
                <a:gd name="connsiteX0" fmla="*/ 0 w 10000"/>
                <a:gd name="connsiteY0" fmla="*/ 0 h 10000"/>
                <a:gd name="connsiteX1" fmla="*/ 9318 w 10000"/>
                <a:gd name="connsiteY1" fmla="*/ 0 h 10000"/>
                <a:gd name="connsiteX2" fmla="*/ 10000 w 10000"/>
                <a:gd name="connsiteY2" fmla="*/ 4994 h 10000"/>
                <a:gd name="connsiteX3" fmla="*/ 9318 w 10000"/>
                <a:gd name="connsiteY3" fmla="*/ 10000 h 10000"/>
                <a:gd name="connsiteX4" fmla="*/ 0 w 10000"/>
                <a:gd name="connsiteY4" fmla="*/ 10000 h 10000"/>
                <a:gd name="connsiteX5" fmla="*/ 5 w 10000"/>
                <a:gd name="connsiteY5" fmla="*/ 4801 h 10000"/>
                <a:gd name="connsiteX6" fmla="*/ 0 w 10000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9318" y="0"/>
                  </a:lnTo>
                  <a:cubicBezTo>
                    <a:pt x="9545" y="1665"/>
                    <a:pt x="9773" y="3329"/>
                    <a:pt x="10000" y="4994"/>
                  </a:cubicBezTo>
                  <a:cubicBezTo>
                    <a:pt x="9773" y="6663"/>
                    <a:pt x="9545" y="8331"/>
                    <a:pt x="9318" y="10000"/>
                  </a:cubicBezTo>
                  <a:lnTo>
                    <a:pt x="0" y="10000"/>
                  </a:lnTo>
                  <a:cubicBezTo>
                    <a:pt x="2" y="8267"/>
                    <a:pt x="3" y="6534"/>
                    <a:pt x="5" y="4801"/>
                  </a:cubicBezTo>
                  <a:cubicBezTo>
                    <a:pt x="3" y="3201"/>
                    <a:pt x="2" y="160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tint val="66000"/>
                    <a:satMod val="160000"/>
                  </a:srgbClr>
                </a:gs>
                <a:gs pos="50000">
                  <a:srgbClr val="F79646">
                    <a:tint val="44500"/>
                    <a:satMod val="160000"/>
                  </a:srgbClr>
                </a:gs>
                <a:gs pos="100000">
                  <a:srgbClr val="F79646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25400">
              <a:solidFill>
                <a:srgbClr val="F7954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kern="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78" name="Freeform 1006"/>
            <p:cNvSpPr>
              <a:spLocks/>
            </p:cNvSpPr>
            <p:nvPr/>
          </p:nvSpPr>
          <p:spPr bwMode="auto">
            <a:xfrm>
              <a:off x="457200" y="2403475"/>
              <a:ext cx="6318250" cy="477838"/>
            </a:xfrm>
            <a:custGeom>
              <a:avLst/>
              <a:gdLst>
                <a:gd name="T0" fmla="*/ 0 w 9951"/>
                <a:gd name="T1" fmla="*/ 0 h 752"/>
                <a:gd name="T2" fmla="*/ 9574 w 9951"/>
                <a:gd name="T3" fmla="*/ 0 h 752"/>
                <a:gd name="T4" fmla="*/ 9950 w 9951"/>
                <a:gd name="T5" fmla="*/ 376 h 752"/>
                <a:gd name="T6" fmla="*/ 9574 w 9951"/>
                <a:gd name="T7" fmla="*/ 752 h 752"/>
                <a:gd name="T8" fmla="*/ 0 w 9951"/>
                <a:gd name="T9" fmla="*/ 752 h 752"/>
                <a:gd name="T10" fmla="*/ 0 w 9951"/>
                <a:gd name="T11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51" h="752">
                  <a:moveTo>
                    <a:pt x="0" y="0"/>
                  </a:moveTo>
                  <a:lnTo>
                    <a:pt x="9574" y="0"/>
                  </a:lnTo>
                  <a:lnTo>
                    <a:pt x="9950" y="376"/>
                  </a:lnTo>
                  <a:lnTo>
                    <a:pt x="9574" y="752"/>
                  </a:lnTo>
                  <a:lnTo>
                    <a:pt x="0" y="7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BBB59">
                    <a:tint val="66000"/>
                    <a:satMod val="160000"/>
                  </a:srgbClr>
                </a:gs>
                <a:gs pos="50000">
                  <a:srgbClr val="9BBB59">
                    <a:tint val="44500"/>
                    <a:satMod val="160000"/>
                  </a:srgbClr>
                </a:gs>
                <a:gs pos="100000">
                  <a:srgbClr val="9BBB59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25399">
              <a:solidFill>
                <a:srgbClr val="9BBA5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kern="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79" name="Freeform 1007"/>
            <p:cNvSpPr>
              <a:spLocks/>
            </p:cNvSpPr>
            <p:nvPr/>
          </p:nvSpPr>
          <p:spPr bwMode="auto">
            <a:xfrm>
              <a:off x="6978650" y="1101725"/>
              <a:ext cx="906463" cy="455613"/>
            </a:xfrm>
            <a:custGeom>
              <a:avLst/>
              <a:gdLst>
                <a:gd name="T0" fmla="*/ 142 w 1428"/>
                <a:gd name="T1" fmla="*/ 0 h 718"/>
                <a:gd name="T2" fmla="*/ 99 w 1428"/>
                <a:gd name="T3" fmla="*/ 7 h 718"/>
                <a:gd name="T4" fmla="*/ 74 w 1428"/>
                <a:gd name="T5" fmla="*/ 17 h 718"/>
                <a:gd name="T6" fmla="*/ 42 w 1428"/>
                <a:gd name="T7" fmla="*/ 41 h 718"/>
                <a:gd name="T8" fmla="*/ 23 w 1428"/>
                <a:gd name="T9" fmla="*/ 65 h 718"/>
                <a:gd name="T10" fmla="*/ 10 w 1428"/>
                <a:gd name="T11" fmla="*/ 90 h 718"/>
                <a:gd name="T12" fmla="*/ 2 w 1428"/>
                <a:gd name="T13" fmla="*/ 117 h 718"/>
                <a:gd name="T14" fmla="*/ 0 w 1428"/>
                <a:gd name="T15" fmla="*/ 140 h 718"/>
                <a:gd name="T16" fmla="*/ 1 w 1428"/>
                <a:gd name="T17" fmla="*/ 591 h 718"/>
                <a:gd name="T18" fmla="*/ 7 w 1428"/>
                <a:gd name="T19" fmla="*/ 620 h 718"/>
                <a:gd name="T20" fmla="*/ 18 w 1428"/>
                <a:gd name="T21" fmla="*/ 645 h 718"/>
                <a:gd name="T22" fmla="*/ 39 w 1428"/>
                <a:gd name="T23" fmla="*/ 673 h 718"/>
                <a:gd name="T24" fmla="*/ 65 w 1428"/>
                <a:gd name="T25" fmla="*/ 695 h 718"/>
                <a:gd name="T26" fmla="*/ 90 w 1428"/>
                <a:gd name="T27" fmla="*/ 707 h 718"/>
                <a:gd name="T28" fmla="*/ 131 w 1428"/>
                <a:gd name="T29" fmla="*/ 717 h 718"/>
                <a:gd name="T30" fmla="*/ 1376 w 1428"/>
                <a:gd name="T31" fmla="*/ 715 h 718"/>
                <a:gd name="T32" fmla="*/ 1404 w 1428"/>
                <a:gd name="T33" fmla="*/ 707 h 718"/>
                <a:gd name="T34" fmla="*/ 1426 w 1428"/>
                <a:gd name="T35" fmla="*/ 693 h 718"/>
                <a:gd name="T36" fmla="*/ 121 w 1428"/>
                <a:gd name="T37" fmla="*/ 691 h 718"/>
                <a:gd name="T38" fmla="*/ 98 w 1428"/>
                <a:gd name="T39" fmla="*/ 685 h 718"/>
                <a:gd name="T40" fmla="*/ 78 w 1428"/>
                <a:gd name="T41" fmla="*/ 673 h 718"/>
                <a:gd name="T42" fmla="*/ 59 w 1428"/>
                <a:gd name="T43" fmla="*/ 657 h 718"/>
                <a:gd name="T44" fmla="*/ 39 w 1428"/>
                <a:gd name="T45" fmla="*/ 631 h 718"/>
                <a:gd name="T46" fmla="*/ 30 w 1428"/>
                <a:gd name="T47" fmla="*/ 610 h 718"/>
                <a:gd name="T48" fmla="*/ 25 w 1428"/>
                <a:gd name="T49" fmla="*/ 587 h 718"/>
                <a:gd name="T50" fmla="*/ 24 w 1428"/>
                <a:gd name="T51" fmla="*/ 143 h 718"/>
                <a:gd name="T52" fmla="*/ 27 w 1428"/>
                <a:gd name="T53" fmla="*/ 121 h 718"/>
                <a:gd name="T54" fmla="*/ 34 w 1428"/>
                <a:gd name="T55" fmla="*/ 100 h 718"/>
                <a:gd name="T56" fmla="*/ 45 w 1428"/>
                <a:gd name="T57" fmla="*/ 77 h 718"/>
                <a:gd name="T58" fmla="*/ 59 w 1428"/>
                <a:gd name="T59" fmla="*/ 60 h 718"/>
                <a:gd name="T60" fmla="*/ 76 w 1428"/>
                <a:gd name="T61" fmla="*/ 45 h 718"/>
                <a:gd name="T62" fmla="*/ 108 w 1428"/>
                <a:gd name="T63" fmla="*/ 31 h 718"/>
                <a:gd name="T64" fmla="*/ 131 w 1428"/>
                <a:gd name="T65" fmla="*/ 25 h 718"/>
                <a:gd name="T66" fmla="*/ 1425 w 1428"/>
                <a:gd name="T67" fmla="*/ 23 h 718"/>
                <a:gd name="T68" fmla="*/ 1400 w 1428"/>
                <a:gd name="T69" fmla="*/ 11 h 718"/>
                <a:gd name="T70" fmla="*/ 1346 w 1428"/>
                <a:gd name="T71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28" h="718">
                  <a:moveTo>
                    <a:pt x="1346" y="0"/>
                  </a:moveTo>
                  <a:lnTo>
                    <a:pt x="142" y="0"/>
                  </a:lnTo>
                  <a:lnTo>
                    <a:pt x="114" y="3"/>
                  </a:lnTo>
                  <a:lnTo>
                    <a:pt x="99" y="7"/>
                  </a:lnTo>
                  <a:lnTo>
                    <a:pt x="86" y="11"/>
                  </a:lnTo>
                  <a:lnTo>
                    <a:pt x="74" y="17"/>
                  </a:lnTo>
                  <a:lnTo>
                    <a:pt x="45" y="40"/>
                  </a:lnTo>
                  <a:lnTo>
                    <a:pt x="42" y="41"/>
                  </a:lnTo>
                  <a:lnTo>
                    <a:pt x="39" y="45"/>
                  </a:lnTo>
                  <a:lnTo>
                    <a:pt x="23" y="65"/>
                  </a:lnTo>
                  <a:lnTo>
                    <a:pt x="16" y="77"/>
                  </a:lnTo>
                  <a:lnTo>
                    <a:pt x="10" y="90"/>
                  </a:lnTo>
                  <a:lnTo>
                    <a:pt x="5" y="103"/>
                  </a:lnTo>
                  <a:lnTo>
                    <a:pt x="2" y="117"/>
                  </a:lnTo>
                  <a:lnTo>
                    <a:pt x="0" y="131"/>
                  </a:lnTo>
                  <a:lnTo>
                    <a:pt x="0" y="140"/>
                  </a:lnTo>
                  <a:lnTo>
                    <a:pt x="0" y="575"/>
                  </a:lnTo>
                  <a:lnTo>
                    <a:pt x="1" y="591"/>
                  </a:lnTo>
                  <a:lnTo>
                    <a:pt x="3" y="605"/>
                  </a:lnTo>
                  <a:lnTo>
                    <a:pt x="7" y="620"/>
                  </a:lnTo>
                  <a:lnTo>
                    <a:pt x="12" y="631"/>
                  </a:lnTo>
                  <a:lnTo>
                    <a:pt x="18" y="645"/>
                  </a:lnTo>
                  <a:lnTo>
                    <a:pt x="26" y="657"/>
                  </a:lnTo>
                  <a:lnTo>
                    <a:pt x="39" y="673"/>
                  </a:lnTo>
                  <a:lnTo>
                    <a:pt x="42" y="677"/>
                  </a:lnTo>
                  <a:lnTo>
                    <a:pt x="65" y="695"/>
                  </a:lnTo>
                  <a:lnTo>
                    <a:pt x="77" y="701"/>
                  </a:lnTo>
                  <a:lnTo>
                    <a:pt x="90" y="707"/>
                  </a:lnTo>
                  <a:lnTo>
                    <a:pt x="103" y="713"/>
                  </a:lnTo>
                  <a:lnTo>
                    <a:pt x="131" y="717"/>
                  </a:lnTo>
                  <a:lnTo>
                    <a:pt x="1362" y="717"/>
                  </a:lnTo>
                  <a:lnTo>
                    <a:pt x="1376" y="715"/>
                  </a:lnTo>
                  <a:lnTo>
                    <a:pt x="1391" y="711"/>
                  </a:lnTo>
                  <a:lnTo>
                    <a:pt x="1404" y="707"/>
                  </a:lnTo>
                  <a:lnTo>
                    <a:pt x="1416" y="700"/>
                  </a:lnTo>
                  <a:lnTo>
                    <a:pt x="1426" y="693"/>
                  </a:lnTo>
                  <a:lnTo>
                    <a:pt x="132" y="693"/>
                  </a:lnTo>
                  <a:lnTo>
                    <a:pt x="121" y="691"/>
                  </a:lnTo>
                  <a:lnTo>
                    <a:pt x="109" y="687"/>
                  </a:lnTo>
                  <a:lnTo>
                    <a:pt x="98" y="685"/>
                  </a:lnTo>
                  <a:lnTo>
                    <a:pt x="88" y="680"/>
                  </a:lnTo>
                  <a:lnTo>
                    <a:pt x="78" y="673"/>
                  </a:lnTo>
                  <a:lnTo>
                    <a:pt x="60" y="660"/>
                  </a:lnTo>
                  <a:lnTo>
                    <a:pt x="59" y="657"/>
                  </a:lnTo>
                  <a:lnTo>
                    <a:pt x="46" y="641"/>
                  </a:lnTo>
                  <a:lnTo>
                    <a:pt x="39" y="631"/>
                  </a:lnTo>
                  <a:lnTo>
                    <a:pt x="34" y="621"/>
                  </a:lnTo>
                  <a:lnTo>
                    <a:pt x="30" y="610"/>
                  </a:lnTo>
                  <a:lnTo>
                    <a:pt x="27" y="597"/>
                  </a:lnTo>
                  <a:lnTo>
                    <a:pt x="25" y="587"/>
                  </a:lnTo>
                  <a:lnTo>
                    <a:pt x="25" y="575"/>
                  </a:lnTo>
                  <a:lnTo>
                    <a:pt x="24" y="143"/>
                  </a:lnTo>
                  <a:lnTo>
                    <a:pt x="25" y="133"/>
                  </a:lnTo>
                  <a:lnTo>
                    <a:pt x="27" y="121"/>
                  </a:lnTo>
                  <a:lnTo>
                    <a:pt x="30" y="110"/>
                  </a:lnTo>
                  <a:lnTo>
                    <a:pt x="34" y="100"/>
                  </a:lnTo>
                  <a:lnTo>
                    <a:pt x="39" y="87"/>
                  </a:lnTo>
                  <a:lnTo>
                    <a:pt x="45" y="77"/>
                  </a:lnTo>
                  <a:lnTo>
                    <a:pt x="59" y="61"/>
                  </a:lnTo>
                  <a:lnTo>
                    <a:pt x="59" y="60"/>
                  </a:lnTo>
                  <a:lnTo>
                    <a:pt x="60" y="60"/>
                  </a:lnTo>
                  <a:lnTo>
                    <a:pt x="76" y="45"/>
                  </a:lnTo>
                  <a:lnTo>
                    <a:pt x="87" y="40"/>
                  </a:lnTo>
                  <a:lnTo>
                    <a:pt x="108" y="31"/>
                  </a:lnTo>
                  <a:lnTo>
                    <a:pt x="120" y="27"/>
                  </a:lnTo>
                  <a:lnTo>
                    <a:pt x="131" y="25"/>
                  </a:lnTo>
                  <a:lnTo>
                    <a:pt x="1428" y="25"/>
                  </a:lnTo>
                  <a:lnTo>
                    <a:pt x="1425" y="23"/>
                  </a:lnTo>
                  <a:lnTo>
                    <a:pt x="1413" y="17"/>
                  </a:lnTo>
                  <a:lnTo>
                    <a:pt x="1400" y="11"/>
                  </a:lnTo>
                  <a:lnTo>
                    <a:pt x="1387" y="5"/>
                  </a:lnTo>
                  <a:lnTo>
                    <a:pt x="1346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80" name="Freeform 1008"/>
            <p:cNvSpPr>
              <a:spLocks/>
            </p:cNvSpPr>
            <p:nvPr/>
          </p:nvSpPr>
          <p:spPr bwMode="auto">
            <a:xfrm>
              <a:off x="7010400" y="1135063"/>
              <a:ext cx="863600" cy="390525"/>
            </a:xfrm>
            <a:custGeom>
              <a:avLst/>
              <a:gdLst>
                <a:gd name="T0" fmla="*/ 1315 w 1361"/>
                <a:gd name="T1" fmla="*/ 0 h 616"/>
                <a:gd name="T2" fmla="*/ 76 w 1361"/>
                <a:gd name="T3" fmla="*/ 0 h 616"/>
                <a:gd name="T4" fmla="*/ 67 w 1361"/>
                <a:gd name="T5" fmla="*/ 2 h 616"/>
                <a:gd name="T6" fmla="*/ 58 w 1361"/>
                <a:gd name="T7" fmla="*/ 6 h 616"/>
                <a:gd name="T8" fmla="*/ 50 w 1361"/>
                <a:gd name="T9" fmla="*/ 10 h 616"/>
                <a:gd name="T10" fmla="*/ 42 w 1361"/>
                <a:gd name="T11" fmla="*/ 13 h 616"/>
                <a:gd name="T12" fmla="*/ 27 w 1361"/>
                <a:gd name="T13" fmla="*/ 26 h 616"/>
                <a:gd name="T14" fmla="*/ 16 w 1361"/>
                <a:gd name="T15" fmla="*/ 40 h 616"/>
                <a:gd name="T16" fmla="*/ 11 w 1361"/>
                <a:gd name="T17" fmla="*/ 48 h 616"/>
                <a:gd name="T18" fmla="*/ 7 w 1361"/>
                <a:gd name="T19" fmla="*/ 56 h 616"/>
                <a:gd name="T20" fmla="*/ 4 w 1361"/>
                <a:gd name="T21" fmla="*/ 63 h 616"/>
                <a:gd name="T22" fmla="*/ 2 w 1361"/>
                <a:gd name="T23" fmla="*/ 73 h 616"/>
                <a:gd name="T24" fmla="*/ 0 w 1361"/>
                <a:gd name="T25" fmla="*/ 83 h 616"/>
                <a:gd name="T26" fmla="*/ 0 w 1361"/>
                <a:gd name="T27" fmla="*/ 92 h 616"/>
                <a:gd name="T28" fmla="*/ 0 w 1361"/>
                <a:gd name="T29" fmla="*/ 523 h 616"/>
                <a:gd name="T30" fmla="*/ 0 w 1361"/>
                <a:gd name="T31" fmla="*/ 532 h 616"/>
                <a:gd name="T32" fmla="*/ 1 w 1361"/>
                <a:gd name="T33" fmla="*/ 542 h 616"/>
                <a:gd name="T34" fmla="*/ 4 w 1361"/>
                <a:gd name="T35" fmla="*/ 550 h 616"/>
                <a:gd name="T36" fmla="*/ 7 w 1361"/>
                <a:gd name="T37" fmla="*/ 558 h 616"/>
                <a:gd name="T38" fmla="*/ 11 w 1361"/>
                <a:gd name="T39" fmla="*/ 566 h 616"/>
                <a:gd name="T40" fmla="*/ 15 w 1361"/>
                <a:gd name="T41" fmla="*/ 573 h 616"/>
                <a:gd name="T42" fmla="*/ 27 w 1361"/>
                <a:gd name="T43" fmla="*/ 590 h 616"/>
                <a:gd name="T44" fmla="*/ 41 w 1361"/>
                <a:gd name="T45" fmla="*/ 600 h 616"/>
                <a:gd name="T46" fmla="*/ 48 w 1361"/>
                <a:gd name="T47" fmla="*/ 606 h 616"/>
                <a:gd name="T48" fmla="*/ 57 w 1361"/>
                <a:gd name="T49" fmla="*/ 610 h 616"/>
                <a:gd name="T50" fmla="*/ 65 w 1361"/>
                <a:gd name="T51" fmla="*/ 612 h 616"/>
                <a:gd name="T52" fmla="*/ 75 w 1361"/>
                <a:gd name="T53" fmla="*/ 616 h 616"/>
                <a:gd name="T54" fmla="*/ 1314 w 1361"/>
                <a:gd name="T55" fmla="*/ 616 h 616"/>
                <a:gd name="T56" fmla="*/ 1323 w 1361"/>
                <a:gd name="T57" fmla="*/ 613 h 616"/>
                <a:gd name="T58" fmla="*/ 1332 w 1361"/>
                <a:gd name="T59" fmla="*/ 610 h 616"/>
                <a:gd name="T60" fmla="*/ 1340 w 1361"/>
                <a:gd name="T61" fmla="*/ 606 h 616"/>
                <a:gd name="T62" fmla="*/ 1348 w 1361"/>
                <a:gd name="T63" fmla="*/ 602 h 616"/>
                <a:gd name="T64" fmla="*/ 1360 w 1361"/>
                <a:gd name="T65" fmla="*/ 592 h 616"/>
                <a:gd name="T66" fmla="*/ 85 w 1361"/>
                <a:gd name="T67" fmla="*/ 592 h 616"/>
                <a:gd name="T68" fmla="*/ 71 w 1361"/>
                <a:gd name="T69" fmla="*/ 588 h 616"/>
                <a:gd name="T70" fmla="*/ 66 w 1361"/>
                <a:gd name="T71" fmla="*/ 586 h 616"/>
                <a:gd name="T72" fmla="*/ 59 w 1361"/>
                <a:gd name="T73" fmla="*/ 582 h 616"/>
                <a:gd name="T74" fmla="*/ 54 w 1361"/>
                <a:gd name="T75" fmla="*/ 580 h 616"/>
                <a:gd name="T76" fmla="*/ 45 w 1361"/>
                <a:gd name="T77" fmla="*/ 572 h 616"/>
                <a:gd name="T78" fmla="*/ 34 w 1361"/>
                <a:gd name="T79" fmla="*/ 558 h 616"/>
                <a:gd name="T80" fmla="*/ 32 w 1361"/>
                <a:gd name="T81" fmla="*/ 553 h 616"/>
                <a:gd name="T82" fmla="*/ 29 w 1361"/>
                <a:gd name="T83" fmla="*/ 548 h 616"/>
                <a:gd name="T84" fmla="*/ 27 w 1361"/>
                <a:gd name="T85" fmla="*/ 542 h 616"/>
                <a:gd name="T86" fmla="*/ 26 w 1361"/>
                <a:gd name="T87" fmla="*/ 536 h 616"/>
                <a:gd name="T88" fmla="*/ 25 w 1361"/>
                <a:gd name="T89" fmla="*/ 528 h 616"/>
                <a:gd name="T90" fmla="*/ 25 w 1361"/>
                <a:gd name="T91" fmla="*/ 92 h 616"/>
                <a:gd name="T92" fmla="*/ 25 w 1361"/>
                <a:gd name="T93" fmla="*/ 83 h 616"/>
                <a:gd name="T94" fmla="*/ 26 w 1361"/>
                <a:gd name="T95" fmla="*/ 78 h 616"/>
                <a:gd name="T96" fmla="*/ 28 w 1361"/>
                <a:gd name="T97" fmla="*/ 70 h 616"/>
                <a:gd name="T98" fmla="*/ 31 w 1361"/>
                <a:gd name="T99" fmla="*/ 63 h 616"/>
                <a:gd name="T100" fmla="*/ 34 w 1361"/>
                <a:gd name="T101" fmla="*/ 58 h 616"/>
                <a:gd name="T102" fmla="*/ 37 w 1361"/>
                <a:gd name="T103" fmla="*/ 52 h 616"/>
                <a:gd name="T104" fmla="*/ 45 w 1361"/>
                <a:gd name="T105" fmla="*/ 43 h 616"/>
                <a:gd name="T106" fmla="*/ 58 w 1361"/>
                <a:gd name="T107" fmla="*/ 33 h 616"/>
                <a:gd name="T108" fmla="*/ 63 w 1361"/>
                <a:gd name="T109" fmla="*/ 32 h 616"/>
                <a:gd name="T110" fmla="*/ 69 w 1361"/>
                <a:gd name="T111" fmla="*/ 28 h 616"/>
                <a:gd name="T112" fmla="*/ 82 w 1361"/>
                <a:gd name="T113" fmla="*/ 23 h 616"/>
                <a:gd name="T114" fmla="*/ 1360 w 1361"/>
                <a:gd name="T115" fmla="*/ 23 h 616"/>
                <a:gd name="T116" fmla="*/ 1349 w 1361"/>
                <a:gd name="T117" fmla="*/ 16 h 616"/>
                <a:gd name="T118" fmla="*/ 1342 w 1361"/>
                <a:gd name="T119" fmla="*/ 10 h 616"/>
                <a:gd name="T120" fmla="*/ 1333 w 1361"/>
                <a:gd name="T121" fmla="*/ 6 h 616"/>
                <a:gd name="T122" fmla="*/ 1325 w 1361"/>
                <a:gd name="T123" fmla="*/ 3 h 616"/>
                <a:gd name="T124" fmla="*/ 1315 w 1361"/>
                <a:gd name="T125" fmla="*/ 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1" h="616">
                  <a:moveTo>
                    <a:pt x="1315" y="0"/>
                  </a:moveTo>
                  <a:lnTo>
                    <a:pt x="76" y="0"/>
                  </a:lnTo>
                  <a:lnTo>
                    <a:pt x="67" y="2"/>
                  </a:lnTo>
                  <a:lnTo>
                    <a:pt x="58" y="6"/>
                  </a:lnTo>
                  <a:lnTo>
                    <a:pt x="50" y="10"/>
                  </a:lnTo>
                  <a:lnTo>
                    <a:pt x="42" y="13"/>
                  </a:lnTo>
                  <a:lnTo>
                    <a:pt x="27" y="26"/>
                  </a:lnTo>
                  <a:lnTo>
                    <a:pt x="16" y="40"/>
                  </a:lnTo>
                  <a:lnTo>
                    <a:pt x="11" y="48"/>
                  </a:lnTo>
                  <a:lnTo>
                    <a:pt x="7" y="56"/>
                  </a:lnTo>
                  <a:lnTo>
                    <a:pt x="4" y="63"/>
                  </a:lnTo>
                  <a:lnTo>
                    <a:pt x="2" y="73"/>
                  </a:lnTo>
                  <a:lnTo>
                    <a:pt x="0" y="83"/>
                  </a:lnTo>
                  <a:lnTo>
                    <a:pt x="0" y="92"/>
                  </a:lnTo>
                  <a:lnTo>
                    <a:pt x="0" y="523"/>
                  </a:lnTo>
                  <a:lnTo>
                    <a:pt x="0" y="532"/>
                  </a:lnTo>
                  <a:lnTo>
                    <a:pt x="1" y="542"/>
                  </a:lnTo>
                  <a:lnTo>
                    <a:pt x="4" y="550"/>
                  </a:lnTo>
                  <a:lnTo>
                    <a:pt x="7" y="558"/>
                  </a:lnTo>
                  <a:lnTo>
                    <a:pt x="11" y="566"/>
                  </a:lnTo>
                  <a:lnTo>
                    <a:pt x="15" y="573"/>
                  </a:lnTo>
                  <a:lnTo>
                    <a:pt x="27" y="590"/>
                  </a:lnTo>
                  <a:lnTo>
                    <a:pt x="41" y="600"/>
                  </a:lnTo>
                  <a:lnTo>
                    <a:pt x="48" y="606"/>
                  </a:lnTo>
                  <a:lnTo>
                    <a:pt x="57" y="610"/>
                  </a:lnTo>
                  <a:lnTo>
                    <a:pt x="65" y="612"/>
                  </a:lnTo>
                  <a:lnTo>
                    <a:pt x="75" y="616"/>
                  </a:lnTo>
                  <a:lnTo>
                    <a:pt x="1314" y="616"/>
                  </a:lnTo>
                  <a:lnTo>
                    <a:pt x="1323" y="613"/>
                  </a:lnTo>
                  <a:lnTo>
                    <a:pt x="1332" y="610"/>
                  </a:lnTo>
                  <a:lnTo>
                    <a:pt x="1340" y="606"/>
                  </a:lnTo>
                  <a:lnTo>
                    <a:pt x="1348" y="602"/>
                  </a:lnTo>
                  <a:lnTo>
                    <a:pt x="1360" y="592"/>
                  </a:lnTo>
                  <a:lnTo>
                    <a:pt x="85" y="592"/>
                  </a:lnTo>
                  <a:lnTo>
                    <a:pt x="71" y="588"/>
                  </a:lnTo>
                  <a:lnTo>
                    <a:pt x="66" y="586"/>
                  </a:lnTo>
                  <a:lnTo>
                    <a:pt x="59" y="582"/>
                  </a:lnTo>
                  <a:lnTo>
                    <a:pt x="54" y="580"/>
                  </a:lnTo>
                  <a:lnTo>
                    <a:pt x="45" y="572"/>
                  </a:lnTo>
                  <a:lnTo>
                    <a:pt x="34" y="558"/>
                  </a:lnTo>
                  <a:lnTo>
                    <a:pt x="32" y="553"/>
                  </a:lnTo>
                  <a:lnTo>
                    <a:pt x="29" y="548"/>
                  </a:lnTo>
                  <a:lnTo>
                    <a:pt x="27" y="542"/>
                  </a:lnTo>
                  <a:lnTo>
                    <a:pt x="26" y="536"/>
                  </a:lnTo>
                  <a:lnTo>
                    <a:pt x="25" y="528"/>
                  </a:lnTo>
                  <a:lnTo>
                    <a:pt x="25" y="92"/>
                  </a:lnTo>
                  <a:lnTo>
                    <a:pt x="25" y="83"/>
                  </a:lnTo>
                  <a:lnTo>
                    <a:pt x="26" y="78"/>
                  </a:lnTo>
                  <a:lnTo>
                    <a:pt x="28" y="70"/>
                  </a:lnTo>
                  <a:lnTo>
                    <a:pt x="31" y="63"/>
                  </a:lnTo>
                  <a:lnTo>
                    <a:pt x="34" y="58"/>
                  </a:lnTo>
                  <a:lnTo>
                    <a:pt x="37" y="52"/>
                  </a:lnTo>
                  <a:lnTo>
                    <a:pt x="45" y="43"/>
                  </a:lnTo>
                  <a:lnTo>
                    <a:pt x="58" y="33"/>
                  </a:lnTo>
                  <a:lnTo>
                    <a:pt x="63" y="32"/>
                  </a:lnTo>
                  <a:lnTo>
                    <a:pt x="69" y="28"/>
                  </a:lnTo>
                  <a:lnTo>
                    <a:pt x="82" y="23"/>
                  </a:lnTo>
                  <a:lnTo>
                    <a:pt x="1360" y="23"/>
                  </a:lnTo>
                  <a:lnTo>
                    <a:pt x="1349" y="16"/>
                  </a:lnTo>
                  <a:lnTo>
                    <a:pt x="1342" y="10"/>
                  </a:lnTo>
                  <a:lnTo>
                    <a:pt x="1333" y="6"/>
                  </a:lnTo>
                  <a:lnTo>
                    <a:pt x="1325" y="3"/>
                  </a:lnTo>
                  <a:lnTo>
                    <a:pt x="1315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81" name="Freeform 1009"/>
            <p:cNvSpPr>
              <a:spLocks/>
            </p:cNvSpPr>
            <p:nvPr/>
          </p:nvSpPr>
          <p:spPr bwMode="auto">
            <a:xfrm>
              <a:off x="7070725" y="1133475"/>
              <a:ext cx="762000" cy="12700"/>
            </a:xfrm>
            <a:custGeom>
              <a:avLst/>
              <a:gdLst>
                <a:gd name="T0" fmla="*/ 0 w 1201"/>
                <a:gd name="T1" fmla="*/ 0 h 20"/>
                <a:gd name="T2" fmla="*/ 1200 w 1201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01" h="20">
                  <a:moveTo>
                    <a:pt x="0" y="0"/>
                  </a:moveTo>
                  <a:lnTo>
                    <a:pt x="1200" y="0"/>
                  </a:lnTo>
                </a:path>
              </a:pathLst>
            </a:custGeom>
            <a:noFill/>
            <a:ln w="127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82" name="Freeform 1011"/>
            <p:cNvSpPr>
              <a:spLocks/>
            </p:cNvSpPr>
            <p:nvPr/>
          </p:nvSpPr>
          <p:spPr bwMode="auto">
            <a:xfrm>
              <a:off x="457199" y="790575"/>
              <a:ext cx="45719" cy="4294609"/>
            </a:xfrm>
            <a:custGeom>
              <a:avLst/>
              <a:gdLst>
                <a:gd name="T0" fmla="*/ 0 w 20"/>
                <a:gd name="T1" fmla="*/ 0 h 9370"/>
                <a:gd name="T2" fmla="*/ 0 w 20"/>
                <a:gd name="T3" fmla="*/ 9369 h 9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9370">
                  <a:moveTo>
                    <a:pt x="0" y="0"/>
                  </a:moveTo>
                  <a:lnTo>
                    <a:pt x="0" y="9369"/>
                  </a:lnTo>
                </a:path>
              </a:pathLst>
            </a:custGeom>
            <a:noFill/>
            <a:ln w="19050">
              <a:solidFill>
                <a:srgbClr val="1F487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83" name="Freeform 1012"/>
            <p:cNvSpPr>
              <a:spLocks/>
            </p:cNvSpPr>
            <p:nvPr/>
          </p:nvSpPr>
          <p:spPr bwMode="auto">
            <a:xfrm>
              <a:off x="2282825" y="3468688"/>
              <a:ext cx="6396038" cy="1403350"/>
            </a:xfrm>
            <a:custGeom>
              <a:avLst/>
              <a:gdLst>
                <a:gd name="T0" fmla="*/ 0 w 10073"/>
                <a:gd name="T1" fmla="*/ 0 h 2211"/>
                <a:gd name="T2" fmla="*/ 8967 w 10073"/>
                <a:gd name="T3" fmla="*/ 0 h 2211"/>
                <a:gd name="T4" fmla="*/ 10073 w 10073"/>
                <a:gd name="T5" fmla="*/ 1105 h 2211"/>
                <a:gd name="T6" fmla="*/ 8967 w 10073"/>
                <a:gd name="T7" fmla="*/ 2210 h 2211"/>
                <a:gd name="T8" fmla="*/ 0 w 10073"/>
                <a:gd name="T9" fmla="*/ 2210 h 2211"/>
                <a:gd name="T10" fmla="*/ 0 w 10073"/>
                <a:gd name="T11" fmla="*/ 0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73" h="2211">
                  <a:moveTo>
                    <a:pt x="0" y="0"/>
                  </a:moveTo>
                  <a:lnTo>
                    <a:pt x="8967" y="0"/>
                  </a:lnTo>
                  <a:lnTo>
                    <a:pt x="10073" y="1105"/>
                  </a:lnTo>
                  <a:lnTo>
                    <a:pt x="8967" y="2210"/>
                  </a:lnTo>
                  <a:lnTo>
                    <a:pt x="0" y="221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F81BD">
                    <a:tint val="66000"/>
                    <a:satMod val="16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25399">
              <a:solidFill>
                <a:srgbClr val="4F81B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kern="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84" name="Freeform 1013"/>
            <p:cNvSpPr>
              <a:spLocks/>
            </p:cNvSpPr>
            <p:nvPr/>
          </p:nvSpPr>
          <p:spPr bwMode="auto">
            <a:xfrm>
              <a:off x="7840663" y="1117600"/>
              <a:ext cx="84137" cy="425450"/>
            </a:xfrm>
            <a:custGeom>
              <a:avLst/>
              <a:gdLst>
                <a:gd name="T0" fmla="*/ 70 w 133"/>
                <a:gd name="T1" fmla="*/ 0 h 668"/>
                <a:gd name="T2" fmla="*/ 0 w 133"/>
                <a:gd name="T3" fmla="*/ 0 h 668"/>
                <a:gd name="T4" fmla="*/ 23 w 133"/>
                <a:gd name="T5" fmla="*/ 4 h 668"/>
                <a:gd name="T6" fmla="*/ 34 w 133"/>
                <a:gd name="T7" fmla="*/ 8 h 668"/>
                <a:gd name="T8" fmla="*/ 44 w 133"/>
                <a:gd name="T9" fmla="*/ 14 h 668"/>
                <a:gd name="T10" fmla="*/ 54 w 133"/>
                <a:gd name="T11" fmla="*/ 20 h 668"/>
                <a:gd name="T12" fmla="*/ 72 w 133"/>
                <a:gd name="T13" fmla="*/ 34 h 668"/>
                <a:gd name="T14" fmla="*/ 73 w 133"/>
                <a:gd name="T15" fmla="*/ 34 h 668"/>
                <a:gd name="T16" fmla="*/ 74 w 133"/>
                <a:gd name="T17" fmla="*/ 36 h 668"/>
                <a:gd name="T18" fmla="*/ 87 w 133"/>
                <a:gd name="T19" fmla="*/ 52 h 668"/>
                <a:gd name="T20" fmla="*/ 93 w 133"/>
                <a:gd name="T21" fmla="*/ 62 h 668"/>
                <a:gd name="T22" fmla="*/ 98 w 133"/>
                <a:gd name="T23" fmla="*/ 72 h 668"/>
                <a:gd name="T24" fmla="*/ 102 w 133"/>
                <a:gd name="T25" fmla="*/ 82 h 668"/>
                <a:gd name="T26" fmla="*/ 105 w 133"/>
                <a:gd name="T27" fmla="*/ 94 h 668"/>
                <a:gd name="T28" fmla="*/ 107 w 133"/>
                <a:gd name="T29" fmla="*/ 106 h 668"/>
                <a:gd name="T30" fmla="*/ 107 w 133"/>
                <a:gd name="T31" fmla="*/ 114 h 668"/>
                <a:gd name="T32" fmla="*/ 107 w 133"/>
                <a:gd name="T33" fmla="*/ 550 h 668"/>
                <a:gd name="T34" fmla="*/ 107 w 133"/>
                <a:gd name="T35" fmla="*/ 560 h 668"/>
                <a:gd name="T36" fmla="*/ 105 w 133"/>
                <a:gd name="T37" fmla="*/ 572 h 668"/>
                <a:gd name="T38" fmla="*/ 103 w 133"/>
                <a:gd name="T39" fmla="*/ 584 h 668"/>
                <a:gd name="T40" fmla="*/ 99 w 133"/>
                <a:gd name="T41" fmla="*/ 594 h 668"/>
                <a:gd name="T42" fmla="*/ 94 w 133"/>
                <a:gd name="T43" fmla="*/ 604 h 668"/>
                <a:gd name="T44" fmla="*/ 88 w 133"/>
                <a:gd name="T45" fmla="*/ 614 h 668"/>
                <a:gd name="T46" fmla="*/ 74 w 133"/>
                <a:gd name="T47" fmla="*/ 632 h 668"/>
                <a:gd name="T48" fmla="*/ 72 w 133"/>
                <a:gd name="T49" fmla="*/ 634 h 668"/>
                <a:gd name="T50" fmla="*/ 56 w 133"/>
                <a:gd name="T51" fmla="*/ 648 h 668"/>
                <a:gd name="T52" fmla="*/ 46 w 133"/>
                <a:gd name="T53" fmla="*/ 654 h 668"/>
                <a:gd name="T54" fmla="*/ 24 w 133"/>
                <a:gd name="T55" fmla="*/ 662 h 668"/>
                <a:gd name="T56" fmla="*/ 13 w 133"/>
                <a:gd name="T57" fmla="*/ 666 h 668"/>
                <a:gd name="T58" fmla="*/ 1 w 133"/>
                <a:gd name="T59" fmla="*/ 668 h 668"/>
                <a:gd name="T60" fmla="*/ 68 w 133"/>
                <a:gd name="T61" fmla="*/ 668 h 668"/>
                <a:gd name="T62" fmla="*/ 72 w 133"/>
                <a:gd name="T63" fmla="*/ 666 h 668"/>
                <a:gd name="T64" fmla="*/ 88 w 133"/>
                <a:gd name="T65" fmla="*/ 654 h 668"/>
                <a:gd name="T66" fmla="*/ 90 w 133"/>
                <a:gd name="T67" fmla="*/ 652 h 668"/>
                <a:gd name="T68" fmla="*/ 109 w 133"/>
                <a:gd name="T69" fmla="*/ 628 h 668"/>
                <a:gd name="T70" fmla="*/ 116 w 133"/>
                <a:gd name="T71" fmla="*/ 616 h 668"/>
                <a:gd name="T72" fmla="*/ 122 w 133"/>
                <a:gd name="T73" fmla="*/ 602 h 668"/>
                <a:gd name="T74" fmla="*/ 127 w 133"/>
                <a:gd name="T75" fmla="*/ 590 h 668"/>
                <a:gd name="T76" fmla="*/ 130 w 133"/>
                <a:gd name="T77" fmla="*/ 576 h 668"/>
                <a:gd name="T78" fmla="*/ 132 w 133"/>
                <a:gd name="T79" fmla="*/ 562 h 668"/>
                <a:gd name="T80" fmla="*/ 132 w 133"/>
                <a:gd name="T81" fmla="*/ 550 h 668"/>
                <a:gd name="T82" fmla="*/ 133 w 133"/>
                <a:gd name="T83" fmla="*/ 118 h 668"/>
                <a:gd name="T84" fmla="*/ 132 w 133"/>
                <a:gd name="T85" fmla="*/ 102 h 668"/>
                <a:gd name="T86" fmla="*/ 129 w 133"/>
                <a:gd name="T87" fmla="*/ 88 h 668"/>
                <a:gd name="T88" fmla="*/ 126 w 133"/>
                <a:gd name="T89" fmla="*/ 74 h 668"/>
                <a:gd name="T90" fmla="*/ 121 w 133"/>
                <a:gd name="T91" fmla="*/ 62 h 668"/>
                <a:gd name="T92" fmla="*/ 114 w 133"/>
                <a:gd name="T93" fmla="*/ 48 h 668"/>
                <a:gd name="T94" fmla="*/ 106 w 133"/>
                <a:gd name="T95" fmla="*/ 36 h 668"/>
                <a:gd name="T96" fmla="*/ 93 w 133"/>
                <a:gd name="T97" fmla="*/ 20 h 668"/>
                <a:gd name="T98" fmla="*/ 90 w 133"/>
                <a:gd name="T99" fmla="*/ 16 h 668"/>
                <a:gd name="T100" fmla="*/ 70 w 133"/>
                <a:gd name="T101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" h="668">
                  <a:moveTo>
                    <a:pt x="70" y="0"/>
                  </a:moveTo>
                  <a:lnTo>
                    <a:pt x="0" y="0"/>
                  </a:lnTo>
                  <a:lnTo>
                    <a:pt x="23" y="4"/>
                  </a:lnTo>
                  <a:lnTo>
                    <a:pt x="34" y="8"/>
                  </a:lnTo>
                  <a:lnTo>
                    <a:pt x="44" y="14"/>
                  </a:lnTo>
                  <a:lnTo>
                    <a:pt x="54" y="20"/>
                  </a:lnTo>
                  <a:lnTo>
                    <a:pt x="72" y="34"/>
                  </a:lnTo>
                  <a:lnTo>
                    <a:pt x="73" y="34"/>
                  </a:lnTo>
                  <a:lnTo>
                    <a:pt x="74" y="36"/>
                  </a:lnTo>
                  <a:lnTo>
                    <a:pt x="87" y="52"/>
                  </a:lnTo>
                  <a:lnTo>
                    <a:pt x="93" y="62"/>
                  </a:lnTo>
                  <a:lnTo>
                    <a:pt x="98" y="72"/>
                  </a:lnTo>
                  <a:lnTo>
                    <a:pt x="102" y="82"/>
                  </a:lnTo>
                  <a:lnTo>
                    <a:pt x="105" y="94"/>
                  </a:lnTo>
                  <a:lnTo>
                    <a:pt x="107" y="106"/>
                  </a:lnTo>
                  <a:lnTo>
                    <a:pt x="107" y="114"/>
                  </a:lnTo>
                  <a:lnTo>
                    <a:pt x="107" y="550"/>
                  </a:lnTo>
                  <a:lnTo>
                    <a:pt x="107" y="560"/>
                  </a:lnTo>
                  <a:lnTo>
                    <a:pt x="105" y="572"/>
                  </a:lnTo>
                  <a:lnTo>
                    <a:pt x="103" y="584"/>
                  </a:lnTo>
                  <a:lnTo>
                    <a:pt x="99" y="594"/>
                  </a:lnTo>
                  <a:lnTo>
                    <a:pt x="94" y="604"/>
                  </a:lnTo>
                  <a:lnTo>
                    <a:pt x="88" y="614"/>
                  </a:lnTo>
                  <a:lnTo>
                    <a:pt x="74" y="632"/>
                  </a:lnTo>
                  <a:lnTo>
                    <a:pt x="72" y="634"/>
                  </a:lnTo>
                  <a:lnTo>
                    <a:pt x="56" y="648"/>
                  </a:lnTo>
                  <a:lnTo>
                    <a:pt x="46" y="654"/>
                  </a:lnTo>
                  <a:lnTo>
                    <a:pt x="24" y="662"/>
                  </a:lnTo>
                  <a:lnTo>
                    <a:pt x="13" y="666"/>
                  </a:lnTo>
                  <a:lnTo>
                    <a:pt x="1" y="668"/>
                  </a:lnTo>
                  <a:lnTo>
                    <a:pt x="68" y="668"/>
                  </a:lnTo>
                  <a:lnTo>
                    <a:pt x="72" y="666"/>
                  </a:lnTo>
                  <a:lnTo>
                    <a:pt x="88" y="654"/>
                  </a:lnTo>
                  <a:lnTo>
                    <a:pt x="90" y="652"/>
                  </a:lnTo>
                  <a:lnTo>
                    <a:pt x="109" y="628"/>
                  </a:lnTo>
                  <a:lnTo>
                    <a:pt x="116" y="616"/>
                  </a:lnTo>
                  <a:lnTo>
                    <a:pt x="122" y="602"/>
                  </a:lnTo>
                  <a:lnTo>
                    <a:pt x="127" y="590"/>
                  </a:lnTo>
                  <a:lnTo>
                    <a:pt x="130" y="576"/>
                  </a:lnTo>
                  <a:lnTo>
                    <a:pt x="132" y="562"/>
                  </a:lnTo>
                  <a:lnTo>
                    <a:pt x="132" y="550"/>
                  </a:lnTo>
                  <a:lnTo>
                    <a:pt x="133" y="118"/>
                  </a:lnTo>
                  <a:lnTo>
                    <a:pt x="132" y="102"/>
                  </a:lnTo>
                  <a:lnTo>
                    <a:pt x="129" y="88"/>
                  </a:lnTo>
                  <a:lnTo>
                    <a:pt x="126" y="74"/>
                  </a:lnTo>
                  <a:lnTo>
                    <a:pt x="121" y="62"/>
                  </a:lnTo>
                  <a:lnTo>
                    <a:pt x="114" y="48"/>
                  </a:lnTo>
                  <a:lnTo>
                    <a:pt x="106" y="36"/>
                  </a:lnTo>
                  <a:lnTo>
                    <a:pt x="93" y="20"/>
                  </a:lnTo>
                  <a:lnTo>
                    <a:pt x="90" y="16"/>
                  </a:lnTo>
                  <a:lnTo>
                    <a:pt x="70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85" name="Freeform 1014"/>
            <p:cNvSpPr>
              <a:spLocks/>
            </p:cNvSpPr>
            <p:nvPr/>
          </p:nvSpPr>
          <p:spPr bwMode="auto">
            <a:xfrm>
              <a:off x="7839075" y="1149350"/>
              <a:ext cx="53975" cy="361950"/>
            </a:xfrm>
            <a:custGeom>
              <a:avLst/>
              <a:gdLst>
                <a:gd name="T0" fmla="*/ 55 w 86"/>
                <a:gd name="T1" fmla="*/ 0 h 568"/>
                <a:gd name="T2" fmla="*/ 0 w 86"/>
                <a:gd name="T3" fmla="*/ 0 h 568"/>
                <a:gd name="T4" fmla="*/ 14 w 86"/>
                <a:gd name="T5" fmla="*/ 4 h 568"/>
                <a:gd name="T6" fmla="*/ 19 w 86"/>
                <a:gd name="T7" fmla="*/ 6 h 568"/>
                <a:gd name="T8" fmla="*/ 26 w 86"/>
                <a:gd name="T9" fmla="*/ 8 h 568"/>
                <a:gd name="T10" fmla="*/ 31 w 86"/>
                <a:gd name="T11" fmla="*/ 12 h 568"/>
                <a:gd name="T12" fmla="*/ 40 w 86"/>
                <a:gd name="T13" fmla="*/ 20 h 568"/>
                <a:gd name="T14" fmla="*/ 51 w 86"/>
                <a:gd name="T15" fmla="*/ 34 h 568"/>
                <a:gd name="T16" fmla="*/ 53 w 86"/>
                <a:gd name="T17" fmla="*/ 38 h 568"/>
                <a:gd name="T18" fmla="*/ 56 w 86"/>
                <a:gd name="T19" fmla="*/ 44 h 568"/>
                <a:gd name="T20" fmla="*/ 58 w 86"/>
                <a:gd name="T21" fmla="*/ 50 h 568"/>
                <a:gd name="T22" fmla="*/ 59 w 86"/>
                <a:gd name="T23" fmla="*/ 56 h 568"/>
                <a:gd name="T24" fmla="*/ 60 w 86"/>
                <a:gd name="T25" fmla="*/ 64 h 568"/>
                <a:gd name="T26" fmla="*/ 60 w 86"/>
                <a:gd name="T27" fmla="*/ 500 h 568"/>
                <a:gd name="T28" fmla="*/ 60 w 86"/>
                <a:gd name="T29" fmla="*/ 508 h 568"/>
                <a:gd name="T30" fmla="*/ 59 w 86"/>
                <a:gd name="T31" fmla="*/ 514 h 568"/>
                <a:gd name="T32" fmla="*/ 57 w 86"/>
                <a:gd name="T33" fmla="*/ 522 h 568"/>
                <a:gd name="T34" fmla="*/ 54 w 86"/>
                <a:gd name="T35" fmla="*/ 528 h 568"/>
                <a:gd name="T36" fmla="*/ 51 w 86"/>
                <a:gd name="T37" fmla="*/ 534 h 568"/>
                <a:gd name="T38" fmla="*/ 47 w 86"/>
                <a:gd name="T39" fmla="*/ 538 h 568"/>
                <a:gd name="T40" fmla="*/ 40 w 86"/>
                <a:gd name="T41" fmla="*/ 548 h 568"/>
                <a:gd name="T42" fmla="*/ 27 w 86"/>
                <a:gd name="T43" fmla="*/ 558 h 568"/>
                <a:gd name="T44" fmla="*/ 22 w 86"/>
                <a:gd name="T45" fmla="*/ 560 h 568"/>
                <a:gd name="T46" fmla="*/ 16 w 86"/>
                <a:gd name="T47" fmla="*/ 564 h 568"/>
                <a:gd name="T48" fmla="*/ 3 w 86"/>
                <a:gd name="T49" fmla="*/ 568 h 568"/>
                <a:gd name="T50" fmla="*/ 55 w 86"/>
                <a:gd name="T51" fmla="*/ 568 h 568"/>
                <a:gd name="T52" fmla="*/ 58 w 86"/>
                <a:gd name="T53" fmla="*/ 566 h 568"/>
                <a:gd name="T54" fmla="*/ 69 w 86"/>
                <a:gd name="T55" fmla="*/ 552 h 568"/>
                <a:gd name="T56" fmla="*/ 74 w 86"/>
                <a:gd name="T57" fmla="*/ 544 h 568"/>
                <a:gd name="T58" fmla="*/ 78 w 86"/>
                <a:gd name="T59" fmla="*/ 536 h 568"/>
                <a:gd name="T60" fmla="*/ 81 w 86"/>
                <a:gd name="T61" fmla="*/ 528 h 568"/>
                <a:gd name="T62" fmla="*/ 83 w 86"/>
                <a:gd name="T63" fmla="*/ 518 h 568"/>
                <a:gd name="T64" fmla="*/ 85 w 86"/>
                <a:gd name="T65" fmla="*/ 508 h 568"/>
                <a:gd name="T66" fmla="*/ 85 w 86"/>
                <a:gd name="T67" fmla="*/ 500 h 568"/>
                <a:gd name="T68" fmla="*/ 85 w 86"/>
                <a:gd name="T69" fmla="*/ 496 h 568"/>
                <a:gd name="T70" fmla="*/ 85 w 86"/>
                <a:gd name="T71" fmla="*/ 68 h 568"/>
                <a:gd name="T72" fmla="*/ 85 w 86"/>
                <a:gd name="T73" fmla="*/ 60 h 568"/>
                <a:gd name="T74" fmla="*/ 84 w 86"/>
                <a:gd name="T75" fmla="*/ 50 h 568"/>
                <a:gd name="T76" fmla="*/ 81 w 86"/>
                <a:gd name="T77" fmla="*/ 42 h 568"/>
                <a:gd name="T78" fmla="*/ 78 w 86"/>
                <a:gd name="T79" fmla="*/ 32 h 568"/>
                <a:gd name="T80" fmla="*/ 74 w 86"/>
                <a:gd name="T81" fmla="*/ 24 h 568"/>
                <a:gd name="T82" fmla="*/ 70 w 86"/>
                <a:gd name="T83" fmla="*/ 18 h 568"/>
                <a:gd name="T84" fmla="*/ 58 w 86"/>
                <a:gd name="T85" fmla="*/ 2 h 568"/>
                <a:gd name="T86" fmla="*/ 55 w 86"/>
                <a:gd name="T87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6" h="568">
                  <a:moveTo>
                    <a:pt x="55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9" y="6"/>
                  </a:lnTo>
                  <a:lnTo>
                    <a:pt x="26" y="8"/>
                  </a:lnTo>
                  <a:lnTo>
                    <a:pt x="31" y="12"/>
                  </a:lnTo>
                  <a:lnTo>
                    <a:pt x="40" y="20"/>
                  </a:lnTo>
                  <a:lnTo>
                    <a:pt x="51" y="34"/>
                  </a:lnTo>
                  <a:lnTo>
                    <a:pt x="53" y="38"/>
                  </a:lnTo>
                  <a:lnTo>
                    <a:pt x="56" y="44"/>
                  </a:lnTo>
                  <a:lnTo>
                    <a:pt x="58" y="50"/>
                  </a:lnTo>
                  <a:lnTo>
                    <a:pt x="59" y="56"/>
                  </a:lnTo>
                  <a:lnTo>
                    <a:pt x="60" y="64"/>
                  </a:lnTo>
                  <a:lnTo>
                    <a:pt x="60" y="500"/>
                  </a:lnTo>
                  <a:lnTo>
                    <a:pt x="60" y="508"/>
                  </a:lnTo>
                  <a:lnTo>
                    <a:pt x="59" y="514"/>
                  </a:lnTo>
                  <a:lnTo>
                    <a:pt x="57" y="522"/>
                  </a:lnTo>
                  <a:lnTo>
                    <a:pt x="54" y="528"/>
                  </a:lnTo>
                  <a:lnTo>
                    <a:pt x="51" y="534"/>
                  </a:lnTo>
                  <a:lnTo>
                    <a:pt x="47" y="538"/>
                  </a:lnTo>
                  <a:lnTo>
                    <a:pt x="40" y="548"/>
                  </a:lnTo>
                  <a:lnTo>
                    <a:pt x="27" y="558"/>
                  </a:lnTo>
                  <a:lnTo>
                    <a:pt x="22" y="560"/>
                  </a:lnTo>
                  <a:lnTo>
                    <a:pt x="16" y="564"/>
                  </a:lnTo>
                  <a:lnTo>
                    <a:pt x="3" y="568"/>
                  </a:lnTo>
                  <a:lnTo>
                    <a:pt x="55" y="568"/>
                  </a:lnTo>
                  <a:lnTo>
                    <a:pt x="58" y="566"/>
                  </a:lnTo>
                  <a:lnTo>
                    <a:pt x="69" y="552"/>
                  </a:lnTo>
                  <a:lnTo>
                    <a:pt x="74" y="544"/>
                  </a:lnTo>
                  <a:lnTo>
                    <a:pt x="78" y="536"/>
                  </a:lnTo>
                  <a:lnTo>
                    <a:pt x="81" y="528"/>
                  </a:lnTo>
                  <a:lnTo>
                    <a:pt x="83" y="518"/>
                  </a:lnTo>
                  <a:lnTo>
                    <a:pt x="85" y="508"/>
                  </a:lnTo>
                  <a:lnTo>
                    <a:pt x="85" y="500"/>
                  </a:lnTo>
                  <a:lnTo>
                    <a:pt x="85" y="496"/>
                  </a:lnTo>
                  <a:lnTo>
                    <a:pt x="85" y="68"/>
                  </a:lnTo>
                  <a:lnTo>
                    <a:pt x="85" y="60"/>
                  </a:lnTo>
                  <a:lnTo>
                    <a:pt x="84" y="50"/>
                  </a:lnTo>
                  <a:lnTo>
                    <a:pt x="81" y="42"/>
                  </a:lnTo>
                  <a:lnTo>
                    <a:pt x="78" y="32"/>
                  </a:lnTo>
                  <a:lnTo>
                    <a:pt x="74" y="24"/>
                  </a:lnTo>
                  <a:lnTo>
                    <a:pt x="70" y="18"/>
                  </a:lnTo>
                  <a:lnTo>
                    <a:pt x="58" y="2"/>
                  </a:lnTo>
                  <a:lnTo>
                    <a:pt x="55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86" name="Rectangle 1015"/>
            <p:cNvSpPr>
              <a:spLocks/>
            </p:cNvSpPr>
            <p:nvPr/>
          </p:nvSpPr>
          <p:spPr bwMode="auto">
            <a:xfrm>
              <a:off x="1065213" y="3468688"/>
              <a:ext cx="55562" cy="1403350"/>
            </a:xfrm>
            <a:prstGeom prst="rect">
              <a:avLst/>
            </a:prstGeom>
            <a:noFill/>
            <a:ln w="25400">
              <a:solidFill>
                <a:srgbClr val="4F81B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87" name="Rectangle 1016"/>
            <p:cNvSpPr>
              <a:spLocks/>
            </p:cNvSpPr>
            <p:nvPr/>
          </p:nvSpPr>
          <p:spPr bwMode="auto">
            <a:xfrm>
              <a:off x="1255713" y="3468688"/>
              <a:ext cx="257175" cy="1403350"/>
            </a:xfrm>
            <a:prstGeom prst="rect">
              <a:avLst/>
            </a:prstGeom>
            <a:noFill/>
            <a:ln w="25399">
              <a:solidFill>
                <a:srgbClr val="4F81B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88" name="Rectangle 1017"/>
            <p:cNvSpPr>
              <a:spLocks/>
            </p:cNvSpPr>
            <p:nvPr/>
          </p:nvSpPr>
          <p:spPr bwMode="auto">
            <a:xfrm>
              <a:off x="1663700" y="3468688"/>
              <a:ext cx="481013" cy="1403350"/>
            </a:xfrm>
            <a:prstGeom prst="rect">
              <a:avLst/>
            </a:prstGeom>
            <a:noFill/>
            <a:ln w="25399">
              <a:solidFill>
                <a:srgbClr val="4F81B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89" name="Freeform 1018"/>
            <p:cNvSpPr>
              <a:spLocks/>
            </p:cNvSpPr>
            <p:nvPr/>
          </p:nvSpPr>
          <p:spPr bwMode="auto">
            <a:xfrm>
              <a:off x="5351463" y="3013075"/>
              <a:ext cx="1531937" cy="358775"/>
            </a:xfrm>
            <a:custGeom>
              <a:avLst/>
              <a:gdLst>
                <a:gd name="T0" fmla="*/ 0 w 2413"/>
                <a:gd name="T1" fmla="*/ 0 h 566"/>
                <a:gd name="T2" fmla="*/ 2129 w 2413"/>
                <a:gd name="T3" fmla="*/ 0 h 566"/>
                <a:gd name="T4" fmla="*/ 2412 w 2413"/>
                <a:gd name="T5" fmla="*/ 282 h 566"/>
                <a:gd name="T6" fmla="*/ 2129 w 2413"/>
                <a:gd name="T7" fmla="*/ 566 h 566"/>
                <a:gd name="T8" fmla="*/ 0 w 2413"/>
                <a:gd name="T9" fmla="*/ 566 h 566"/>
                <a:gd name="T10" fmla="*/ 283 w 2413"/>
                <a:gd name="T11" fmla="*/ 282 h 566"/>
                <a:gd name="T12" fmla="*/ 0 w 2413"/>
                <a:gd name="T13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3" h="566">
                  <a:moveTo>
                    <a:pt x="0" y="0"/>
                  </a:moveTo>
                  <a:lnTo>
                    <a:pt x="2129" y="0"/>
                  </a:lnTo>
                  <a:lnTo>
                    <a:pt x="2412" y="282"/>
                  </a:lnTo>
                  <a:lnTo>
                    <a:pt x="2129" y="566"/>
                  </a:lnTo>
                  <a:lnTo>
                    <a:pt x="0" y="566"/>
                  </a:lnTo>
                  <a:lnTo>
                    <a:pt x="283" y="28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90" name="Freeform 1019"/>
            <p:cNvSpPr>
              <a:spLocks/>
            </p:cNvSpPr>
            <p:nvPr/>
          </p:nvSpPr>
          <p:spPr bwMode="auto">
            <a:xfrm>
              <a:off x="6911975" y="1612900"/>
              <a:ext cx="1069975" cy="3175000"/>
            </a:xfrm>
            <a:custGeom>
              <a:avLst/>
              <a:gdLst>
                <a:gd name="T0" fmla="*/ 0 w 1684"/>
                <a:gd name="T1" fmla="*/ 257 h 5001"/>
                <a:gd name="T2" fmla="*/ 8 w 1684"/>
                <a:gd name="T3" fmla="*/ 212 h 5001"/>
                <a:gd name="T4" fmla="*/ 22 w 1684"/>
                <a:gd name="T5" fmla="*/ 170 h 5001"/>
                <a:gd name="T6" fmla="*/ 42 w 1684"/>
                <a:gd name="T7" fmla="*/ 131 h 5001"/>
                <a:gd name="T8" fmla="*/ 68 w 1684"/>
                <a:gd name="T9" fmla="*/ 96 h 5001"/>
                <a:gd name="T10" fmla="*/ 99 w 1684"/>
                <a:gd name="T11" fmla="*/ 66 h 5001"/>
                <a:gd name="T12" fmla="*/ 134 w 1684"/>
                <a:gd name="T13" fmla="*/ 40 h 5001"/>
                <a:gd name="T14" fmla="*/ 173 w 1684"/>
                <a:gd name="T15" fmla="*/ 21 h 5001"/>
                <a:gd name="T16" fmla="*/ 216 w 1684"/>
                <a:gd name="T17" fmla="*/ 7 h 5001"/>
                <a:gd name="T18" fmla="*/ 261 w 1684"/>
                <a:gd name="T19" fmla="*/ 0 h 5001"/>
                <a:gd name="T20" fmla="*/ 1426 w 1684"/>
                <a:gd name="T21" fmla="*/ 0 h 5001"/>
                <a:gd name="T22" fmla="*/ 1471 w 1684"/>
                <a:gd name="T23" fmla="*/ 8 h 5001"/>
                <a:gd name="T24" fmla="*/ 1513 w 1684"/>
                <a:gd name="T25" fmla="*/ 22 h 5001"/>
                <a:gd name="T26" fmla="*/ 1552 w 1684"/>
                <a:gd name="T27" fmla="*/ 42 h 5001"/>
                <a:gd name="T28" fmla="*/ 1587 w 1684"/>
                <a:gd name="T29" fmla="*/ 68 h 5001"/>
                <a:gd name="T30" fmla="*/ 1617 w 1684"/>
                <a:gd name="T31" fmla="*/ 99 h 5001"/>
                <a:gd name="T32" fmla="*/ 1643 w 1684"/>
                <a:gd name="T33" fmla="*/ 134 h 5001"/>
                <a:gd name="T34" fmla="*/ 1663 w 1684"/>
                <a:gd name="T35" fmla="*/ 173 h 5001"/>
                <a:gd name="T36" fmla="*/ 1676 w 1684"/>
                <a:gd name="T37" fmla="*/ 216 h 5001"/>
                <a:gd name="T38" fmla="*/ 1683 w 1684"/>
                <a:gd name="T39" fmla="*/ 261 h 5001"/>
                <a:gd name="T40" fmla="*/ 1683 w 1684"/>
                <a:gd name="T41" fmla="*/ 4743 h 5001"/>
                <a:gd name="T42" fmla="*/ 1675 w 1684"/>
                <a:gd name="T43" fmla="*/ 4788 h 5001"/>
                <a:gd name="T44" fmla="*/ 1661 w 1684"/>
                <a:gd name="T45" fmla="*/ 4830 h 5001"/>
                <a:gd name="T46" fmla="*/ 1641 w 1684"/>
                <a:gd name="T47" fmla="*/ 4869 h 5001"/>
                <a:gd name="T48" fmla="*/ 1615 w 1684"/>
                <a:gd name="T49" fmla="*/ 4904 h 5001"/>
                <a:gd name="T50" fmla="*/ 1584 w 1684"/>
                <a:gd name="T51" fmla="*/ 4934 h 5001"/>
                <a:gd name="T52" fmla="*/ 1549 w 1684"/>
                <a:gd name="T53" fmla="*/ 4960 h 5001"/>
                <a:gd name="T54" fmla="*/ 1510 w 1684"/>
                <a:gd name="T55" fmla="*/ 4980 h 5001"/>
                <a:gd name="T56" fmla="*/ 1468 w 1684"/>
                <a:gd name="T57" fmla="*/ 4993 h 5001"/>
                <a:gd name="T58" fmla="*/ 1423 w 1684"/>
                <a:gd name="T59" fmla="*/ 5000 h 5001"/>
                <a:gd name="T60" fmla="*/ 257 w 1684"/>
                <a:gd name="T61" fmla="*/ 5000 h 5001"/>
                <a:gd name="T62" fmla="*/ 212 w 1684"/>
                <a:gd name="T63" fmla="*/ 4992 h 5001"/>
                <a:gd name="T64" fmla="*/ 170 w 1684"/>
                <a:gd name="T65" fmla="*/ 4978 h 5001"/>
                <a:gd name="T66" fmla="*/ 131 w 1684"/>
                <a:gd name="T67" fmla="*/ 4958 h 5001"/>
                <a:gd name="T68" fmla="*/ 96 w 1684"/>
                <a:gd name="T69" fmla="*/ 4932 h 5001"/>
                <a:gd name="T70" fmla="*/ 66 w 1684"/>
                <a:gd name="T71" fmla="*/ 4901 h 5001"/>
                <a:gd name="T72" fmla="*/ 40 w 1684"/>
                <a:gd name="T73" fmla="*/ 4866 h 5001"/>
                <a:gd name="T74" fmla="*/ 21 w 1684"/>
                <a:gd name="T75" fmla="*/ 4827 h 5001"/>
                <a:gd name="T76" fmla="*/ 7 w 1684"/>
                <a:gd name="T77" fmla="*/ 4785 h 5001"/>
                <a:gd name="T78" fmla="*/ 0 w 1684"/>
                <a:gd name="T79" fmla="*/ 4740 h 5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84" h="5001">
                  <a:moveTo>
                    <a:pt x="0" y="280"/>
                  </a:moveTo>
                  <a:lnTo>
                    <a:pt x="0" y="257"/>
                  </a:lnTo>
                  <a:lnTo>
                    <a:pt x="3" y="234"/>
                  </a:lnTo>
                  <a:lnTo>
                    <a:pt x="8" y="212"/>
                  </a:lnTo>
                  <a:lnTo>
                    <a:pt x="14" y="191"/>
                  </a:lnTo>
                  <a:lnTo>
                    <a:pt x="22" y="170"/>
                  </a:lnTo>
                  <a:lnTo>
                    <a:pt x="31" y="150"/>
                  </a:lnTo>
                  <a:lnTo>
                    <a:pt x="42" y="131"/>
                  </a:lnTo>
                  <a:lnTo>
                    <a:pt x="54" y="113"/>
                  </a:lnTo>
                  <a:lnTo>
                    <a:pt x="68" y="96"/>
                  </a:lnTo>
                  <a:lnTo>
                    <a:pt x="83" y="81"/>
                  </a:lnTo>
                  <a:lnTo>
                    <a:pt x="99" y="66"/>
                  </a:lnTo>
                  <a:lnTo>
                    <a:pt x="116" y="52"/>
                  </a:lnTo>
                  <a:lnTo>
                    <a:pt x="134" y="40"/>
                  </a:lnTo>
                  <a:lnTo>
                    <a:pt x="153" y="30"/>
                  </a:lnTo>
                  <a:lnTo>
                    <a:pt x="173" y="21"/>
                  </a:lnTo>
                  <a:lnTo>
                    <a:pt x="194" y="13"/>
                  </a:lnTo>
                  <a:lnTo>
                    <a:pt x="216" y="7"/>
                  </a:lnTo>
                  <a:lnTo>
                    <a:pt x="238" y="3"/>
                  </a:lnTo>
                  <a:lnTo>
                    <a:pt x="261" y="0"/>
                  </a:lnTo>
                  <a:lnTo>
                    <a:pt x="1403" y="0"/>
                  </a:lnTo>
                  <a:lnTo>
                    <a:pt x="1426" y="0"/>
                  </a:lnTo>
                  <a:lnTo>
                    <a:pt x="1449" y="3"/>
                  </a:lnTo>
                  <a:lnTo>
                    <a:pt x="1471" y="8"/>
                  </a:lnTo>
                  <a:lnTo>
                    <a:pt x="1492" y="14"/>
                  </a:lnTo>
                  <a:lnTo>
                    <a:pt x="1513" y="22"/>
                  </a:lnTo>
                  <a:lnTo>
                    <a:pt x="1533" y="31"/>
                  </a:lnTo>
                  <a:lnTo>
                    <a:pt x="1552" y="42"/>
                  </a:lnTo>
                  <a:lnTo>
                    <a:pt x="1570" y="54"/>
                  </a:lnTo>
                  <a:lnTo>
                    <a:pt x="1587" y="68"/>
                  </a:lnTo>
                  <a:lnTo>
                    <a:pt x="1603" y="83"/>
                  </a:lnTo>
                  <a:lnTo>
                    <a:pt x="1617" y="99"/>
                  </a:lnTo>
                  <a:lnTo>
                    <a:pt x="1631" y="116"/>
                  </a:lnTo>
                  <a:lnTo>
                    <a:pt x="1643" y="134"/>
                  </a:lnTo>
                  <a:lnTo>
                    <a:pt x="1653" y="153"/>
                  </a:lnTo>
                  <a:lnTo>
                    <a:pt x="1663" y="173"/>
                  </a:lnTo>
                  <a:lnTo>
                    <a:pt x="1670" y="194"/>
                  </a:lnTo>
                  <a:lnTo>
                    <a:pt x="1676" y="216"/>
                  </a:lnTo>
                  <a:lnTo>
                    <a:pt x="1681" y="238"/>
                  </a:lnTo>
                  <a:lnTo>
                    <a:pt x="1683" y="261"/>
                  </a:lnTo>
                  <a:lnTo>
                    <a:pt x="1684" y="4720"/>
                  </a:lnTo>
                  <a:lnTo>
                    <a:pt x="1683" y="4743"/>
                  </a:lnTo>
                  <a:lnTo>
                    <a:pt x="1680" y="4766"/>
                  </a:lnTo>
                  <a:lnTo>
                    <a:pt x="1675" y="4788"/>
                  </a:lnTo>
                  <a:lnTo>
                    <a:pt x="1669" y="4809"/>
                  </a:lnTo>
                  <a:lnTo>
                    <a:pt x="1661" y="4830"/>
                  </a:lnTo>
                  <a:lnTo>
                    <a:pt x="1652" y="4850"/>
                  </a:lnTo>
                  <a:lnTo>
                    <a:pt x="1641" y="4869"/>
                  </a:lnTo>
                  <a:lnTo>
                    <a:pt x="1629" y="4887"/>
                  </a:lnTo>
                  <a:lnTo>
                    <a:pt x="1615" y="4904"/>
                  </a:lnTo>
                  <a:lnTo>
                    <a:pt x="1600" y="4920"/>
                  </a:lnTo>
                  <a:lnTo>
                    <a:pt x="1584" y="4934"/>
                  </a:lnTo>
                  <a:lnTo>
                    <a:pt x="1567" y="4948"/>
                  </a:lnTo>
                  <a:lnTo>
                    <a:pt x="1549" y="4960"/>
                  </a:lnTo>
                  <a:lnTo>
                    <a:pt x="1530" y="4970"/>
                  </a:lnTo>
                  <a:lnTo>
                    <a:pt x="1510" y="4980"/>
                  </a:lnTo>
                  <a:lnTo>
                    <a:pt x="1489" y="4987"/>
                  </a:lnTo>
                  <a:lnTo>
                    <a:pt x="1468" y="4993"/>
                  </a:lnTo>
                  <a:lnTo>
                    <a:pt x="1445" y="4998"/>
                  </a:lnTo>
                  <a:lnTo>
                    <a:pt x="1423" y="5000"/>
                  </a:lnTo>
                  <a:lnTo>
                    <a:pt x="280" y="5001"/>
                  </a:lnTo>
                  <a:lnTo>
                    <a:pt x="257" y="5000"/>
                  </a:lnTo>
                  <a:lnTo>
                    <a:pt x="234" y="4997"/>
                  </a:lnTo>
                  <a:lnTo>
                    <a:pt x="212" y="4992"/>
                  </a:lnTo>
                  <a:lnTo>
                    <a:pt x="191" y="4986"/>
                  </a:lnTo>
                  <a:lnTo>
                    <a:pt x="170" y="4978"/>
                  </a:lnTo>
                  <a:lnTo>
                    <a:pt x="150" y="4969"/>
                  </a:lnTo>
                  <a:lnTo>
                    <a:pt x="131" y="4958"/>
                  </a:lnTo>
                  <a:lnTo>
                    <a:pt x="113" y="4946"/>
                  </a:lnTo>
                  <a:lnTo>
                    <a:pt x="96" y="4932"/>
                  </a:lnTo>
                  <a:lnTo>
                    <a:pt x="81" y="4917"/>
                  </a:lnTo>
                  <a:lnTo>
                    <a:pt x="66" y="4901"/>
                  </a:lnTo>
                  <a:lnTo>
                    <a:pt x="53" y="4884"/>
                  </a:lnTo>
                  <a:lnTo>
                    <a:pt x="40" y="4866"/>
                  </a:lnTo>
                  <a:lnTo>
                    <a:pt x="30" y="4847"/>
                  </a:lnTo>
                  <a:lnTo>
                    <a:pt x="21" y="4827"/>
                  </a:lnTo>
                  <a:lnTo>
                    <a:pt x="13" y="4806"/>
                  </a:lnTo>
                  <a:lnTo>
                    <a:pt x="7" y="4785"/>
                  </a:lnTo>
                  <a:lnTo>
                    <a:pt x="3" y="4763"/>
                  </a:lnTo>
                  <a:lnTo>
                    <a:pt x="0" y="4740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F79646">
                <a:lumMod val="20000"/>
                <a:lumOff val="80000"/>
              </a:srgbClr>
            </a:solidFill>
            <a:ln w="19050">
              <a:solidFill>
                <a:srgbClr val="BD4A4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kern="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91" name="Freeform 1020"/>
            <p:cNvSpPr>
              <a:spLocks/>
            </p:cNvSpPr>
            <p:nvPr/>
          </p:nvSpPr>
          <p:spPr bwMode="auto">
            <a:xfrm>
              <a:off x="3203848" y="1772816"/>
              <a:ext cx="3096344" cy="432048"/>
            </a:xfrm>
            <a:custGeom>
              <a:avLst/>
              <a:gdLst>
                <a:gd name="T0" fmla="*/ 0 w 3147"/>
                <a:gd name="T1" fmla="*/ 93 h 562"/>
                <a:gd name="T2" fmla="*/ 2 w 3147"/>
                <a:gd name="T3" fmla="*/ 70 h 562"/>
                <a:gd name="T4" fmla="*/ 10 w 3147"/>
                <a:gd name="T5" fmla="*/ 50 h 562"/>
                <a:gd name="T6" fmla="*/ 22 w 3147"/>
                <a:gd name="T7" fmla="*/ 32 h 562"/>
                <a:gd name="T8" fmla="*/ 38 w 3147"/>
                <a:gd name="T9" fmla="*/ 17 h 562"/>
                <a:gd name="T10" fmla="*/ 57 w 3147"/>
                <a:gd name="T11" fmla="*/ 7 h 562"/>
                <a:gd name="T12" fmla="*/ 79 w 3147"/>
                <a:gd name="T13" fmla="*/ 1 h 562"/>
                <a:gd name="T14" fmla="*/ 3053 w 3147"/>
                <a:gd name="T15" fmla="*/ 0 h 562"/>
                <a:gd name="T16" fmla="*/ 3076 w 3147"/>
                <a:gd name="T17" fmla="*/ 2 h 562"/>
                <a:gd name="T18" fmla="*/ 3096 w 3147"/>
                <a:gd name="T19" fmla="*/ 10 h 562"/>
                <a:gd name="T20" fmla="*/ 3114 w 3147"/>
                <a:gd name="T21" fmla="*/ 22 h 562"/>
                <a:gd name="T22" fmla="*/ 3129 w 3147"/>
                <a:gd name="T23" fmla="*/ 38 h 562"/>
                <a:gd name="T24" fmla="*/ 3140 w 3147"/>
                <a:gd name="T25" fmla="*/ 57 h 562"/>
                <a:gd name="T26" fmla="*/ 3146 w 3147"/>
                <a:gd name="T27" fmla="*/ 79 h 562"/>
                <a:gd name="T28" fmla="*/ 3147 w 3147"/>
                <a:gd name="T29" fmla="*/ 468 h 562"/>
                <a:gd name="T30" fmla="*/ 3144 w 3147"/>
                <a:gd name="T31" fmla="*/ 490 h 562"/>
                <a:gd name="T32" fmla="*/ 3136 w 3147"/>
                <a:gd name="T33" fmla="*/ 511 h 562"/>
                <a:gd name="T34" fmla="*/ 3124 w 3147"/>
                <a:gd name="T35" fmla="*/ 529 h 562"/>
                <a:gd name="T36" fmla="*/ 3108 w 3147"/>
                <a:gd name="T37" fmla="*/ 544 h 562"/>
                <a:gd name="T38" fmla="*/ 3089 w 3147"/>
                <a:gd name="T39" fmla="*/ 554 h 562"/>
                <a:gd name="T40" fmla="*/ 3067 w 3147"/>
                <a:gd name="T41" fmla="*/ 560 h 562"/>
                <a:gd name="T42" fmla="*/ 93 w 3147"/>
                <a:gd name="T43" fmla="*/ 561 h 562"/>
                <a:gd name="T44" fmla="*/ 70 w 3147"/>
                <a:gd name="T45" fmla="*/ 559 h 562"/>
                <a:gd name="T46" fmla="*/ 50 w 3147"/>
                <a:gd name="T47" fmla="*/ 551 h 562"/>
                <a:gd name="T48" fmla="*/ 32 w 3147"/>
                <a:gd name="T49" fmla="*/ 538 h 562"/>
                <a:gd name="T50" fmla="*/ 17 w 3147"/>
                <a:gd name="T51" fmla="*/ 522 h 562"/>
                <a:gd name="T52" fmla="*/ 7 w 3147"/>
                <a:gd name="T53" fmla="*/ 503 h 562"/>
                <a:gd name="T54" fmla="*/ 1 w 3147"/>
                <a:gd name="T55" fmla="*/ 482 h 562"/>
                <a:gd name="T56" fmla="*/ 0 w 3147"/>
                <a:gd name="T57" fmla="*/ 93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47" h="562">
                  <a:moveTo>
                    <a:pt x="0" y="93"/>
                  </a:moveTo>
                  <a:lnTo>
                    <a:pt x="2" y="70"/>
                  </a:lnTo>
                  <a:lnTo>
                    <a:pt x="10" y="50"/>
                  </a:lnTo>
                  <a:lnTo>
                    <a:pt x="22" y="32"/>
                  </a:lnTo>
                  <a:lnTo>
                    <a:pt x="38" y="17"/>
                  </a:lnTo>
                  <a:lnTo>
                    <a:pt x="57" y="7"/>
                  </a:lnTo>
                  <a:lnTo>
                    <a:pt x="79" y="1"/>
                  </a:lnTo>
                  <a:lnTo>
                    <a:pt x="3053" y="0"/>
                  </a:lnTo>
                  <a:lnTo>
                    <a:pt x="3076" y="2"/>
                  </a:lnTo>
                  <a:lnTo>
                    <a:pt x="3096" y="10"/>
                  </a:lnTo>
                  <a:lnTo>
                    <a:pt x="3114" y="22"/>
                  </a:lnTo>
                  <a:lnTo>
                    <a:pt x="3129" y="38"/>
                  </a:lnTo>
                  <a:lnTo>
                    <a:pt x="3140" y="57"/>
                  </a:lnTo>
                  <a:lnTo>
                    <a:pt x="3146" y="79"/>
                  </a:lnTo>
                  <a:lnTo>
                    <a:pt x="3147" y="468"/>
                  </a:lnTo>
                  <a:lnTo>
                    <a:pt x="3144" y="490"/>
                  </a:lnTo>
                  <a:lnTo>
                    <a:pt x="3136" y="511"/>
                  </a:lnTo>
                  <a:lnTo>
                    <a:pt x="3124" y="529"/>
                  </a:lnTo>
                  <a:lnTo>
                    <a:pt x="3108" y="544"/>
                  </a:lnTo>
                  <a:lnTo>
                    <a:pt x="3089" y="554"/>
                  </a:lnTo>
                  <a:lnTo>
                    <a:pt x="3067" y="560"/>
                  </a:lnTo>
                  <a:lnTo>
                    <a:pt x="93" y="561"/>
                  </a:lnTo>
                  <a:lnTo>
                    <a:pt x="70" y="559"/>
                  </a:lnTo>
                  <a:lnTo>
                    <a:pt x="50" y="551"/>
                  </a:lnTo>
                  <a:lnTo>
                    <a:pt x="32" y="538"/>
                  </a:lnTo>
                  <a:lnTo>
                    <a:pt x="17" y="522"/>
                  </a:lnTo>
                  <a:lnTo>
                    <a:pt x="7" y="503"/>
                  </a:lnTo>
                  <a:lnTo>
                    <a:pt x="1" y="48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>
              <a:solidFill>
                <a:srgbClr val="B66C3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kern="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92" name="Freeform 1021"/>
            <p:cNvSpPr>
              <a:spLocks/>
            </p:cNvSpPr>
            <p:nvPr/>
          </p:nvSpPr>
          <p:spPr bwMode="auto">
            <a:xfrm>
              <a:off x="3203848" y="2447925"/>
              <a:ext cx="3096344" cy="352425"/>
            </a:xfrm>
            <a:custGeom>
              <a:avLst/>
              <a:gdLst>
                <a:gd name="T0" fmla="*/ 0 w 4947"/>
                <a:gd name="T1" fmla="*/ 92 h 553"/>
                <a:gd name="T2" fmla="*/ 2 w 4947"/>
                <a:gd name="T3" fmla="*/ 69 h 553"/>
                <a:gd name="T4" fmla="*/ 10 w 4947"/>
                <a:gd name="T5" fmla="*/ 48 h 553"/>
                <a:gd name="T6" fmla="*/ 23 w 4947"/>
                <a:gd name="T7" fmla="*/ 31 h 553"/>
                <a:gd name="T8" fmla="*/ 39 w 4947"/>
                <a:gd name="T9" fmla="*/ 16 h 553"/>
                <a:gd name="T10" fmla="*/ 58 w 4947"/>
                <a:gd name="T11" fmla="*/ 6 h 553"/>
                <a:gd name="T12" fmla="*/ 80 w 4947"/>
                <a:gd name="T13" fmla="*/ 0 h 553"/>
                <a:gd name="T14" fmla="*/ 4854 w 4947"/>
                <a:gd name="T15" fmla="*/ 0 h 553"/>
                <a:gd name="T16" fmla="*/ 4877 w 4947"/>
                <a:gd name="T17" fmla="*/ 2 h 553"/>
                <a:gd name="T18" fmla="*/ 4897 w 4947"/>
                <a:gd name="T19" fmla="*/ 10 h 553"/>
                <a:gd name="T20" fmla="*/ 4915 w 4947"/>
                <a:gd name="T21" fmla="*/ 23 h 553"/>
                <a:gd name="T22" fmla="*/ 4930 w 4947"/>
                <a:gd name="T23" fmla="*/ 39 h 553"/>
                <a:gd name="T24" fmla="*/ 4940 w 4947"/>
                <a:gd name="T25" fmla="*/ 58 h 553"/>
                <a:gd name="T26" fmla="*/ 4945 w 4947"/>
                <a:gd name="T27" fmla="*/ 80 h 553"/>
                <a:gd name="T28" fmla="*/ 4946 w 4947"/>
                <a:gd name="T29" fmla="*/ 460 h 553"/>
                <a:gd name="T30" fmla="*/ 4943 w 4947"/>
                <a:gd name="T31" fmla="*/ 483 h 553"/>
                <a:gd name="T32" fmla="*/ 4935 w 4947"/>
                <a:gd name="T33" fmla="*/ 503 h 553"/>
                <a:gd name="T34" fmla="*/ 4923 w 4947"/>
                <a:gd name="T35" fmla="*/ 521 h 553"/>
                <a:gd name="T36" fmla="*/ 4907 w 4947"/>
                <a:gd name="T37" fmla="*/ 536 h 553"/>
                <a:gd name="T38" fmla="*/ 4887 w 4947"/>
                <a:gd name="T39" fmla="*/ 546 h 553"/>
                <a:gd name="T40" fmla="*/ 4866 w 4947"/>
                <a:gd name="T41" fmla="*/ 551 h 553"/>
                <a:gd name="T42" fmla="*/ 91 w 4947"/>
                <a:gd name="T43" fmla="*/ 552 h 553"/>
                <a:gd name="T44" fmla="*/ 69 w 4947"/>
                <a:gd name="T45" fmla="*/ 549 h 553"/>
                <a:gd name="T46" fmla="*/ 48 w 4947"/>
                <a:gd name="T47" fmla="*/ 541 h 553"/>
                <a:gd name="T48" fmla="*/ 30 w 4947"/>
                <a:gd name="T49" fmla="*/ 529 h 553"/>
                <a:gd name="T50" fmla="*/ 16 w 4947"/>
                <a:gd name="T51" fmla="*/ 513 h 553"/>
                <a:gd name="T52" fmla="*/ 6 w 4947"/>
                <a:gd name="T53" fmla="*/ 493 h 553"/>
                <a:gd name="T54" fmla="*/ 0 w 4947"/>
                <a:gd name="T55" fmla="*/ 472 h 553"/>
                <a:gd name="T56" fmla="*/ 0 w 4947"/>
                <a:gd name="T57" fmla="*/ 92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47" h="553">
                  <a:moveTo>
                    <a:pt x="0" y="92"/>
                  </a:moveTo>
                  <a:lnTo>
                    <a:pt x="2" y="69"/>
                  </a:lnTo>
                  <a:lnTo>
                    <a:pt x="10" y="48"/>
                  </a:lnTo>
                  <a:lnTo>
                    <a:pt x="23" y="31"/>
                  </a:lnTo>
                  <a:lnTo>
                    <a:pt x="39" y="16"/>
                  </a:lnTo>
                  <a:lnTo>
                    <a:pt x="58" y="6"/>
                  </a:lnTo>
                  <a:lnTo>
                    <a:pt x="80" y="0"/>
                  </a:lnTo>
                  <a:lnTo>
                    <a:pt x="4854" y="0"/>
                  </a:lnTo>
                  <a:lnTo>
                    <a:pt x="4877" y="2"/>
                  </a:lnTo>
                  <a:lnTo>
                    <a:pt x="4897" y="10"/>
                  </a:lnTo>
                  <a:lnTo>
                    <a:pt x="4915" y="23"/>
                  </a:lnTo>
                  <a:lnTo>
                    <a:pt x="4930" y="39"/>
                  </a:lnTo>
                  <a:lnTo>
                    <a:pt x="4940" y="58"/>
                  </a:lnTo>
                  <a:lnTo>
                    <a:pt x="4945" y="80"/>
                  </a:lnTo>
                  <a:lnTo>
                    <a:pt x="4946" y="460"/>
                  </a:lnTo>
                  <a:lnTo>
                    <a:pt x="4943" y="483"/>
                  </a:lnTo>
                  <a:lnTo>
                    <a:pt x="4935" y="503"/>
                  </a:lnTo>
                  <a:lnTo>
                    <a:pt x="4923" y="521"/>
                  </a:lnTo>
                  <a:lnTo>
                    <a:pt x="4907" y="536"/>
                  </a:lnTo>
                  <a:lnTo>
                    <a:pt x="4887" y="546"/>
                  </a:lnTo>
                  <a:lnTo>
                    <a:pt x="4866" y="551"/>
                  </a:lnTo>
                  <a:lnTo>
                    <a:pt x="91" y="552"/>
                  </a:lnTo>
                  <a:lnTo>
                    <a:pt x="69" y="549"/>
                  </a:lnTo>
                  <a:lnTo>
                    <a:pt x="48" y="541"/>
                  </a:lnTo>
                  <a:lnTo>
                    <a:pt x="30" y="529"/>
                  </a:lnTo>
                  <a:lnTo>
                    <a:pt x="16" y="513"/>
                  </a:lnTo>
                  <a:lnTo>
                    <a:pt x="6" y="493"/>
                  </a:lnTo>
                  <a:lnTo>
                    <a:pt x="0" y="47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9BBB59">
                <a:lumMod val="75000"/>
              </a:srgbClr>
            </a:solidFill>
            <a:ln w="25400">
              <a:solidFill>
                <a:srgbClr val="70883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kern="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93" name="Freeform 1022"/>
            <p:cNvSpPr>
              <a:spLocks/>
            </p:cNvSpPr>
            <p:nvPr/>
          </p:nvSpPr>
          <p:spPr bwMode="auto">
            <a:xfrm>
              <a:off x="4248150" y="4073525"/>
              <a:ext cx="1268413" cy="357188"/>
            </a:xfrm>
            <a:custGeom>
              <a:avLst/>
              <a:gdLst>
                <a:gd name="T0" fmla="*/ 0 w 1999"/>
                <a:gd name="T1" fmla="*/ 93 h 561"/>
                <a:gd name="T2" fmla="*/ 2 w 1999"/>
                <a:gd name="T3" fmla="*/ 70 h 561"/>
                <a:gd name="T4" fmla="*/ 10 w 1999"/>
                <a:gd name="T5" fmla="*/ 50 h 561"/>
                <a:gd name="T6" fmla="*/ 22 w 1999"/>
                <a:gd name="T7" fmla="*/ 32 h 561"/>
                <a:gd name="T8" fmla="*/ 38 w 1999"/>
                <a:gd name="T9" fmla="*/ 17 h 561"/>
                <a:gd name="T10" fmla="*/ 57 w 1999"/>
                <a:gd name="T11" fmla="*/ 7 h 561"/>
                <a:gd name="T12" fmla="*/ 79 w 1999"/>
                <a:gd name="T13" fmla="*/ 1 h 561"/>
                <a:gd name="T14" fmla="*/ 1906 w 1999"/>
                <a:gd name="T15" fmla="*/ 0 h 561"/>
                <a:gd name="T16" fmla="*/ 1928 w 1999"/>
                <a:gd name="T17" fmla="*/ 2 h 561"/>
                <a:gd name="T18" fmla="*/ 1949 w 1999"/>
                <a:gd name="T19" fmla="*/ 10 h 561"/>
                <a:gd name="T20" fmla="*/ 1967 w 1999"/>
                <a:gd name="T21" fmla="*/ 22 h 561"/>
                <a:gd name="T22" fmla="*/ 1981 w 1999"/>
                <a:gd name="T23" fmla="*/ 38 h 561"/>
                <a:gd name="T24" fmla="*/ 1992 w 1999"/>
                <a:gd name="T25" fmla="*/ 57 h 561"/>
                <a:gd name="T26" fmla="*/ 1998 w 1999"/>
                <a:gd name="T27" fmla="*/ 79 h 561"/>
                <a:gd name="T28" fmla="*/ 1999 w 1999"/>
                <a:gd name="T29" fmla="*/ 467 h 561"/>
                <a:gd name="T30" fmla="*/ 1996 w 1999"/>
                <a:gd name="T31" fmla="*/ 490 h 561"/>
                <a:gd name="T32" fmla="*/ 1989 w 1999"/>
                <a:gd name="T33" fmla="*/ 511 h 561"/>
                <a:gd name="T34" fmla="*/ 1976 w 1999"/>
                <a:gd name="T35" fmla="*/ 529 h 561"/>
                <a:gd name="T36" fmla="*/ 1960 w 1999"/>
                <a:gd name="T37" fmla="*/ 543 h 561"/>
                <a:gd name="T38" fmla="*/ 1941 w 1999"/>
                <a:gd name="T39" fmla="*/ 554 h 561"/>
                <a:gd name="T40" fmla="*/ 1920 w 1999"/>
                <a:gd name="T41" fmla="*/ 560 h 561"/>
                <a:gd name="T42" fmla="*/ 93 w 1999"/>
                <a:gd name="T43" fmla="*/ 561 h 561"/>
                <a:gd name="T44" fmla="*/ 70 w 1999"/>
                <a:gd name="T45" fmla="*/ 558 h 561"/>
                <a:gd name="T46" fmla="*/ 50 w 1999"/>
                <a:gd name="T47" fmla="*/ 551 h 561"/>
                <a:gd name="T48" fmla="*/ 32 w 1999"/>
                <a:gd name="T49" fmla="*/ 538 h 561"/>
                <a:gd name="T50" fmla="*/ 17 w 1999"/>
                <a:gd name="T51" fmla="*/ 522 h 561"/>
                <a:gd name="T52" fmla="*/ 7 w 1999"/>
                <a:gd name="T53" fmla="*/ 503 h 561"/>
                <a:gd name="T54" fmla="*/ 1 w 1999"/>
                <a:gd name="T55" fmla="*/ 482 h 561"/>
                <a:gd name="T56" fmla="*/ 0 w 1999"/>
                <a:gd name="T57" fmla="*/ 93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99" h="561">
                  <a:moveTo>
                    <a:pt x="0" y="93"/>
                  </a:moveTo>
                  <a:lnTo>
                    <a:pt x="2" y="70"/>
                  </a:lnTo>
                  <a:lnTo>
                    <a:pt x="10" y="50"/>
                  </a:lnTo>
                  <a:lnTo>
                    <a:pt x="22" y="32"/>
                  </a:lnTo>
                  <a:lnTo>
                    <a:pt x="38" y="17"/>
                  </a:lnTo>
                  <a:lnTo>
                    <a:pt x="57" y="7"/>
                  </a:lnTo>
                  <a:lnTo>
                    <a:pt x="79" y="1"/>
                  </a:lnTo>
                  <a:lnTo>
                    <a:pt x="1906" y="0"/>
                  </a:lnTo>
                  <a:lnTo>
                    <a:pt x="1928" y="2"/>
                  </a:lnTo>
                  <a:lnTo>
                    <a:pt x="1949" y="10"/>
                  </a:lnTo>
                  <a:lnTo>
                    <a:pt x="1967" y="22"/>
                  </a:lnTo>
                  <a:lnTo>
                    <a:pt x="1981" y="38"/>
                  </a:lnTo>
                  <a:lnTo>
                    <a:pt x="1992" y="57"/>
                  </a:lnTo>
                  <a:lnTo>
                    <a:pt x="1998" y="79"/>
                  </a:lnTo>
                  <a:lnTo>
                    <a:pt x="1999" y="467"/>
                  </a:lnTo>
                  <a:lnTo>
                    <a:pt x="1996" y="490"/>
                  </a:lnTo>
                  <a:lnTo>
                    <a:pt x="1989" y="511"/>
                  </a:lnTo>
                  <a:lnTo>
                    <a:pt x="1976" y="529"/>
                  </a:lnTo>
                  <a:lnTo>
                    <a:pt x="1960" y="543"/>
                  </a:lnTo>
                  <a:lnTo>
                    <a:pt x="1941" y="554"/>
                  </a:lnTo>
                  <a:lnTo>
                    <a:pt x="1920" y="560"/>
                  </a:lnTo>
                  <a:lnTo>
                    <a:pt x="93" y="561"/>
                  </a:lnTo>
                  <a:lnTo>
                    <a:pt x="70" y="558"/>
                  </a:lnTo>
                  <a:lnTo>
                    <a:pt x="50" y="551"/>
                  </a:lnTo>
                  <a:lnTo>
                    <a:pt x="32" y="538"/>
                  </a:lnTo>
                  <a:lnTo>
                    <a:pt x="17" y="522"/>
                  </a:lnTo>
                  <a:lnTo>
                    <a:pt x="7" y="503"/>
                  </a:lnTo>
                  <a:lnTo>
                    <a:pt x="1" y="48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1F497D">
                <a:lumMod val="40000"/>
                <a:lumOff val="60000"/>
              </a:srgbClr>
            </a:solidFill>
            <a:ln w="25400">
              <a:solidFill>
                <a:srgbClr val="385D8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kern="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94" name="Freeform 1023"/>
            <p:cNvSpPr>
              <a:spLocks/>
            </p:cNvSpPr>
            <p:nvPr/>
          </p:nvSpPr>
          <p:spPr bwMode="auto">
            <a:xfrm>
              <a:off x="3063875" y="4062413"/>
              <a:ext cx="1003300" cy="368300"/>
            </a:xfrm>
            <a:custGeom>
              <a:avLst/>
              <a:gdLst>
                <a:gd name="T0" fmla="*/ 2 w 1579"/>
                <a:gd name="T1" fmla="*/ 265 h 579"/>
                <a:gd name="T2" fmla="*/ 22 w 1579"/>
                <a:gd name="T3" fmla="*/ 219 h 579"/>
                <a:gd name="T4" fmla="*/ 62 w 1579"/>
                <a:gd name="T5" fmla="*/ 176 h 579"/>
                <a:gd name="T6" fmla="*/ 118 w 1579"/>
                <a:gd name="T7" fmla="*/ 137 h 579"/>
                <a:gd name="T8" fmla="*/ 190 w 1579"/>
                <a:gd name="T9" fmla="*/ 101 h 579"/>
                <a:gd name="T10" fmla="*/ 275 w 1579"/>
                <a:gd name="T11" fmla="*/ 69 h 579"/>
                <a:gd name="T12" fmla="*/ 373 w 1579"/>
                <a:gd name="T13" fmla="*/ 43 h 579"/>
                <a:gd name="T14" fmla="*/ 482 w 1579"/>
                <a:gd name="T15" fmla="*/ 22 h 579"/>
                <a:gd name="T16" fmla="*/ 599 w 1579"/>
                <a:gd name="T17" fmla="*/ 8 h 579"/>
                <a:gd name="T18" fmla="*/ 724 w 1579"/>
                <a:gd name="T19" fmla="*/ 0 h 579"/>
                <a:gd name="T20" fmla="*/ 854 w 1579"/>
                <a:gd name="T21" fmla="*/ 0 h 579"/>
                <a:gd name="T22" fmla="*/ 979 w 1579"/>
                <a:gd name="T23" fmla="*/ 8 h 579"/>
                <a:gd name="T24" fmla="*/ 1096 w 1579"/>
                <a:gd name="T25" fmla="*/ 22 h 579"/>
                <a:gd name="T26" fmla="*/ 1205 w 1579"/>
                <a:gd name="T27" fmla="*/ 43 h 579"/>
                <a:gd name="T28" fmla="*/ 1303 w 1579"/>
                <a:gd name="T29" fmla="*/ 69 h 579"/>
                <a:gd name="T30" fmla="*/ 1388 w 1579"/>
                <a:gd name="T31" fmla="*/ 101 h 579"/>
                <a:gd name="T32" fmla="*/ 1460 w 1579"/>
                <a:gd name="T33" fmla="*/ 137 h 579"/>
                <a:gd name="T34" fmla="*/ 1516 w 1579"/>
                <a:gd name="T35" fmla="*/ 176 h 579"/>
                <a:gd name="T36" fmla="*/ 1555 w 1579"/>
                <a:gd name="T37" fmla="*/ 219 h 579"/>
                <a:gd name="T38" fmla="*/ 1576 w 1579"/>
                <a:gd name="T39" fmla="*/ 265 h 579"/>
                <a:gd name="T40" fmla="*/ 1576 w 1579"/>
                <a:gd name="T41" fmla="*/ 313 h 579"/>
                <a:gd name="T42" fmla="*/ 1555 w 1579"/>
                <a:gd name="T43" fmla="*/ 359 h 579"/>
                <a:gd name="T44" fmla="*/ 1516 w 1579"/>
                <a:gd name="T45" fmla="*/ 402 h 579"/>
                <a:gd name="T46" fmla="*/ 1460 w 1579"/>
                <a:gd name="T47" fmla="*/ 442 h 579"/>
                <a:gd name="T48" fmla="*/ 1388 w 1579"/>
                <a:gd name="T49" fmla="*/ 477 h 579"/>
                <a:gd name="T50" fmla="*/ 1303 w 1579"/>
                <a:gd name="T51" fmla="*/ 509 h 579"/>
                <a:gd name="T52" fmla="*/ 1205 w 1579"/>
                <a:gd name="T53" fmla="*/ 535 h 579"/>
                <a:gd name="T54" fmla="*/ 1096 w 1579"/>
                <a:gd name="T55" fmla="*/ 556 h 579"/>
                <a:gd name="T56" fmla="*/ 979 w 1579"/>
                <a:gd name="T57" fmla="*/ 570 h 579"/>
                <a:gd name="T58" fmla="*/ 854 w 1579"/>
                <a:gd name="T59" fmla="*/ 578 h 579"/>
                <a:gd name="T60" fmla="*/ 724 w 1579"/>
                <a:gd name="T61" fmla="*/ 578 h 579"/>
                <a:gd name="T62" fmla="*/ 599 w 1579"/>
                <a:gd name="T63" fmla="*/ 570 h 579"/>
                <a:gd name="T64" fmla="*/ 482 w 1579"/>
                <a:gd name="T65" fmla="*/ 556 h 579"/>
                <a:gd name="T66" fmla="*/ 373 w 1579"/>
                <a:gd name="T67" fmla="*/ 535 h 579"/>
                <a:gd name="T68" fmla="*/ 275 w 1579"/>
                <a:gd name="T69" fmla="*/ 509 h 579"/>
                <a:gd name="T70" fmla="*/ 190 w 1579"/>
                <a:gd name="T71" fmla="*/ 477 h 579"/>
                <a:gd name="T72" fmla="*/ 118 w 1579"/>
                <a:gd name="T73" fmla="*/ 442 h 579"/>
                <a:gd name="T74" fmla="*/ 62 w 1579"/>
                <a:gd name="T75" fmla="*/ 402 h 579"/>
                <a:gd name="T76" fmla="*/ 22 w 1579"/>
                <a:gd name="T77" fmla="*/ 359 h 579"/>
                <a:gd name="T78" fmla="*/ 2 w 1579"/>
                <a:gd name="T79" fmla="*/ 313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9" h="579">
                  <a:moveTo>
                    <a:pt x="0" y="289"/>
                  </a:moveTo>
                  <a:lnTo>
                    <a:pt x="2" y="265"/>
                  </a:lnTo>
                  <a:lnTo>
                    <a:pt x="10" y="242"/>
                  </a:lnTo>
                  <a:lnTo>
                    <a:pt x="22" y="219"/>
                  </a:lnTo>
                  <a:lnTo>
                    <a:pt x="40" y="198"/>
                  </a:lnTo>
                  <a:lnTo>
                    <a:pt x="62" y="176"/>
                  </a:lnTo>
                  <a:lnTo>
                    <a:pt x="88" y="156"/>
                  </a:lnTo>
                  <a:lnTo>
                    <a:pt x="118" y="137"/>
                  </a:lnTo>
                  <a:lnTo>
                    <a:pt x="152" y="118"/>
                  </a:lnTo>
                  <a:lnTo>
                    <a:pt x="190" y="101"/>
                  </a:lnTo>
                  <a:lnTo>
                    <a:pt x="231" y="84"/>
                  </a:lnTo>
                  <a:lnTo>
                    <a:pt x="275" y="69"/>
                  </a:lnTo>
                  <a:lnTo>
                    <a:pt x="323" y="55"/>
                  </a:lnTo>
                  <a:lnTo>
                    <a:pt x="373" y="43"/>
                  </a:lnTo>
                  <a:lnTo>
                    <a:pt x="426" y="32"/>
                  </a:lnTo>
                  <a:lnTo>
                    <a:pt x="482" y="22"/>
                  </a:lnTo>
                  <a:lnTo>
                    <a:pt x="539" y="14"/>
                  </a:lnTo>
                  <a:lnTo>
                    <a:pt x="599" y="8"/>
                  </a:lnTo>
                  <a:lnTo>
                    <a:pt x="661" y="3"/>
                  </a:lnTo>
                  <a:lnTo>
                    <a:pt x="724" y="0"/>
                  </a:lnTo>
                  <a:lnTo>
                    <a:pt x="789" y="0"/>
                  </a:lnTo>
                  <a:lnTo>
                    <a:pt x="854" y="0"/>
                  </a:lnTo>
                  <a:lnTo>
                    <a:pt x="917" y="3"/>
                  </a:lnTo>
                  <a:lnTo>
                    <a:pt x="979" y="8"/>
                  </a:lnTo>
                  <a:lnTo>
                    <a:pt x="1038" y="14"/>
                  </a:lnTo>
                  <a:lnTo>
                    <a:pt x="1096" y="22"/>
                  </a:lnTo>
                  <a:lnTo>
                    <a:pt x="1152" y="32"/>
                  </a:lnTo>
                  <a:lnTo>
                    <a:pt x="1205" y="43"/>
                  </a:lnTo>
                  <a:lnTo>
                    <a:pt x="1255" y="55"/>
                  </a:lnTo>
                  <a:lnTo>
                    <a:pt x="1303" y="69"/>
                  </a:lnTo>
                  <a:lnTo>
                    <a:pt x="1347" y="84"/>
                  </a:lnTo>
                  <a:lnTo>
                    <a:pt x="1388" y="101"/>
                  </a:lnTo>
                  <a:lnTo>
                    <a:pt x="1426" y="118"/>
                  </a:lnTo>
                  <a:lnTo>
                    <a:pt x="1460" y="137"/>
                  </a:lnTo>
                  <a:lnTo>
                    <a:pt x="1490" y="156"/>
                  </a:lnTo>
                  <a:lnTo>
                    <a:pt x="1516" y="176"/>
                  </a:lnTo>
                  <a:lnTo>
                    <a:pt x="1538" y="198"/>
                  </a:lnTo>
                  <a:lnTo>
                    <a:pt x="1555" y="219"/>
                  </a:lnTo>
                  <a:lnTo>
                    <a:pt x="1568" y="242"/>
                  </a:lnTo>
                  <a:lnTo>
                    <a:pt x="1576" y="265"/>
                  </a:lnTo>
                  <a:lnTo>
                    <a:pt x="1578" y="289"/>
                  </a:lnTo>
                  <a:lnTo>
                    <a:pt x="1576" y="313"/>
                  </a:lnTo>
                  <a:lnTo>
                    <a:pt x="1568" y="336"/>
                  </a:lnTo>
                  <a:lnTo>
                    <a:pt x="1555" y="359"/>
                  </a:lnTo>
                  <a:lnTo>
                    <a:pt x="1538" y="381"/>
                  </a:lnTo>
                  <a:lnTo>
                    <a:pt x="1516" y="402"/>
                  </a:lnTo>
                  <a:lnTo>
                    <a:pt x="1490" y="422"/>
                  </a:lnTo>
                  <a:lnTo>
                    <a:pt x="1460" y="442"/>
                  </a:lnTo>
                  <a:lnTo>
                    <a:pt x="1426" y="460"/>
                  </a:lnTo>
                  <a:lnTo>
                    <a:pt x="1388" y="477"/>
                  </a:lnTo>
                  <a:lnTo>
                    <a:pt x="1347" y="494"/>
                  </a:lnTo>
                  <a:lnTo>
                    <a:pt x="1303" y="509"/>
                  </a:lnTo>
                  <a:lnTo>
                    <a:pt x="1255" y="523"/>
                  </a:lnTo>
                  <a:lnTo>
                    <a:pt x="1205" y="535"/>
                  </a:lnTo>
                  <a:lnTo>
                    <a:pt x="1152" y="546"/>
                  </a:lnTo>
                  <a:lnTo>
                    <a:pt x="1096" y="556"/>
                  </a:lnTo>
                  <a:lnTo>
                    <a:pt x="1038" y="564"/>
                  </a:lnTo>
                  <a:lnTo>
                    <a:pt x="979" y="570"/>
                  </a:lnTo>
                  <a:lnTo>
                    <a:pt x="917" y="575"/>
                  </a:lnTo>
                  <a:lnTo>
                    <a:pt x="854" y="578"/>
                  </a:lnTo>
                  <a:lnTo>
                    <a:pt x="789" y="578"/>
                  </a:lnTo>
                  <a:lnTo>
                    <a:pt x="724" y="578"/>
                  </a:lnTo>
                  <a:lnTo>
                    <a:pt x="661" y="575"/>
                  </a:lnTo>
                  <a:lnTo>
                    <a:pt x="599" y="570"/>
                  </a:lnTo>
                  <a:lnTo>
                    <a:pt x="539" y="564"/>
                  </a:lnTo>
                  <a:lnTo>
                    <a:pt x="482" y="556"/>
                  </a:lnTo>
                  <a:lnTo>
                    <a:pt x="426" y="546"/>
                  </a:lnTo>
                  <a:lnTo>
                    <a:pt x="373" y="535"/>
                  </a:lnTo>
                  <a:lnTo>
                    <a:pt x="323" y="523"/>
                  </a:lnTo>
                  <a:lnTo>
                    <a:pt x="275" y="509"/>
                  </a:lnTo>
                  <a:lnTo>
                    <a:pt x="231" y="494"/>
                  </a:lnTo>
                  <a:lnTo>
                    <a:pt x="190" y="477"/>
                  </a:lnTo>
                  <a:lnTo>
                    <a:pt x="152" y="460"/>
                  </a:lnTo>
                  <a:lnTo>
                    <a:pt x="118" y="442"/>
                  </a:lnTo>
                  <a:lnTo>
                    <a:pt x="88" y="422"/>
                  </a:lnTo>
                  <a:lnTo>
                    <a:pt x="62" y="402"/>
                  </a:lnTo>
                  <a:lnTo>
                    <a:pt x="40" y="381"/>
                  </a:lnTo>
                  <a:lnTo>
                    <a:pt x="22" y="359"/>
                  </a:lnTo>
                  <a:lnTo>
                    <a:pt x="10" y="336"/>
                  </a:lnTo>
                  <a:lnTo>
                    <a:pt x="2" y="313"/>
                  </a:lnTo>
                  <a:lnTo>
                    <a:pt x="0" y="28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CCC">
                    <a:shade val="30000"/>
                    <a:satMod val="115000"/>
                  </a:srgbClr>
                </a:gs>
                <a:gs pos="50000">
                  <a:srgbClr val="FFCCCC">
                    <a:shade val="67500"/>
                    <a:satMod val="115000"/>
                  </a:srgbClr>
                </a:gs>
                <a:gs pos="100000">
                  <a:srgbClr val="FFCC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BD4A4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95" name="Freeform 1024"/>
            <p:cNvSpPr>
              <a:spLocks/>
            </p:cNvSpPr>
            <p:nvPr/>
          </p:nvSpPr>
          <p:spPr bwMode="auto">
            <a:xfrm>
              <a:off x="550863" y="4073525"/>
              <a:ext cx="1001712" cy="368300"/>
            </a:xfrm>
            <a:custGeom>
              <a:avLst/>
              <a:gdLst>
                <a:gd name="T0" fmla="*/ 2 w 1578"/>
                <a:gd name="T1" fmla="*/ 265 h 579"/>
                <a:gd name="T2" fmla="*/ 22 w 1578"/>
                <a:gd name="T3" fmla="*/ 219 h 579"/>
                <a:gd name="T4" fmla="*/ 62 w 1578"/>
                <a:gd name="T5" fmla="*/ 176 h 579"/>
                <a:gd name="T6" fmla="*/ 118 w 1578"/>
                <a:gd name="T7" fmla="*/ 136 h 579"/>
                <a:gd name="T8" fmla="*/ 190 w 1578"/>
                <a:gd name="T9" fmla="*/ 101 h 579"/>
                <a:gd name="T10" fmla="*/ 275 w 1578"/>
                <a:gd name="T11" fmla="*/ 69 h 579"/>
                <a:gd name="T12" fmla="*/ 373 w 1578"/>
                <a:gd name="T13" fmla="*/ 43 h 579"/>
                <a:gd name="T14" fmla="*/ 482 w 1578"/>
                <a:gd name="T15" fmla="*/ 22 h 579"/>
                <a:gd name="T16" fmla="*/ 599 w 1578"/>
                <a:gd name="T17" fmla="*/ 8 h 579"/>
                <a:gd name="T18" fmla="*/ 724 w 1578"/>
                <a:gd name="T19" fmla="*/ 0 h 579"/>
                <a:gd name="T20" fmla="*/ 854 w 1578"/>
                <a:gd name="T21" fmla="*/ 0 h 579"/>
                <a:gd name="T22" fmla="*/ 979 w 1578"/>
                <a:gd name="T23" fmla="*/ 8 h 579"/>
                <a:gd name="T24" fmla="*/ 1096 w 1578"/>
                <a:gd name="T25" fmla="*/ 22 h 579"/>
                <a:gd name="T26" fmla="*/ 1205 w 1578"/>
                <a:gd name="T27" fmla="*/ 43 h 579"/>
                <a:gd name="T28" fmla="*/ 1303 w 1578"/>
                <a:gd name="T29" fmla="*/ 69 h 579"/>
                <a:gd name="T30" fmla="*/ 1388 w 1578"/>
                <a:gd name="T31" fmla="*/ 101 h 579"/>
                <a:gd name="T32" fmla="*/ 1460 w 1578"/>
                <a:gd name="T33" fmla="*/ 136 h 579"/>
                <a:gd name="T34" fmla="*/ 1516 w 1578"/>
                <a:gd name="T35" fmla="*/ 176 h 579"/>
                <a:gd name="T36" fmla="*/ 1555 w 1578"/>
                <a:gd name="T37" fmla="*/ 219 h 579"/>
                <a:gd name="T38" fmla="*/ 1576 w 1578"/>
                <a:gd name="T39" fmla="*/ 265 h 579"/>
                <a:gd name="T40" fmla="*/ 1576 w 1578"/>
                <a:gd name="T41" fmla="*/ 313 h 579"/>
                <a:gd name="T42" fmla="*/ 1555 w 1578"/>
                <a:gd name="T43" fmla="*/ 359 h 579"/>
                <a:gd name="T44" fmla="*/ 1516 w 1578"/>
                <a:gd name="T45" fmla="*/ 402 h 579"/>
                <a:gd name="T46" fmla="*/ 1460 w 1578"/>
                <a:gd name="T47" fmla="*/ 441 h 579"/>
                <a:gd name="T48" fmla="*/ 1388 w 1578"/>
                <a:gd name="T49" fmla="*/ 477 h 579"/>
                <a:gd name="T50" fmla="*/ 1303 w 1578"/>
                <a:gd name="T51" fmla="*/ 509 h 579"/>
                <a:gd name="T52" fmla="*/ 1205 w 1578"/>
                <a:gd name="T53" fmla="*/ 535 h 579"/>
                <a:gd name="T54" fmla="*/ 1096 w 1578"/>
                <a:gd name="T55" fmla="*/ 556 h 579"/>
                <a:gd name="T56" fmla="*/ 979 w 1578"/>
                <a:gd name="T57" fmla="*/ 570 h 579"/>
                <a:gd name="T58" fmla="*/ 854 w 1578"/>
                <a:gd name="T59" fmla="*/ 578 h 579"/>
                <a:gd name="T60" fmla="*/ 724 w 1578"/>
                <a:gd name="T61" fmla="*/ 578 h 579"/>
                <a:gd name="T62" fmla="*/ 599 w 1578"/>
                <a:gd name="T63" fmla="*/ 570 h 579"/>
                <a:gd name="T64" fmla="*/ 482 w 1578"/>
                <a:gd name="T65" fmla="*/ 556 h 579"/>
                <a:gd name="T66" fmla="*/ 373 w 1578"/>
                <a:gd name="T67" fmla="*/ 535 h 579"/>
                <a:gd name="T68" fmla="*/ 275 w 1578"/>
                <a:gd name="T69" fmla="*/ 509 h 579"/>
                <a:gd name="T70" fmla="*/ 190 w 1578"/>
                <a:gd name="T71" fmla="*/ 477 h 579"/>
                <a:gd name="T72" fmla="*/ 118 w 1578"/>
                <a:gd name="T73" fmla="*/ 441 h 579"/>
                <a:gd name="T74" fmla="*/ 62 w 1578"/>
                <a:gd name="T75" fmla="*/ 402 h 579"/>
                <a:gd name="T76" fmla="*/ 22 w 1578"/>
                <a:gd name="T77" fmla="*/ 359 h 579"/>
                <a:gd name="T78" fmla="*/ 2 w 1578"/>
                <a:gd name="T79" fmla="*/ 313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8" h="579">
                  <a:moveTo>
                    <a:pt x="0" y="289"/>
                  </a:moveTo>
                  <a:lnTo>
                    <a:pt x="2" y="265"/>
                  </a:lnTo>
                  <a:lnTo>
                    <a:pt x="10" y="242"/>
                  </a:lnTo>
                  <a:lnTo>
                    <a:pt x="22" y="219"/>
                  </a:lnTo>
                  <a:lnTo>
                    <a:pt x="40" y="197"/>
                  </a:lnTo>
                  <a:lnTo>
                    <a:pt x="62" y="176"/>
                  </a:lnTo>
                  <a:lnTo>
                    <a:pt x="88" y="156"/>
                  </a:lnTo>
                  <a:lnTo>
                    <a:pt x="118" y="136"/>
                  </a:lnTo>
                  <a:lnTo>
                    <a:pt x="152" y="118"/>
                  </a:lnTo>
                  <a:lnTo>
                    <a:pt x="190" y="101"/>
                  </a:lnTo>
                  <a:lnTo>
                    <a:pt x="231" y="84"/>
                  </a:lnTo>
                  <a:lnTo>
                    <a:pt x="275" y="69"/>
                  </a:lnTo>
                  <a:lnTo>
                    <a:pt x="323" y="55"/>
                  </a:lnTo>
                  <a:lnTo>
                    <a:pt x="373" y="43"/>
                  </a:lnTo>
                  <a:lnTo>
                    <a:pt x="426" y="32"/>
                  </a:lnTo>
                  <a:lnTo>
                    <a:pt x="482" y="22"/>
                  </a:lnTo>
                  <a:lnTo>
                    <a:pt x="539" y="14"/>
                  </a:lnTo>
                  <a:lnTo>
                    <a:pt x="599" y="8"/>
                  </a:lnTo>
                  <a:lnTo>
                    <a:pt x="661" y="3"/>
                  </a:lnTo>
                  <a:lnTo>
                    <a:pt x="724" y="0"/>
                  </a:lnTo>
                  <a:lnTo>
                    <a:pt x="789" y="0"/>
                  </a:lnTo>
                  <a:lnTo>
                    <a:pt x="854" y="0"/>
                  </a:lnTo>
                  <a:lnTo>
                    <a:pt x="917" y="3"/>
                  </a:lnTo>
                  <a:lnTo>
                    <a:pt x="979" y="8"/>
                  </a:lnTo>
                  <a:lnTo>
                    <a:pt x="1038" y="14"/>
                  </a:lnTo>
                  <a:lnTo>
                    <a:pt x="1096" y="22"/>
                  </a:lnTo>
                  <a:lnTo>
                    <a:pt x="1152" y="32"/>
                  </a:lnTo>
                  <a:lnTo>
                    <a:pt x="1205" y="43"/>
                  </a:lnTo>
                  <a:lnTo>
                    <a:pt x="1255" y="55"/>
                  </a:lnTo>
                  <a:lnTo>
                    <a:pt x="1303" y="69"/>
                  </a:lnTo>
                  <a:lnTo>
                    <a:pt x="1347" y="84"/>
                  </a:lnTo>
                  <a:lnTo>
                    <a:pt x="1388" y="101"/>
                  </a:lnTo>
                  <a:lnTo>
                    <a:pt x="1426" y="118"/>
                  </a:lnTo>
                  <a:lnTo>
                    <a:pt x="1460" y="136"/>
                  </a:lnTo>
                  <a:lnTo>
                    <a:pt x="1490" y="156"/>
                  </a:lnTo>
                  <a:lnTo>
                    <a:pt x="1516" y="176"/>
                  </a:lnTo>
                  <a:lnTo>
                    <a:pt x="1538" y="197"/>
                  </a:lnTo>
                  <a:lnTo>
                    <a:pt x="1555" y="219"/>
                  </a:lnTo>
                  <a:lnTo>
                    <a:pt x="1568" y="242"/>
                  </a:lnTo>
                  <a:lnTo>
                    <a:pt x="1576" y="265"/>
                  </a:lnTo>
                  <a:lnTo>
                    <a:pt x="1578" y="289"/>
                  </a:lnTo>
                  <a:lnTo>
                    <a:pt x="1576" y="313"/>
                  </a:lnTo>
                  <a:lnTo>
                    <a:pt x="1568" y="336"/>
                  </a:lnTo>
                  <a:lnTo>
                    <a:pt x="1555" y="359"/>
                  </a:lnTo>
                  <a:lnTo>
                    <a:pt x="1538" y="380"/>
                  </a:lnTo>
                  <a:lnTo>
                    <a:pt x="1516" y="402"/>
                  </a:lnTo>
                  <a:lnTo>
                    <a:pt x="1490" y="422"/>
                  </a:lnTo>
                  <a:lnTo>
                    <a:pt x="1460" y="441"/>
                  </a:lnTo>
                  <a:lnTo>
                    <a:pt x="1426" y="460"/>
                  </a:lnTo>
                  <a:lnTo>
                    <a:pt x="1388" y="477"/>
                  </a:lnTo>
                  <a:lnTo>
                    <a:pt x="1347" y="494"/>
                  </a:lnTo>
                  <a:lnTo>
                    <a:pt x="1303" y="509"/>
                  </a:lnTo>
                  <a:lnTo>
                    <a:pt x="1255" y="523"/>
                  </a:lnTo>
                  <a:lnTo>
                    <a:pt x="1205" y="535"/>
                  </a:lnTo>
                  <a:lnTo>
                    <a:pt x="1152" y="546"/>
                  </a:lnTo>
                  <a:lnTo>
                    <a:pt x="1096" y="556"/>
                  </a:lnTo>
                  <a:lnTo>
                    <a:pt x="1038" y="564"/>
                  </a:lnTo>
                  <a:lnTo>
                    <a:pt x="979" y="570"/>
                  </a:lnTo>
                  <a:lnTo>
                    <a:pt x="917" y="575"/>
                  </a:lnTo>
                  <a:lnTo>
                    <a:pt x="854" y="578"/>
                  </a:lnTo>
                  <a:lnTo>
                    <a:pt x="789" y="578"/>
                  </a:lnTo>
                  <a:lnTo>
                    <a:pt x="724" y="578"/>
                  </a:lnTo>
                  <a:lnTo>
                    <a:pt x="661" y="575"/>
                  </a:lnTo>
                  <a:lnTo>
                    <a:pt x="599" y="570"/>
                  </a:lnTo>
                  <a:lnTo>
                    <a:pt x="539" y="564"/>
                  </a:lnTo>
                  <a:lnTo>
                    <a:pt x="482" y="556"/>
                  </a:lnTo>
                  <a:lnTo>
                    <a:pt x="426" y="546"/>
                  </a:lnTo>
                  <a:lnTo>
                    <a:pt x="373" y="535"/>
                  </a:lnTo>
                  <a:lnTo>
                    <a:pt x="323" y="523"/>
                  </a:lnTo>
                  <a:lnTo>
                    <a:pt x="275" y="509"/>
                  </a:lnTo>
                  <a:lnTo>
                    <a:pt x="231" y="494"/>
                  </a:lnTo>
                  <a:lnTo>
                    <a:pt x="190" y="477"/>
                  </a:lnTo>
                  <a:lnTo>
                    <a:pt x="152" y="460"/>
                  </a:lnTo>
                  <a:lnTo>
                    <a:pt x="118" y="441"/>
                  </a:lnTo>
                  <a:lnTo>
                    <a:pt x="88" y="422"/>
                  </a:lnTo>
                  <a:lnTo>
                    <a:pt x="62" y="402"/>
                  </a:lnTo>
                  <a:lnTo>
                    <a:pt x="40" y="380"/>
                  </a:lnTo>
                  <a:lnTo>
                    <a:pt x="22" y="359"/>
                  </a:lnTo>
                  <a:lnTo>
                    <a:pt x="10" y="336"/>
                  </a:lnTo>
                  <a:lnTo>
                    <a:pt x="2" y="313"/>
                  </a:lnTo>
                  <a:lnTo>
                    <a:pt x="0" y="28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CCC">
                    <a:shade val="30000"/>
                    <a:satMod val="115000"/>
                  </a:srgbClr>
                </a:gs>
                <a:gs pos="50000">
                  <a:srgbClr val="FFCCCC">
                    <a:shade val="67500"/>
                    <a:satMod val="115000"/>
                  </a:srgbClr>
                </a:gs>
                <a:gs pos="100000">
                  <a:srgbClr val="FFCC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BD4A4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96" name="Freeform 1025"/>
            <p:cNvSpPr>
              <a:spLocks/>
            </p:cNvSpPr>
            <p:nvPr/>
          </p:nvSpPr>
          <p:spPr bwMode="auto">
            <a:xfrm>
              <a:off x="5670550" y="4070400"/>
              <a:ext cx="1003300" cy="366712"/>
            </a:xfrm>
            <a:custGeom>
              <a:avLst/>
              <a:gdLst>
                <a:gd name="T0" fmla="*/ 2 w 1579"/>
                <a:gd name="T1" fmla="*/ 265 h 579"/>
                <a:gd name="T2" fmla="*/ 22 w 1579"/>
                <a:gd name="T3" fmla="*/ 219 h 579"/>
                <a:gd name="T4" fmla="*/ 62 w 1579"/>
                <a:gd name="T5" fmla="*/ 176 h 579"/>
                <a:gd name="T6" fmla="*/ 118 w 1579"/>
                <a:gd name="T7" fmla="*/ 137 h 579"/>
                <a:gd name="T8" fmla="*/ 190 w 1579"/>
                <a:gd name="T9" fmla="*/ 101 h 579"/>
                <a:gd name="T10" fmla="*/ 275 w 1579"/>
                <a:gd name="T11" fmla="*/ 69 h 579"/>
                <a:gd name="T12" fmla="*/ 373 w 1579"/>
                <a:gd name="T13" fmla="*/ 43 h 579"/>
                <a:gd name="T14" fmla="*/ 482 w 1579"/>
                <a:gd name="T15" fmla="*/ 22 h 579"/>
                <a:gd name="T16" fmla="*/ 599 w 1579"/>
                <a:gd name="T17" fmla="*/ 8 h 579"/>
                <a:gd name="T18" fmla="*/ 724 w 1579"/>
                <a:gd name="T19" fmla="*/ 0 h 579"/>
                <a:gd name="T20" fmla="*/ 854 w 1579"/>
                <a:gd name="T21" fmla="*/ 0 h 579"/>
                <a:gd name="T22" fmla="*/ 979 w 1579"/>
                <a:gd name="T23" fmla="*/ 8 h 579"/>
                <a:gd name="T24" fmla="*/ 1096 w 1579"/>
                <a:gd name="T25" fmla="*/ 22 h 579"/>
                <a:gd name="T26" fmla="*/ 1205 w 1579"/>
                <a:gd name="T27" fmla="*/ 43 h 579"/>
                <a:gd name="T28" fmla="*/ 1303 w 1579"/>
                <a:gd name="T29" fmla="*/ 69 h 579"/>
                <a:gd name="T30" fmla="*/ 1388 w 1579"/>
                <a:gd name="T31" fmla="*/ 101 h 579"/>
                <a:gd name="T32" fmla="*/ 1460 w 1579"/>
                <a:gd name="T33" fmla="*/ 137 h 579"/>
                <a:gd name="T34" fmla="*/ 1516 w 1579"/>
                <a:gd name="T35" fmla="*/ 176 h 579"/>
                <a:gd name="T36" fmla="*/ 1555 w 1579"/>
                <a:gd name="T37" fmla="*/ 219 h 579"/>
                <a:gd name="T38" fmla="*/ 1576 w 1579"/>
                <a:gd name="T39" fmla="*/ 265 h 579"/>
                <a:gd name="T40" fmla="*/ 1576 w 1579"/>
                <a:gd name="T41" fmla="*/ 313 h 579"/>
                <a:gd name="T42" fmla="*/ 1555 w 1579"/>
                <a:gd name="T43" fmla="*/ 359 h 579"/>
                <a:gd name="T44" fmla="*/ 1516 w 1579"/>
                <a:gd name="T45" fmla="*/ 402 h 579"/>
                <a:gd name="T46" fmla="*/ 1460 w 1579"/>
                <a:gd name="T47" fmla="*/ 442 h 579"/>
                <a:gd name="T48" fmla="*/ 1388 w 1579"/>
                <a:gd name="T49" fmla="*/ 477 h 579"/>
                <a:gd name="T50" fmla="*/ 1303 w 1579"/>
                <a:gd name="T51" fmla="*/ 509 h 579"/>
                <a:gd name="T52" fmla="*/ 1205 w 1579"/>
                <a:gd name="T53" fmla="*/ 535 h 579"/>
                <a:gd name="T54" fmla="*/ 1096 w 1579"/>
                <a:gd name="T55" fmla="*/ 556 h 579"/>
                <a:gd name="T56" fmla="*/ 979 w 1579"/>
                <a:gd name="T57" fmla="*/ 570 h 579"/>
                <a:gd name="T58" fmla="*/ 854 w 1579"/>
                <a:gd name="T59" fmla="*/ 578 h 579"/>
                <a:gd name="T60" fmla="*/ 724 w 1579"/>
                <a:gd name="T61" fmla="*/ 578 h 579"/>
                <a:gd name="T62" fmla="*/ 599 w 1579"/>
                <a:gd name="T63" fmla="*/ 570 h 579"/>
                <a:gd name="T64" fmla="*/ 482 w 1579"/>
                <a:gd name="T65" fmla="*/ 556 h 579"/>
                <a:gd name="T66" fmla="*/ 373 w 1579"/>
                <a:gd name="T67" fmla="*/ 535 h 579"/>
                <a:gd name="T68" fmla="*/ 275 w 1579"/>
                <a:gd name="T69" fmla="*/ 509 h 579"/>
                <a:gd name="T70" fmla="*/ 190 w 1579"/>
                <a:gd name="T71" fmla="*/ 477 h 579"/>
                <a:gd name="T72" fmla="*/ 118 w 1579"/>
                <a:gd name="T73" fmla="*/ 442 h 579"/>
                <a:gd name="T74" fmla="*/ 62 w 1579"/>
                <a:gd name="T75" fmla="*/ 402 h 579"/>
                <a:gd name="T76" fmla="*/ 22 w 1579"/>
                <a:gd name="T77" fmla="*/ 359 h 579"/>
                <a:gd name="T78" fmla="*/ 2 w 1579"/>
                <a:gd name="T79" fmla="*/ 313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9" h="579">
                  <a:moveTo>
                    <a:pt x="0" y="289"/>
                  </a:moveTo>
                  <a:lnTo>
                    <a:pt x="2" y="265"/>
                  </a:lnTo>
                  <a:lnTo>
                    <a:pt x="10" y="242"/>
                  </a:lnTo>
                  <a:lnTo>
                    <a:pt x="22" y="219"/>
                  </a:lnTo>
                  <a:lnTo>
                    <a:pt x="40" y="198"/>
                  </a:lnTo>
                  <a:lnTo>
                    <a:pt x="62" y="176"/>
                  </a:lnTo>
                  <a:lnTo>
                    <a:pt x="88" y="156"/>
                  </a:lnTo>
                  <a:lnTo>
                    <a:pt x="118" y="137"/>
                  </a:lnTo>
                  <a:lnTo>
                    <a:pt x="152" y="118"/>
                  </a:lnTo>
                  <a:lnTo>
                    <a:pt x="190" y="101"/>
                  </a:lnTo>
                  <a:lnTo>
                    <a:pt x="231" y="84"/>
                  </a:lnTo>
                  <a:lnTo>
                    <a:pt x="275" y="69"/>
                  </a:lnTo>
                  <a:lnTo>
                    <a:pt x="323" y="55"/>
                  </a:lnTo>
                  <a:lnTo>
                    <a:pt x="373" y="43"/>
                  </a:lnTo>
                  <a:lnTo>
                    <a:pt x="426" y="32"/>
                  </a:lnTo>
                  <a:lnTo>
                    <a:pt x="482" y="22"/>
                  </a:lnTo>
                  <a:lnTo>
                    <a:pt x="539" y="14"/>
                  </a:lnTo>
                  <a:lnTo>
                    <a:pt x="599" y="8"/>
                  </a:lnTo>
                  <a:lnTo>
                    <a:pt x="661" y="3"/>
                  </a:lnTo>
                  <a:lnTo>
                    <a:pt x="724" y="0"/>
                  </a:lnTo>
                  <a:lnTo>
                    <a:pt x="789" y="0"/>
                  </a:lnTo>
                  <a:lnTo>
                    <a:pt x="854" y="0"/>
                  </a:lnTo>
                  <a:lnTo>
                    <a:pt x="917" y="3"/>
                  </a:lnTo>
                  <a:lnTo>
                    <a:pt x="979" y="8"/>
                  </a:lnTo>
                  <a:lnTo>
                    <a:pt x="1038" y="14"/>
                  </a:lnTo>
                  <a:lnTo>
                    <a:pt x="1096" y="22"/>
                  </a:lnTo>
                  <a:lnTo>
                    <a:pt x="1152" y="32"/>
                  </a:lnTo>
                  <a:lnTo>
                    <a:pt x="1205" y="43"/>
                  </a:lnTo>
                  <a:lnTo>
                    <a:pt x="1255" y="55"/>
                  </a:lnTo>
                  <a:lnTo>
                    <a:pt x="1303" y="69"/>
                  </a:lnTo>
                  <a:lnTo>
                    <a:pt x="1347" y="84"/>
                  </a:lnTo>
                  <a:lnTo>
                    <a:pt x="1388" y="101"/>
                  </a:lnTo>
                  <a:lnTo>
                    <a:pt x="1426" y="118"/>
                  </a:lnTo>
                  <a:lnTo>
                    <a:pt x="1460" y="137"/>
                  </a:lnTo>
                  <a:lnTo>
                    <a:pt x="1490" y="156"/>
                  </a:lnTo>
                  <a:lnTo>
                    <a:pt x="1516" y="176"/>
                  </a:lnTo>
                  <a:lnTo>
                    <a:pt x="1538" y="198"/>
                  </a:lnTo>
                  <a:lnTo>
                    <a:pt x="1555" y="219"/>
                  </a:lnTo>
                  <a:lnTo>
                    <a:pt x="1568" y="242"/>
                  </a:lnTo>
                  <a:lnTo>
                    <a:pt x="1576" y="265"/>
                  </a:lnTo>
                  <a:lnTo>
                    <a:pt x="1578" y="289"/>
                  </a:lnTo>
                  <a:lnTo>
                    <a:pt x="1576" y="313"/>
                  </a:lnTo>
                  <a:lnTo>
                    <a:pt x="1568" y="336"/>
                  </a:lnTo>
                  <a:lnTo>
                    <a:pt x="1555" y="359"/>
                  </a:lnTo>
                  <a:lnTo>
                    <a:pt x="1538" y="381"/>
                  </a:lnTo>
                  <a:lnTo>
                    <a:pt x="1516" y="402"/>
                  </a:lnTo>
                  <a:lnTo>
                    <a:pt x="1490" y="422"/>
                  </a:lnTo>
                  <a:lnTo>
                    <a:pt x="1460" y="442"/>
                  </a:lnTo>
                  <a:lnTo>
                    <a:pt x="1426" y="460"/>
                  </a:lnTo>
                  <a:lnTo>
                    <a:pt x="1388" y="477"/>
                  </a:lnTo>
                  <a:lnTo>
                    <a:pt x="1347" y="494"/>
                  </a:lnTo>
                  <a:lnTo>
                    <a:pt x="1303" y="509"/>
                  </a:lnTo>
                  <a:lnTo>
                    <a:pt x="1255" y="523"/>
                  </a:lnTo>
                  <a:lnTo>
                    <a:pt x="1205" y="535"/>
                  </a:lnTo>
                  <a:lnTo>
                    <a:pt x="1152" y="546"/>
                  </a:lnTo>
                  <a:lnTo>
                    <a:pt x="1096" y="556"/>
                  </a:lnTo>
                  <a:lnTo>
                    <a:pt x="1038" y="564"/>
                  </a:lnTo>
                  <a:lnTo>
                    <a:pt x="979" y="570"/>
                  </a:lnTo>
                  <a:lnTo>
                    <a:pt x="917" y="575"/>
                  </a:lnTo>
                  <a:lnTo>
                    <a:pt x="854" y="578"/>
                  </a:lnTo>
                  <a:lnTo>
                    <a:pt x="789" y="579"/>
                  </a:lnTo>
                  <a:lnTo>
                    <a:pt x="724" y="578"/>
                  </a:lnTo>
                  <a:lnTo>
                    <a:pt x="661" y="575"/>
                  </a:lnTo>
                  <a:lnTo>
                    <a:pt x="599" y="570"/>
                  </a:lnTo>
                  <a:lnTo>
                    <a:pt x="539" y="564"/>
                  </a:lnTo>
                  <a:lnTo>
                    <a:pt x="482" y="556"/>
                  </a:lnTo>
                  <a:lnTo>
                    <a:pt x="426" y="546"/>
                  </a:lnTo>
                  <a:lnTo>
                    <a:pt x="373" y="535"/>
                  </a:lnTo>
                  <a:lnTo>
                    <a:pt x="323" y="523"/>
                  </a:lnTo>
                  <a:lnTo>
                    <a:pt x="275" y="509"/>
                  </a:lnTo>
                  <a:lnTo>
                    <a:pt x="231" y="494"/>
                  </a:lnTo>
                  <a:lnTo>
                    <a:pt x="190" y="477"/>
                  </a:lnTo>
                  <a:lnTo>
                    <a:pt x="152" y="460"/>
                  </a:lnTo>
                  <a:lnTo>
                    <a:pt x="118" y="442"/>
                  </a:lnTo>
                  <a:lnTo>
                    <a:pt x="88" y="422"/>
                  </a:lnTo>
                  <a:lnTo>
                    <a:pt x="62" y="402"/>
                  </a:lnTo>
                  <a:lnTo>
                    <a:pt x="40" y="381"/>
                  </a:lnTo>
                  <a:lnTo>
                    <a:pt x="22" y="359"/>
                  </a:lnTo>
                  <a:lnTo>
                    <a:pt x="10" y="336"/>
                  </a:lnTo>
                  <a:lnTo>
                    <a:pt x="2" y="313"/>
                  </a:lnTo>
                  <a:lnTo>
                    <a:pt x="0" y="28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CCC">
                    <a:shade val="30000"/>
                    <a:satMod val="115000"/>
                  </a:srgbClr>
                </a:gs>
                <a:gs pos="50000">
                  <a:srgbClr val="FFCCCC">
                    <a:shade val="67500"/>
                    <a:satMod val="115000"/>
                  </a:srgbClr>
                </a:gs>
                <a:gs pos="100000">
                  <a:srgbClr val="FFCC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BD4A4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97" name="Freeform 1028"/>
            <p:cNvSpPr>
              <a:spLocks/>
            </p:cNvSpPr>
            <p:nvPr/>
          </p:nvSpPr>
          <p:spPr bwMode="auto">
            <a:xfrm>
              <a:off x="73025" y="4975225"/>
              <a:ext cx="8655050" cy="12700"/>
            </a:xfrm>
            <a:custGeom>
              <a:avLst/>
              <a:gdLst>
                <a:gd name="T0" fmla="*/ 0 w 13630"/>
                <a:gd name="T1" fmla="*/ 0 h 20"/>
                <a:gd name="T2" fmla="*/ 13629 w 13630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630" h="20">
                  <a:moveTo>
                    <a:pt x="0" y="0"/>
                  </a:moveTo>
                  <a:lnTo>
                    <a:pt x="13629" y="0"/>
                  </a:lnTo>
                </a:path>
              </a:pathLst>
            </a:custGeom>
            <a:noFill/>
            <a:ln w="28575">
              <a:solidFill>
                <a:srgbClr val="497DBA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98" name="Freeform 1004"/>
            <p:cNvSpPr>
              <a:spLocks/>
            </p:cNvSpPr>
            <p:nvPr/>
          </p:nvSpPr>
          <p:spPr bwMode="auto">
            <a:xfrm>
              <a:off x="6300192" y="1124744"/>
              <a:ext cx="534987" cy="407987"/>
            </a:xfrm>
            <a:custGeom>
              <a:avLst/>
              <a:gdLst>
                <a:gd name="T0" fmla="*/ 0 w 841"/>
                <a:gd name="T1" fmla="*/ 107 h 643"/>
                <a:gd name="T2" fmla="*/ 2 w 841"/>
                <a:gd name="T3" fmla="*/ 84 h 643"/>
                <a:gd name="T4" fmla="*/ 9 w 841"/>
                <a:gd name="T5" fmla="*/ 63 h 643"/>
                <a:gd name="T6" fmla="*/ 20 w 841"/>
                <a:gd name="T7" fmla="*/ 44 h 643"/>
                <a:gd name="T8" fmla="*/ 34 w 841"/>
                <a:gd name="T9" fmla="*/ 28 h 643"/>
                <a:gd name="T10" fmla="*/ 52 w 841"/>
                <a:gd name="T11" fmla="*/ 15 h 643"/>
                <a:gd name="T12" fmla="*/ 71 w 841"/>
                <a:gd name="T13" fmla="*/ 5 h 643"/>
                <a:gd name="T14" fmla="*/ 93 w 841"/>
                <a:gd name="T15" fmla="*/ 0 h 643"/>
                <a:gd name="T16" fmla="*/ 733 w 841"/>
                <a:gd name="T17" fmla="*/ 0 h 643"/>
                <a:gd name="T18" fmla="*/ 756 w 841"/>
                <a:gd name="T19" fmla="*/ 2 h 643"/>
                <a:gd name="T20" fmla="*/ 777 w 841"/>
                <a:gd name="T21" fmla="*/ 9 h 643"/>
                <a:gd name="T22" fmla="*/ 796 w 841"/>
                <a:gd name="T23" fmla="*/ 20 h 643"/>
                <a:gd name="T24" fmla="*/ 812 w 841"/>
                <a:gd name="T25" fmla="*/ 34 h 643"/>
                <a:gd name="T26" fmla="*/ 825 w 841"/>
                <a:gd name="T27" fmla="*/ 52 h 643"/>
                <a:gd name="T28" fmla="*/ 834 w 841"/>
                <a:gd name="T29" fmla="*/ 71 h 643"/>
                <a:gd name="T30" fmla="*/ 839 w 841"/>
                <a:gd name="T31" fmla="*/ 93 h 643"/>
                <a:gd name="T32" fmla="*/ 840 w 841"/>
                <a:gd name="T33" fmla="*/ 536 h 643"/>
                <a:gd name="T34" fmla="*/ 838 w 841"/>
                <a:gd name="T35" fmla="*/ 558 h 643"/>
                <a:gd name="T36" fmla="*/ 831 w 841"/>
                <a:gd name="T37" fmla="*/ 580 h 643"/>
                <a:gd name="T38" fmla="*/ 820 w 841"/>
                <a:gd name="T39" fmla="*/ 598 h 643"/>
                <a:gd name="T40" fmla="*/ 806 w 841"/>
                <a:gd name="T41" fmla="*/ 615 h 643"/>
                <a:gd name="T42" fmla="*/ 788 w 841"/>
                <a:gd name="T43" fmla="*/ 628 h 643"/>
                <a:gd name="T44" fmla="*/ 768 w 841"/>
                <a:gd name="T45" fmla="*/ 637 h 643"/>
                <a:gd name="T46" fmla="*/ 746 w 841"/>
                <a:gd name="T47" fmla="*/ 642 h 643"/>
                <a:gd name="T48" fmla="*/ 107 w 841"/>
                <a:gd name="T49" fmla="*/ 643 h 643"/>
                <a:gd name="T50" fmla="*/ 84 w 841"/>
                <a:gd name="T51" fmla="*/ 640 h 643"/>
                <a:gd name="T52" fmla="*/ 63 w 841"/>
                <a:gd name="T53" fmla="*/ 634 h 643"/>
                <a:gd name="T54" fmla="*/ 44 w 841"/>
                <a:gd name="T55" fmla="*/ 623 h 643"/>
                <a:gd name="T56" fmla="*/ 28 w 841"/>
                <a:gd name="T57" fmla="*/ 608 h 643"/>
                <a:gd name="T58" fmla="*/ 15 w 841"/>
                <a:gd name="T59" fmla="*/ 591 h 643"/>
                <a:gd name="T60" fmla="*/ 5 w 841"/>
                <a:gd name="T61" fmla="*/ 571 h 643"/>
                <a:gd name="T62" fmla="*/ 0 w 841"/>
                <a:gd name="T63" fmla="*/ 549 h 643"/>
                <a:gd name="T64" fmla="*/ 0 w 841"/>
                <a:gd name="T65" fmla="*/ 107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1" h="643">
                  <a:moveTo>
                    <a:pt x="0" y="107"/>
                  </a:moveTo>
                  <a:lnTo>
                    <a:pt x="2" y="84"/>
                  </a:lnTo>
                  <a:lnTo>
                    <a:pt x="9" y="63"/>
                  </a:lnTo>
                  <a:lnTo>
                    <a:pt x="20" y="44"/>
                  </a:lnTo>
                  <a:lnTo>
                    <a:pt x="34" y="28"/>
                  </a:lnTo>
                  <a:lnTo>
                    <a:pt x="52" y="15"/>
                  </a:lnTo>
                  <a:lnTo>
                    <a:pt x="71" y="5"/>
                  </a:lnTo>
                  <a:lnTo>
                    <a:pt x="93" y="0"/>
                  </a:lnTo>
                  <a:lnTo>
                    <a:pt x="733" y="0"/>
                  </a:lnTo>
                  <a:lnTo>
                    <a:pt x="756" y="2"/>
                  </a:lnTo>
                  <a:lnTo>
                    <a:pt x="777" y="9"/>
                  </a:lnTo>
                  <a:lnTo>
                    <a:pt x="796" y="20"/>
                  </a:lnTo>
                  <a:lnTo>
                    <a:pt x="812" y="34"/>
                  </a:lnTo>
                  <a:lnTo>
                    <a:pt x="825" y="52"/>
                  </a:lnTo>
                  <a:lnTo>
                    <a:pt x="834" y="71"/>
                  </a:lnTo>
                  <a:lnTo>
                    <a:pt x="839" y="93"/>
                  </a:lnTo>
                  <a:lnTo>
                    <a:pt x="840" y="536"/>
                  </a:lnTo>
                  <a:lnTo>
                    <a:pt x="838" y="558"/>
                  </a:lnTo>
                  <a:lnTo>
                    <a:pt x="831" y="580"/>
                  </a:lnTo>
                  <a:lnTo>
                    <a:pt x="820" y="598"/>
                  </a:lnTo>
                  <a:lnTo>
                    <a:pt x="806" y="615"/>
                  </a:lnTo>
                  <a:lnTo>
                    <a:pt x="788" y="628"/>
                  </a:lnTo>
                  <a:lnTo>
                    <a:pt x="768" y="637"/>
                  </a:lnTo>
                  <a:lnTo>
                    <a:pt x="746" y="642"/>
                  </a:lnTo>
                  <a:lnTo>
                    <a:pt x="107" y="643"/>
                  </a:lnTo>
                  <a:lnTo>
                    <a:pt x="84" y="640"/>
                  </a:lnTo>
                  <a:lnTo>
                    <a:pt x="63" y="634"/>
                  </a:lnTo>
                  <a:lnTo>
                    <a:pt x="44" y="623"/>
                  </a:lnTo>
                  <a:lnTo>
                    <a:pt x="28" y="608"/>
                  </a:lnTo>
                  <a:lnTo>
                    <a:pt x="15" y="591"/>
                  </a:lnTo>
                  <a:lnTo>
                    <a:pt x="5" y="571"/>
                  </a:lnTo>
                  <a:lnTo>
                    <a:pt x="0" y="549"/>
                  </a:lnTo>
                  <a:lnTo>
                    <a:pt x="0" y="107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99" name="Freeform 1035"/>
            <p:cNvSpPr>
              <a:spLocks/>
            </p:cNvSpPr>
            <p:nvPr/>
          </p:nvSpPr>
          <p:spPr bwMode="auto">
            <a:xfrm>
              <a:off x="4200525" y="1330325"/>
              <a:ext cx="1136650" cy="3865563"/>
            </a:xfrm>
            <a:custGeom>
              <a:avLst/>
              <a:gdLst>
                <a:gd name="T0" fmla="*/ 2 w 1789"/>
                <a:gd name="T1" fmla="*/ 2794 h 6088"/>
                <a:gd name="T2" fmla="*/ 25 w 1789"/>
                <a:gd name="T3" fmla="*/ 2312 h 6088"/>
                <a:gd name="T4" fmla="*/ 70 w 1789"/>
                <a:gd name="T5" fmla="*/ 1859 h 6088"/>
                <a:gd name="T6" fmla="*/ 134 w 1789"/>
                <a:gd name="T7" fmla="*/ 1440 h 6088"/>
                <a:gd name="T8" fmla="*/ 215 w 1789"/>
                <a:gd name="T9" fmla="*/ 1062 h 6088"/>
                <a:gd name="T10" fmla="*/ 312 w 1789"/>
                <a:gd name="T11" fmla="*/ 732 h 6088"/>
                <a:gd name="T12" fmla="*/ 423 w 1789"/>
                <a:gd name="T13" fmla="*/ 456 h 6088"/>
                <a:gd name="T14" fmla="*/ 546 w 1789"/>
                <a:gd name="T15" fmla="*/ 239 h 6088"/>
                <a:gd name="T16" fmla="*/ 679 w 1789"/>
                <a:gd name="T17" fmla="*/ 88 h 6088"/>
                <a:gd name="T18" fmla="*/ 821 w 1789"/>
                <a:gd name="T19" fmla="*/ 10 h 6088"/>
                <a:gd name="T20" fmla="*/ 967 w 1789"/>
                <a:gd name="T21" fmla="*/ 10 h 6088"/>
                <a:gd name="T22" fmla="*/ 1109 w 1789"/>
                <a:gd name="T23" fmla="*/ 88 h 6088"/>
                <a:gd name="T24" fmla="*/ 1242 w 1789"/>
                <a:gd name="T25" fmla="*/ 239 h 6088"/>
                <a:gd name="T26" fmla="*/ 1365 w 1789"/>
                <a:gd name="T27" fmla="*/ 456 h 6088"/>
                <a:gd name="T28" fmla="*/ 1476 w 1789"/>
                <a:gd name="T29" fmla="*/ 732 h 6088"/>
                <a:gd name="T30" fmla="*/ 1574 w 1789"/>
                <a:gd name="T31" fmla="*/ 1062 h 6088"/>
                <a:gd name="T32" fmla="*/ 1655 w 1789"/>
                <a:gd name="T33" fmla="*/ 1440 h 6088"/>
                <a:gd name="T34" fmla="*/ 1719 w 1789"/>
                <a:gd name="T35" fmla="*/ 1859 h 6088"/>
                <a:gd name="T36" fmla="*/ 1763 w 1789"/>
                <a:gd name="T37" fmla="*/ 2312 h 6088"/>
                <a:gd name="T38" fmla="*/ 1786 w 1789"/>
                <a:gd name="T39" fmla="*/ 2794 h 6088"/>
                <a:gd name="T40" fmla="*/ 1786 w 1789"/>
                <a:gd name="T41" fmla="*/ 3293 h 6088"/>
                <a:gd name="T42" fmla="*/ 1763 w 1789"/>
                <a:gd name="T43" fmla="*/ 3775 h 6088"/>
                <a:gd name="T44" fmla="*/ 1719 w 1789"/>
                <a:gd name="T45" fmla="*/ 4228 h 6088"/>
                <a:gd name="T46" fmla="*/ 1655 w 1789"/>
                <a:gd name="T47" fmla="*/ 4647 h 6088"/>
                <a:gd name="T48" fmla="*/ 1574 w 1789"/>
                <a:gd name="T49" fmla="*/ 5024 h 6088"/>
                <a:gd name="T50" fmla="*/ 1476 w 1789"/>
                <a:gd name="T51" fmla="*/ 5355 h 6088"/>
                <a:gd name="T52" fmla="*/ 1365 w 1789"/>
                <a:gd name="T53" fmla="*/ 5631 h 6088"/>
                <a:gd name="T54" fmla="*/ 1242 w 1789"/>
                <a:gd name="T55" fmla="*/ 5848 h 6088"/>
                <a:gd name="T56" fmla="*/ 1109 w 1789"/>
                <a:gd name="T57" fmla="*/ 5999 h 6088"/>
                <a:gd name="T58" fmla="*/ 967 w 1789"/>
                <a:gd name="T59" fmla="*/ 6077 h 6088"/>
                <a:gd name="T60" fmla="*/ 821 w 1789"/>
                <a:gd name="T61" fmla="*/ 6077 h 6088"/>
                <a:gd name="T62" fmla="*/ 679 w 1789"/>
                <a:gd name="T63" fmla="*/ 5999 h 6088"/>
                <a:gd name="T64" fmla="*/ 546 w 1789"/>
                <a:gd name="T65" fmla="*/ 5848 h 6088"/>
                <a:gd name="T66" fmla="*/ 423 w 1789"/>
                <a:gd name="T67" fmla="*/ 5631 h 6088"/>
                <a:gd name="T68" fmla="*/ 312 w 1789"/>
                <a:gd name="T69" fmla="*/ 5355 h 6088"/>
                <a:gd name="T70" fmla="*/ 215 w 1789"/>
                <a:gd name="T71" fmla="*/ 5024 h 6088"/>
                <a:gd name="T72" fmla="*/ 134 w 1789"/>
                <a:gd name="T73" fmla="*/ 4647 h 6088"/>
                <a:gd name="T74" fmla="*/ 70 w 1789"/>
                <a:gd name="T75" fmla="*/ 4228 h 6088"/>
                <a:gd name="T76" fmla="*/ 25 w 1789"/>
                <a:gd name="T77" fmla="*/ 3775 h 6088"/>
                <a:gd name="T78" fmla="*/ 2 w 1789"/>
                <a:gd name="T79" fmla="*/ 3293 h 6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89" h="6088">
                  <a:moveTo>
                    <a:pt x="0" y="3044"/>
                  </a:moveTo>
                  <a:lnTo>
                    <a:pt x="2" y="2794"/>
                  </a:lnTo>
                  <a:lnTo>
                    <a:pt x="11" y="2550"/>
                  </a:lnTo>
                  <a:lnTo>
                    <a:pt x="25" y="2312"/>
                  </a:lnTo>
                  <a:lnTo>
                    <a:pt x="45" y="2081"/>
                  </a:lnTo>
                  <a:lnTo>
                    <a:pt x="70" y="1859"/>
                  </a:lnTo>
                  <a:lnTo>
                    <a:pt x="99" y="1645"/>
                  </a:lnTo>
                  <a:lnTo>
                    <a:pt x="134" y="1440"/>
                  </a:lnTo>
                  <a:lnTo>
                    <a:pt x="172" y="1246"/>
                  </a:lnTo>
                  <a:lnTo>
                    <a:pt x="215" y="1062"/>
                  </a:lnTo>
                  <a:lnTo>
                    <a:pt x="261" y="891"/>
                  </a:lnTo>
                  <a:lnTo>
                    <a:pt x="312" y="732"/>
                  </a:lnTo>
                  <a:lnTo>
                    <a:pt x="366" y="587"/>
                  </a:lnTo>
                  <a:lnTo>
                    <a:pt x="423" y="456"/>
                  </a:lnTo>
                  <a:lnTo>
                    <a:pt x="483" y="339"/>
                  </a:lnTo>
                  <a:lnTo>
                    <a:pt x="546" y="239"/>
                  </a:lnTo>
                  <a:lnTo>
                    <a:pt x="611" y="155"/>
                  </a:lnTo>
                  <a:lnTo>
                    <a:pt x="679" y="88"/>
                  </a:lnTo>
                  <a:lnTo>
                    <a:pt x="749" y="39"/>
                  </a:lnTo>
                  <a:lnTo>
                    <a:pt x="821" y="10"/>
                  </a:lnTo>
                  <a:lnTo>
                    <a:pt x="894" y="0"/>
                  </a:lnTo>
                  <a:lnTo>
                    <a:pt x="967" y="10"/>
                  </a:lnTo>
                  <a:lnTo>
                    <a:pt x="1039" y="39"/>
                  </a:lnTo>
                  <a:lnTo>
                    <a:pt x="1109" y="88"/>
                  </a:lnTo>
                  <a:lnTo>
                    <a:pt x="1177" y="155"/>
                  </a:lnTo>
                  <a:lnTo>
                    <a:pt x="1242" y="239"/>
                  </a:lnTo>
                  <a:lnTo>
                    <a:pt x="1305" y="339"/>
                  </a:lnTo>
                  <a:lnTo>
                    <a:pt x="1365" y="456"/>
                  </a:lnTo>
                  <a:lnTo>
                    <a:pt x="1423" y="587"/>
                  </a:lnTo>
                  <a:lnTo>
                    <a:pt x="1476" y="732"/>
                  </a:lnTo>
                  <a:lnTo>
                    <a:pt x="1527" y="891"/>
                  </a:lnTo>
                  <a:lnTo>
                    <a:pt x="1574" y="1062"/>
                  </a:lnTo>
                  <a:lnTo>
                    <a:pt x="1616" y="1246"/>
                  </a:lnTo>
                  <a:lnTo>
                    <a:pt x="1655" y="1440"/>
                  </a:lnTo>
                  <a:lnTo>
                    <a:pt x="1689" y="1645"/>
                  </a:lnTo>
                  <a:lnTo>
                    <a:pt x="1719" y="1859"/>
                  </a:lnTo>
                  <a:lnTo>
                    <a:pt x="1743" y="2081"/>
                  </a:lnTo>
                  <a:lnTo>
                    <a:pt x="1763" y="2312"/>
                  </a:lnTo>
                  <a:lnTo>
                    <a:pt x="1777" y="2550"/>
                  </a:lnTo>
                  <a:lnTo>
                    <a:pt x="1786" y="2794"/>
                  </a:lnTo>
                  <a:lnTo>
                    <a:pt x="1789" y="3044"/>
                  </a:lnTo>
                  <a:lnTo>
                    <a:pt x="1786" y="3293"/>
                  </a:lnTo>
                  <a:lnTo>
                    <a:pt x="1777" y="3537"/>
                  </a:lnTo>
                  <a:lnTo>
                    <a:pt x="1763" y="3775"/>
                  </a:lnTo>
                  <a:lnTo>
                    <a:pt x="1743" y="4006"/>
                  </a:lnTo>
                  <a:lnTo>
                    <a:pt x="1719" y="4228"/>
                  </a:lnTo>
                  <a:lnTo>
                    <a:pt x="1689" y="4442"/>
                  </a:lnTo>
                  <a:lnTo>
                    <a:pt x="1655" y="4647"/>
                  </a:lnTo>
                  <a:lnTo>
                    <a:pt x="1616" y="4841"/>
                  </a:lnTo>
                  <a:lnTo>
                    <a:pt x="1574" y="5024"/>
                  </a:lnTo>
                  <a:lnTo>
                    <a:pt x="1527" y="5196"/>
                  </a:lnTo>
                  <a:lnTo>
                    <a:pt x="1476" y="5355"/>
                  </a:lnTo>
                  <a:lnTo>
                    <a:pt x="1423" y="5500"/>
                  </a:lnTo>
                  <a:lnTo>
                    <a:pt x="1365" y="5631"/>
                  </a:lnTo>
                  <a:lnTo>
                    <a:pt x="1305" y="5748"/>
                  </a:lnTo>
                  <a:lnTo>
                    <a:pt x="1242" y="5848"/>
                  </a:lnTo>
                  <a:lnTo>
                    <a:pt x="1177" y="5932"/>
                  </a:lnTo>
                  <a:lnTo>
                    <a:pt x="1109" y="5999"/>
                  </a:lnTo>
                  <a:lnTo>
                    <a:pt x="1039" y="6048"/>
                  </a:lnTo>
                  <a:lnTo>
                    <a:pt x="967" y="6077"/>
                  </a:lnTo>
                  <a:lnTo>
                    <a:pt x="894" y="6088"/>
                  </a:lnTo>
                  <a:lnTo>
                    <a:pt x="821" y="6077"/>
                  </a:lnTo>
                  <a:lnTo>
                    <a:pt x="749" y="6048"/>
                  </a:lnTo>
                  <a:lnTo>
                    <a:pt x="679" y="5999"/>
                  </a:lnTo>
                  <a:lnTo>
                    <a:pt x="611" y="5932"/>
                  </a:lnTo>
                  <a:lnTo>
                    <a:pt x="546" y="5848"/>
                  </a:lnTo>
                  <a:lnTo>
                    <a:pt x="483" y="5748"/>
                  </a:lnTo>
                  <a:lnTo>
                    <a:pt x="423" y="5631"/>
                  </a:lnTo>
                  <a:lnTo>
                    <a:pt x="366" y="5500"/>
                  </a:lnTo>
                  <a:lnTo>
                    <a:pt x="312" y="5355"/>
                  </a:lnTo>
                  <a:lnTo>
                    <a:pt x="261" y="5196"/>
                  </a:lnTo>
                  <a:lnTo>
                    <a:pt x="215" y="5024"/>
                  </a:lnTo>
                  <a:lnTo>
                    <a:pt x="172" y="4841"/>
                  </a:lnTo>
                  <a:lnTo>
                    <a:pt x="134" y="4647"/>
                  </a:lnTo>
                  <a:lnTo>
                    <a:pt x="99" y="4442"/>
                  </a:lnTo>
                  <a:lnTo>
                    <a:pt x="70" y="4228"/>
                  </a:lnTo>
                  <a:lnTo>
                    <a:pt x="45" y="4006"/>
                  </a:lnTo>
                  <a:lnTo>
                    <a:pt x="25" y="3775"/>
                  </a:lnTo>
                  <a:lnTo>
                    <a:pt x="11" y="3537"/>
                  </a:lnTo>
                  <a:lnTo>
                    <a:pt x="2" y="3293"/>
                  </a:lnTo>
                  <a:lnTo>
                    <a:pt x="0" y="3044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200" name="正方形/長方形 199"/>
            <p:cNvSpPr/>
            <p:nvPr/>
          </p:nvSpPr>
          <p:spPr>
            <a:xfrm>
              <a:off x="2502024" y="692696"/>
              <a:ext cx="6174432" cy="2880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200" dirty="0">
                  <a:solidFill>
                    <a:prstClr val="black"/>
                  </a:solidFill>
                  <a:latin typeface="Calibri"/>
                  <a:ea typeface="ＭＳ Ｐゴシック"/>
                </a:rPr>
                <a:t>2014              2015              2016              2017	           2018              2019              2020              2021</a:t>
              </a:r>
              <a:endParaRPr lang="ja-JP" altLang="ja-JP" sz="12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201" name="正方形/長方形 200"/>
            <p:cNvSpPr/>
            <p:nvPr/>
          </p:nvSpPr>
          <p:spPr>
            <a:xfrm>
              <a:off x="3203848" y="1773977"/>
              <a:ext cx="302433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100" dirty="0">
                  <a:solidFill>
                    <a:prstClr val="white"/>
                  </a:solidFill>
                  <a:latin typeface="Calibri"/>
                  <a:ea typeface="ＭＳ Ｐゴシック"/>
                </a:rPr>
                <a:t>Activities by The Fifth Generation Mobile Communications Promotion Forum(5GMF)</a:t>
              </a:r>
            </a:p>
          </p:txBody>
        </p:sp>
        <p:sp>
          <p:nvSpPr>
            <p:cNvPr id="202" name="Freeform 1038"/>
            <p:cNvSpPr>
              <a:spLocks/>
            </p:cNvSpPr>
            <p:nvPr/>
          </p:nvSpPr>
          <p:spPr bwMode="auto">
            <a:xfrm>
              <a:off x="2863850" y="1187450"/>
              <a:ext cx="558800" cy="381000"/>
            </a:xfrm>
            <a:custGeom>
              <a:avLst/>
              <a:gdLst>
                <a:gd name="T0" fmla="*/ 0 w 881"/>
                <a:gd name="T1" fmla="*/ 0 h 598"/>
                <a:gd name="T2" fmla="*/ 581 w 881"/>
                <a:gd name="T3" fmla="*/ 0 h 598"/>
                <a:gd name="T4" fmla="*/ 880 w 881"/>
                <a:gd name="T5" fmla="*/ 298 h 598"/>
                <a:gd name="T6" fmla="*/ 581 w 881"/>
                <a:gd name="T7" fmla="*/ 597 h 598"/>
                <a:gd name="T8" fmla="*/ 0 w 881"/>
                <a:gd name="T9" fmla="*/ 597 h 598"/>
                <a:gd name="T10" fmla="*/ 298 w 881"/>
                <a:gd name="T11" fmla="*/ 298 h 598"/>
                <a:gd name="T12" fmla="*/ 0 w 881"/>
                <a:gd name="T13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1" h="598">
                  <a:moveTo>
                    <a:pt x="0" y="0"/>
                  </a:moveTo>
                  <a:lnTo>
                    <a:pt x="581" y="0"/>
                  </a:lnTo>
                  <a:lnTo>
                    <a:pt x="880" y="298"/>
                  </a:lnTo>
                  <a:lnTo>
                    <a:pt x="581" y="597"/>
                  </a:lnTo>
                  <a:lnTo>
                    <a:pt x="0" y="597"/>
                  </a:lnTo>
                  <a:lnTo>
                    <a:pt x="298" y="29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>
              <a:solidFill>
                <a:srgbClr val="385D8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203" name="Freeform 1039"/>
            <p:cNvSpPr>
              <a:spLocks/>
            </p:cNvSpPr>
            <p:nvPr/>
          </p:nvSpPr>
          <p:spPr bwMode="auto">
            <a:xfrm>
              <a:off x="2035175" y="1187450"/>
              <a:ext cx="1055688" cy="381000"/>
            </a:xfrm>
            <a:custGeom>
              <a:avLst/>
              <a:gdLst>
                <a:gd name="T0" fmla="*/ 0 w 1661"/>
                <a:gd name="T1" fmla="*/ 0 h 598"/>
                <a:gd name="T2" fmla="*/ 1362 w 1661"/>
                <a:gd name="T3" fmla="*/ 0 h 598"/>
                <a:gd name="T4" fmla="*/ 1661 w 1661"/>
                <a:gd name="T5" fmla="*/ 298 h 598"/>
                <a:gd name="T6" fmla="*/ 1362 w 1661"/>
                <a:gd name="T7" fmla="*/ 597 h 598"/>
                <a:gd name="T8" fmla="*/ 0 w 1661"/>
                <a:gd name="T9" fmla="*/ 597 h 598"/>
                <a:gd name="T10" fmla="*/ 0 w 1661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1" h="598">
                  <a:moveTo>
                    <a:pt x="0" y="0"/>
                  </a:moveTo>
                  <a:lnTo>
                    <a:pt x="1362" y="0"/>
                  </a:lnTo>
                  <a:lnTo>
                    <a:pt x="1661" y="298"/>
                  </a:lnTo>
                  <a:lnTo>
                    <a:pt x="1362" y="597"/>
                  </a:lnTo>
                  <a:lnTo>
                    <a:pt x="0" y="5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D">
                <a:lumMod val="40000"/>
                <a:lumOff val="60000"/>
              </a:srgbClr>
            </a:solidFill>
            <a:ln w="25400">
              <a:solidFill>
                <a:srgbClr val="385D8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kern="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204" name="正方形/長方形 203"/>
            <p:cNvSpPr/>
            <p:nvPr/>
          </p:nvSpPr>
          <p:spPr>
            <a:xfrm>
              <a:off x="-76001" y="3429000"/>
              <a:ext cx="615553" cy="1368152"/>
            </a:xfrm>
            <a:prstGeom prst="rect">
              <a:avLst/>
            </a:prstGeom>
          </p:spPr>
          <p:txBody>
            <a:bodyPr vert="vert" wrap="square">
              <a:spAutoFit/>
            </a:bodyPr>
            <a:lstStyle/>
            <a:p>
              <a:r>
                <a:rPr lang="en-US" altLang="ja-JP" sz="1400" dirty="0">
                  <a:solidFill>
                    <a:prstClr val="black"/>
                  </a:solidFill>
                  <a:latin typeface="Calibri"/>
                  <a:ea typeface="ＭＳ Ｐゴシック"/>
                </a:rPr>
                <a:t>International</a:t>
              </a:r>
              <a:endParaRPr lang="ja-JP" altLang="ja-JP" sz="14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  <a:p>
              <a:r>
                <a:rPr lang="en-US" altLang="ja-JP" sz="1400" dirty="0">
                  <a:solidFill>
                    <a:prstClr val="black"/>
                  </a:solidFill>
                  <a:latin typeface="Calibri"/>
                  <a:ea typeface="ＭＳ Ｐゴシック"/>
                </a:rPr>
                <a:t>Affairs</a:t>
              </a:r>
              <a:endParaRPr lang="ja-JP" altLang="en-US" sz="14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205" name="正方形/長方形 204"/>
            <p:cNvSpPr/>
            <p:nvPr/>
          </p:nvSpPr>
          <p:spPr>
            <a:xfrm>
              <a:off x="3275856" y="2391271"/>
              <a:ext cx="29523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200" dirty="0">
                  <a:solidFill>
                    <a:prstClr val="white"/>
                  </a:solidFill>
                  <a:latin typeface="Calibri"/>
                  <a:ea typeface="ＭＳ Ｐゴシック"/>
                </a:rPr>
                <a:t>R&amp;Ds on 5G through Industry-Academic- Government Cooperation</a:t>
              </a:r>
              <a:endParaRPr lang="ja-JP" altLang="ja-JP" sz="1200" dirty="0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206" name="正方形/長方形 205"/>
            <p:cNvSpPr/>
            <p:nvPr/>
          </p:nvSpPr>
          <p:spPr>
            <a:xfrm>
              <a:off x="4718" y="2303620"/>
              <a:ext cx="400110" cy="493084"/>
            </a:xfrm>
            <a:prstGeom prst="rect">
              <a:avLst/>
            </a:prstGeom>
          </p:spPr>
          <p:txBody>
            <a:bodyPr vert="vert" wrap="none">
              <a:spAutoFit/>
            </a:bodyPr>
            <a:lstStyle/>
            <a:p>
              <a:r>
                <a:rPr lang="en-US" altLang="ja-JP" sz="1400" dirty="0">
                  <a:solidFill>
                    <a:prstClr val="black"/>
                  </a:solidFill>
                  <a:latin typeface="Calibri"/>
                  <a:ea typeface="ＭＳ Ｐゴシック"/>
                </a:rPr>
                <a:t>R&amp;Ds</a:t>
              </a:r>
              <a:endParaRPr lang="ja-JP" altLang="ja-JP" sz="14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207" name="正方形/長方形 206"/>
            <p:cNvSpPr/>
            <p:nvPr/>
          </p:nvSpPr>
          <p:spPr>
            <a:xfrm>
              <a:off x="-36512" y="980728"/>
              <a:ext cx="553998" cy="1152128"/>
            </a:xfrm>
            <a:prstGeom prst="rect">
              <a:avLst/>
            </a:prstGeom>
          </p:spPr>
          <p:txBody>
            <a:bodyPr vert="vert" wrap="square">
              <a:spAutoFit/>
            </a:bodyPr>
            <a:lstStyle/>
            <a:p>
              <a:r>
                <a:rPr lang="en-US" altLang="ja-JP" sz="1200" dirty="0">
                  <a:solidFill>
                    <a:prstClr val="black"/>
                  </a:solidFill>
                  <a:latin typeface="Calibri"/>
                  <a:ea typeface="ＭＳ Ｐゴシック"/>
                </a:rPr>
                <a:t>Promoting</a:t>
              </a:r>
              <a:endParaRPr lang="ja-JP" altLang="ja-JP" sz="12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  <a:p>
              <a:r>
                <a:rPr lang="en-US" altLang="ja-JP" sz="1200" dirty="0">
                  <a:solidFill>
                    <a:prstClr val="black"/>
                  </a:solidFill>
                  <a:latin typeface="Calibri"/>
                  <a:ea typeface="ＭＳ Ｐゴシック"/>
                </a:rPr>
                <a:t>Body</a:t>
              </a:r>
              <a:endParaRPr lang="ja-JP" altLang="ja-JP" sz="12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208" name="正方形/長方形 207"/>
            <p:cNvSpPr/>
            <p:nvPr/>
          </p:nvSpPr>
          <p:spPr>
            <a:xfrm>
              <a:off x="773832" y="703729"/>
              <a:ext cx="142190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200" dirty="0">
                  <a:solidFill>
                    <a:prstClr val="black"/>
                  </a:solidFill>
                  <a:latin typeface="Calibri"/>
                  <a:ea typeface="ＭＳ Ｐゴシック"/>
                </a:rPr>
                <a:t>In 2012            2013</a:t>
              </a:r>
              <a:endParaRPr lang="ja-JP" altLang="ja-JP" sz="12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cxnSp>
          <p:nvCxnSpPr>
            <p:cNvPr id="209" name="直線矢印コネクタ 208"/>
            <p:cNvCxnSpPr/>
            <p:nvPr/>
          </p:nvCxnSpPr>
          <p:spPr>
            <a:xfrm>
              <a:off x="4788024" y="2852936"/>
              <a:ext cx="1728192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210" name="直線矢印コネクタ 209"/>
            <p:cNvCxnSpPr/>
            <p:nvPr/>
          </p:nvCxnSpPr>
          <p:spPr>
            <a:xfrm>
              <a:off x="3707904" y="2852936"/>
              <a:ext cx="108012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headEnd type="none" w="med" len="med"/>
              <a:tailEnd type="none" w="med" len="med"/>
            </a:ln>
            <a:effectLst/>
          </p:spPr>
        </p:cxnSp>
        <p:sp>
          <p:nvSpPr>
            <p:cNvPr id="211" name="正方形/長方形 210"/>
            <p:cNvSpPr/>
            <p:nvPr/>
          </p:nvSpPr>
          <p:spPr>
            <a:xfrm>
              <a:off x="1763688" y="1197913"/>
              <a:ext cx="158417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100" dirty="0">
                  <a:solidFill>
                    <a:prstClr val="black"/>
                  </a:solidFill>
                  <a:latin typeface="Calibri"/>
                  <a:ea typeface="ＭＳ Ｐゴシック"/>
                </a:rPr>
                <a:t>ARIB</a:t>
              </a:r>
              <a:endParaRPr lang="ja-JP" altLang="ja-JP" sz="11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  <a:p>
              <a:r>
                <a:rPr lang="en-US" altLang="ja-JP" sz="1100" dirty="0">
                  <a:solidFill>
                    <a:prstClr val="black"/>
                  </a:solidFill>
                  <a:latin typeface="Calibri"/>
                  <a:ea typeface="ＭＳ Ｐゴシック"/>
                </a:rPr>
                <a:t>2020 and Beyond Adhoc</a:t>
              </a:r>
              <a:endParaRPr lang="ja-JP" altLang="en-US" sz="11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212" name="正方形/長方形 211"/>
            <p:cNvSpPr/>
            <p:nvPr/>
          </p:nvSpPr>
          <p:spPr>
            <a:xfrm>
              <a:off x="6102424" y="1095127"/>
              <a:ext cx="91784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050" dirty="0">
                  <a:solidFill>
                    <a:prstClr val="black"/>
                  </a:solidFill>
                  <a:latin typeface="Calibri"/>
                  <a:ea typeface="ＭＳ Ｐゴシック"/>
                </a:rPr>
                <a:t>Rugby</a:t>
              </a:r>
              <a:endParaRPr lang="ja-JP" altLang="ja-JP" sz="105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  <a:p>
              <a:r>
                <a:rPr lang="en-US" altLang="ja-JP" sz="1050" dirty="0">
                  <a:solidFill>
                    <a:prstClr val="black"/>
                  </a:solidFill>
                  <a:latin typeface="Calibri"/>
                  <a:ea typeface="ＭＳ Ｐゴシック"/>
                </a:rPr>
                <a:t>World Cup</a:t>
              </a:r>
              <a:endParaRPr lang="ja-JP" altLang="en-US" sz="105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213" name="正方形/長方形 212"/>
            <p:cNvSpPr/>
            <p:nvPr/>
          </p:nvSpPr>
          <p:spPr>
            <a:xfrm>
              <a:off x="6804248" y="1125905"/>
              <a:ext cx="136815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050" dirty="0">
                  <a:solidFill>
                    <a:prstClr val="black"/>
                  </a:solidFill>
                  <a:latin typeface="Calibri"/>
                  <a:ea typeface="ＭＳ Ｐゴシック"/>
                </a:rPr>
                <a:t>Tokyo Olympic / Paralympic Games</a:t>
              </a:r>
              <a:endParaRPr lang="ja-JP" altLang="en-US" sz="105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cxnSp>
          <p:nvCxnSpPr>
            <p:cNvPr id="214" name="直線矢印コネクタ 213"/>
            <p:cNvCxnSpPr/>
            <p:nvPr/>
          </p:nvCxnSpPr>
          <p:spPr>
            <a:xfrm>
              <a:off x="3491880" y="3717032"/>
              <a:ext cx="1224136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215" name="直線矢印コネクタ 214"/>
            <p:cNvCxnSpPr/>
            <p:nvPr/>
          </p:nvCxnSpPr>
          <p:spPr>
            <a:xfrm>
              <a:off x="5436096" y="3717032"/>
              <a:ext cx="1224136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216" name="正方形/長方形 215"/>
            <p:cNvSpPr/>
            <p:nvPr/>
          </p:nvSpPr>
          <p:spPr>
            <a:xfrm>
              <a:off x="3995936" y="4005064"/>
              <a:ext cx="18539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200" dirty="0">
                  <a:solidFill>
                    <a:prstClr val="white"/>
                  </a:solidFill>
                  <a:latin typeface="Calibri"/>
                  <a:ea typeface="ＭＳ Ｐゴシック"/>
                </a:rPr>
                <a:t>5G Standardization</a:t>
              </a:r>
              <a:endParaRPr lang="ja-JP" altLang="ja-JP" sz="1200" dirty="0">
                <a:solidFill>
                  <a:prstClr val="white"/>
                </a:solidFill>
                <a:latin typeface="Calibri"/>
                <a:ea typeface="ＭＳ Ｐゴシック"/>
              </a:endParaRPr>
            </a:p>
            <a:p>
              <a:r>
                <a:rPr lang="en-US" altLang="ja-JP" sz="1200" dirty="0">
                  <a:solidFill>
                    <a:prstClr val="white"/>
                  </a:solidFill>
                  <a:latin typeface="Calibri"/>
                  <a:ea typeface="ＭＳ Ｐゴシック"/>
                </a:rPr>
                <a:t>Activities</a:t>
              </a:r>
              <a:endParaRPr lang="ja-JP" altLang="ja-JP" sz="1200" dirty="0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217" name="Rectangle 1042"/>
            <p:cNvSpPr>
              <a:spLocks/>
            </p:cNvSpPr>
            <p:nvPr/>
          </p:nvSpPr>
          <p:spPr bwMode="auto">
            <a:xfrm>
              <a:off x="6983413" y="4127500"/>
              <a:ext cx="3175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218" name="Rectangle 1043"/>
            <p:cNvSpPr>
              <a:spLocks/>
            </p:cNvSpPr>
            <p:nvPr/>
          </p:nvSpPr>
          <p:spPr bwMode="auto">
            <a:xfrm>
              <a:off x="7377113" y="3281363"/>
              <a:ext cx="3175" cy="111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219" name="Rectangle 1045"/>
            <p:cNvSpPr>
              <a:spLocks noChangeArrowheads="1"/>
            </p:cNvSpPr>
            <p:nvPr/>
          </p:nvSpPr>
          <p:spPr bwMode="auto">
            <a:xfrm>
              <a:off x="6804248" y="2564904"/>
              <a:ext cx="1296144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dirty="0">
                  <a:solidFill>
                    <a:srgbClr val="000000"/>
                  </a:solidFill>
                  <a:latin typeface="Calibri"/>
                  <a:cs typeface="Arial Black" pitchFamily="34" charset="0"/>
                </a:rPr>
                <a:t>World’s </a:t>
              </a:r>
            </a:p>
            <a:p>
              <a:pPr algn="ctr"/>
              <a:r>
                <a:rPr lang="en-US" altLang="ja-JP" dirty="0">
                  <a:solidFill>
                    <a:srgbClr val="000000"/>
                  </a:solidFill>
                  <a:latin typeface="Calibri"/>
                  <a:cs typeface="Arial Black" pitchFamily="34" charset="0"/>
                </a:rPr>
                <a:t>first 5G implemen- tation</a:t>
              </a:r>
              <a:endParaRPr lang="en-US" altLang="ja-JP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0" name="正方形/長方形 219"/>
            <p:cNvSpPr/>
            <p:nvPr/>
          </p:nvSpPr>
          <p:spPr>
            <a:xfrm>
              <a:off x="5508104" y="2967335"/>
              <a:ext cx="12241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800" dirty="0">
                  <a:solidFill>
                    <a:prstClr val="black"/>
                  </a:solidFill>
                  <a:latin typeface="Calibri"/>
                  <a:ea typeface="ＭＳ Ｐゴシック"/>
                </a:rPr>
                <a:t>Amend regulations, allocating Spectrum, deploy base stations, etc</a:t>
              </a:r>
              <a:endParaRPr lang="ja-JP" altLang="en-US" sz="8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221" name="正方形/長方形 220"/>
            <p:cNvSpPr/>
            <p:nvPr/>
          </p:nvSpPr>
          <p:spPr>
            <a:xfrm>
              <a:off x="2915816" y="3501008"/>
              <a:ext cx="396044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900" dirty="0">
                  <a:solidFill>
                    <a:prstClr val="black"/>
                  </a:solidFill>
                  <a:latin typeface="Calibri"/>
                  <a:ea typeface="ＭＳ Ｐゴシック"/>
                </a:rPr>
                <a:t>Examine 5G Requirements and Service image          Propose &amp; Evaluate Interface</a:t>
              </a:r>
              <a:endParaRPr lang="ja-JP" altLang="en-US" sz="9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222" name="正方形/長方形 221"/>
            <p:cNvSpPr/>
            <p:nvPr/>
          </p:nvSpPr>
          <p:spPr>
            <a:xfrm>
              <a:off x="3528392" y="2838128"/>
              <a:ext cx="3347864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900" dirty="0">
                  <a:solidFill>
                    <a:prstClr val="black"/>
                  </a:solidFill>
                  <a:latin typeface="Calibri"/>
                  <a:ea typeface="ＭＳ Ｐゴシック"/>
                </a:rPr>
                <a:t>Investigation into potential spectrum for 5G through R&amp;D activities</a:t>
              </a:r>
              <a:endParaRPr lang="ja-JP" altLang="en-US" sz="9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223" name="正方形/長方形 222"/>
            <p:cNvSpPr/>
            <p:nvPr/>
          </p:nvSpPr>
          <p:spPr>
            <a:xfrm>
              <a:off x="2699792" y="3686835"/>
              <a:ext cx="279005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ja-JP" sz="1000" dirty="0">
                  <a:solidFill>
                    <a:prstClr val="black"/>
                  </a:solidFill>
                  <a:latin typeface="Calibri"/>
                  <a:ea typeface="ＭＳ Ｐゴシック"/>
                </a:rPr>
                <a:t>●</a:t>
              </a:r>
              <a:r>
                <a:rPr lang="en-US" altLang="ja-JP" sz="1000" dirty="0">
                  <a:solidFill>
                    <a:prstClr val="black"/>
                  </a:solidFill>
                  <a:latin typeface="Calibri"/>
                  <a:ea typeface="ＭＳ Ｐゴシック"/>
                </a:rPr>
                <a:t>ITU-R Report IMT.FUTURE TECHNOLOGY TREND</a:t>
              </a:r>
              <a:endParaRPr lang="ja-JP" altLang="en-US" sz="10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224" name="正方形/長方形 223"/>
            <p:cNvSpPr/>
            <p:nvPr/>
          </p:nvSpPr>
          <p:spPr>
            <a:xfrm>
              <a:off x="2267744" y="3830851"/>
              <a:ext cx="122822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ja-JP" sz="1000" dirty="0">
                  <a:solidFill>
                    <a:prstClr val="black"/>
                  </a:solidFill>
                  <a:latin typeface="Calibri"/>
                  <a:ea typeface="ＭＳ Ｐゴシック"/>
                </a:rPr>
                <a:t>●</a:t>
              </a:r>
              <a:r>
                <a:rPr lang="en-US" altLang="ja-JP" sz="1000" dirty="0">
                  <a:solidFill>
                    <a:prstClr val="black"/>
                  </a:solidFill>
                  <a:latin typeface="Calibri"/>
                  <a:ea typeface="ＭＳ Ｐゴシック"/>
                </a:rPr>
                <a:t>ITU 5G Workshop</a:t>
              </a:r>
              <a:endParaRPr lang="ja-JP" altLang="en-US" sz="10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225" name="正方形/長方形 224"/>
            <p:cNvSpPr/>
            <p:nvPr/>
          </p:nvSpPr>
          <p:spPr>
            <a:xfrm>
              <a:off x="3635896" y="3830851"/>
              <a:ext cx="147348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ja-JP" sz="1000" dirty="0">
                  <a:solidFill>
                    <a:prstClr val="black"/>
                  </a:solidFill>
                  <a:latin typeface="Calibri"/>
                  <a:ea typeface="ＭＳ Ｐゴシック"/>
                </a:rPr>
                <a:t>●</a:t>
              </a:r>
              <a:r>
                <a:rPr lang="en-US" altLang="ja-JP" sz="1000" dirty="0">
                  <a:solidFill>
                    <a:prstClr val="black"/>
                  </a:solidFill>
                  <a:latin typeface="Calibri"/>
                  <a:ea typeface="ＭＳ Ｐゴシック"/>
                </a:rPr>
                <a:t>ITU-R Rec. IMT.VISION</a:t>
              </a:r>
              <a:endParaRPr lang="ja-JP" altLang="en-US" sz="10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226" name="正方形/長方形 225"/>
            <p:cNvSpPr/>
            <p:nvPr/>
          </p:nvSpPr>
          <p:spPr>
            <a:xfrm>
              <a:off x="2483768" y="4437112"/>
              <a:ext cx="216024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100" dirty="0">
                  <a:solidFill>
                    <a:prstClr val="black"/>
                  </a:solidFill>
                  <a:latin typeface="Calibri"/>
                  <a:ea typeface="ＭＳ Ｐゴシック"/>
                </a:rPr>
                <a:t>Secure additional spectrum to 4G Discussion of spectrum for 5G</a:t>
              </a:r>
              <a:endParaRPr lang="ja-JP" altLang="ja-JP" sz="11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227" name="正方形/長方形 226"/>
            <p:cNvSpPr/>
            <p:nvPr/>
          </p:nvSpPr>
          <p:spPr>
            <a:xfrm>
              <a:off x="2987824" y="4005064"/>
              <a:ext cx="120588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100" dirty="0">
                  <a:solidFill>
                    <a:prstClr val="black"/>
                  </a:solidFill>
                  <a:latin typeface="Calibri"/>
                  <a:ea typeface="ＭＳ Ｐゴシック"/>
                </a:rPr>
                <a:t>World Radio Conf.</a:t>
              </a:r>
              <a:endParaRPr lang="ja-JP" altLang="ja-JP" sz="11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  <a:p>
              <a:r>
                <a:rPr lang="en-US" altLang="ja-JP" sz="1100" dirty="0">
                  <a:solidFill>
                    <a:prstClr val="black"/>
                  </a:solidFill>
                  <a:latin typeface="Calibri"/>
                  <a:ea typeface="ＭＳ Ｐゴシック"/>
                </a:rPr>
                <a:t>(WRC-15)</a:t>
              </a:r>
              <a:endParaRPr lang="ja-JP" altLang="en-US" sz="11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228" name="正方形/長方形 227"/>
            <p:cNvSpPr/>
            <p:nvPr/>
          </p:nvSpPr>
          <p:spPr>
            <a:xfrm>
              <a:off x="467544" y="3861048"/>
              <a:ext cx="1205880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100" dirty="0">
                  <a:solidFill>
                    <a:prstClr val="black"/>
                  </a:solidFill>
                  <a:latin typeface="Calibri"/>
                  <a:ea typeface="ＭＳ Ｐゴシック"/>
                </a:rPr>
                <a:t>ITU         .</a:t>
              </a:r>
            </a:p>
            <a:p>
              <a:r>
                <a:rPr lang="en-US" altLang="ja-JP" sz="1100" dirty="0">
                  <a:solidFill>
                    <a:prstClr val="black"/>
                  </a:solidFill>
                  <a:latin typeface="Calibri"/>
                  <a:ea typeface="ＭＳ Ｐゴシック"/>
                </a:rPr>
                <a:t>World Radio Conf.</a:t>
              </a:r>
              <a:endParaRPr lang="ja-JP" altLang="ja-JP" sz="11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  <a:p>
              <a:r>
                <a:rPr lang="en-US" altLang="ja-JP" sz="1100" dirty="0">
                  <a:solidFill>
                    <a:prstClr val="black"/>
                  </a:solidFill>
                  <a:latin typeface="Calibri"/>
                  <a:ea typeface="ＭＳ Ｐゴシック"/>
                </a:rPr>
                <a:t>(WRC-12)</a:t>
              </a:r>
              <a:endParaRPr lang="ja-JP" altLang="en-US" sz="11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229" name="正方形/長方形 228"/>
            <p:cNvSpPr/>
            <p:nvPr/>
          </p:nvSpPr>
          <p:spPr>
            <a:xfrm>
              <a:off x="5580112" y="4005064"/>
              <a:ext cx="120588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100" dirty="0">
                  <a:solidFill>
                    <a:prstClr val="black"/>
                  </a:solidFill>
                  <a:latin typeface="Calibri"/>
                  <a:ea typeface="ＭＳ Ｐゴシック"/>
                </a:rPr>
                <a:t>World Radio Conf.</a:t>
              </a:r>
              <a:endParaRPr lang="ja-JP" altLang="ja-JP" sz="11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  <a:p>
              <a:r>
                <a:rPr lang="en-US" altLang="ja-JP" sz="1100" dirty="0">
                  <a:solidFill>
                    <a:prstClr val="black"/>
                  </a:solidFill>
                  <a:latin typeface="Calibri"/>
                  <a:ea typeface="ＭＳ Ｐゴシック"/>
                </a:rPr>
                <a:t>(WRC-19)</a:t>
              </a:r>
              <a:endParaRPr lang="ja-JP" altLang="en-US" sz="11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230" name="正方形/長方形 229"/>
            <p:cNvSpPr/>
            <p:nvPr/>
          </p:nvSpPr>
          <p:spPr>
            <a:xfrm>
              <a:off x="5652120" y="4341004"/>
              <a:ext cx="100811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100" dirty="0">
                  <a:solidFill>
                    <a:prstClr val="black"/>
                  </a:solidFill>
                  <a:latin typeface="Calibri"/>
                  <a:ea typeface="ＭＳ Ｐゴシック"/>
                </a:rPr>
                <a:t>Possibilities of</a:t>
              </a:r>
              <a:endParaRPr lang="ja-JP" altLang="ja-JP" sz="11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  <a:p>
              <a:r>
                <a:rPr lang="en-US" altLang="ja-JP" sz="1100" dirty="0">
                  <a:solidFill>
                    <a:prstClr val="black"/>
                  </a:solidFill>
                  <a:latin typeface="Calibri"/>
                  <a:ea typeface="ＭＳ Ｐゴシック"/>
                </a:rPr>
                <a:t>identification</a:t>
              </a:r>
              <a:endParaRPr lang="ja-JP" altLang="ja-JP" sz="11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  <a:p>
              <a:r>
                <a:rPr lang="en-US" altLang="ja-JP" sz="1100" dirty="0">
                  <a:solidFill>
                    <a:prstClr val="black"/>
                  </a:solidFill>
                  <a:latin typeface="Calibri"/>
                  <a:ea typeface="ＭＳ Ｐゴシック"/>
                </a:rPr>
                <a:t>of 5G bands</a:t>
              </a:r>
              <a:endParaRPr lang="ja-JP" altLang="ja-JP" sz="11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231" name="正方形/長方形 230"/>
            <p:cNvSpPr/>
            <p:nvPr/>
          </p:nvSpPr>
          <p:spPr>
            <a:xfrm>
              <a:off x="3059832" y="4941168"/>
              <a:ext cx="4572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ja-JP" sz="1000" dirty="0">
                  <a:solidFill>
                    <a:prstClr val="black"/>
                  </a:solidFill>
                  <a:latin typeface="Calibri"/>
                  <a:ea typeface="ＭＳ Ｐゴシック"/>
                </a:rPr>
                <a:t>Study on spectrum for 5G</a:t>
              </a:r>
              <a:endParaRPr lang="ja-JP" altLang="ja-JP" sz="10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  <a:p>
              <a:r>
                <a:rPr lang="en-US" altLang="ja-JP" sz="1000" dirty="0">
                  <a:solidFill>
                    <a:prstClr val="black"/>
                  </a:solidFill>
                  <a:latin typeface="Calibri"/>
                  <a:ea typeface="ＭＳ Ｐゴシック"/>
                </a:rPr>
                <a:t>as a preparation of WRC-18 with attention to international harmonization</a:t>
              </a:r>
              <a:endParaRPr lang="ja-JP" altLang="ja-JP" sz="10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232" name="テキスト ボックス 231"/>
            <p:cNvSpPr txBox="1"/>
            <p:nvPr/>
          </p:nvSpPr>
          <p:spPr>
            <a:xfrm>
              <a:off x="2699792" y="1665675"/>
              <a:ext cx="5689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600" dirty="0">
                  <a:solidFill>
                    <a:prstClr val="black"/>
                  </a:solidFill>
                  <a:latin typeface="Calibri"/>
                  <a:ea typeface="ＭＳ Ｐゴシック"/>
                </a:rPr>
                <a:t>Established in Sep. 30th</a:t>
              </a:r>
              <a:endParaRPr lang="ja-JP" altLang="en-US" sz="6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233" name="正方形/長方形 232"/>
            <p:cNvSpPr/>
            <p:nvPr/>
          </p:nvSpPr>
          <p:spPr>
            <a:xfrm>
              <a:off x="2195736" y="2190056"/>
              <a:ext cx="468052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900" dirty="0">
                  <a:solidFill>
                    <a:prstClr val="black"/>
                  </a:solidFill>
                  <a:latin typeface="Calibri"/>
                  <a:ea typeface="ＭＳ Ｐゴシック"/>
                </a:rPr>
                <a:t>Giving strategic guidance on R&amp;Ds,</a:t>
              </a:r>
              <a:r>
                <a:rPr lang="ja-JP" altLang="en-US" sz="900" dirty="0">
                  <a:solidFill>
                    <a:prstClr val="black"/>
                  </a:solidFill>
                  <a:latin typeface="Calibri"/>
                  <a:ea typeface="ＭＳ Ｐゴシック"/>
                </a:rPr>
                <a:t> </a:t>
              </a:r>
              <a:r>
                <a:rPr lang="en-US" altLang="ja-JP" sz="900" dirty="0">
                  <a:solidFill>
                    <a:prstClr val="black"/>
                  </a:solidFill>
                  <a:latin typeface="Calibri"/>
                  <a:ea typeface="ＭＳ Ｐゴシック"/>
                </a:rPr>
                <a:t>standardization, international</a:t>
              </a:r>
              <a:r>
                <a:rPr lang="ja-JP" altLang="en-US" sz="900" dirty="0">
                  <a:solidFill>
                    <a:prstClr val="black"/>
                  </a:solidFill>
                  <a:latin typeface="Calibri"/>
                  <a:ea typeface="ＭＳ Ｐゴシック"/>
                </a:rPr>
                <a:t> </a:t>
              </a:r>
              <a:r>
                <a:rPr lang="en-US" altLang="ja-JP" sz="900" dirty="0">
                  <a:solidFill>
                    <a:prstClr val="black"/>
                  </a:solidFill>
                  <a:latin typeface="Calibri"/>
                  <a:ea typeface="ＭＳ Ｐゴシック"/>
                </a:rPr>
                <a:t>cooperation &amp; public relations</a:t>
              </a:r>
              <a:endParaRPr lang="ja-JP" altLang="ja-JP" sz="9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</p:grpSp>
      <p:sp>
        <p:nvSpPr>
          <p:cNvPr id="4" name="曲折矢印 3"/>
          <p:cNvSpPr/>
          <p:nvPr/>
        </p:nvSpPr>
        <p:spPr bwMode="auto">
          <a:xfrm flipV="1">
            <a:off x="4042999" y="1965436"/>
            <a:ext cx="355450" cy="379413"/>
          </a:xfrm>
          <a:prstGeom prst="bentArrow">
            <a:avLst>
              <a:gd name="adj1" fmla="val 34788"/>
              <a:gd name="adj2" fmla="val 34299"/>
              <a:gd name="adj3" fmla="val 25000"/>
              <a:gd name="adj4" fmla="val 43750"/>
            </a:avLst>
          </a:prstGeom>
          <a:solidFill>
            <a:schemeClr val="accent3"/>
          </a:solidFill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2400" b="1" dirty="0"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442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latin typeface="+mn-ea"/>
              </a:rPr>
              <a:t>Organizational Structure of the 5GMF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438" y="1076911"/>
            <a:ext cx="6181006" cy="509225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892136" y="6086712"/>
            <a:ext cx="6158919" cy="265391"/>
          </a:xfrm>
          <a:prstGeom prst="rect">
            <a:avLst/>
          </a:prstGeom>
        </p:spPr>
        <p:txBody>
          <a:bodyPr/>
          <a:lstStyle>
            <a:lvl1pPr marL="381000" indent="-3810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8572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276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95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114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r">
              <a:lnSpc>
                <a:spcPts val="1800"/>
              </a:lnSpc>
              <a:spcBef>
                <a:spcPts val="0"/>
              </a:spcBef>
              <a:buNone/>
            </a:pPr>
            <a:r>
              <a:rPr lang="en-US" altLang="ja-JP" sz="1200" kern="0" dirty="0">
                <a:latin typeface="+mn-ea"/>
                <a:ea typeface="+mn-ea"/>
              </a:rPr>
              <a:t>http://5gmf.jp/en/outline/organization/</a:t>
            </a:r>
          </a:p>
        </p:txBody>
      </p:sp>
      <p:pic>
        <p:nvPicPr>
          <p:cNvPr id="6" name="Picture 2" descr="D:\ＡＲＩＢ\chikata\5GMF-2\ロゴ\5gmf_80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82" y="1171074"/>
            <a:ext cx="2624177" cy="116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67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タイトル 1"/>
          <p:cNvSpPr>
            <a:spLocks noGrp="1"/>
          </p:cNvSpPr>
          <p:nvPr>
            <p:ph type="title"/>
          </p:nvPr>
        </p:nvSpPr>
        <p:spPr>
          <a:xfrm>
            <a:off x="2865438" y="152400"/>
            <a:ext cx="6186528" cy="750125"/>
          </a:xfrm>
        </p:spPr>
        <p:txBody>
          <a:bodyPr/>
          <a:lstStyle/>
          <a:p>
            <a:r>
              <a:rPr lang="en-US" altLang="ja-JP" b="1" dirty="0" smtClean="0"/>
              <a:t>Members</a:t>
            </a:r>
            <a:endParaRPr kumimoji="1" lang="ja-JP" altLang="en-US" b="1" dirty="0"/>
          </a:p>
        </p:txBody>
      </p:sp>
      <p:sp>
        <p:nvSpPr>
          <p:cNvPr id="40" name="コンテンツ プレースホルダー 2"/>
          <p:cNvSpPr txBox="1">
            <a:spLocks/>
          </p:cNvSpPr>
          <p:nvPr/>
        </p:nvSpPr>
        <p:spPr>
          <a:xfrm>
            <a:off x="2254644" y="5796034"/>
            <a:ext cx="8121657" cy="530782"/>
          </a:xfrm>
          <a:prstGeom prst="rect">
            <a:avLst/>
          </a:prstGeom>
        </p:spPr>
        <p:txBody>
          <a:bodyPr/>
          <a:lstStyle>
            <a:lvl1pPr marL="381000" indent="-3810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8572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276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95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114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ts val="1800"/>
              </a:lnSpc>
              <a:spcBef>
                <a:spcPts val="0"/>
              </a:spcBef>
              <a:buNone/>
            </a:pPr>
            <a:r>
              <a:rPr lang="en-US" altLang="ja-JP" sz="1600" kern="0" dirty="0">
                <a:latin typeface="+mn-ea"/>
                <a:ea typeface="+mn-ea"/>
              </a:rPr>
              <a:t>Ordinary member:61, Individual member:14,</a:t>
            </a:r>
            <a:r>
              <a:rPr lang="ja-JP" altLang="en-US" sz="1600" kern="0" dirty="0">
                <a:latin typeface="+mn-ea"/>
                <a:ea typeface="+mn-ea"/>
              </a:rPr>
              <a:t> </a:t>
            </a:r>
            <a:r>
              <a:rPr lang="en-US" altLang="ja-JP" sz="1600" kern="0" dirty="0">
                <a:latin typeface="+mn-ea"/>
                <a:ea typeface="+mn-ea"/>
              </a:rPr>
              <a:t>Special member: 3 (MIC, ARIB, TTC)</a:t>
            </a:r>
          </a:p>
          <a:p>
            <a:pPr marL="0" indent="0" algn="ctr">
              <a:lnSpc>
                <a:spcPts val="1800"/>
              </a:lnSpc>
              <a:spcBef>
                <a:spcPts val="0"/>
              </a:spcBef>
              <a:buNone/>
            </a:pPr>
            <a:r>
              <a:rPr lang="en-US" altLang="ja-JP" sz="1600" kern="0" dirty="0">
                <a:latin typeface="+mn-ea"/>
              </a:rPr>
              <a:t>Total: 78 members (as of  1 July 2015)</a:t>
            </a:r>
            <a:r>
              <a:rPr lang="ja-JP" altLang="en-US" sz="1600" kern="0" dirty="0">
                <a:latin typeface="+mn-ea"/>
              </a:rPr>
              <a:t>   </a:t>
            </a:r>
            <a:r>
              <a:rPr lang="en-US" altLang="ja-JP" sz="1600" kern="0" dirty="0">
                <a:latin typeface="+mn-ea"/>
              </a:rPr>
              <a:t>http://5gmf.jp/member/</a:t>
            </a:r>
          </a:p>
          <a:p>
            <a:pPr marL="0" indent="0" algn="ctr">
              <a:lnSpc>
                <a:spcPts val="1800"/>
              </a:lnSpc>
              <a:spcBef>
                <a:spcPts val="0"/>
              </a:spcBef>
              <a:buNone/>
            </a:pPr>
            <a:endParaRPr lang="en-US" altLang="ja-JP" sz="1600" kern="0" dirty="0">
              <a:latin typeface="+mn-ea"/>
              <a:ea typeface="+mn-ea"/>
            </a:endParaRPr>
          </a:p>
        </p:txBody>
      </p:sp>
      <p:pic>
        <p:nvPicPr>
          <p:cNvPr id="41" name="Picture 2" descr="X:\_0 第5世代モバイル推進フォーラム\_企画委員会\共通規程\会員会社ロゴマーク収集\ppt用ロゴマーク\01_CTC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59" y="1265801"/>
            <a:ext cx="1296000" cy="37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X:\_0 第5世代モバイル推進フォーラム\_企画委員会\共通規程\会員会社ロゴマーク収集\ppt用ロゴマーク\03_infocitylog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68" y="1196483"/>
            <a:ext cx="1296000" cy="50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X:\_0 第5世代モバイル推進フォーラム\_企画委員会\共通規程\会員会社ロゴマーク収集\ppt用ロゴマーク\05_NTTドコモ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5" t="78369" r="28758"/>
          <a:stretch/>
        </p:blipFill>
        <p:spPr bwMode="auto">
          <a:xfrm>
            <a:off x="7950011" y="1313363"/>
            <a:ext cx="1296000" cy="27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4" descr="oki___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250" y="1978899"/>
            <a:ext cx="1296000" cy="58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6" descr="C:\Users\k-ikeda\Documents\作業フォルダ\5GMF\ppt用ロゴマーク\12_KDD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026" y="2041022"/>
            <a:ext cx="1296000" cy="45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5" descr="C:\Users\k-ikeda\Pictures\メディアテック.wm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8" b="24714"/>
          <a:stretch/>
        </p:blipFill>
        <p:spPr bwMode="auto">
          <a:xfrm>
            <a:off x="4747203" y="5163672"/>
            <a:ext cx="1296000" cy="40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6" descr="C:\Users\k-ikeda\Documents\作業フォルダ\5GMF\ppt用ロゴマーク\34_UQコム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135" y="4940084"/>
            <a:ext cx="1296000" cy="85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7" descr="C:\Users\k-ikeda\Documents\作業フォルダ\5GMF\ppt用ロゴマーク\36_YRP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745" y="4967140"/>
            <a:ext cx="1296000" cy="79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3" descr="C:\Users\k-ikeda\Documents\作業フォルダ\5GMF\ppt用ロゴマーク\21_東芝.bmp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988" y="3584754"/>
            <a:ext cx="1296000" cy="41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1" descr="C:\Users\k-ikeda\Documents\作業フォルダ\5GMF\ppt用ロゴマーク\29_bitmedi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373" y="4355556"/>
            <a:ext cx="1296000" cy="29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3" descr="C:\Users\k-ikeda\Documents\作業フォルダ\5GMF\ppt用ロゴマーク\31_富士通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2" b="11970"/>
          <a:stretch/>
        </p:blipFill>
        <p:spPr bwMode="auto">
          <a:xfrm>
            <a:off x="1472411" y="5065531"/>
            <a:ext cx="1296000" cy="59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4" descr="C:\Users\k-ikeda\Documents\作業フォルダ\5GMF\ppt用ロゴマーク\32_三菱電機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181" y="5082851"/>
            <a:ext cx="1296000" cy="56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0" descr="C:\Users\k-ikeda\Documents\作業フォルダ\5GMF\ppt用ロゴマーク\28_日立製作所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172" y="4319561"/>
            <a:ext cx="1296000" cy="37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14" descr="C:\Users\k-ikeda\Documents\作業フォルダ\5GMF\ppt用ロゴマーク\22_アルカテルルーセント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072" y="3404163"/>
            <a:ext cx="1296000" cy="74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16" descr="C:\Users\k-ikeda\Documents\作業フォルダ\5GMF\ppt用ロゴマーク\24_NTT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97"/>
          <a:stretch/>
        </p:blipFill>
        <p:spPr bwMode="auto">
          <a:xfrm>
            <a:off x="9552905" y="3546655"/>
            <a:ext cx="1296000" cy="45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17" descr="C:\Users\k-ikeda\Documents\作業フォルダ\5GMF\ppt用ロゴマーク\25_NOKIA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34" y="4201369"/>
            <a:ext cx="1440000" cy="60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8" descr="C:\Users\k-ikeda\Documents\作業フォルダ\5GMF\ppt用ロゴマーク\26_Panasonic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64" y="4404610"/>
            <a:ext cx="1296000" cy="19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3" descr="C:\Users\k-ikeda\Documents\作業フォルダ\5GMF\ppt用ロゴマーク\23_NEC2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3" t="15354" r="28601" b="47681"/>
          <a:stretch/>
        </p:blipFill>
        <p:spPr bwMode="auto">
          <a:xfrm>
            <a:off x="7892463" y="3458375"/>
            <a:ext cx="1296000" cy="63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X:\_0 第5世代モバイル推進フォーラム\_企画委員会\共通規程\会員会社ロゴマーク収集\希望会社\日立国際電気\日立国際電気ロゴ（英語）.wm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217" y="4393656"/>
            <a:ext cx="1512000" cy="21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2" descr="C:\Users\k-ikeda\Documents\作業フォルダ\5GMF\ppt用ロゴマーク\20_電気興業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198" y="3623497"/>
            <a:ext cx="1440000" cy="31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X:\_0 第5世代モバイル推進フォーラム\_企画委員会\共通規程\会員会社ロゴマーク収集\希望会社\ソニー\Sony Logotype Data_all\PNG_RGB\sony_logo_blue_RGB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855" y="2833060"/>
            <a:ext cx="1404000" cy="50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X:\_0 第5世代モバイル推進フォーラム\_企画委員会\共通規程\会員会社ロゴマーク収集\ppt用ロゴマーク\06_NTTBPロゴ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055" y="1189385"/>
            <a:ext cx="1296000" cy="51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C:\Users\k-ikeda\Documents\作業フォルダ\5GMF\ppt用ロゴマーク\13_ATR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984" y="2787240"/>
            <a:ext cx="1296000" cy="59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2" descr="C:\Users\k-ikeda\Documents\作業フォルダ\5GMF\ppt用ロゴマーク\30_ファーウェイ横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t="40588" r="7615" b="41932"/>
          <a:stretch/>
        </p:blipFill>
        <p:spPr bwMode="auto">
          <a:xfrm>
            <a:off x="9535955" y="4302524"/>
            <a:ext cx="1332000" cy="40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1" descr="C:\Users\k-ikeda\Documents\作業フォルダ\5GMF\ppt用ロゴマーク\19_ソフトバンクモバイル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134" y="3656434"/>
            <a:ext cx="1296000" cy="22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472" y="1210762"/>
            <a:ext cx="1476000" cy="4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0" descr="C:\Users\k-ikeda\Documents\作業フォルダ\5GMF\ppt用ロゴマーク\17_住友電工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945" y="2843081"/>
            <a:ext cx="1296000" cy="4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C:\Users\k-ikeda\Documents\作業フォルダ\5GMF\ppt用ロゴマーク\14_JDSU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048" y="2868482"/>
            <a:ext cx="1296000" cy="42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9" descr="C:\Users\k-ikeda\Documents\作業フォルダ\5GMF\ppt用ロゴマーク\15_Cisco.jp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01" y="2730089"/>
            <a:ext cx="1260000" cy="71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C:\Users\k-ikeda\Documents\作業フォルダ\5GMF\ppt用ロゴマーク\16_sharp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106" y="2954617"/>
            <a:ext cx="1296000" cy="2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C:\Users\k-ikeda\Documents\作業フォルダ\5GMF\ppt用ロゴマーク\08_京セラ.wmf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514" y="2086627"/>
            <a:ext cx="1404000" cy="37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" descr="C:\Users\k-ikeda\Documents\作業フォルダ\5GMF\ppt用ロゴマーク\09_クアルコム_cmyk.jpg"/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t="34306" r="9232" b="34968"/>
          <a:stretch/>
        </p:blipFill>
        <p:spPr bwMode="auto">
          <a:xfrm>
            <a:off x="4730961" y="2074189"/>
            <a:ext cx="1332000" cy="38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C:\Users\k-ikeda\Documents\作業フォルダ\5GMF\ppt用ロゴマーク\10_ゲオネットワークス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493" y="2036049"/>
            <a:ext cx="1296000" cy="46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" descr="C:\Users\k-ikeda\Documents\作業フォルダ\5GMF\ppt用ロゴマーク\11_KCCS.wmf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01" y="2156216"/>
            <a:ext cx="1296000" cy="22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X:\_0 第5世代モバイル推進フォーラム\_企画委員会\共通規程\会員会社ロゴマーク収集\希望会社\インテル\Intel_logo\Digital_intel\intel_rgb_3000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64" y="1043843"/>
            <a:ext cx="1260000" cy="83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D:\ＡＲＩＢ\chikata\5GMF-2\ロゴ\5gmf_800.wmf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614" y="229883"/>
            <a:ext cx="1312228" cy="58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26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1404257" y="2392940"/>
            <a:ext cx="9198656" cy="1630362"/>
          </a:xfrm>
        </p:spPr>
        <p:txBody>
          <a:bodyPr/>
          <a:lstStyle/>
          <a:p>
            <a:r>
              <a:rPr lang="en-US" altLang="ja-JP" sz="4400" dirty="0"/>
              <a:t>2. On going studies in 5GMF</a:t>
            </a:r>
          </a:p>
        </p:txBody>
      </p:sp>
    </p:spTree>
    <p:extLst>
      <p:ext uri="{BB962C8B-B14F-4D97-AF65-F5344CB8AC3E}">
        <p14:creationId xmlns:p14="http://schemas.microsoft.com/office/powerpoint/2010/main" val="250863669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Market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and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User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trends</a:t>
            </a:r>
            <a:endParaRPr kumimoji="1" lang="ja-JP" altLang="en-US" dirty="0"/>
          </a:p>
        </p:txBody>
      </p:sp>
      <p:sp>
        <p:nvSpPr>
          <p:cNvPr id="7" name="コンテンツ プレースホルダー 3"/>
          <p:cNvSpPr txBox="1">
            <a:spLocks/>
          </p:cNvSpPr>
          <p:nvPr/>
        </p:nvSpPr>
        <p:spPr>
          <a:xfrm>
            <a:off x="1969655" y="6127668"/>
            <a:ext cx="8832850" cy="282039"/>
          </a:xfrm>
          <a:prstGeom prst="rect">
            <a:avLst/>
          </a:prstGeom>
        </p:spPr>
        <p:txBody>
          <a:bodyPr/>
          <a:lstStyle>
            <a:lvl1pPr marL="381000" indent="-3810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8572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276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95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114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r">
              <a:buNone/>
            </a:pPr>
            <a:r>
              <a:rPr lang="en-US" altLang="ja-JP" sz="1050" kern="0" dirty="0">
                <a:latin typeface="+mn-ea"/>
              </a:rPr>
              <a:t>"Mobile Communications Systems for 2020 and beyond", ARIB 2020 and Beyond Ad Hoc Group White Paper, October 2014.</a:t>
            </a:r>
            <a:endParaRPr lang="ja-JP" altLang="en-US" sz="1050" kern="0" dirty="0">
              <a:latin typeface="+mn-ea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785" y="1031578"/>
            <a:ext cx="8266278" cy="4609641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1875843" y="3151731"/>
            <a:ext cx="401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Industries, Healthcare, Infrastructures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976411" y="3151732"/>
            <a:ext cx="2924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Business office, education,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social lives, shopping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865438" y="5641217"/>
            <a:ext cx="6788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Social security, disaster prevention/protection, welfare, ecology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4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79043" y="100624"/>
            <a:ext cx="8662087" cy="762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ja-JP" sz="2400" b="1" dirty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Use case example: Socio-economic satisfaction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2132425" y="1071649"/>
            <a:ext cx="8062403" cy="4934772"/>
            <a:chOff x="648931" y="1579355"/>
            <a:chExt cx="8062403" cy="4934772"/>
          </a:xfrm>
        </p:grpSpPr>
        <p:sp>
          <p:nvSpPr>
            <p:cNvPr id="7" name="六角形 6"/>
            <p:cNvSpPr/>
            <p:nvPr/>
          </p:nvSpPr>
          <p:spPr>
            <a:xfrm>
              <a:off x="648931" y="4119378"/>
              <a:ext cx="2694545" cy="1055075"/>
            </a:xfrm>
            <a:prstGeom prst="hexagon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altLang="ja-JP" sz="1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Disaster relief </a:t>
              </a:r>
            </a:p>
            <a:p>
              <a:pPr algn="r"/>
              <a:r>
                <a:rPr lang="en-US" altLang="ja-JP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Prediction</a:t>
              </a:r>
            </a:p>
            <a:p>
              <a:pPr algn="r"/>
              <a:r>
                <a:rPr lang="en-US" altLang="ja-JP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Robustness to disaster</a:t>
              </a:r>
            </a:p>
          </p:txBody>
        </p:sp>
        <p:sp>
          <p:nvSpPr>
            <p:cNvPr id="6" name="六角形 5"/>
            <p:cNvSpPr/>
            <p:nvPr/>
          </p:nvSpPr>
          <p:spPr>
            <a:xfrm>
              <a:off x="648932" y="2814014"/>
              <a:ext cx="2547867" cy="1055075"/>
            </a:xfrm>
            <a:prstGeom prst="hexagon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altLang="ja-JP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Health care</a:t>
              </a:r>
            </a:p>
            <a:p>
              <a:pPr algn="r"/>
              <a:r>
                <a:rPr lang="en-US" altLang="ja-JP" sz="12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Remote medical examination</a:t>
              </a:r>
              <a:endParaRPr lang="ja-JP" altLang="en-US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" name="六角形 7"/>
            <p:cNvSpPr/>
            <p:nvPr/>
          </p:nvSpPr>
          <p:spPr>
            <a:xfrm>
              <a:off x="4738604" y="1579356"/>
              <a:ext cx="3217772" cy="1055075"/>
            </a:xfrm>
            <a:prstGeom prst="hexagon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Richer contents </a:t>
              </a:r>
              <a:r>
                <a:rPr lang="en-US" altLang="ja-JP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Multiuser UHD teleconference, Purchase enriched video, music, book</a:t>
              </a:r>
              <a:endParaRPr lang="ja-JP" altLang="en-US" sz="12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六角形 8"/>
            <p:cNvSpPr/>
            <p:nvPr/>
          </p:nvSpPr>
          <p:spPr>
            <a:xfrm>
              <a:off x="6122213" y="2814014"/>
              <a:ext cx="2534529" cy="1055075"/>
            </a:xfrm>
            <a:prstGeom prst="hexagon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altLang="ja-JP" sz="1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House</a:t>
              </a:r>
            </a:p>
            <a:p>
              <a:r>
                <a:rPr lang="en-US" altLang="ja-JP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Home security </a:t>
              </a:r>
              <a:endParaRPr lang="ja-JP" altLang="en-US" sz="12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六角形 9"/>
            <p:cNvSpPr/>
            <p:nvPr/>
          </p:nvSpPr>
          <p:spPr>
            <a:xfrm>
              <a:off x="1624409" y="1579355"/>
              <a:ext cx="2924318" cy="1055075"/>
            </a:xfrm>
            <a:prstGeom prst="hexagon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6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Transportation</a:t>
              </a:r>
            </a:p>
            <a:p>
              <a:pPr algn="ctr">
                <a:defRPr/>
              </a:pPr>
              <a:r>
                <a:rPr lang="en-US" altLang="ja-JP" sz="12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More efficient and safer</a:t>
              </a:r>
            </a:p>
            <a:p>
              <a:pPr algn="ctr">
                <a:defRPr/>
              </a:pPr>
              <a:r>
                <a:rPr lang="en-US" altLang="ja-JP" sz="12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Navigation</a:t>
              </a:r>
            </a:p>
            <a:p>
              <a:pPr algn="ctr">
                <a:defRPr/>
              </a:pPr>
              <a:r>
                <a:rPr lang="en-US" altLang="ja-JP" sz="12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Autonomous driving</a:t>
              </a:r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3276726" y="2814014"/>
              <a:ext cx="2845487" cy="236043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2000" dirty="0">
                  <a:latin typeface="Tahoma" pitchFamily="34" charset="0"/>
                  <a:ea typeface="Meiryo UI" pitchFamily="50" charset="-128"/>
                  <a:cs typeface="Tahoma" pitchFamily="34" charset="0"/>
                </a:rPr>
                <a:t>5G will enhance the socio-economic satisfaction</a:t>
              </a:r>
              <a:endParaRPr lang="ja-JP" altLang="en-US" sz="2000" dirty="0">
                <a:latin typeface="Tahoma" pitchFamily="34" charset="0"/>
                <a:ea typeface="Meiryo UI" pitchFamily="50" charset="-128"/>
                <a:cs typeface="Tahoma" pitchFamily="34" charset="0"/>
              </a:endParaRPr>
            </a:p>
          </p:txBody>
        </p:sp>
        <p:sp>
          <p:nvSpPr>
            <p:cNvPr id="12" name="六角形 11"/>
            <p:cNvSpPr/>
            <p:nvPr/>
          </p:nvSpPr>
          <p:spPr>
            <a:xfrm>
              <a:off x="4932040" y="5459051"/>
              <a:ext cx="3779294" cy="1055075"/>
            </a:xfrm>
            <a:prstGeom prst="hexagon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altLang="ja-JP" sz="1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Safety and lifeline system</a:t>
              </a:r>
            </a:p>
            <a:p>
              <a:r>
                <a:rPr lang="en-US" altLang="ja-JP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Collision avoidance</a:t>
              </a:r>
            </a:p>
            <a:p>
              <a:r>
                <a:rPr lang="en-US" altLang="ja-JP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Rescue </a:t>
              </a:r>
            </a:p>
            <a:p>
              <a:r>
                <a:rPr lang="en-US" altLang="ja-JP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(Distress, Accident, etc.)</a:t>
              </a:r>
            </a:p>
          </p:txBody>
        </p:sp>
        <p:sp>
          <p:nvSpPr>
            <p:cNvPr id="13" name="六角形 12"/>
            <p:cNvSpPr/>
            <p:nvPr/>
          </p:nvSpPr>
          <p:spPr>
            <a:xfrm>
              <a:off x="1226488" y="5459052"/>
              <a:ext cx="3174563" cy="1055075"/>
            </a:xfrm>
            <a:prstGeom prst="hexagon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en-US" altLang="ja-JP" sz="1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Education</a:t>
              </a:r>
            </a:p>
            <a:p>
              <a:pPr algn="r"/>
              <a:r>
                <a:rPr lang="en-US" altLang="ja-JP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Distance learning</a:t>
              </a:r>
            </a:p>
            <a:p>
              <a:pPr algn="r"/>
              <a:r>
                <a:rPr lang="en-US" altLang="ja-JP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Virtual experience</a:t>
              </a:r>
              <a:endParaRPr lang="ja-JP" altLang="en-US" sz="12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六角形 13"/>
            <p:cNvSpPr/>
            <p:nvPr/>
          </p:nvSpPr>
          <p:spPr>
            <a:xfrm>
              <a:off x="6176805" y="4141314"/>
              <a:ext cx="2534529" cy="1055075"/>
            </a:xfrm>
            <a:prstGeom prst="hexagon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altLang="ja-JP" sz="1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Consumer electronics</a:t>
              </a:r>
            </a:p>
            <a:p>
              <a:r>
                <a:rPr lang="en-US" altLang="ja-JP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Remote control</a:t>
              </a:r>
              <a:endParaRPr lang="ja-JP" altLang="en-US" sz="12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2860610" y="1559585"/>
            <a:ext cx="833441" cy="523347"/>
            <a:chOff x="2536289" y="2302928"/>
            <a:chExt cx="833441" cy="523347"/>
          </a:xfrm>
        </p:grpSpPr>
        <p:pic>
          <p:nvPicPr>
            <p:cNvPr id="22" name="図 135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12496" y="2424691"/>
              <a:ext cx="757234" cy="40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3" name="グループ化 48"/>
            <p:cNvGrpSpPr>
              <a:grpSpLocks/>
            </p:cNvGrpSpPr>
            <p:nvPr/>
          </p:nvGrpSpPr>
          <p:grpSpPr bwMode="auto">
            <a:xfrm rot="-4731235">
              <a:off x="2529145" y="2310072"/>
              <a:ext cx="379413" cy="365125"/>
              <a:chOff x="4341888" y="939114"/>
              <a:chExt cx="378393" cy="364925"/>
            </a:xfrm>
          </p:grpSpPr>
          <p:sp>
            <p:nvSpPr>
              <p:cNvPr id="24" name="円弧 23"/>
              <p:cNvSpPr/>
              <p:nvPr/>
            </p:nvSpPr>
            <p:spPr>
              <a:xfrm>
                <a:off x="4341888" y="939114"/>
                <a:ext cx="378393" cy="364925"/>
              </a:xfrm>
              <a:prstGeom prst="arc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ja-JP" altLang="en-US" kern="0" dirty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5" name="円弧 24"/>
              <p:cNvSpPr/>
              <p:nvPr/>
            </p:nvSpPr>
            <p:spPr>
              <a:xfrm>
                <a:off x="4392649" y="999203"/>
                <a:ext cx="264399" cy="263381"/>
              </a:xfrm>
              <a:prstGeom prst="arc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ja-JP" altLang="en-US" kern="0" dirty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6" name="円弧 25"/>
              <p:cNvSpPr/>
              <p:nvPr/>
            </p:nvSpPr>
            <p:spPr>
              <a:xfrm>
                <a:off x="4441679" y="1055823"/>
                <a:ext cx="155157" cy="150729"/>
              </a:xfrm>
              <a:prstGeom prst="arc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ja-JP" altLang="en-US" kern="0" dirty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7" name="円/楕円 26"/>
              <p:cNvSpPr/>
              <p:nvPr/>
            </p:nvSpPr>
            <p:spPr>
              <a:xfrm>
                <a:off x="4515106" y="1101234"/>
                <a:ext cx="45913" cy="46013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ja-JP" altLang="en-US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</p:grpSp>
      </p:grpSp>
      <p:grpSp>
        <p:nvGrpSpPr>
          <p:cNvPr id="34" name="グループ化 33"/>
          <p:cNvGrpSpPr/>
          <p:nvPr/>
        </p:nvGrpSpPr>
        <p:grpSpPr>
          <a:xfrm>
            <a:off x="2909881" y="1085553"/>
            <a:ext cx="788992" cy="446087"/>
            <a:chOff x="3505192" y="2323569"/>
            <a:chExt cx="788992" cy="446087"/>
          </a:xfrm>
        </p:grpSpPr>
        <p:pic>
          <p:nvPicPr>
            <p:cNvPr id="28" name="図 13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5192" y="2471071"/>
              <a:ext cx="652991" cy="298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9" name="グループ化 43"/>
            <p:cNvGrpSpPr>
              <a:grpSpLocks/>
            </p:cNvGrpSpPr>
            <p:nvPr/>
          </p:nvGrpSpPr>
          <p:grpSpPr bwMode="auto">
            <a:xfrm rot="339710">
              <a:off x="3914771" y="2323569"/>
              <a:ext cx="379413" cy="365125"/>
              <a:chOff x="4341888" y="939114"/>
              <a:chExt cx="378393" cy="364925"/>
            </a:xfrm>
          </p:grpSpPr>
          <p:sp>
            <p:nvSpPr>
              <p:cNvPr id="30" name="円弧 29"/>
              <p:cNvSpPr/>
              <p:nvPr/>
            </p:nvSpPr>
            <p:spPr>
              <a:xfrm>
                <a:off x="4341888" y="939114"/>
                <a:ext cx="378393" cy="364925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31" name="円弧 30"/>
              <p:cNvSpPr/>
              <p:nvPr/>
            </p:nvSpPr>
            <p:spPr>
              <a:xfrm>
                <a:off x="4388325" y="995718"/>
                <a:ext cx="264399" cy="263381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32" name="円弧 31"/>
              <p:cNvSpPr/>
              <p:nvPr/>
            </p:nvSpPr>
            <p:spPr>
              <a:xfrm>
                <a:off x="4446169" y="1060493"/>
                <a:ext cx="155157" cy="150729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33" name="円/楕円 32"/>
              <p:cNvSpPr/>
              <p:nvPr/>
            </p:nvSpPr>
            <p:spPr>
              <a:xfrm>
                <a:off x="4503479" y="1099829"/>
                <a:ext cx="45914" cy="460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</p:grpSp>
      </p:grpSp>
      <p:grpSp>
        <p:nvGrpSpPr>
          <p:cNvPr id="41" name="グループ化 40"/>
          <p:cNvGrpSpPr/>
          <p:nvPr/>
        </p:nvGrpSpPr>
        <p:grpSpPr>
          <a:xfrm>
            <a:off x="2243599" y="2140217"/>
            <a:ext cx="799573" cy="1130299"/>
            <a:chOff x="4774666" y="3627439"/>
            <a:chExt cx="799573" cy="1130299"/>
          </a:xfrm>
        </p:grpSpPr>
        <p:pic>
          <p:nvPicPr>
            <p:cNvPr id="35" name="図 169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2877" y="3827463"/>
              <a:ext cx="741362" cy="93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6" name="グループ化 171"/>
            <p:cNvGrpSpPr>
              <a:grpSpLocks/>
            </p:cNvGrpSpPr>
            <p:nvPr/>
          </p:nvGrpSpPr>
          <p:grpSpPr bwMode="auto">
            <a:xfrm rot="-4731235">
              <a:off x="4768316" y="3633789"/>
              <a:ext cx="377825" cy="365125"/>
              <a:chOff x="4341888" y="939114"/>
              <a:chExt cx="378393" cy="364925"/>
            </a:xfrm>
          </p:grpSpPr>
          <p:sp>
            <p:nvSpPr>
              <p:cNvPr id="37" name="円弧 36"/>
              <p:cNvSpPr/>
              <p:nvPr/>
            </p:nvSpPr>
            <p:spPr>
              <a:xfrm>
                <a:off x="4341888" y="939114"/>
                <a:ext cx="378393" cy="364925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38" name="円弧 37"/>
              <p:cNvSpPr/>
              <p:nvPr/>
            </p:nvSpPr>
            <p:spPr>
              <a:xfrm>
                <a:off x="4391272" y="999203"/>
                <a:ext cx="267101" cy="263381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39" name="円弧 38"/>
              <p:cNvSpPr/>
              <p:nvPr/>
            </p:nvSpPr>
            <p:spPr>
              <a:xfrm>
                <a:off x="4450806" y="1058806"/>
                <a:ext cx="155809" cy="150730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40" name="円/楕円 39"/>
              <p:cNvSpPr/>
              <p:nvPr/>
            </p:nvSpPr>
            <p:spPr>
              <a:xfrm>
                <a:off x="4518632" y="1098912"/>
                <a:ext cx="46106" cy="46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</p:grpSp>
      </p:grpSp>
      <p:grpSp>
        <p:nvGrpSpPr>
          <p:cNvPr id="49" name="グループ化 48"/>
          <p:cNvGrpSpPr/>
          <p:nvPr/>
        </p:nvGrpSpPr>
        <p:grpSpPr>
          <a:xfrm>
            <a:off x="2624985" y="5199931"/>
            <a:ext cx="1162050" cy="700088"/>
            <a:chOff x="7338479" y="3814239"/>
            <a:chExt cx="1162050" cy="700088"/>
          </a:xfrm>
        </p:grpSpPr>
        <p:pic>
          <p:nvPicPr>
            <p:cNvPr id="42" name="図 117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5400000">
              <a:off x="7439285" y="3713433"/>
              <a:ext cx="700088" cy="90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図 110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16267" y="3933302"/>
              <a:ext cx="690562" cy="500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4" name="グループ化 140"/>
            <p:cNvGrpSpPr>
              <a:grpSpLocks/>
            </p:cNvGrpSpPr>
            <p:nvPr/>
          </p:nvGrpSpPr>
          <p:grpSpPr bwMode="auto">
            <a:xfrm rot="339710">
              <a:off x="8122704" y="3842814"/>
              <a:ext cx="377825" cy="363538"/>
              <a:chOff x="4341888" y="939114"/>
              <a:chExt cx="378393" cy="364925"/>
            </a:xfrm>
          </p:grpSpPr>
          <p:sp>
            <p:nvSpPr>
              <p:cNvPr id="45" name="円弧 44"/>
              <p:cNvSpPr/>
              <p:nvPr/>
            </p:nvSpPr>
            <p:spPr>
              <a:xfrm>
                <a:off x="4341888" y="939114"/>
                <a:ext cx="378393" cy="364925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46" name="円弧 45"/>
              <p:cNvSpPr/>
              <p:nvPr/>
            </p:nvSpPr>
            <p:spPr>
              <a:xfrm>
                <a:off x="4385426" y="996119"/>
                <a:ext cx="267101" cy="264530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47" name="円弧 46"/>
              <p:cNvSpPr/>
              <p:nvPr/>
            </p:nvSpPr>
            <p:spPr>
              <a:xfrm>
                <a:off x="4445021" y="1061102"/>
                <a:ext cx="155809" cy="149794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48" name="円/楕円 47"/>
              <p:cNvSpPr/>
              <p:nvPr/>
            </p:nvSpPr>
            <p:spPr>
              <a:xfrm>
                <a:off x="4504233" y="1100449"/>
                <a:ext cx="46107" cy="4621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</p:grpSp>
      </p:grpSp>
      <p:grpSp>
        <p:nvGrpSpPr>
          <p:cNvPr id="56" name="グループ化 55"/>
          <p:cNvGrpSpPr/>
          <p:nvPr/>
        </p:nvGrpSpPr>
        <p:grpSpPr>
          <a:xfrm>
            <a:off x="1811134" y="4084006"/>
            <a:ext cx="708025" cy="573087"/>
            <a:chOff x="6464299" y="5307013"/>
            <a:chExt cx="708025" cy="573087"/>
          </a:xfrm>
        </p:grpSpPr>
        <p:pic>
          <p:nvPicPr>
            <p:cNvPr id="50" name="図 98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64299" y="5307013"/>
              <a:ext cx="708025" cy="573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1" name="グループ化 135"/>
            <p:cNvGrpSpPr>
              <a:grpSpLocks/>
            </p:cNvGrpSpPr>
            <p:nvPr/>
          </p:nvGrpSpPr>
          <p:grpSpPr bwMode="auto">
            <a:xfrm rot="-4731235">
              <a:off x="6482816" y="5358343"/>
              <a:ext cx="377825" cy="365125"/>
              <a:chOff x="4341888" y="939114"/>
              <a:chExt cx="378393" cy="364925"/>
            </a:xfrm>
          </p:grpSpPr>
          <p:sp>
            <p:nvSpPr>
              <p:cNvPr id="52" name="円弧 51"/>
              <p:cNvSpPr/>
              <p:nvPr/>
            </p:nvSpPr>
            <p:spPr>
              <a:xfrm>
                <a:off x="4341888" y="939114"/>
                <a:ext cx="378393" cy="364925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53" name="円弧 52"/>
              <p:cNvSpPr/>
              <p:nvPr/>
            </p:nvSpPr>
            <p:spPr>
              <a:xfrm>
                <a:off x="4391272" y="999203"/>
                <a:ext cx="267101" cy="263381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54" name="円弧 53"/>
              <p:cNvSpPr/>
              <p:nvPr/>
            </p:nvSpPr>
            <p:spPr>
              <a:xfrm>
                <a:off x="4450805" y="1058807"/>
                <a:ext cx="155809" cy="150730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55" name="円/楕円 54"/>
              <p:cNvSpPr/>
              <p:nvPr/>
            </p:nvSpPr>
            <p:spPr>
              <a:xfrm>
                <a:off x="4518632" y="1098912"/>
                <a:ext cx="46107" cy="46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</p:grpSp>
      </p:grpSp>
      <p:grpSp>
        <p:nvGrpSpPr>
          <p:cNvPr id="63" name="グループ化 62"/>
          <p:cNvGrpSpPr/>
          <p:nvPr/>
        </p:nvGrpSpPr>
        <p:grpSpPr>
          <a:xfrm>
            <a:off x="2152550" y="3485344"/>
            <a:ext cx="733425" cy="666750"/>
            <a:chOff x="7362824" y="5299075"/>
            <a:chExt cx="733425" cy="666750"/>
          </a:xfrm>
        </p:grpSpPr>
        <p:pic>
          <p:nvPicPr>
            <p:cNvPr id="57" name="図 76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62824" y="5299075"/>
              <a:ext cx="644525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8" name="グループ化 127"/>
            <p:cNvGrpSpPr>
              <a:grpSpLocks/>
            </p:cNvGrpSpPr>
            <p:nvPr/>
          </p:nvGrpSpPr>
          <p:grpSpPr bwMode="auto">
            <a:xfrm rot="339710">
              <a:off x="7718424" y="5370513"/>
              <a:ext cx="377825" cy="365125"/>
              <a:chOff x="4341888" y="939114"/>
              <a:chExt cx="378393" cy="364925"/>
            </a:xfrm>
          </p:grpSpPr>
          <p:sp>
            <p:nvSpPr>
              <p:cNvPr id="59" name="円弧 58"/>
              <p:cNvSpPr/>
              <p:nvPr/>
            </p:nvSpPr>
            <p:spPr>
              <a:xfrm>
                <a:off x="4341888" y="939114"/>
                <a:ext cx="378393" cy="364925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60" name="円弧 59"/>
              <p:cNvSpPr/>
              <p:nvPr/>
            </p:nvSpPr>
            <p:spPr>
              <a:xfrm>
                <a:off x="4386930" y="995718"/>
                <a:ext cx="267101" cy="263381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61" name="円弧 60"/>
              <p:cNvSpPr/>
              <p:nvPr/>
            </p:nvSpPr>
            <p:spPr>
              <a:xfrm>
                <a:off x="4445021" y="1060571"/>
                <a:ext cx="155809" cy="150729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62" name="円/楕円 61"/>
              <p:cNvSpPr/>
              <p:nvPr/>
            </p:nvSpPr>
            <p:spPr>
              <a:xfrm>
                <a:off x="4504311" y="1101330"/>
                <a:ext cx="46107" cy="46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</p:grpSp>
      </p:grpSp>
      <p:grpSp>
        <p:nvGrpSpPr>
          <p:cNvPr id="70" name="グループ化 69"/>
          <p:cNvGrpSpPr/>
          <p:nvPr/>
        </p:nvGrpSpPr>
        <p:grpSpPr>
          <a:xfrm>
            <a:off x="8923266" y="5321087"/>
            <a:ext cx="1344613" cy="634999"/>
            <a:chOff x="5880099" y="5826126"/>
            <a:chExt cx="1344613" cy="634999"/>
          </a:xfrm>
        </p:grpSpPr>
        <p:pic>
          <p:nvPicPr>
            <p:cNvPr id="64" name="図 99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880099" y="5975350"/>
              <a:ext cx="1344613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5" name="グループ化 135"/>
            <p:cNvGrpSpPr>
              <a:grpSpLocks/>
            </p:cNvGrpSpPr>
            <p:nvPr/>
          </p:nvGrpSpPr>
          <p:grpSpPr bwMode="auto">
            <a:xfrm rot="-4731235">
              <a:off x="6152615" y="5832476"/>
              <a:ext cx="377825" cy="365125"/>
              <a:chOff x="4341888" y="939114"/>
              <a:chExt cx="378393" cy="364925"/>
            </a:xfrm>
          </p:grpSpPr>
          <p:sp>
            <p:nvSpPr>
              <p:cNvPr id="66" name="円弧 65"/>
              <p:cNvSpPr/>
              <p:nvPr/>
            </p:nvSpPr>
            <p:spPr>
              <a:xfrm>
                <a:off x="4341888" y="939114"/>
                <a:ext cx="378393" cy="364925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67" name="円弧 66"/>
              <p:cNvSpPr/>
              <p:nvPr/>
            </p:nvSpPr>
            <p:spPr>
              <a:xfrm>
                <a:off x="4391272" y="999203"/>
                <a:ext cx="267101" cy="263381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68" name="円弧 67"/>
              <p:cNvSpPr/>
              <p:nvPr/>
            </p:nvSpPr>
            <p:spPr>
              <a:xfrm>
                <a:off x="4450805" y="1058807"/>
                <a:ext cx="155809" cy="150730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69" name="円/楕円 68"/>
              <p:cNvSpPr/>
              <p:nvPr/>
            </p:nvSpPr>
            <p:spPr>
              <a:xfrm>
                <a:off x="4518632" y="1098912"/>
                <a:ext cx="46107" cy="46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</p:grpSp>
      </p:grpSp>
      <p:pic>
        <p:nvPicPr>
          <p:cNvPr id="71" name="図 67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287589" y="3685491"/>
            <a:ext cx="375561" cy="94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図 69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563534" y="4299494"/>
            <a:ext cx="363695" cy="49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図 70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975643" y="4299496"/>
            <a:ext cx="332465" cy="29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図 71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785231" y="4075985"/>
            <a:ext cx="342068" cy="1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図 72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736697" y="3798664"/>
            <a:ext cx="536585" cy="2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6" name="グループ化 87"/>
          <p:cNvGrpSpPr>
            <a:grpSpLocks/>
          </p:cNvGrpSpPr>
          <p:nvPr/>
        </p:nvGrpSpPr>
        <p:grpSpPr bwMode="auto">
          <a:xfrm rot="339710">
            <a:off x="9934229" y="3502983"/>
            <a:ext cx="378333" cy="425183"/>
            <a:chOff x="4341888" y="939114"/>
            <a:chExt cx="378393" cy="364925"/>
          </a:xfrm>
        </p:grpSpPr>
        <p:sp>
          <p:nvSpPr>
            <p:cNvPr id="77" name="円弧 76"/>
            <p:cNvSpPr/>
            <p:nvPr/>
          </p:nvSpPr>
          <p:spPr>
            <a:xfrm>
              <a:off x="4341760" y="939116"/>
              <a:ext cx="377885" cy="365328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78" name="円弧 77"/>
            <p:cNvSpPr/>
            <p:nvPr/>
          </p:nvSpPr>
          <p:spPr>
            <a:xfrm>
              <a:off x="4385475" y="999100"/>
              <a:ext cx="266742" cy="263672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79" name="円弧 78"/>
            <p:cNvSpPr/>
            <p:nvPr/>
          </p:nvSpPr>
          <p:spPr>
            <a:xfrm>
              <a:off x="4444754" y="1060707"/>
              <a:ext cx="155600" cy="150896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80" name="円/楕円 79"/>
            <p:cNvSpPr/>
            <p:nvPr/>
          </p:nvSpPr>
          <p:spPr>
            <a:xfrm>
              <a:off x="4503965" y="1101511"/>
              <a:ext cx="46045" cy="460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</p:grpSp>
      <p:grpSp>
        <p:nvGrpSpPr>
          <p:cNvPr id="91" name="グループ化 90"/>
          <p:cNvGrpSpPr/>
          <p:nvPr/>
        </p:nvGrpSpPr>
        <p:grpSpPr>
          <a:xfrm>
            <a:off x="9198408" y="2267863"/>
            <a:ext cx="1209144" cy="1060450"/>
            <a:chOff x="311151" y="5016500"/>
            <a:chExt cx="1209144" cy="1060450"/>
          </a:xfrm>
        </p:grpSpPr>
        <p:pic>
          <p:nvPicPr>
            <p:cNvPr id="82" name="図 58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11151" y="5016500"/>
              <a:ext cx="1060450" cy="106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図 65"/>
            <p:cNvPicPr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76275" y="5599113"/>
              <a:ext cx="390525" cy="32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図 66"/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166813" y="5608638"/>
              <a:ext cx="338137" cy="239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5" name="グループ化 119"/>
            <p:cNvGrpSpPr>
              <a:grpSpLocks/>
            </p:cNvGrpSpPr>
            <p:nvPr/>
          </p:nvGrpSpPr>
          <p:grpSpPr bwMode="auto">
            <a:xfrm rot="-4731235">
              <a:off x="348721" y="5175780"/>
              <a:ext cx="377825" cy="365125"/>
              <a:chOff x="4341888" y="939114"/>
              <a:chExt cx="378393" cy="364925"/>
            </a:xfrm>
          </p:grpSpPr>
          <p:sp>
            <p:nvSpPr>
              <p:cNvPr id="86" name="円弧 85"/>
              <p:cNvSpPr/>
              <p:nvPr/>
            </p:nvSpPr>
            <p:spPr>
              <a:xfrm>
                <a:off x="4341888" y="939114"/>
                <a:ext cx="378393" cy="364925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87" name="円弧 86"/>
              <p:cNvSpPr/>
              <p:nvPr/>
            </p:nvSpPr>
            <p:spPr>
              <a:xfrm>
                <a:off x="4391272" y="999203"/>
                <a:ext cx="267101" cy="263381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88" name="円弧 87"/>
              <p:cNvSpPr/>
              <p:nvPr/>
            </p:nvSpPr>
            <p:spPr>
              <a:xfrm>
                <a:off x="4450806" y="1058806"/>
                <a:ext cx="155809" cy="150730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89" name="円/楕円 88"/>
              <p:cNvSpPr/>
              <p:nvPr/>
            </p:nvSpPr>
            <p:spPr>
              <a:xfrm>
                <a:off x="4518632" y="1098912"/>
                <a:ext cx="46106" cy="46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</p:grpSp>
        <p:pic>
          <p:nvPicPr>
            <p:cNvPr id="90" name="図 59"/>
            <p:cNvPicPr>
              <a:picLocks noChangeAspect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307570" y="5173663"/>
              <a:ext cx="212725" cy="341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4" name="グループ化 140"/>
          <p:cNvGrpSpPr>
            <a:grpSpLocks/>
          </p:cNvGrpSpPr>
          <p:nvPr/>
        </p:nvGrpSpPr>
        <p:grpSpPr bwMode="auto">
          <a:xfrm rot="339710">
            <a:off x="9552671" y="983473"/>
            <a:ext cx="377825" cy="363538"/>
            <a:chOff x="4341888" y="939114"/>
            <a:chExt cx="378393" cy="364925"/>
          </a:xfrm>
        </p:grpSpPr>
        <p:sp>
          <p:nvSpPr>
            <p:cNvPr id="95" name="円弧 94"/>
            <p:cNvSpPr/>
            <p:nvPr/>
          </p:nvSpPr>
          <p:spPr>
            <a:xfrm>
              <a:off x="4341888" y="939114"/>
              <a:ext cx="378393" cy="364925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96" name="円弧 95"/>
            <p:cNvSpPr/>
            <p:nvPr/>
          </p:nvSpPr>
          <p:spPr>
            <a:xfrm>
              <a:off x="4385426" y="996119"/>
              <a:ext cx="267101" cy="264530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97" name="円弧 96"/>
            <p:cNvSpPr/>
            <p:nvPr/>
          </p:nvSpPr>
          <p:spPr>
            <a:xfrm>
              <a:off x="4445021" y="1061102"/>
              <a:ext cx="155809" cy="149794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98" name="円/楕円 97"/>
            <p:cNvSpPr/>
            <p:nvPr/>
          </p:nvSpPr>
          <p:spPr>
            <a:xfrm>
              <a:off x="4504233" y="1100449"/>
              <a:ext cx="46107" cy="462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</p:grpSp>
      <p:pic>
        <p:nvPicPr>
          <p:cNvPr id="5126" name="Picture 6" descr="C:\Users\xma-yoshizawa\AppData\Local\Microsoft\Windows\Temporary Internet Files\Content.IE5\2KJNJLHI\MC900334286[1].wm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569" y="1085551"/>
            <a:ext cx="778521" cy="94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4" name="グループ化 140"/>
          <p:cNvGrpSpPr>
            <a:grpSpLocks/>
          </p:cNvGrpSpPr>
          <p:nvPr/>
        </p:nvGrpSpPr>
        <p:grpSpPr bwMode="auto">
          <a:xfrm rot="21260290" flipH="1">
            <a:off x="8940278" y="1437223"/>
            <a:ext cx="377825" cy="363538"/>
            <a:chOff x="4341888" y="939114"/>
            <a:chExt cx="378393" cy="364925"/>
          </a:xfrm>
        </p:grpSpPr>
        <p:sp>
          <p:nvSpPr>
            <p:cNvPr id="115" name="円弧 114"/>
            <p:cNvSpPr/>
            <p:nvPr/>
          </p:nvSpPr>
          <p:spPr>
            <a:xfrm>
              <a:off x="4341888" y="939114"/>
              <a:ext cx="378393" cy="364925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116" name="円弧 115"/>
            <p:cNvSpPr/>
            <p:nvPr/>
          </p:nvSpPr>
          <p:spPr>
            <a:xfrm>
              <a:off x="4385426" y="996119"/>
              <a:ext cx="267101" cy="264530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117" name="円弧 116"/>
            <p:cNvSpPr/>
            <p:nvPr/>
          </p:nvSpPr>
          <p:spPr>
            <a:xfrm>
              <a:off x="4445021" y="1061102"/>
              <a:ext cx="155809" cy="149794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118" name="円/楕円 117"/>
            <p:cNvSpPr/>
            <p:nvPr/>
          </p:nvSpPr>
          <p:spPr>
            <a:xfrm>
              <a:off x="4504233" y="1100449"/>
              <a:ext cx="46107" cy="462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</p:grpSp>
      <p:sp>
        <p:nvSpPr>
          <p:cNvPr id="99" name="コンテンツ プレースホルダー 3"/>
          <p:cNvSpPr txBox="1">
            <a:spLocks/>
          </p:cNvSpPr>
          <p:nvPr/>
        </p:nvSpPr>
        <p:spPr>
          <a:xfrm>
            <a:off x="1969655" y="6127668"/>
            <a:ext cx="8832850" cy="282039"/>
          </a:xfrm>
          <a:prstGeom prst="rect">
            <a:avLst/>
          </a:prstGeom>
        </p:spPr>
        <p:txBody>
          <a:bodyPr/>
          <a:lstStyle>
            <a:lvl1pPr marL="381000" indent="-3810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8572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0000"/>
              <a:buFont typeface="Wingdings" pitchFamily="2" charset="2"/>
              <a:buChar char="u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276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95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114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r">
              <a:buNone/>
            </a:pPr>
            <a:r>
              <a:rPr lang="en-US" altLang="ja-JP" sz="1050" kern="0" dirty="0">
                <a:latin typeface="+mn-ea"/>
              </a:rPr>
              <a:t>"Mobile Communications Systems for 2020 and beyond", ARIB 2020 and Beyond Ad Hoc Group White Paper, October 2014.</a:t>
            </a:r>
            <a:endParaRPr lang="ja-JP" altLang="en-US" sz="1050" kern="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8331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EA5E92C6EE1243B079AB20ED224A18" ma:contentTypeVersion="1" ma:contentTypeDescription="Create a new document." ma:contentTypeScope="" ma:versionID="31ff32be69e0f8345351ffd07a333aa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9429714-9EEE-4A94-9DBF-1D62670C5237}"/>
</file>

<file path=customXml/itemProps2.xml><?xml version="1.0" encoding="utf-8"?>
<ds:datastoreItem xmlns:ds="http://schemas.openxmlformats.org/officeDocument/2006/customXml" ds:itemID="{0025E2F0-A537-4337-A3E3-32201B88F6E3}"/>
</file>

<file path=customXml/itemProps3.xml><?xml version="1.0" encoding="utf-8"?>
<ds:datastoreItem xmlns:ds="http://schemas.openxmlformats.org/officeDocument/2006/customXml" ds:itemID="{BBE9B659-C4AC-4937-97CD-B8624FBBF4D2}"/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869</Words>
  <Application>Microsoft Office PowerPoint</Application>
  <PresentationFormat>Widescreen</PresentationFormat>
  <Paragraphs>181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Meiryo UI</vt:lpstr>
      <vt:lpstr>ＭＳ Ｐゴシック</vt:lpstr>
      <vt:lpstr>Arial</vt:lpstr>
      <vt:lpstr>Arial Black</vt:lpstr>
      <vt:lpstr>Calibri</vt:lpstr>
      <vt:lpstr>Calibri Light</vt:lpstr>
      <vt:lpstr>Tahoma</vt:lpstr>
      <vt:lpstr>Times New Roman</vt:lpstr>
      <vt:lpstr>Wingdings</vt:lpstr>
      <vt:lpstr>Office Theme</vt:lpstr>
      <vt:lpstr>PowerPoint Presentation</vt:lpstr>
      <vt:lpstr>Contents</vt:lpstr>
      <vt:lpstr>1. Organization of 5GMF </vt:lpstr>
      <vt:lpstr>Roadmap towards implementation of 5G mobile in Japan</vt:lpstr>
      <vt:lpstr>Organizational Structure of the 5GMF</vt:lpstr>
      <vt:lpstr>Members</vt:lpstr>
      <vt:lpstr>2. On going studies in 5GMF</vt:lpstr>
      <vt:lpstr>Market and User trends</vt:lpstr>
      <vt:lpstr>Use case example: Socio-economic satisfaction</vt:lpstr>
      <vt:lpstr>Framework of ‘5G’</vt:lpstr>
      <vt:lpstr>Maximum system capability example</vt:lpstr>
      <vt:lpstr>Example of Framework for 5G</vt:lpstr>
      <vt:lpstr>Radio Access Technologies for 5G mobile</vt:lpstr>
      <vt:lpstr>3. Action plan towards ‘5G’</vt:lpstr>
      <vt:lpstr>Time plan of Proof of 5G mobile concept</vt:lpstr>
      <vt:lpstr>PoC scene example: Open square</vt:lpstr>
      <vt:lpstr>4. Collaboration activities</vt:lpstr>
      <vt:lpstr>Collaboration activities</vt:lpstr>
      <vt:lpstr>Summary</vt:lpstr>
      <vt:lpstr>Summary</vt:lpstr>
      <vt:lpstr>PowerPoint Presentation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Daily, Honora</dc:creator>
  <cp:lastModifiedBy>Daily, Honora</cp:lastModifiedBy>
  <cp:revision>43</cp:revision>
  <cp:lastPrinted>2015-06-10T09:33:51Z</cp:lastPrinted>
  <dcterms:created xsi:type="dcterms:W3CDTF">2015-04-30T14:38:43Z</dcterms:created>
  <dcterms:modified xsi:type="dcterms:W3CDTF">2015-07-15T13:27:12Z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0x010100F0EA5E92C6EE1243B079AB20ED224A18</vt:lpwstr>
  </property>
</Properties>
</file>