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3" r:id="rId7"/>
    <p:sldId id="259" r:id="rId8"/>
    <p:sldId id="260" r:id="rId9"/>
    <p:sldId id="268" r:id="rId10"/>
    <p:sldId id="261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onsolas" panose="020B0609020204030204" pitchFamily="49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  <a:cs typeface="Consolas" panose="020B0609020204030204" pitchFamily="49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40" y="88150"/>
            <a:ext cx="2555965" cy="3250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Consolas" panose="020B0609020204030204" pitchFamily="49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onsolas" panose="020B0609020204030204" pitchFamily="49" charset="0"/>
              </a:defRPr>
            </a:lvl1pPr>
            <a:lvl2pPr>
              <a:defRPr>
                <a:latin typeface="+mn-lt"/>
                <a:cs typeface="Consolas" panose="020B0609020204030204" pitchFamily="49" charset="0"/>
              </a:defRPr>
            </a:lvl2pPr>
            <a:lvl3pPr>
              <a:defRPr>
                <a:latin typeface="+mn-lt"/>
                <a:cs typeface="Consolas" panose="020B0609020204030204" pitchFamily="49" charset="0"/>
              </a:defRPr>
            </a:lvl3pPr>
            <a:lvl4pPr>
              <a:defRPr>
                <a:latin typeface="+mn-lt"/>
                <a:cs typeface="Consolas" panose="020B0609020204030204" pitchFamily="49" charset="0"/>
              </a:defRPr>
            </a:lvl4pPr>
            <a:lvl5pPr>
              <a:defRPr>
                <a:latin typeface="+mn-lt"/>
                <a:cs typeface="Consolas" panose="020B0609020204030204" pitchFamily="49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2605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652297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2" y="161365"/>
            <a:ext cx="2330824" cy="2718994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+mn-lt"/>
                <a:cs typeface="Consolas" panose="020B0609020204030204" pitchFamily="49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861" y="161365"/>
            <a:ext cx="8903210" cy="6072094"/>
          </a:xfrm>
        </p:spPr>
        <p:txBody>
          <a:bodyPr/>
          <a:lstStyle>
            <a:lvl1pPr>
              <a:defRPr>
                <a:latin typeface="+mn-lt"/>
                <a:cs typeface="Consolas" panose="020B0609020204030204" pitchFamily="49" charset="0"/>
              </a:defRPr>
            </a:lvl1pPr>
            <a:lvl2pPr>
              <a:defRPr>
                <a:latin typeface="+mn-lt"/>
                <a:cs typeface="Consolas" panose="020B0609020204030204" pitchFamily="49" charset="0"/>
              </a:defRPr>
            </a:lvl2pPr>
            <a:lvl3pPr>
              <a:defRPr>
                <a:latin typeface="+mn-lt"/>
                <a:cs typeface="Consolas" panose="020B0609020204030204" pitchFamily="49" charset="0"/>
              </a:defRPr>
            </a:lvl3pPr>
            <a:lvl4pPr>
              <a:defRPr>
                <a:latin typeface="+mn-lt"/>
                <a:cs typeface="Consolas" panose="020B0609020204030204" pitchFamily="49" charset="0"/>
              </a:defRPr>
            </a:lvl4pPr>
            <a:lvl5pPr>
              <a:defRPr>
                <a:latin typeface="+mn-lt"/>
                <a:cs typeface="Consolas" panose="020B0609020204030204" pitchFamily="49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1927412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4046" y="6492095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 cstate="print"/>
          <a:stretch>
            <a:fillRect/>
          </a:stretch>
        </p:blipFill>
        <p:spPr>
          <a:xfrm>
            <a:off x="136439" y="23257"/>
            <a:ext cx="960841" cy="257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13" cstate="print"/>
          <a:stretch>
            <a:fillRect/>
          </a:stretch>
        </p:blipFill>
        <p:spPr>
          <a:xfrm>
            <a:off x="136439" y="23257"/>
            <a:ext cx="960841" cy="257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pn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21.e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11" Type="http://schemas.openxmlformats.org/officeDocument/2006/relationships/image" Target="../media/image20.emf"/><Relationship Id="rId5" Type="http://schemas.openxmlformats.org/officeDocument/2006/relationships/image" Target="../media/image23.emf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9.wmf"/><Relationship Id="rId4" Type="http://schemas.openxmlformats.org/officeDocument/2006/relationships/image" Target="../media/image22.emf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IMT2020:</a:t>
            </a:r>
            <a:br>
              <a:rPr lang="en-US" altLang="ko-KR" dirty="0" smtClean="0"/>
            </a:br>
            <a:r>
              <a:rPr lang="en-US" altLang="ko-KR" dirty="0" smtClean="0"/>
              <a:t>5G Forum, Korea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Youngnam Han, Chair</a:t>
            </a:r>
          </a:p>
          <a:p>
            <a:r>
              <a:rPr lang="en-US" altLang="ko-KR" dirty="0" smtClean="0"/>
              <a:t>Steering Committee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99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372642" y="3896657"/>
            <a:ext cx="642003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622" y="125506"/>
            <a:ext cx="2450353" cy="2718994"/>
          </a:xfrm>
        </p:spPr>
        <p:txBody>
          <a:bodyPr/>
          <a:lstStyle/>
          <a:p>
            <a:r>
              <a:rPr lang="en-US" altLang="ko-KR" sz="4000" dirty="0" smtClean="0"/>
              <a:t>KPIs’/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200" dirty="0" smtClean="0"/>
              <a:t>Service Requirements</a:t>
            </a:r>
            <a:endParaRPr lang="ko-KR" altLang="en-US" sz="32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8423"/>
              </p:ext>
            </p:extLst>
          </p:nvPr>
        </p:nvGraphicFramePr>
        <p:xfrm>
          <a:off x="2858083" y="125506"/>
          <a:ext cx="3249870" cy="4643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862"/>
                <a:gridCol w="1237149"/>
                <a:gridCol w="1559859"/>
              </a:tblGrid>
              <a:tr h="356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dirty="0">
                          <a:effectLst/>
                        </a:rPr>
                        <a:t>Index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Requirement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1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R1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Cell spectral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efficiency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DL: 10 bps/Hz/cell</a:t>
                      </a:r>
                      <a:endParaRPr lang="ko-KR" sz="16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UL: 5 bps/Hz/cell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R2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Peak data rate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DL: 50 </a:t>
                      </a:r>
                      <a:r>
                        <a:rPr lang="en-US" sz="1200" dirty="0" err="1">
                          <a:effectLst/>
                        </a:rPr>
                        <a:t>Gbps</a:t>
                      </a:r>
                      <a:endParaRPr lang="ko-KR" sz="16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UL: 25 </a:t>
                      </a:r>
                      <a:r>
                        <a:rPr lang="en-US" sz="1200" dirty="0" err="1">
                          <a:effectLst/>
                        </a:rPr>
                        <a:t>Gbps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R3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Cell edge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user </a:t>
                      </a:r>
                      <a:r>
                        <a:rPr lang="en-US" sz="1200" dirty="0">
                          <a:effectLst/>
                        </a:rPr>
                        <a:t>data rate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DL: 1 </a:t>
                      </a:r>
                      <a:r>
                        <a:rPr lang="en-US" sz="1200" dirty="0" err="1">
                          <a:effectLst/>
                        </a:rPr>
                        <a:t>Gbps</a:t>
                      </a:r>
                      <a:endParaRPr lang="ko-KR" sz="16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UL: 0.5 </a:t>
                      </a:r>
                      <a:r>
                        <a:rPr lang="en-US" sz="1200" dirty="0" err="1">
                          <a:effectLst/>
                        </a:rPr>
                        <a:t>Gbps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16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R4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Latency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Control plane: 50 </a:t>
                      </a:r>
                      <a:r>
                        <a:rPr lang="en-US" sz="1200" dirty="0" err="1">
                          <a:effectLst/>
                        </a:rPr>
                        <a:t>ms</a:t>
                      </a:r>
                      <a:endParaRPr lang="ko-KR" sz="16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plane: 1 </a:t>
                      </a:r>
                      <a:r>
                        <a:rPr lang="en-US" sz="1200" dirty="0" err="1">
                          <a:effectLst/>
                        </a:rPr>
                        <a:t>ms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Mobility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 km/h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R6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Handover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interruption </a:t>
                      </a:r>
                      <a:r>
                        <a:rPr lang="en-US" sz="1200" dirty="0">
                          <a:effectLst/>
                        </a:rPr>
                        <a:t>time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</a:t>
                      </a:r>
                      <a:r>
                        <a:rPr lang="en-US" sz="1200" dirty="0" err="1">
                          <a:effectLst/>
                        </a:rPr>
                        <a:t>ms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R7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Areal capacity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[TBD]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2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R8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efficiency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[TBD]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R9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Connectivity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[1000 times]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R10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Positioning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[a few cm]</a:t>
                      </a:r>
                      <a:endParaRPr lang="ko-KR" sz="16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628" y="1079654"/>
            <a:ext cx="6322088" cy="503008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271624" y="3962400"/>
            <a:ext cx="1474092" cy="388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271624" y="3896657"/>
            <a:ext cx="741082" cy="60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211858" y="3896657"/>
            <a:ext cx="902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Handover</a:t>
            </a:r>
          </a:p>
          <a:p>
            <a:r>
              <a:rPr lang="en-US" altLang="ko-KR" sz="1000" b="1" dirty="0" smtClean="0"/>
              <a:t>Interruption</a:t>
            </a:r>
          </a:p>
          <a:p>
            <a:r>
              <a:rPr lang="en-US" altLang="ko-KR" sz="1000" b="1" dirty="0" smtClean="0"/>
              <a:t>Time </a:t>
            </a:r>
            <a:r>
              <a:rPr lang="en-US" altLang="ko-KR" sz="1000" dirty="0" smtClean="0"/>
              <a:t>[sec]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1019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Enabling </a:t>
            </a:r>
            <a:br>
              <a:rPr lang="en-US" altLang="ko-KR" dirty="0" smtClean="0"/>
            </a:br>
            <a:r>
              <a:rPr lang="en-US" altLang="ko-KR" dirty="0" smtClean="0"/>
              <a:t>Technology: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Radio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1568" y="2880359"/>
            <a:ext cx="1927412" cy="3379124"/>
          </a:xfrm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09301"/>
              </p:ext>
            </p:extLst>
          </p:nvPr>
        </p:nvGraphicFramePr>
        <p:xfrm>
          <a:off x="2868705" y="340358"/>
          <a:ext cx="8704791" cy="500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848"/>
                <a:gridCol w="1416136"/>
                <a:gridCol w="1616492"/>
                <a:gridCol w="379638"/>
                <a:gridCol w="379638"/>
                <a:gridCol w="379638"/>
                <a:gridCol w="379638"/>
                <a:gridCol w="379638"/>
                <a:gridCol w="379638"/>
                <a:gridCol w="379638"/>
                <a:gridCol w="362301"/>
                <a:gridCol w="417774"/>
                <a:gridCol w="417774"/>
              </a:tblGrid>
              <a:tr h="191477">
                <a:tc row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3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+mn-lt"/>
                        </a:rPr>
                        <a:t>Category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+mn-lt"/>
                        </a:rPr>
                        <a:t>Enabling </a:t>
                      </a:r>
                      <a:r>
                        <a:rPr lang="en-US" sz="1100" kern="0" dirty="0">
                          <a:effectLst/>
                          <a:latin typeface="+mn-lt"/>
                        </a:rPr>
                        <a:t>Technologies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5G RAN Requirements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R1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R2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R3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R4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R5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R6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R7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R8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R9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R10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rowSpan="3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8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Wide </a:t>
                      </a:r>
                      <a:r>
                        <a:rPr lang="en-US" sz="1400" kern="0" dirty="0">
                          <a:effectLst/>
                          <a:latin typeface="+mn-lt"/>
                        </a:rPr>
                        <a:t>and Flexible </a:t>
                      </a:r>
                      <a:endParaRPr lang="en-US" sz="1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Bandwidth </a:t>
                      </a:r>
                      <a:r>
                        <a:rPr lang="en-US" sz="1400" kern="0" dirty="0">
                          <a:effectLst/>
                          <a:latin typeface="+mn-lt"/>
                        </a:rPr>
                        <a:t>Technology </a:t>
                      </a:r>
                      <a:endParaRPr lang="ko-KR" sz="14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Millimeter-wave Band Communication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sz="1100" dirty="0">
                        <a:effectLst/>
                        <a:latin typeface="+mn-lt"/>
                        <a:ea typeface="맑은 고딕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sz="1100" dirty="0">
                        <a:effectLst/>
                        <a:latin typeface="+mn-lt"/>
                        <a:ea typeface="맑은 고딕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sz="1100">
                        <a:effectLst/>
                        <a:latin typeface="+mn-lt"/>
                        <a:ea typeface="맑은 고딕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sz="1100">
                        <a:effectLst/>
                        <a:latin typeface="+mn-lt"/>
                        <a:ea typeface="맑은 고딕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Spectrum </a:t>
                      </a:r>
                      <a:endParaRPr lang="en-US" sz="12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Integration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Integrated </a:t>
                      </a:r>
                      <a:r>
                        <a:rPr lang="en-US" sz="1200" kern="0" dirty="0" err="1">
                          <a:effectLst/>
                          <a:latin typeface="+mn-lt"/>
                        </a:rPr>
                        <a:t>Tx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/Rx with WLAN and WPAN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Cognitive radio and spectrum sharing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8">
                <a:tc rowSpan="9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Advanced </a:t>
                      </a: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Transmission </a:t>
                      </a: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Technology</a:t>
                      </a:r>
                      <a:endParaRPr lang="ko-KR" sz="14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Modulation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Advanced </a:t>
                      </a:r>
                      <a:r>
                        <a:rPr lang="en-US" sz="1200" kern="0" dirty="0" smtClean="0">
                          <a:effectLst/>
                          <a:latin typeface="+mn-lt"/>
                        </a:rPr>
                        <a:t>modulation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: FQAM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Waveform</a:t>
                      </a:r>
                      <a:endParaRPr lang="ko-KR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FBMC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GFMC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Duplexing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In-band full duplexing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Multiple Access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NOMA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SCMA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endParaRPr lang="en-US" sz="12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Large-scale 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Antenna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Large-scale 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antenna </a:t>
                      </a:r>
                      <a:endParaRPr lang="en-US" sz="12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below 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6GHz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Large-scale 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antenna </a:t>
                      </a:r>
                      <a:endParaRPr lang="en-US" sz="12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lt"/>
                        </a:rPr>
                        <a:t>above </a:t>
                      </a:r>
                      <a:r>
                        <a:rPr lang="en-US" sz="1200" kern="0" dirty="0">
                          <a:effectLst/>
                          <a:latin typeface="+mn-lt"/>
                        </a:rPr>
                        <a:t>6GHz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Advanced Interference Management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rowSpan="7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1400" kern="0" dirty="0" smtClean="0">
                        <a:effectLst/>
                        <a:latin typeface="+mn-lt"/>
                      </a:endParaRP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Access Architecture-</a:t>
                      </a:r>
                    </a:p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+mn-lt"/>
                        </a:rPr>
                        <a:t>related </a:t>
                      </a:r>
                      <a:r>
                        <a:rPr lang="en-US" sz="1400" kern="0" dirty="0">
                          <a:effectLst/>
                          <a:latin typeface="+mn-lt"/>
                        </a:rPr>
                        <a:t>Technology</a:t>
                      </a:r>
                      <a:endParaRPr lang="ko-KR" sz="14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Advanced Dense Small Cell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Virtualized RAN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Enhanced Wireless Backhaul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Advanced Relay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Moving Network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Device-to-Device (D2D) communication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Massive Connectivity</a:t>
                      </a:r>
                      <a:endParaRPr lang="ko-KR" sz="12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spcBef>
                          <a:spcPts val="290"/>
                        </a:spcBef>
                        <a:spcAft>
                          <a:spcPts val="90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ko-KR" sz="1100" kern="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72" marR="62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26010" y="5438407"/>
            <a:ext cx="2545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Calibri" pitchFamily="34" charset="0"/>
              </a:rPr>
              <a:t>R1: Cell Spectral Efficiency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Calibri" pitchFamily="34" charset="0"/>
              </a:rPr>
              <a:t>R2: Peak Data Rate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Calibri" pitchFamily="34" charset="0"/>
              </a:rPr>
              <a:t>R3</a:t>
            </a:r>
            <a:r>
              <a:rPr kumimoji="1" lang="en-US" altLang="ko-KR" sz="1600" dirty="0" smtClean="0">
                <a:ea typeface="맑은 고딕" pitchFamily="50" charset="-127"/>
                <a:cs typeface="Calibri" pitchFamily="34" charset="0"/>
              </a:rPr>
              <a:t>: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Calibri" pitchFamily="34" charset="0"/>
              </a:rPr>
              <a:t>Cell Edge User Data Rate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87613" y="5420754"/>
            <a:ext cx="28377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ea typeface="맑은 고딕" pitchFamily="50" charset="-127"/>
                <a:cs typeface="Calibri" pitchFamily="34" charset="0"/>
              </a:rPr>
              <a:t>R4: Latency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ea typeface="맑은 고딕" pitchFamily="50" charset="-127"/>
                <a:cs typeface="Calibri" pitchFamily="34" charset="0"/>
              </a:rPr>
              <a:t>R5: Mobility</a:t>
            </a:r>
            <a:endParaRPr kumimoji="1" lang="en-US" altLang="ko-KR" sz="1600" dirty="0"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Calibri" pitchFamily="34" charset="0"/>
              </a:rPr>
              <a:t>R6: Handover Interruption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Calibri" pitchFamily="34" charset="0"/>
              </a:rPr>
              <a:t>R7: Areal Capacity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75470" y="5482309"/>
            <a:ext cx="212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ea typeface="맑은 고딕" pitchFamily="50" charset="-127"/>
                <a:cs typeface="Calibri" pitchFamily="34" charset="0"/>
              </a:rPr>
              <a:t>R8: Energy Efficiency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ea typeface="맑은 고딕" pitchFamily="50" charset="-127"/>
                <a:cs typeface="Calibri" pitchFamily="34" charset="0"/>
              </a:rPr>
              <a:t>R9: Connectivity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ea typeface="맑은 고딕" pitchFamily="50" charset="-127"/>
                <a:cs typeface="Calibri" pitchFamily="34" charset="0"/>
              </a:rPr>
              <a:t>R10: Positioning </a:t>
            </a:r>
            <a:endParaRPr kumimoji="1" lang="en-US" altLang="ko-KR" sz="4000" dirty="0"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39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942155" y="364059"/>
            <a:ext cx="8962974" cy="5174831"/>
            <a:chOff x="323528" y="764704"/>
            <a:chExt cx="8583508" cy="4360739"/>
          </a:xfrm>
        </p:grpSpPr>
        <p:grpSp>
          <p:nvGrpSpPr>
            <p:cNvPr id="6" name="그룹 5"/>
            <p:cNvGrpSpPr/>
            <p:nvPr/>
          </p:nvGrpSpPr>
          <p:grpSpPr>
            <a:xfrm>
              <a:off x="323528" y="764704"/>
              <a:ext cx="8583508" cy="4360739"/>
              <a:chOff x="323528" y="485381"/>
              <a:chExt cx="8583508" cy="4360739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323528" y="485381"/>
                <a:ext cx="8583508" cy="4360739"/>
                <a:chOff x="323528" y="632879"/>
                <a:chExt cx="8583508" cy="4360739"/>
              </a:xfrm>
            </p:grpSpPr>
            <p:sp>
              <p:nvSpPr>
                <p:cNvPr id="42" name="직사각형 41"/>
                <p:cNvSpPr/>
                <p:nvPr/>
              </p:nvSpPr>
              <p:spPr>
                <a:xfrm>
                  <a:off x="851830" y="1233339"/>
                  <a:ext cx="6079116" cy="1183411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3" name="그룹 42"/>
                <p:cNvGrpSpPr/>
                <p:nvPr/>
              </p:nvGrpSpPr>
              <p:grpSpPr>
                <a:xfrm>
                  <a:off x="323528" y="632879"/>
                  <a:ext cx="8583508" cy="4360739"/>
                  <a:chOff x="386238" y="923717"/>
                  <a:chExt cx="8583508" cy="4694807"/>
                </a:xfrm>
              </p:grpSpPr>
              <p:sp>
                <p:nvSpPr>
                  <p:cNvPr id="44" name="타원 43"/>
                  <p:cNvSpPr/>
                  <p:nvPr/>
                </p:nvSpPr>
                <p:spPr>
                  <a:xfrm>
                    <a:off x="1475656" y="2908981"/>
                    <a:ext cx="3023821" cy="222441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algn="ctr"/>
                    <a:endParaRPr lang="en-US" altLang="ko-KR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algn="ctr"/>
                    <a:endParaRPr lang="en-US" altLang="ko-KR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algn="ctr"/>
                    <a:endParaRPr lang="ko-KR" altLang="en-US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5" name="Group 19"/>
                  <p:cNvGrpSpPr/>
                  <p:nvPr/>
                </p:nvGrpSpPr>
                <p:grpSpPr>
                  <a:xfrm>
                    <a:off x="1331640" y="3212976"/>
                    <a:ext cx="1350059" cy="1117494"/>
                    <a:chOff x="663196" y="2420888"/>
                    <a:chExt cx="2779650" cy="2348880"/>
                  </a:xfrm>
                </p:grpSpPr>
                <p:sp>
                  <p:nvSpPr>
                    <p:cNvPr id="220" name="Oval 20"/>
                    <p:cNvSpPr/>
                    <p:nvPr/>
                  </p:nvSpPr>
                  <p:spPr>
                    <a:xfrm>
                      <a:off x="663196" y="2420888"/>
                      <a:ext cx="2779650" cy="234888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66000">
                          <a:srgbClr val="4F81BD">
                            <a:tint val="44500"/>
                            <a:satMod val="160000"/>
                            <a:alpha val="13000"/>
                          </a:srgb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kern="0" smtClean="0">
                        <a:solidFill>
                          <a:prstClr val="white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21" name="Group 46"/>
                    <p:cNvGrpSpPr/>
                    <p:nvPr/>
                  </p:nvGrpSpPr>
                  <p:grpSpPr>
                    <a:xfrm>
                      <a:off x="1187623" y="2708918"/>
                      <a:ext cx="1898724" cy="1872206"/>
                      <a:chOff x="971599" y="2564904"/>
                      <a:chExt cx="1998047" cy="1970147"/>
                    </a:xfrm>
                  </p:grpSpPr>
                  <p:sp>
                    <p:nvSpPr>
                      <p:cNvPr id="222" name="Freeform 22"/>
                      <p:cNvSpPr/>
                      <p:nvPr/>
                    </p:nvSpPr>
                    <p:spPr>
                      <a:xfrm>
                        <a:off x="1086458" y="2724883"/>
                        <a:ext cx="1698169" cy="1683658"/>
                      </a:xfrm>
                      <a:custGeom>
                        <a:avLst/>
                        <a:gdLst>
                          <a:gd name="connsiteX0" fmla="*/ 377371 w 1698171"/>
                          <a:gd name="connsiteY0" fmla="*/ 29028 h 1683657"/>
                          <a:gd name="connsiteX1" fmla="*/ 0 w 1698171"/>
                          <a:gd name="connsiteY1" fmla="*/ 725714 h 1683657"/>
                          <a:gd name="connsiteX2" fmla="*/ 101600 w 1698171"/>
                          <a:gd name="connsiteY2" fmla="*/ 1277257 h 1683657"/>
                          <a:gd name="connsiteX3" fmla="*/ 667657 w 1698171"/>
                          <a:gd name="connsiteY3" fmla="*/ 1654628 h 1683657"/>
                          <a:gd name="connsiteX4" fmla="*/ 1451429 w 1698171"/>
                          <a:gd name="connsiteY4" fmla="*/ 1509485 h 1683657"/>
                          <a:gd name="connsiteX5" fmla="*/ 1683657 w 1698171"/>
                          <a:gd name="connsiteY5" fmla="*/ 827314 h 1683657"/>
                          <a:gd name="connsiteX6" fmla="*/ 1611086 w 1698171"/>
                          <a:gd name="connsiteY6" fmla="*/ 304800 h 1683657"/>
                          <a:gd name="connsiteX7" fmla="*/ 1001486 w 1698171"/>
                          <a:gd name="connsiteY7" fmla="*/ 0 h 1683657"/>
                          <a:gd name="connsiteX8" fmla="*/ 478971 w 1698171"/>
                          <a:gd name="connsiteY8" fmla="*/ 0 h 1683657"/>
                          <a:gd name="connsiteX9" fmla="*/ 885371 w 1698171"/>
                          <a:gd name="connsiteY9" fmla="*/ 856343 h 1683657"/>
                          <a:gd name="connsiteX10" fmla="*/ 0 w 1698171"/>
                          <a:gd name="connsiteY10" fmla="*/ 725714 h 1683657"/>
                          <a:gd name="connsiteX11" fmla="*/ 682171 w 1698171"/>
                          <a:gd name="connsiteY11" fmla="*/ 1683657 h 1683657"/>
                          <a:gd name="connsiteX12" fmla="*/ 1698171 w 1698171"/>
                          <a:gd name="connsiteY12" fmla="*/ 827314 h 1683657"/>
                          <a:gd name="connsiteX13" fmla="*/ 870857 w 1698171"/>
                          <a:gd name="connsiteY13" fmla="*/ 899885 h 1683657"/>
                          <a:gd name="connsiteX14" fmla="*/ 1582057 w 1698171"/>
                          <a:gd name="connsiteY14" fmla="*/ 304800 h 1683657"/>
                          <a:gd name="connsiteX15" fmla="*/ 1407886 w 1698171"/>
                          <a:gd name="connsiteY15" fmla="*/ 1582057 h 1683657"/>
                          <a:gd name="connsiteX16" fmla="*/ 0 w 1698171"/>
                          <a:gd name="connsiteY16" fmla="*/ 740228 h 1683657"/>
                          <a:gd name="connsiteX17" fmla="*/ 986971 w 1698171"/>
                          <a:gd name="connsiteY17" fmla="*/ 14514 h 1683657"/>
                          <a:gd name="connsiteX18" fmla="*/ 870857 w 1698171"/>
                          <a:gd name="connsiteY18" fmla="*/ 783771 h 1683657"/>
                          <a:gd name="connsiteX19" fmla="*/ 87086 w 1698171"/>
                          <a:gd name="connsiteY19" fmla="*/ 1291771 h 1683657"/>
                          <a:gd name="connsiteX20" fmla="*/ 1611086 w 1698171"/>
                          <a:gd name="connsiteY20" fmla="*/ 841828 h 1683657"/>
                          <a:gd name="connsiteX21" fmla="*/ 986971 w 1698171"/>
                          <a:gd name="connsiteY21" fmla="*/ 29028 h 1683657"/>
                          <a:gd name="connsiteX22" fmla="*/ 1436914 w 1698171"/>
                          <a:gd name="connsiteY22" fmla="*/ 1494971 h 1683657"/>
                          <a:gd name="connsiteX23" fmla="*/ 624114 w 1698171"/>
                          <a:gd name="connsiteY23" fmla="*/ 1669143 h 1683657"/>
                          <a:gd name="connsiteX24" fmla="*/ 449943 w 1698171"/>
                          <a:gd name="connsiteY24" fmla="*/ 58057 h 1683657"/>
                          <a:gd name="connsiteX25" fmla="*/ 1494971 w 1698171"/>
                          <a:gd name="connsiteY25" fmla="*/ 333828 h 1683657"/>
                          <a:gd name="connsiteX26" fmla="*/ 43543 w 1698171"/>
                          <a:gd name="connsiteY26" fmla="*/ 711200 h 1683657"/>
                          <a:gd name="connsiteX27" fmla="*/ 377371 w 1698171"/>
                          <a:gd name="connsiteY27" fmla="*/ 29028 h 16836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1698171" h="1683657">
                            <a:moveTo>
                              <a:pt x="377371" y="29028"/>
                            </a:moveTo>
                            <a:lnTo>
                              <a:pt x="0" y="725714"/>
                            </a:lnTo>
                            <a:lnTo>
                              <a:pt x="101600" y="1277257"/>
                            </a:lnTo>
                            <a:lnTo>
                              <a:pt x="667657" y="1654628"/>
                            </a:lnTo>
                            <a:lnTo>
                              <a:pt x="1451429" y="1509485"/>
                            </a:lnTo>
                            <a:lnTo>
                              <a:pt x="1683657" y="827314"/>
                            </a:lnTo>
                            <a:lnTo>
                              <a:pt x="1611086" y="304800"/>
                            </a:lnTo>
                            <a:lnTo>
                              <a:pt x="1001486" y="0"/>
                            </a:lnTo>
                            <a:lnTo>
                              <a:pt x="478971" y="0"/>
                            </a:lnTo>
                            <a:lnTo>
                              <a:pt x="885371" y="856343"/>
                            </a:lnTo>
                            <a:lnTo>
                              <a:pt x="0" y="725714"/>
                            </a:lnTo>
                            <a:lnTo>
                              <a:pt x="682171" y="1683657"/>
                            </a:lnTo>
                            <a:lnTo>
                              <a:pt x="1698171" y="827314"/>
                            </a:lnTo>
                            <a:lnTo>
                              <a:pt x="870857" y="899885"/>
                            </a:lnTo>
                            <a:lnTo>
                              <a:pt x="1582057" y="304800"/>
                            </a:lnTo>
                            <a:lnTo>
                              <a:pt x="1407886" y="1582057"/>
                            </a:lnTo>
                            <a:lnTo>
                              <a:pt x="0" y="740228"/>
                            </a:lnTo>
                            <a:lnTo>
                              <a:pt x="986971" y="14514"/>
                            </a:lnTo>
                            <a:lnTo>
                              <a:pt x="870857" y="783771"/>
                            </a:lnTo>
                            <a:lnTo>
                              <a:pt x="87086" y="1291771"/>
                            </a:lnTo>
                            <a:lnTo>
                              <a:pt x="1611086" y="841828"/>
                            </a:lnTo>
                            <a:lnTo>
                              <a:pt x="986971" y="29028"/>
                            </a:lnTo>
                            <a:lnTo>
                              <a:pt x="1436914" y="1494971"/>
                            </a:lnTo>
                            <a:lnTo>
                              <a:pt x="624114" y="1669143"/>
                            </a:lnTo>
                            <a:lnTo>
                              <a:pt x="449943" y="58057"/>
                            </a:lnTo>
                            <a:lnTo>
                              <a:pt x="1494971" y="333828"/>
                            </a:lnTo>
                            <a:lnTo>
                              <a:pt x="43543" y="711200"/>
                            </a:lnTo>
                            <a:lnTo>
                              <a:pt x="377371" y="29028"/>
                            </a:lnTo>
                            <a:close/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dash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fontAlgn="base" latinLnBrk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kumimoji="1" lang="ko-KR" altLang="en-US" kern="0" smtClean="0">
                          <a:solidFill>
                            <a:prstClr val="white"/>
                          </a:solidFill>
                          <a:ea typeface="HY헤드라인M" pitchFamily="18" charset="-127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223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499" y="2606143"/>
                        <a:ext cx="331768" cy="3317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pic>
                    <p:nvPicPr>
                      <p:cNvPr id="22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616" y="4018028"/>
                        <a:ext cx="273662" cy="3730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pic>
                    <p:nvPicPr>
                      <p:cNvPr id="225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07" y="3859642"/>
                        <a:ext cx="373004" cy="3024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pic>
                    <p:nvPicPr>
                      <p:cNvPr id="226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528" y="4162047"/>
                        <a:ext cx="288032" cy="3730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pic>
                    <p:nvPicPr>
                      <p:cNvPr id="227" name="Picture 11" descr="C:\Documents and Settings\Min Suk Kang\Local Settings\Temporary Internet Files\Content.IE5\EA5PJQTG\MC900279524[1].wm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3289352"/>
                        <a:ext cx="256891" cy="368638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28" name="Picture 12" descr="C:\Documents and Settings\Min Suk Kang\Local Settings\Temporary Internet Files\Content.IE5\2FUYAV2E\MC900199248[1].wm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569" y="2564904"/>
                        <a:ext cx="367761" cy="373004"/>
                      </a:xfrm>
                      <a:prstGeom prst="rect">
                        <a:avLst/>
                      </a:prstGeom>
                      <a:noFill/>
                    </p:spPr>
                  </p:pic>
                  <p:grpSp>
                    <p:nvGrpSpPr>
                      <p:cNvPr id="229" name="Group 43"/>
                      <p:cNvGrpSpPr/>
                      <p:nvPr/>
                    </p:nvGrpSpPr>
                    <p:grpSpPr>
                      <a:xfrm>
                        <a:off x="2596642" y="3441966"/>
                        <a:ext cx="373004" cy="333115"/>
                        <a:chOff x="5140326" y="666751"/>
                        <a:chExt cx="1655763" cy="1531938"/>
                      </a:xfrm>
                    </p:grpSpPr>
                    <p:sp>
                      <p:nvSpPr>
                        <p:cNvPr id="231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57788" y="844551"/>
                          <a:ext cx="1633538" cy="13541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021" y="143"/>
                            </a:cxn>
                            <a:cxn ang="0">
                              <a:pos x="1021" y="143"/>
                            </a:cxn>
                            <a:cxn ang="0">
                              <a:pos x="1025" y="146"/>
                            </a:cxn>
                            <a:cxn ang="0">
                              <a:pos x="1029" y="154"/>
                            </a:cxn>
                            <a:cxn ang="0">
                              <a:pos x="1029" y="172"/>
                            </a:cxn>
                            <a:cxn ang="0">
                              <a:pos x="1029" y="202"/>
                            </a:cxn>
                            <a:cxn ang="0">
                              <a:pos x="1029" y="202"/>
                            </a:cxn>
                            <a:cxn ang="0">
                              <a:pos x="1025" y="236"/>
                            </a:cxn>
                            <a:cxn ang="0">
                              <a:pos x="1021" y="258"/>
                            </a:cxn>
                            <a:cxn ang="0">
                              <a:pos x="1017" y="273"/>
                            </a:cxn>
                            <a:cxn ang="0">
                              <a:pos x="1010" y="281"/>
                            </a:cxn>
                            <a:cxn ang="0">
                              <a:pos x="1010" y="281"/>
                            </a:cxn>
                            <a:cxn ang="0">
                              <a:pos x="737" y="546"/>
                            </a:cxn>
                            <a:cxn ang="0">
                              <a:pos x="546" y="733"/>
                            </a:cxn>
                            <a:cxn ang="0">
                              <a:pos x="471" y="801"/>
                            </a:cxn>
                            <a:cxn ang="0">
                              <a:pos x="427" y="842"/>
                            </a:cxn>
                            <a:cxn ang="0">
                              <a:pos x="427" y="842"/>
                            </a:cxn>
                            <a:cxn ang="0">
                              <a:pos x="419" y="846"/>
                            </a:cxn>
                            <a:cxn ang="0">
                              <a:pos x="393" y="853"/>
                            </a:cxn>
                            <a:cxn ang="0">
                              <a:pos x="374" y="853"/>
                            </a:cxn>
                            <a:cxn ang="0">
                              <a:pos x="352" y="853"/>
                            </a:cxn>
                            <a:cxn ang="0">
                              <a:pos x="329" y="846"/>
                            </a:cxn>
                            <a:cxn ang="0">
                              <a:pos x="307" y="834"/>
                            </a:cxn>
                            <a:cxn ang="0">
                              <a:pos x="307" y="834"/>
                            </a:cxn>
                            <a:cxn ang="0">
                              <a:pos x="281" y="816"/>
                            </a:cxn>
                            <a:cxn ang="0">
                              <a:pos x="243" y="786"/>
                            </a:cxn>
                            <a:cxn ang="0">
                              <a:pos x="146" y="700"/>
                            </a:cxn>
                            <a:cxn ang="0">
                              <a:pos x="11" y="576"/>
                            </a:cxn>
                            <a:cxn ang="0">
                              <a:pos x="11" y="576"/>
                            </a:cxn>
                            <a:cxn ang="0">
                              <a:pos x="0" y="561"/>
                            </a:cxn>
                            <a:cxn ang="0">
                              <a:pos x="0" y="546"/>
                            </a:cxn>
                            <a:cxn ang="0">
                              <a:pos x="0" y="531"/>
                            </a:cxn>
                            <a:cxn ang="0">
                              <a:pos x="4" y="520"/>
                            </a:cxn>
                            <a:cxn ang="0">
                              <a:pos x="15" y="502"/>
                            </a:cxn>
                            <a:cxn ang="0">
                              <a:pos x="30" y="487"/>
                            </a:cxn>
                            <a:cxn ang="0">
                              <a:pos x="30" y="487"/>
                            </a:cxn>
                            <a:cxn ang="0">
                              <a:pos x="120" y="408"/>
                            </a:cxn>
                            <a:cxn ang="0">
                              <a:pos x="322" y="244"/>
                            </a:cxn>
                            <a:cxn ang="0">
                              <a:pos x="527" y="83"/>
                            </a:cxn>
                            <a:cxn ang="0">
                              <a:pos x="602" y="27"/>
                            </a:cxn>
                            <a:cxn ang="0">
                              <a:pos x="628" y="8"/>
                            </a:cxn>
                            <a:cxn ang="0">
                              <a:pos x="643" y="0"/>
                            </a:cxn>
                            <a:cxn ang="0">
                              <a:pos x="643" y="0"/>
                            </a:cxn>
                            <a:cxn ang="0">
                              <a:pos x="658" y="0"/>
                            </a:cxn>
                            <a:cxn ang="0">
                              <a:pos x="677" y="4"/>
                            </a:cxn>
                            <a:cxn ang="0">
                              <a:pos x="726" y="15"/>
                            </a:cxn>
                            <a:cxn ang="0">
                              <a:pos x="786" y="34"/>
                            </a:cxn>
                            <a:cxn ang="0">
                              <a:pos x="853" y="60"/>
                            </a:cxn>
                            <a:cxn ang="0">
                              <a:pos x="969" y="113"/>
                            </a:cxn>
                            <a:cxn ang="0">
                              <a:pos x="1006" y="131"/>
                            </a:cxn>
                            <a:cxn ang="0">
                              <a:pos x="1021" y="143"/>
                            </a:cxn>
                            <a:cxn ang="0">
                              <a:pos x="1021" y="143"/>
                            </a:cxn>
                          </a:cxnLst>
                          <a:rect l="0" t="0" r="r" b="b"/>
                          <a:pathLst>
                            <a:path w="1029" h="853">
                              <a:moveTo>
                                <a:pt x="1021" y="143"/>
                              </a:moveTo>
                              <a:lnTo>
                                <a:pt x="1021" y="143"/>
                              </a:lnTo>
                              <a:lnTo>
                                <a:pt x="1025" y="146"/>
                              </a:lnTo>
                              <a:lnTo>
                                <a:pt x="1029" y="154"/>
                              </a:lnTo>
                              <a:lnTo>
                                <a:pt x="1029" y="172"/>
                              </a:lnTo>
                              <a:lnTo>
                                <a:pt x="1029" y="202"/>
                              </a:lnTo>
                              <a:lnTo>
                                <a:pt x="1029" y="202"/>
                              </a:lnTo>
                              <a:lnTo>
                                <a:pt x="1025" y="236"/>
                              </a:lnTo>
                              <a:lnTo>
                                <a:pt x="1021" y="258"/>
                              </a:lnTo>
                              <a:lnTo>
                                <a:pt x="1017" y="273"/>
                              </a:lnTo>
                              <a:lnTo>
                                <a:pt x="1010" y="281"/>
                              </a:lnTo>
                              <a:lnTo>
                                <a:pt x="1010" y="281"/>
                              </a:lnTo>
                              <a:lnTo>
                                <a:pt x="737" y="546"/>
                              </a:lnTo>
                              <a:lnTo>
                                <a:pt x="546" y="733"/>
                              </a:lnTo>
                              <a:lnTo>
                                <a:pt x="471" y="801"/>
                              </a:lnTo>
                              <a:lnTo>
                                <a:pt x="427" y="842"/>
                              </a:lnTo>
                              <a:lnTo>
                                <a:pt x="427" y="842"/>
                              </a:lnTo>
                              <a:lnTo>
                                <a:pt x="419" y="846"/>
                              </a:lnTo>
                              <a:lnTo>
                                <a:pt x="393" y="853"/>
                              </a:lnTo>
                              <a:lnTo>
                                <a:pt x="374" y="853"/>
                              </a:lnTo>
                              <a:lnTo>
                                <a:pt x="352" y="853"/>
                              </a:lnTo>
                              <a:lnTo>
                                <a:pt x="329" y="846"/>
                              </a:lnTo>
                              <a:lnTo>
                                <a:pt x="307" y="834"/>
                              </a:lnTo>
                              <a:lnTo>
                                <a:pt x="307" y="834"/>
                              </a:lnTo>
                              <a:lnTo>
                                <a:pt x="281" y="816"/>
                              </a:lnTo>
                              <a:lnTo>
                                <a:pt x="243" y="786"/>
                              </a:lnTo>
                              <a:lnTo>
                                <a:pt x="146" y="700"/>
                              </a:lnTo>
                              <a:lnTo>
                                <a:pt x="11" y="576"/>
                              </a:lnTo>
                              <a:lnTo>
                                <a:pt x="11" y="576"/>
                              </a:lnTo>
                              <a:lnTo>
                                <a:pt x="0" y="561"/>
                              </a:lnTo>
                              <a:lnTo>
                                <a:pt x="0" y="546"/>
                              </a:lnTo>
                              <a:lnTo>
                                <a:pt x="0" y="531"/>
                              </a:lnTo>
                              <a:lnTo>
                                <a:pt x="4" y="520"/>
                              </a:lnTo>
                              <a:lnTo>
                                <a:pt x="15" y="502"/>
                              </a:lnTo>
                              <a:lnTo>
                                <a:pt x="30" y="487"/>
                              </a:lnTo>
                              <a:lnTo>
                                <a:pt x="30" y="487"/>
                              </a:lnTo>
                              <a:lnTo>
                                <a:pt x="120" y="408"/>
                              </a:lnTo>
                              <a:lnTo>
                                <a:pt x="322" y="244"/>
                              </a:lnTo>
                              <a:lnTo>
                                <a:pt x="527" y="83"/>
                              </a:lnTo>
                              <a:lnTo>
                                <a:pt x="602" y="27"/>
                              </a:lnTo>
                              <a:lnTo>
                                <a:pt x="628" y="8"/>
                              </a:lnTo>
                              <a:lnTo>
                                <a:pt x="643" y="0"/>
                              </a:lnTo>
                              <a:lnTo>
                                <a:pt x="643" y="0"/>
                              </a:lnTo>
                              <a:lnTo>
                                <a:pt x="658" y="0"/>
                              </a:lnTo>
                              <a:lnTo>
                                <a:pt x="677" y="4"/>
                              </a:lnTo>
                              <a:lnTo>
                                <a:pt x="726" y="15"/>
                              </a:lnTo>
                              <a:lnTo>
                                <a:pt x="786" y="34"/>
                              </a:lnTo>
                              <a:lnTo>
                                <a:pt x="853" y="60"/>
                              </a:lnTo>
                              <a:lnTo>
                                <a:pt x="969" y="113"/>
                              </a:lnTo>
                              <a:lnTo>
                                <a:pt x="1006" y="131"/>
                              </a:lnTo>
                              <a:lnTo>
                                <a:pt x="1021" y="143"/>
                              </a:lnTo>
                              <a:lnTo>
                                <a:pt x="1021" y="1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E4B4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2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0326" y="666751"/>
                          <a:ext cx="1655763" cy="14668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" y="554"/>
                            </a:cxn>
                            <a:cxn ang="0">
                              <a:pos x="30" y="554"/>
                            </a:cxn>
                            <a:cxn ang="0">
                              <a:pos x="19" y="569"/>
                            </a:cxn>
                            <a:cxn ang="0">
                              <a:pos x="7" y="584"/>
                            </a:cxn>
                            <a:cxn ang="0">
                              <a:pos x="4" y="602"/>
                            </a:cxn>
                            <a:cxn ang="0">
                              <a:pos x="0" y="617"/>
                            </a:cxn>
                            <a:cxn ang="0">
                              <a:pos x="4" y="632"/>
                            </a:cxn>
                            <a:cxn ang="0">
                              <a:pos x="7" y="651"/>
                            </a:cxn>
                            <a:cxn ang="0">
                              <a:pos x="15" y="662"/>
                            </a:cxn>
                            <a:cxn ang="0">
                              <a:pos x="26" y="677"/>
                            </a:cxn>
                            <a:cxn ang="0">
                              <a:pos x="288" y="902"/>
                            </a:cxn>
                            <a:cxn ang="0">
                              <a:pos x="288" y="902"/>
                            </a:cxn>
                            <a:cxn ang="0">
                              <a:pos x="303" y="913"/>
                            </a:cxn>
                            <a:cxn ang="0">
                              <a:pos x="322" y="920"/>
                            </a:cxn>
                            <a:cxn ang="0">
                              <a:pos x="340" y="924"/>
                            </a:cxn>
                            <a:cxn ang="0">
                              <a:pos x="359" y="924"/>
                            </a:cxn>
                            <a:cxn ang="0">
                              <a:pos x="378" y="920"/>
                            </a:cxn>
                            <a:cxn ang="0">
                              <a:pos x="396" y="917"/>
                            </a:cxn>
                            <a:cxn ang="0">
                              <a:pos x="415" y="905"/>
                            </a:cxn>
                            <a:cxn ang="0">
                              <a:pos x="430" y="894"/>
                            </a:cxn>
                            <a:cxn ang="0">
                              <a:pos x="1017" y="341"/>
                            </a:cxn>
                            <a:cxn ang="0">
                              <a:pos x="1017" y="341"/>
                            </a:cxn>
                            <a:cxn ang="0">
                              <a:pos x="1028" y="326"/>
                            </a:cxn>
                            <a:cxn ang="0">
                              <a:pos x="1036" y="311"/>
                            </a:cxn>
                            <a:cxn ang="0">
                              <a:pos x="1043" y="296"/>
                            </a:cxn>
                            <a:cxn ang="0">
                              <a:pos x="1043" y="277"/>
                            </a:cxn>
                            <a:cxn ang="0">
                              <a:pos x="1040" y="262"/>
                            </a:cxn>
                            <a:cxn ang="0">
                              <a:pos x="1032" y="247"/>
                            </a:cxn>
                            <a:cxn ang="0">
                              <a:pos x="1025" y="232"/>
                            </a:cxn>
                            <a:cxn ang="0">
                              <a:pos x="1010" y="221"/>
                            </a:cxn>
                            <a:cxn ang="0">
                              <a:pos x="729" y="19"/>
                            </a:cxn>
                            <a:cxn ang="0">
                              <a:pos x="729" y="19"/>
                            </a:cxn>
                            <a:cxn ang="0">
                              <a:pos x="714" y="11"/>
                            </a:cxn>
                            <a:cxn ang="0">
                              <a:pos x="699" y="4"/>
                            </a:cxn>
                            <a:cxn ang="0">
                              <a:pos x="681" y="0"/>
                            </a:cxn>
                            <a:cxn ang="0">
                              <a:pos x="662" y="0"/>
                            </a:cxn>
                            <a:cxn ang="0">
                              <a:pos x="643" y="4"/>
                            </a:cxn>
                            <a:cxn ang="0">
                              <a:pos x="625" y="11"/>
                            </a:cxn>
                            <a:cxn ang="0">
                              <a:pos x="606" y="19"/>
                            </a:cxn>
                            <a:cxn ang="0">
                              <a:pos x="591" y="30"/>
                            </a:cxn>
                            <a:cxn ang="0">
                              <a:pos x="30" y="554"/>
                            </a:cxn>
                          </a:cxnLst>
                          <a:rect l="0" t="0" r="r" b="b"/>
                          <a:pathLst>
                            <a:path w="1043" h="924">
                              <a:moveTo>
                                <a:pt x="30" y="554"/>
                              </a:moveTo>
                              <a:lnTo>
                                <a:pt x="30" y="554"/>
                              </a:lnTo>
                              <a:lnTo>
                                <a:pt x="19" y="569"/>
                              </a:lnTo>
                              <a:lnTo>
                                <a:pt x="7" y="584"/>
                              </a:lnTo>
                              <a:lnTo>
                                <a:pt x="4" y="602"/>
                              </a:lnTo>
                              <a:lnTo>
                                <a:pt x="0" y="617"/>
                              </a:lnTo>
                              <a:lnTo>
                                <a:pt x="4" y="632"/>
                              </a:lnTo>
                              <a:lnTo>
                                <a:pt x="7" y="651"/>
                              </a:lnTo>
                              <a:lnTo>
                                <a:pt x="15" y="662"/>
                              </a:lnTo>
                              <a:lnTo>
                                <a:pt x="26" y="677"/>
                              </a:lnTo>
                              <a:lnTo>
                                <a:pt x="288" y="902"/>
                              </a:lnTo>
                              <a:lnTo>
                                <a:pt x="288" y="902"/>
                              </a:lnTo>
                              <a:lnTo>
                                <a:pt x="303" y="913"/>
                              </a:lnTo>
                              <a:lnTo>
                                <a:pt x="322" y="920"/>
                              </a:lnTo>
                              <a:lnTo>
                                <a:pt x="340" y="924"/>
                              </a:lnTo>
                              <a:lnTo>
                                <a:pt x="359" y="924"/>
                              </a:lnTo>
                              <a:lnTo>
                                <a:pt x="378" y="920"/>
                              </a:lnTo>
                              <a:lnTo>
                                <a:pt x="396" y="917"/>
                              </a:lnTo>
                              <a:lnTo>
                                <a:pt x="415" y="905"/>
                              </a:lnTo>
                              <a:lnTo>
                                <a:pt x="430" y="894"/>
                              </a:lnTo>
                              <a:lnTo>
                                <a:pt x="1017" y="341"/>
                              </a:lnTo>
                              <a:lnTo>
                                <a:pt x="1017" y="341"/>
                              </a:lnTo>
                              <a:lnTo>
                                <a:pt x="1028" y="326"/>
                              </a:lnTo>
                              <a:lnTo>
                                <a:pt x="1036" y="311"/>
                              </a:lnTo>
                              <a:lnTo>
                                <a:pt x="1043" y="296"/>
                              </a:lnTo>
                              <a:lnTo>
                                <a:pt x="1043" y="277"/>
                              </a:lnTo>
                              <a:lnTo>
                                <a:pt x="1040" y="262"/>
                              </a:lnTo>
                              <a:lnTo>
                                <a:pt x="1032" y="247"/>
                              </a:lnTo>
                              <a:lnTo>
                                <a:pt x="1025" y="232"/>
                              </a:lnTo>
                              <a:lnTo>
                                <a:pt x="1010" y="221"/>
                              </a:lnTo>
                              <a:lnTo>
                                <a:pt x="729" y="19"/>
                              </a:lnTo>
                              <a:lnTo>
                                <a:pt x="729" y="19"/>
                              </a:lnTo>
                              <a:lnTo>
                                <a:pt x="714" y="11"/>
                              </a:lnTo>
                              <a:lnTo>
                                <a:pt x="699" y="4"/>
                              </a:lnTo>
                              <a:lnTo>
                                <a:pt x="681" y="0"/>
                              </a:lnTo>
                              <a:lnTo>
                                <a:pt x="662" y="0"/>
                              </a:lnTo>
                              <a:lnTo>
                                <a:pt x="643" y="4"/>
                              </a:lnTo>
                              <a:lnTo>
                                <a:pt x="625" y="11"/>
                              </a:lnTo>
                              <a:lnTo>
                                <a:pt x="606" y="19"/>
                              </a:lnTo>
                              <a:lnTo>
                                <a:pt x="591" y="30"/>
                              </a:lnTo>
                              <a:lnTo>
                                <a:pt x="30" y="5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2C4C6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3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81601" y="696913"/>
                          <a:ext cx="1579563" cy="14017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6" y="531"/>
                            </a:cxn>
                            <a:cxn ang="0">
                              <a:pos x="26" y="531"/>
                            </a:cxn>
                            <a:cxn ang="0">
                              <a:pos x="15" y="546"/>
                            </a:cxn>
                            <a:cxn ang="0">
                              <a:pos x="8" y="561"/>
                            </a:cxn>
                            <a:cxn ang="0">
                              <a:pos x="0" y="576"/>
                            </a:cxn>
                            <a:cxn ang="0">
                              <a:pos x="0" y="591"/>
                            </a:cxn>
                            <a:cxn ang="0">
                              <a:pos x="0" y="606"/>
                            </a:cxn>
                            <a:cxn ang="0">
                              <a:pos x="4" y="621"/>
                            </a:cxn>
                            <a:cxn ang="0">
                              <a:pos x="11" y="636"/>
                            </a:cxn>
                            <a:cxn ang="0">
                              <a:pos x="23" y="647"/>
                            </a:cxn>
                            <a:cxn ang="0">
                              <a:pos x="273" y="860"/>
                            </a:cxn>
                            <a:cxn ang="0">
                              <a:pos x="273" y="860"/>
                            </a:cxn>
                            <a:cxn ang="0">
                              <a:pos x="288" y="871"/>
                            </a:cxn>
                            <a:cxn ang="0">
                              <a:pos x="303" y="879"/>
                            </a:cxn>
                            <a:cxn ang="0">
                              <a:pos x="322" y="883"/>
                            </a:cxn>
                            <a:cxn ang="0">
                              <a:pos x="340" y="883"/>
                            </a:cxn>
                            <a:cxn ang="0">
                              <a:pos x="359" y="879"/>
                            </a:cxn>
                            <a:cxn ang="0">
                              <a:pos x="378" y="875"/>
                            </a:cxn>
                            <a:cxn ang="0">
                              <a:pos x="393" y="864"/>
                            </a:cxn>
                            <a:cxn ang="0">
                              <a:pos x="408" y="853"/>
                            </a:cxn>
                            <a:cxn ang="0">
                              <a:pos x="969" y="322"/>
                            </a:cxn>
                            <a:cxn ang="0">
                              <a:pos x="969" y="322"/>
                            </a:cxn>
                            <a:cxn ang="0">
                              <a:pos x="984" y="307"/>
                            </a:cxn>
                            <a:cxn ang="0">
                              <a:pos x="991" y="292"/>
                            </a:cxn>
                            <a:cxn ang="0">
                              <a:pos x="995" y="277"/>
                            </a:cxn>
                            <a:cxn ang="0">
                              <a:pos x="995" y="262"/>
                            </a:cxn>
                            <a:cxn ang="0">
                              <a:pos x="995" y="247"/>
                            </a:cxn>
                            <a:cxn ang="0">
                              <a:pos x="987" y="232"/>
                            </a:cxn>
                            <a:cxn ang="0">
                              <a:pos x="976" y="217"/>
                            </a:cxn>
                            <a:cxn ang="0">
                              <a:pos x="965" y="206"/>
                            </a:cxn>
                            <a:cxn ang="0">
                              <a:pos x="699" y="15"/>
                            </a:cxn>
                            <a:cxn ang="0">
                              <a:pos x="699" y="15"/>
                            </a:cxn>
                            <a:cxn ang="0">
                              <a:pos x="685" y="7"/>
                            </a:cxn>
                            <a:cxn ang="0">
                              <a:pos x="670" y="0"/>
                            </a:cxn>
                            <a:cxn ang="0">
                              <a:pos x="651" y="0"/>
                            </a:cxn>
                            <a:cxn ang="0">
                              <a:pos x="632" y="0"/>
                            </a:cxn>
                            <a:cxn ang="0">
                              <a:pos x="617" y="0"/>
                            </a:cxn>
                            <a:cxn ang="0">
                              <a:pos x="599" y="7"/>
                            </a:cxn>
                            <a:cxn ang="0">
                              <a:pos x="584" y="15"/>
                            </a:cxn>
                            <a:cxn ang="0">
                              <a:pos x="569" y="26"/>
                            </a:cxn>
                            <a:cxn ang="0">
                              <a:pos x="26" y="531"/>
                            </a:cxn>
                          </a:cxnLst>
                          <a:rect l="0" t="0" r="r" b="b"/>
                          <a:pathLst>
                            <a:path w="995" h="883">
                              <a:moveTo>
                                <a:pt x="26" y="531"/>
                              </a:moveTo>
                              <a:lnTo>
                                <a:pt x="26" y="531"/>
                              </a:lnTo>
                              <a:lnTo>
                                <a:pt x="15" y="546"/>
                              </a:lnTo>
                              <a:lnTo>
                                <a:pt x="8" y="561"/>
                              </a:lnTo>
                              <a:lnTo>
                                <a:pt x="0" y="576"/>
                              </a:lnTo>
                              <a:lnTo>
                                <a:pt x="0" y="591"/>
                              </a:lnTo>
                              <a:lnTo>
                                <a:pt x="0" y="606"/>
                              </a:lnTo>
                              <a:lnTo>
                                <a:pt x="4" y="621"/>
                              </a:lnTo>
                              <a:lnTo>
                                <a:pt x="11" y="636"/>
                              </a:lnTo>
                              <a:lnTo>
                                <a:pt x="23" y="647"/>
                              </a:lnTo>
                              <a:lnTo>
                                <a:pt x="273" y="860"/>
                              </a:lnTo>
                              <a:lnTo>
                                <a:pt x="273" y="860"/>
                              </a:lnTo>
                              <a:lnTo>
                                <a:pt x="288" y="871"/>
                              </a:lnTo>
                              <a:lnTo>
                                <a:pt x="303" y="879"/>
                              </a:lnTo>
                              <a:lnTo>
                                <a:pt x="322" y="883"/>
                              </a:lnTo>
                              <a:lnTo>
                                <a:pt x="340" y="883"/>
                              </a:lnTo>
                              <a:lnTo>
                                <a:pt x="359" y="879"/>
                              </a:lnTo>
                              <a:lnTo>
                                <a:pt x="378" y="875"/>
                              </a:lnTo>
                              <a:lnTo>
                                <a:pt x="393" y="864"/>
                              </a:lnTo>
                              <a:lnTo>
                                <a:pt x="408" y="853"/>
                              </a:lnTo>
                              <a:lnTo>
                                <a:pt x="969" y="322"/>
                              </a:lnTo>
                              <a:lnTo>
                                <a:pt x="969" y="322"/>
                              </a:lnTo>
                              <a:lnTo>
                                <a:pt x="984" y="307"/>
                              </a:lnTo>
                              <a:lnTo>
                                <a:pt x="991" y="292"/>
                              </a:lnTo>
                              <a:lnTo>
                                <a:pt x="995" y="277"/>
                              </a:lnTo>
                              <a:lnTo>
                                <a:pt x="995" y="262"/>
                              </a:lnTo>
                              <a:lnTo>
                                <a:pt x="995" y="247"/>
                              </a:lnTo>
                              <a:lnTo>
                                <a:pt x="987" y="232"/>
                              </a:lnTo>
                              <a:lnTo>
                                <a:pt x="976" y="217"/>
                              </a:lnTo>
                              <a:lnTo>
                                <a:pt x="965" y="206"/>
                              </a:lnTo>
                              <a:lnTo>
                                <a:pt x="699" y="15"/>
                              </a:lnTo>
                              <a:lnTo>
                                <a:pt x="699" y="15"/>
                              </a:lnTo>
                              <a:lnTo>
                                <a:pt x="685" y="7"/>
                              </a:lnTo>
                              <a:lnTo>
                                <a:pt x="670" y="0"/>
                              </a:lnTo>
                              <a:lnTo>
                                <a:pt x="651" y="0"/>
                              </a:lnTo>
                              <a:lnTo>
                                <a:pt x="632" y="0"/>
                              </a:lnTo>
                              <a:lnTo>
                                <a:pt x="617" y="0"/>
                              </a:lnTo>
                              <a:lnTo>
                                <a:pt x="599" y="7"/>
                              </a:lnTo>
                              <a:lnTo>
                                <a:pt x="584" y="15"/>
                              </a:lnTo>
                              <a:lnTo>
                                <a:pt x="569" y="26"/>
                              </a:lnTo>
                              <a:lnTo>
                                <a:pt x="26" y="53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4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45238" y="915988"/>
                          <a:ext cx="101600" cy="777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0" y="4"/>
                            </a:cxn>
                            <a:cxn ang="0">
                              <a:pos x="0" y="4"/>
                            </a:cxn>
                            <a:cxn ang="0">
                              <a:pos x="0" y="8"/>
                            </a:cxn>
                            <a:cxn ang="0">
                              <a:pos x="56" y="49"/>
                            </a:cxn>
                            <a:cxn ang="0">
                              <a:pos x="56" y="49"/>
                            </a:cxn>
                            <a:cxn ang="0">
                              <a:pos x="60" y="49"/>
                            </a:cxn>
                            <a:cxn ang="0">
                              <a:pos x="64" y="49"/>
                            </a:cxn>
                            <a:cxn ang="0">
                              <a:pos x="64" y="49"/>
                            </a:cxn>
                            <a:cxn ang="0">
                              <a:pos x="64" y="49"/>
                            </a:cxn>
                            <a:cxn ang="0">
                              <a:pos x="64" y="45"/>
                            </a:cxn>
                            <a:cxn ang="0">
                              <a:pos x="64" y="41"/>
                            </a:cxn>
                            <a:cxn ang="0">
                              <a:pos x="8" y="0"/>
                            </a:cxn>
                            <a:cxn ang="0">
                              <a:pos x="8" y="0"/>
                            </a:cxn>
                            <a:cxn ang="0">
                              <a:pos x="4" y="0"/>
                            </a:cxn>
                            <a:cxn ang="0">
                              <a:pos x="0" y="4"/>
                            </a:cxn>
                            <a:cxn ang="0">
                              <a:pos x="0" y="4"/>
                            </a:cxn>
                          </a:cxnLst>
                          <a:rect l="0" t="0" r="r" b="b"/>
                          <a:pathLst>
                            <a:path w="64" h="49">
                              <a:moveTo>
                                <a:pt x="0" y="4"/>
                              </a:moveTo>
                              <a:lnTo>
                                <a:pt x="0" y="4"/>
                              </a:lnTo>
                              <a:lnTo>
                                <a:pt x="0" y="4"/>
                              </a:lnTo>
                              <a:lnTo>
                                <a:pt x="0" y="8"/>
                              </a:lnTo>
                              <a:lnTo>
                                <a:pt x="56" y="49"/>
                              </a:lnTo>
                              <a:lnTo>
                                <a:pt x="56" y="49"/>
                              </a:lnTo>
                              <a:lnTo>
                                <a:pt x="60" y="49"/>
                              </a:lnTo>
                              <a:lnTo>
                                <a:pt x="64" y="49"/>
                              </a:lnTo>
                              <a:lnTo>
                                <a:pt x="64" y="49"/>
                              </a:lnTo>
                              <a:lnTo>
                                <a:pt x="64" y="49"/>
                              </a:lnTo>
                              <a:lnTo>
                                <a:pt x="64" y="45"/>
                              </a:lnTo>
                              <a:lnTo>
                                <a:pt x="64" y="41"/>
                              </a:lnTo>
                              <a:lnTo>
                                <a:pt x="8" y="0"/>
                              </a:lnTo>
                              <a:lnTo>
                                <a:pt x="8" y="0"/>
                              </a:lnTo>
                              <a:lnTo>
                                <a:pt x="4" y="0"/>
                              </a:lnTo>
                              <a:lnTo>
                                <a:pt x="0" y="4"/>
                              </a:lnTo>
                              <a:lnTo>
                                <a:pt x="0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2C4C6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5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21425" y="1201738"/>
                          <a:ext cx="184151" cy="1603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48"/>
                            </a:cxn>
                            <a:cxn ang="0">
                              <a:pos x="0" y="56"/>
                            </a:cxn>
                            <a:cxn ang="0">
                              <a:pos x="0" y="60"/>
                            </a:cxn>
                            <a:cxn ang="0">
                              <a:pos x="4" y="63"/>
                            </a:cxn>
                            <a:cxn ang="0">
                              <a:pos x="49" y="97"/>
                            </a:cxn>
                            <a:cxn ang="0">
                              <a:pos x="49" y="97"/>
                            </a:cxn>
                            <a:cxn ang="0">
                              <a:pos x="60" y="101"/>
                            </a:cxn>
                            <a:cxn ang="0">
                              <a:pos x="71" y="97"/>
                            </a:cxn>
                            <a:cxn ang="0">
                              <a:pos x="112" y="56"/>
                            </a:cxn>
                            <a:cxn ang="0">
                              <a:pos x="112" y="56"/>
                            </a:cxn>
                            <a:cxn ang="0">
                              <a:pos x="116" y="52"/>
                            </a:cxn>
                            <a:cxn ang="0">
                              <a:pos x="116" y="45"/>
                            </a:cxn>
                            <a:cxn ang="0">
                              <a:pos x="116" y="41"/>
                            </a:cxn>
                            <a:cxn ang="0">
                              <a:pos x="112" y="37"/>
                            </a:cxn>
                            <a:cxn ang="0">
                              <a:pos x="67" y="4"/>
                            </a:cxn>
                            <a:cxn ang="0">
                              <a:pos x="67" y="4"/>
                            </a:cxn>
                            <a:cxn ang="0">
                              <a:pos x="56" y="0"/>
                            </a:cxn>
                            <a:cxn ang="0">
                              <a:pos x="45" y="4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6" h="101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48"/>
                              </a:lnTo>
                              <a:lnTo>
                                <a:pt x="0" y="56"/>
                              </a:lnTo>
                              <a:lnTo>
                                <a:pt x="0" y="60"/>
                              </a:lnTo>
                              <a:lnTo>
                                <a:pt x="4" y="63"/>
                              </a:lnTo>
                              <a:lnTo>
                                <a:pt x="49" y="97"/>
                              </a:lnTo>
                              <a:lnTo>
                                <a:pt x="49" y="97"/>
                              </a:lnTo>
                              <a:lnTo>
                                <a:pt x="60" y="101"/>
                              </a:lnTo>
                              <a:lnTo>
                                <a:pt x="71" y="97"/>
                              </a:lnTo>
                              <a:lnTo>
                                <a:pt x="112" y="56"/>
                              </a:lnTo>
                              <a:lnTo>
                                <a:pt x="112" y="56"/>
                              </a:lnTo>
                              <a:lnTo>
                                <a:pt x="116" y="52"/>
                              </a:lnTo>
                              <a:lnTo>
                                <a:pt x="116" y="45"/>
                              </a:lnTo>
                              <a:lnTo>
                                <a:pt x="116" y="41"/>
                              </a:lnTo>
                              <a:lnTo>
                                <a:pt x="112" y="37"/>
                              </a:lnTo>
                              <a:lnTo>
                                <a:pt x="67" y="4"/>
                              </a:lnTo>
                              <a:lnTo>
                                <a:pt x="67" y="4"/>
                              </a:lnTo>
                              <a:lnTo>
                                <a:pt x="56" y="0"/>
                              </a:lnTo>
                              <a:lnTo>
                                <a:pt x="45" y="4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8BA55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6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91251" y="1106488"/>
                          <a:ext cx="184150" cy="1539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49"/>
                            </a:cxn>
                            <a:cxn ang="0">
                              <a:pos x="0" y="52"/>
                            </a:cxn>
                            <a:cxn ang="0">
                              <a:pos x="4" y="60"/>
                            </a:cxn>
                            <a:cxn ang="0">
                              <a:pos x="7" y="64"/>
                            </a:cxn>
                            <a:cxn ang="0">
                              <a:pos x="49" y="93"/>
                            </a:cxn>
                            <a:cxn ang="0">
                              <a:pos x="49" y="93"/>
                            </a:cxn>
                            <a:cxn ang="0">
                              <a:pos x="60" y="97"/>
                            </a:cxn>
                            <a:cxn ang="0">
                              <a:pos x="71" y="93"/>
                            </a:cxn>
                            <a:cxn ang="0">
                              <a:pos x="112" y="52"/>
                            </a:cxn>
                            <a:cxn ang="0">
                              <a:pos x="112" y="52"/>
                            </a:cxn>
                            <a:cxn ang="0">
                              <a:pos x="116" y="49"/>
                            </a:cxn>
                            <a:cxn ang="0">
                              <a:pos x="116" y="45"/>
                            </a:cxn>
                            <a:cxn ang="0">
                              <a:pos x="116" y="37"/>
                            </a:cxn>
                            <a:cxn ang="0">
                              <a:pos x="112" y="34"/>
                            </a:cxn>
                            <a:cxn ang="0">
                              <a:pos x="67" y="4"/>
                            </a:cxn>
                            <a:cxn ang="0">
                              <a:pos x="67" y="4"/>
                            </a:cxn>
                            <a:cxn ang="0">
                              <a:pos x="56" y="0"/>
                            </a:cxn>
                            <a:cxn ang="0">
                              <a:pos x="49" y="4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6" h="97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49"/>
                              </a:lnTo>
                              <a:lnTo>
                                <a:pt x="0" y="52"/>
                              </a:lnTo>
                              <a:lnTo>
                                <a:pt x="4" y="60"/>
                              </a:lnTo>
                              <a:lnTo>
                                <a:pt x="7" y="64"/>
                              </a:lnTo>
                              <a:lnTo>
                                <a:pt x="49" y="93"/>
                              </a:lnTo>
                              <a:lnTo>
                                <a:pt x="49" y="93"/>
                              </a:lnTo>
                              <a:lnTo>
                                <a:pt x="60" y="97"/>
                              </a:lnTo>
                              <a:lnTo>
                                <a:pt x="71" y="93"/>
                              </a:lnTo>
                              <a:lnTo>
                                <a:pt x="112" y="52"/>
                              </a:lnTo>
                              <a:lnTo>
                                <a:pt x="112" y="52"/>
                              </a:lnTo>
                              <a:lnTo>
                                <a:pt x="116" y="49"/>
                              </a:lnTo>
                              <a:lnTo>
                                <a:pt x="116" y="45"/>
                              </a:lnTo>
                              <a:lnTo>
                                <a:pt x="116" y="37"/>
                              </a:lnTo>
                              <a:lnTo>
                                <a:pt x="112" y="34"/>
                              </a:lnTo>
                              <a:lnTo>
                                <a:pt x="67" y="4"/>
                              </a:lnTo>
                              <a:lnTo>
                                <a:pt x="67" y="4"/>
                              </a:lnTo>
                              <a:lnTo>
                                <a:pt x="56" y="0"/>
                              </a:lnTo>
                              <a:lnTo>
                                <a:pt x="49" y="4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6F6F6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7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65838" y="1011238"/>
                          <a:ext cx="184150" cy="1539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49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4" y="64"/>
                            </a:cxn>
                            <a:cxn ang="0">
                              <a:pos x="45" y="94"/>
                            </a:cxn>
                            <a:cxn ang="0">
                              <a:pos x="45" y="94"/>
                            </a:cxn>
                            <a:cxn ang="0">
                              <a:pos x="56" y="97"/>
                            </a:cxn>
                            <a:cxn ang="0">
                              <a:pos x="68" y="94"/>
                            </a:cxn>
                            <a:cxn ang="0">
                              <a:pos x="113" y="52"/>
                            </a:cxn>
                            <a:cxn ang="0">
                              <a:pos x="113" y="52"/>
                            </a:cxn>
                            <a:cxn ang="0">
                              <a:pos x="113" y="49"/>
                            </a:cxn>
                            <a:cxn ang="0">
                              <a:pos x="116" y="45"/>
                            </a:cxn>
                            <a:cxn ang="0">
                              <a:pos x="113" y="38"/>
                            </a:cxn>
                            <a:cxn ang="0">
                              <a:pos x="109" y="34"/>
                            </a:cxn>
                            <a:cxn ang="0">
                              <a:pos x="68" y="4"/>
                            </a:cxn>
                            <a:cxn ang="0">
                              <a:pos x="68" y="4"/>
                            </a:cxn>
                            <a:cxn ang="0">
                              <a:pos x="56" y="0"/>
                            </a:cxn>
                            <a:cxn ang="0">
                              <a:pos x="45" y="4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6" h="97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49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4" y="64"/>
                              </a:lnTo>
                              <a:lnTo>
                                <a:pt x="45" y="94"/>
                              </a:lnTo>
                              <a:lnTo>
                                <a:pt x="45" y="94"/>
                              </a:lnTo>
                              <a:lnTo>
                                <a:pt x="56" y="97"/>
                              </a:lnTo>
                              <a:lnTo>
                                <a:pt x="68" y="94"/>
                              </a:lnTo>
                              <a:lnTo>
                                <a:pt x="113" y="52"/>
                              </a:lnTo>
                              <a:lnTo>
                                <a:pt x="113" y="52"/>
                              </a:lnTo>
                              <a:lnTo>
                                <a:pt x="113" y="49"/>
                              </a:lnTo>
                              <a:lnTo>
                                <a:pt x="116" y="45"/>
                              </a:lnTo>
                              <a:lnTo>
                                <a:pt x="113" y="38"/>
                              </a:lnTo>
                              <a:lnTo>
                                <a:pt x="109" y="34"/>
                              </a:lnTo>
                              <a:lnTo>
                                <a:pt x="68" y="4"/>
                              </a:lnTo>
                              <a:lnTo>
                                <a:pt x="68" y="4"/>
                              </a:lnTo>
                              <a:lnTo>
                                <a:pt x="56" y="0"/>
                              </a:lnTo>
                              <a:lnTo>
                                <a:pt x="45" y="4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C37C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8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42013" y="915988"/>
                          <a:ext cx="177800" cy="15557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49"/>
                            </a:cxn>
                            <a:cxn ang="0">
                              <a:pos x="0" y="53"/>
                            </a:cxn>
                            <a:cxn ang="0">
                              <a:pos x="4" y="60"/>
                            </a:cxn>
                            <a:cxn ang="0">
                              <a:pos x="4" y="64"/>
                            </a:cxn>
                            <a:cxn ang="0">
                              <a:pos x="45" y="94"/>
                            </a:cxn>
                            <a:cxn ang="0">
                              <a:pos x="45" y="94"/>
                            </a:cxn>
                            <a:cxn ang="0">
                              <a:pos x="56" y="98"/>
                            </a:cxn>
                            <a:cxn ang="0">
                              <a:pos x="67" y="94"/>
                            </a:cxn>
                            <a:cxn ang="0">
                              <a:pos x="108" y="53"/>
                            </a:cxn>
                            <a:cxn ang="0">
                              <a:pos x="108" y="53"/>
                            </a:cxn>
                            <a:cxn ang="0">
                              <a:pos x="112" y="49"/>
                            </a:cxn>
                            <a:cxn ang="0">
                              <a:pos x="112" y="45"/>
                            </a:cxn>
                            <a:cxn ang="0">
                              <a:pos x="112" y="38"/>
                            </a:cxn>
                            <a:cxn ang="0">
                              <a:pos x="108" y="34"/>
                            </a:cxn>
                            <a:cxn ang="0">
                              <a:pos x="67" y="4"/>
                            </a:cxn>
                            <a:cxn ang="0">
                              <a:pos x="67" y="4"/>
                            </a:cxn>
                            <a:cxn ang="0">
                              <a:pos x="56" y="0"/>
                            </a:cxn>
                            <a:cxn ang="0">
                              <a:pos x="45" y="4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2" h="98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49"/>
                              </a:lnTo>
                              <a:lnTo>
                                <a:pt x="0" y="53"/>
                              </a:lnTo>
                              <a:lnTo>
                                <a:pt x="4" y="60"/>
                              </a:lnTo>
                              <a:lnTo>
                                <a:pt x="4" y="64"/>
                              </a:lnTo>
                              <a:lnTo>
                                <a:pt x="45" y="94"/>
                              </a:lnTo>
                              <a:lnTo>
                                <a:pt x="45" y="94"/>
                              </a:lnTo>
                              <a:lnTo>
                                <a:pt x="56" y="98"/>
                              </a:lnTo>
                              <a:lnTo>
                                <a:pt x="67" y="94"/>
                              </a:lnTo>
                              <a:lnTo>
                                <a:pt x="108" y="53"/>
                              </a:lnTo>
                              <a:lnTo>
                                <a:pt x="108" y="53"/>
                              </a:lnTo>
                              <a:lnTo>
                                <a:pt x="112" y="49"/>
                              </a:lnTo>
                              <a:lnTo>
                                <a:pt x="112" y="45"/>
                              </a:lnTo>
                              <a:lnTo>
                                <a:pt x="112" y="38"/>
                              </a:lnTo>
                              <a:lnTo>
                                <a:pt x="108" y="34"/>
                              </a:lnTo>
                              <a:lnTo>
                                <a:pt x="67" y="4"/>
                              </a:lnTo>
                              <a:lnTo>
                                <a:pt x="67" y="4"/>
                              </a:lnTo>
                              <a:lnTo>
                                <a:pt x="56" y="0"/>
                              </a:lnTo>
                              <a:lnTo>
                                <a:pt x="45" y="4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7A3B6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9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78551" y="1338263"/>
                          <a:ext cx="184150" cy="1603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48"/>
                            </a:cxn>
                            <a:cxn ang="0">
                              <a:pos x="0" y="52"/>
                            </a:cxn>
                            <a:cxn ang="0">
                              <a:pos x="0" y="60"/>
                            </a:cxn>
                            <a:cxn ang="0">
                              <a:pos x="4" y="63"/>
                            </a:cxn>
                            <a:cxn ang="0">
                              <a:pos x="49" y="97"/>
                            </a:cxn>
                            <a:cxn ang="0">
                              <a:pos x="49" y="97"/>
                            </a:cxn>
                            <a:cxn ang="0">
                              <a:pos x="60" y="101"/>
                            </a:cxn>
                            <a:cxn ang="0">
                              <a:pos x="71" y="93"/>
                            </a:cxn>
                            <a:cxn ang="0">
                              <a:pos x="113" y="56"/>
                            </a:cxn>
                            <a:cxn ang="0">
                              <a:pos x="113" y="56"/>
                            </a:cxn>
                            <a:cxn ang="0">
                              <a:pos x="116" y="48"/>
                            </a:cxn>
                            <a:cxn ang="0">
                              <a:pos x="116" y="45"/>
                            </a:cxn>
                            <a:cxn ang="0">
                              <a:pos x="116" y="41"/>
                            </a:cxn>
                            <a:cxn ang="0">
                              <a:pos x="113" y="33"/>
                            </a:cxn>
                            <a:cxn ang="0">
                              <a:pos x="68" y="4"/>
                            </a:cxn>
                            <a:cxn ang="0">
                              <a:pos x="68" y="4"/>
                            </a:cxn>
                            <a:cxn ang="0">
                              <a:pos x="57" y="0"/>
                            </a:cxn>
                            <a:cxn ang="0">
                              <a:pos x="45" y="4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6" h="101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48"/>
                              </a:lnTo>
                              <a:lnTo>
                                <a:pt x="0" y="52"/>
                              </a:lnTo>
                              <a:lnTo>
                                <a:pt x="0" y="60"/>
                              </a:lnTo>
                              <a:lnTo>
                                <a:pt x="4" y="63"/>
                              </a:lnTo>
                              <a:lnTo>
                                <a:pt x="49" y="97"/>
                              </a:lnTo>
                              <a:lnTo>
                                <a:pt x="49" y="97"/>
                              </a:lnTo>
                              <a:lnTo>
                                <a:pt x="60" y="101"/>
                              </a:lnTo>
                              <a:lnTo>
                                <a:pt x="71" y="93"/>
                              </a:lnTo>
                              <a:lnTo>
                                <a:pt x="113" y="56"/>
                              </a:lnTo>
                              <a:lnTo>
                                <a:pt x="113" y="56"/>
                              </a:lnTo>
                              <a:lnTo>
                                <a:pt x="116" y="48"/>
                              </a:lnTo>
                              <a:lnTo>
                                <a:pt x="116" y="45"/>
                              </a:lnTo>
                              <a:lnTo>
                                <a:pt x="116" y="41"/>
                              </a:lnTo>
                              <a:lnTo>
                                <a:pt x="113" y="33"/>
                              </a:lnTo>
                              <a:lnTo>
                                <a:pt x="68" y="4"/>
                              </a:lnTo>
                              <a:lnTo>
                                <a:pt x="68" y="4"/>
                              </a:lnTo>
                              <a:lnTo>
                                <a:pt x="57" y="0"/>
                              </a:lnTo>
                              <a:lnTo>
                                <a:pt x="45" y="4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7A3B6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0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48376" y="1236663"/>
                          <a:ext cx="184150" cy="1603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45"/>
                            </a:cxn>
                            <a:cxn ang="0">
                              <a:pos x="8" y="45"/>
                            </a:cxn>
                            <a:cxn ang="0">
                              <a:pos x="4" y="49"/>
                            </a:cxn>
                            <a:cxn ang="0">
                              <a:pos x="0" y="56"/>
                            </a:cxn>
                            <a:cxn ang="0">
                              <a:pos x="4" y="60"/>
                            </a:cxn>
                            <a:cxn ang="0">
                              <a:pos x="8" y="64"/>
                            </a:cxn>
                            <a:cxn ang="0">
                              <a:pos x="49" y="97"/>
                            </a:cxn>
                            <a:cxn ang="0">
                              <a:pos x="49" y="97"/>
                            </a:cxn>
                            <a:cxn ang="0">
                              <a:pos x="60" y="101"/>
                            </a:cxn>
                            <a:cxn ang="0">
                              <a:pos x="71" y="97"/>
                            </a:cxn>
                            <a:cxn ang="0">
                              <a:pos x="112" y="56"/>
                            </a:cxn>
                            <a:cxn ang="0">
                              <a:pos x="112" y="56"/>
                            </a:cxn>
                            <a:cxn ang="0">
                              <a:pos x="116" y="53"/>
                            </a:cxn>
                            <a:cxn ang="0">
                              <a:pos x="116" y="45"/>
                            </a:cxn>
                            <a:cxn ang="0">
                              <a:pos x="116" y="41"/>
                            </a:cxn>
                            <a:cxn ang="0">
                              <a:pos x="112" y="38"/>
                            </a:cxn>
                            <a:cxn ang="0">
                              <a:pos x="71" y="4"/>
                            </a:cxn>
                            <a:cxn ang="0">
                              <a:pos x="71" y="4"/>
                            </a:cxn>
                            <a:cxn ang="0">
                              <a:pos x="60" y="0"/>
                            </a:cxn>
                            <a:cxn ang="0">
                              <a:pos x="49" y="4"/>
                            </a:cxn>
                            <a:cxn ang="0">
                              <a:pos x="8" y="45"/>
                            </a:cxn>
                          </a:cxnLst>
                          <a:rect l="0" t="0" r="r" b="b"/>
                          <a:pathLst>
                            <a:path w="116" h="101">
                              <a:moveTo>
                                <a:pt x="8" y="45"/>
                              </a:moveTo>
                              <a:lnTo>
                                <a:pt x="8" y="45"/>
                              </a:lnTo>
                              <a:lnTo>
                                <a:pt x="4" y="49"/>
                              </a:lnTo>
                              <a:lnTo>
                                <a:pt x="0" y="56"/>
                              </a:lnTo>
                              <a:lnTo>
                                <a:pt x="4" y="60"/>
                              </a:lnTo>
                              <a:lnTo>
                                <a:pt x="8" y="64"/>
                              </a:lnTo>
                              <a:lnTo>
                                <a:pt x="49" y="97"/>
                              </a:lnTo>
                              <a:lnTo>
                                <a:pt x="49" y="97"/>
                              </a:lnTo>
                              <a:lnTo>
                                <a:pt x="60" y="101"/>
                              </a:lnTo>
                              <a:lnTo>
                                <a:pt x="71" y="97"/>
                              </a:lnTo>
                              <a:lnTo>
                                <a:pt x="112" y="56"/>
                              </a:lnTo>
                              <a:lnTo>
                                <a:pt x="112" y="56"/>
                              </a:lnTo>
                              <a:lnTo>
                                <a:pt x="116" y="53"/>
                              </a:lnTo>
                              <a:lnTo>
                                <a:pt x="116" y="45"/>
                              </a:lnTo>
                              <a:lnTo>
                                <a:pt x="116" y="41"/>
                              </a:lnTo>
                              <a:lnTo>
                                <a:pt x="112" y="38"/>
                              </a:lnTo>
                              <a:lnTo>
                                <a:pt x="71" y="4"/>
                              </a:lnTo>
                              <a:lnTo>
                                <a:pt x="71" y="4"/>
                              </a:lnTo>
                              <a:lnTo>
                                <a:pt x="60" y="0"/>
                              </a:lnTo>
                              <a:lnTo>
                                <a:pt x="49" y="4"/>
                              </a:lnTo>
                              <a:lnTo>
                                <a:pt x="8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7C6F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1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4551" y="1141413"/>
                          <a:ext cx="184150" cy="15557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" y="45"/>
                            </a:cxn>
                            <a:cxn ang="0">
                              <a:pos x="3" y="45"/>
                            </a:cxn>
                            <a:cxn ang="0">
                              <a:pos x="3" y="49"/>
                            </a:cxn>
                            <a:cxn ang="0">
                              <a:pos x="0" y="53"/>
                            </a:cxn>
                            <a:cxn ang="0">
                              <a:pos x="3" y="60"/>
                            </a:cxn>
                            <a:cxn ang="0">
                              <a:pos x="7" y="64"/>
                            </a:cxn>
                            <a:cxn ang="0">
                              <a:pos x="48" y="94"/>
                            </a:cxn>
                            <a:cxn ang="0">
                              <a:pos x="48" y="94"/>
                            </a:cxn>
                            <a:cxn ang="0">
                              <a:pos x="59" y="98"/>
                            </a:cxn>
                            <a:cxn ang="0">
                              <a:pos x="67" y="94"/>
                            </a:cxn>
                            <a:cxn ang="0">
                              <a:pos x="112" y="53"/>
                            </a:cxn>
                            <a:cxn ang="0">
                              <a:pos x="112" y="53"/>
                            </a:cxn>
                            <a:cxn ang="0">
                              <a:pos x="116" y="49"/>
                            </a:cxn>
                            <a:cxn ang="0">
                              <a:pos x="116" y="45"/>
                            </a:cxn>
                            <a:cxn ang="0">
                              <a:pos x="116" y="42"/>
                            </a:cxn>
                            <a:cxn ang="0">
                              <a:pos x="112" y="34"/>
                            </a:cxn>
                            <a:cxn ang="0">
                              <a:pos x="71" y="4"/>
                            </a:cxn>
                            <a:cxn ang="0">
                              <a:pos x="71" y="4"/>
                            </a:cxn>
                            <a:cxn ang="0">
                              <a:pos x="59" y="0"/>
                            </a:cxn>
                            <a:cxn ang="0">
                              <a:pos x="48" y="4"/>
                            </a:cxn>
                            <a:cxn ang="0">
                              <a:pos x="3" y="45"/>
                            </a:cxn>
                          </a:cxnLst>
                          <a:rect l="0" t="0" r="r" b="b"/>
                          <a:pathLst>
                            <a:path w="116" h="98">
                              <a:moveTo>
                                <a:pt x="3" y="45"/>
                              </a:moveTo>
                              <a:lnTo>
                                <a:pt x="3" y="45"/>
                              </a:lnTo>
                              <a:lnTo>
                                <a:pt x="3" y="49"/>
                              </a:lnTo>
                              <a:lnTo>
                                <a:pt x="0" y="53"/>
                              </a:lnTo>
                              <a:lnTo>
                                <a:pt x="3" y="60"/>
                              </a:lnTo>
                              <a:lnTo>
                                <a:pt x="7" y="64"/>
                              </a:lnTo>
                              <a:lnTo>
                                <a:pt x="48" y="94"/>
                              </a:lnTo>
                              <a:lnTo>
                                <a:pt x="48" y="94"/>
                              </a:lnTo>
                              <a:lnTo>
                                <a:pt x="59" y="98"/>
                              </a:lnTo>
                              <a:lnTo>
                                <a:pt x="67" y="94"/>
                              </a:lnTo>
                              <a:lnTo>
                                <a:pt x="112" y="53"/>
                              </a:lnTo>
                              <a:lnTo>
                                <a:pt x="112" y="53"/>
                              </a:lnTo>
                              <a:lnTo>
                                <a:pt x="116" y="49"/>
                              </a:lnTo>
                              <a:lnTo>
                                <a:pt x="116" y="45"/>
                              </a:lnTo>
                              <a:lnTo>
                                <a:pt x="116" y="42"/>
                              </a:lnTo>
                              <a:lnTo>
                                <a:pt x="112" y="34"/>
                              </a:lnTo>
                              <a:lnTo>
                                <a:pt x="71" y="4"/>
                              </a:lnTo>
                              <a:lnTo>
                                <a:pt x="71" y="4"/>
                              </a:lnTo>
                              <a:lnTo>
                                <a:pt x="59" y="0"/>
                              </a:lnTo>
                              <a:lnTo>
                                <a:pt x="48" y="4"/>
                              </a:lnTo>
                              <a:lnTo>
                                <a:pt x="3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2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37258" y="1468440"/>
                          <a:ext cx="188916" cy="16034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" y="45"/>
                            </a:cxn>
                            <a:cxn ang="0">
                              <a:pos x="3" y="45"/>
                            </a:cxn>
                            <a:cxn ang="0">
                              <a:pos x="3" y="49"/>
                            </a:cxn>
                            <a:cxn ang="0">
                              <a:pos x="0" y="56"/>
                            </a:cxn>
                            <a:cxn ang="0">
                              <a:pos x="3" y="60"/>
                            </a:cxn>
                            <a:cxn ang="0">
                              <a:pos x="7" y="64"/>
                            </a:cxn>
                            <a:cxn ang="0">
                              <a:pos x="48" y="97"/>
                            </a:cxn>
                            <a:cxn ang="0">
                              <a:pos x="48" y="97"/>
                            </a:cxn>
                            <a:cxn ang="0">
                              <a:pos x="60" y="101"/>
                            </a:cxn>
                            <a:cxn ang="0">
                              <a:pos x="71" y="97"/>
                            </a:cxn>
                            <a:cxn ang="0">
                              <a:pos x="112" y="56"/>
                            </a:cxn>
                            <a:cxn ang="0">
                              <a:pos x="112" y="56"/>
                            </a:cxn>
                            <a:cxn ang="0">
                              <a:pos x="116" y="52"/>
                            </a:cxn>
                            <a:cxn ang="0">
                              <a:pos x="119" y="45"/>
                            </a:cxn>
                            <a:cxn ang="0">
                              <a:pos x="116" y="41"/>
                            </a:cxn>
                            <a:cxn ang="0">
                              <a:pos x="112" y="38"/>
                            </a:cxn>
                            <a:cxn ang="0">
                              <a:pos x="71" y="4"/>
                            </a:cxn>
                            <a:cxn ang="0">
                              <a:pos x="71" y="4"/>
                            </a:cxn>
                            <a:cxn ang="0">
                              <a:pos x="60" y="0"/>
                            </a:cxn>
                            <a:cxn ang="0">
                              <a:pos x="48" y="4"/>
                            </a:cxn>
                            <a:cxn ang="0">
                              <a:pos x="3" y="45"/>
                            </a:cxn>
                          </a:cxnLst>
                          <a:rect l="0" t="0" r="r" b="b"/>
                          <a:pathLst>
                            <a:path w="119" h="101">
                              <a:moveTo>
                                <a:pt x="3" y="45"/>
                              </a:moveTo>
                              <a:lnTo>
                                <a:pt x="3" y="45"/>
                              </a:lnTo>
                              <a:lnTo>
                                <a:pt x="3" y="49"/>
                              </a:lnTo>
                              <a:lnTo>
                                <a:pt x="0" y="56"/>
                              </a:lnTo>
                              <a:lnTo>
                                <a:pt x="3" y="60"/>
                              </a:lnTo>
                              <a:lnTo>
                                <a:pt x="7" y="64"/>
                              </a:lnTo>
                              <a:lnTo>
                                <a:pt x="48" y="97"/>
                              </a:lnTo>
                              <a:lnTo>
                                <a:pt x="48" y="97"/>
                              </a:lnTo>
                              <a:lnTo>
                                <a:pt x="60" y="101"/>
                              </a:lnTo>
                              <a:lnTo>
                                <a:pt x="71" y="97"/>
                              </a:lnTo>
                              <a:lnTo>
                                <a:pt x="112" y="56"/>
                              </a:lnTo>
                              <a:lnTo>
                                <a:pt x="112" y="56"/>
                              </a:lnTo>
                              <a:lnTo>
                                <a:pt x="116" y="52"/>
                              </a:lnTo>
                              <a:lnTo>
                                <a:pt x="119" y="45"/>
                              </a:lnTo>
                              <a:lnTo>
                                <a:pt x="116" y="41"/>
                              </a:lnTo>
                              <a:lnTo>
                                <a:pt x="112" y="38"/>
                              </a:lnTo>
                              <a:lnTo>
                                <a:pt x="71" y="4"/>
                              </a:lnTo>
                              <a:lnTo>
                                <a:pt x="71" y="4"/>
                              </a:lnTo>
                              <a:lnTo>
                                <a:pt x="60" y="0"/>
                              </a:lnTo>
                              <a:lnTo>
                                <a:pt x="48" y="4"/>
                              </a:lnTo>
                              <a:lnTo>
                                <a:pt x="3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7F3A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3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11851" y="1368426"/>
                          <a:ext cx="184150" cy="1603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4"/>
                            </a:cxn>
                            <a:cxn ang="0">
                              <a:pos x="4" y="44"/>
                            </a:cxn>
                            <a:cxn ang="0">
                              <a:pos x="0" y="48"/>
                            </a:cxn>
                            <a:cxn ang="0">
                              <a:pos x="0" y="56"/>
                            </a:cxn>
                            <a:cxn ang="0">
                              <a:pos x="0" y="59"/>
                            </a:cxn>
                            <a:cxn ang="0">
                              <a:pos x="4" y="63"/>
                            </a:cxn>
                            <a:cxn ang="0">
                              <a:pos x="45" y="97"/>
                            </a:cxn>
                            <a:cxn ang="0">
                              <a:pos x="45" y="97"/>
                            </a:cxn>
                            <a:cxn ang="0">
                              <a:pos x="56" y="101"/>
                            </a:cxn>
                            <a:cxn ang="0">
                              <a:pos x="67" y="97"/>
                            </a:cxn>
                            <a:cxn ang="0">
                              <a:pos x="112" y="56"/>
                            </a:cxn>
                            <a:cxn ang="0">
                              <a:pos x="112" y="56"/>
                            </a:cxn>
                            <a:cxn ang="0">
                              <a:pos x="116" y="52"/>
                            </a:cxn>
                            <a:cxn ang="0">
                              <a:pos x="116" y="44"/>
                            </a:cxn>
                            <a:cxn ang="0">
                              <a:pos x="112" y="41"/>
                            </a:cxn>
                            <a:cxn ang="0">
                              <a:pos x="112" y="37"/>
                            </a:cxn>
                            <a:cxn ang="0">
                              <a:pos x="67" y="3"/>
                            </a:cxn>
                            <a:cxn ang="0">
                              <a:pos x="67" y="3"/>
                            </a:cxn>
                            <a:cxn ang="0">
                              <a:pos x="56" y="0"/>
                            </a:cxn>
                            <a:cxn ang="0">
                              <a:pos x="49" y="3"/>
                            </a:cxn>
                            <a:cxn ang="0">
                              <a:pos x="4" y="44"/>
                            </a:cxn>
                          </a:cxnLst>
                          <a:rect l="0" t="0" r="r" b="b"/>
                          <a:pathLst>
                            <a:path w="116" h="101">
                              <a:moveTo>
                                <a:pt x="4" y="44"/>
                              </a:moveTo>
                              <a:lnTo>
                                <a:pt x="4" y="44"/>
                              </a:lnTo>
                              <a:lnTo>
                                <a:pt x="0" y="48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4" y="63"/>
                              </a:lnTo>
                              <a:lnTo>
                                <a:pt x="45" y="97"/>
                              </a:lnTo>
                              <a:lnTo>
                                <a:pt x="45" y="97"/>
                              </a:lnTo>
                              <a:lnTo>
                                <a:pt x="56" y="101"/>
                              </a:lnTo>
                              <a:lnTo>
                                <a:pt x="67" y="97"/>
                              </a:lnTo>
                              <a:lnTo>
                                <a:pt x="112" y="56"/>
                              </a:lnTo>
                              <a:lnTo>
                                <a:pt x="112" y="56"/>
                              </a:lnTo>
                              <a:lnTo>
                                <a:pt x="116" y="52"/>
                              </a:lnTo>
                              <a:lnTo>
                                <a:pt x="116" y="44"/>
                              </a:lnTo>
                              <a:lnTo>
                                <a:pt x="112" y="41"/>
                              </a:lnTo>
                              <a:lnTo>
                                <a:pt x="112" y="37"/>
                              </a:lnTo>
                              <a:lnTo>
                                <a:pt x="67" y="3"/>
                              </a:lnTo>
                              <a:lnTo>
                                <a:pt x="67" y="3"/>
                              </a:lnTo>
                              <a:lnTo>
                                <a:pt x="56" y="0"/>
                              </a:lnTo>
                              <a:lnTo>
                                <a:pt x="49" y="3"/>
                              </a:lnTo>
                              <a:lnTo>
                                <a:pt x="4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889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4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88026" y="1273176"/>
                          <a:ext cx="184150" cy="1539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" y="45"/>
                            </a:cxn>
                            <a:cxn ang="0">
                              <a:pos x="3" y="45"/>
                            </a:cxn>
                            <a:cxn ang="0">
                              <a:pos x="0" y="48"/>
                            </a:cxn>
                            <a:cxn ang="0">
                              <a:pos x="0" y="52"/>
                            </a:cxn>
                            <a:cxn ang="0">
                              <a:pos x="3" y="56"/>
                            </a:cxn>
                            <a:cxn ang="0">
                              <a:pos x="3" y="63"/>
                            </a:cxn>
                            <a:cxn ang="0">
                              <a:pos x="44" y="93"/>
                            </a:cxn>
                            <a:cxn ang="0">
                              <a:pos x="44" y="93"/>
                            </a:cxn>
                            <a:cxn ang="0">
                              <a:pos x="56" y="97"/>
                            </a:cxn>
                            <a:cxn ang="0">
                              <a:pos x="67" y="93"/>
                            </a:cxn>
                            <a:cxn ang="0">
                              <a:pos x="108" y="52"/>
                            </a:cxn>
                            <a:cxn ang="0">
                              <a:pos x="108" y="52"/>
                            </a:cxn>
                            <a:cxn ang="0">
                              <a:pos x="112" y="48"/>
                            </a:cxn>
                            <a:cxn ang="0">
                              <a:pos x="116" y="45"/>
                            </a:cxn>
                            <a:cxn ang="0">
                              <a:pos x="112" y="37"/>
                            </a:cxn>
                            <a:cxn ang="0">
                              <a:pos x="108" y="33"/>
                            </a:cxn>
                            <a:cxn ang="0">
                              <a:pos x="67" y="3"/>
                            </a:cxn>
                            <a:cxn ang="0">
                              <a:pos x="67" y="3"/>
                            </a:cxn>
                            <a:cxn ang="0">
                              <a:pos x="56" y="0"/>
                            </a:cxn>
                            <a:cxn ang="0">
                              <a:pos x="48" y="3"/>
                            </a:cxn>
                            <a:cxn ang="0">
                              <a:pos x="3" y="45"/>
                            </a:cxn>
                          </a:cxnLst>
                          <a:rect l="0" t="0" r="r" b="b"/>
                          <a:pathLst>
                            <a:path w="116" h="97">
                              <a:moveTo>
                                <a:pt x="3" y="45"/>
                              </a:moveTo>
                              <a:lnTo>
                                <a:pt x="3" y="45"/>
                              </a:lnTo>
                              <a:lnTo>
                                <a:pt x="0" y="48"/>
                              </a:lnTo>
                              <a:lnTo>
                                <a:pt x="0" y="52"/>
                              </a:lnTo>
                              <a:lnTo>
                                <a:pt x="3" y="56"/>
                              </a:lnTo>
                              <a:lnTo>
                                <a:pt x="3" y="63"/>
                              </a:lnTo>
                              <a:lnTo>
                                <a:pt x="44" y="93"/>
                              </a:lnTo>
                              <a:lnTo>
                                <a:pt x="44" y="93"/>
                              </a:lnTo>
                              <a:lnTo>
                                <a:pt x="56" y="97"/>
                              </a:lnTo>
                              <a:lnTo>
                                <a:pt x="67" y="93"/>
                              </a:lnTo>
                              <a:lnTo>
                                <a:pt x="108" y="52"/>
                              </a:lnTo>
                              <a:lnTo>
                                <a:pt x="108" y="52"/>
                              </a:lnTo>
                              <a:lnTo>
                                <a:pt x="112" y="48"/>
                              </a:lnTo>
                              <a:lnTo>
                                <a:pt x="116" y="45"/>
                              </a:lnTo>
                              <a:lnTo>
                                <a:pt x="112" y="37"/>
                              </a:lnTo>
                              <a:lnTo>
                                <a:pt x="108" y="33"/>
                              </a:lnTo>
                              <a:lnTo>
                                <a:pt x="67" y="3"/>
                              </a:lnTo>
                              <a:lnTo>
                                <a:pt x="67" y="3"/>
                              </a:lnTo>
                              <a:lnTo>
                                <a:pt x="56" y="0"/>
                              </a:lnTo>
                              <a:lnTo>
                                <a:pt x="48" y="3"/>
                              </a:lnTo>
                              <a:lnTo>
                                <a:pt x="3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3D8E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5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5488" y="1047751"/>
                          <a:ext cx="177800" cy="1539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4"/>
                            </a:cxn>
                            <a:cxn ang="0">
                              <a:pos x="4" y="44"/>
                            </a:cxn>
                            <a:cxn ang="0">
                              <a:pos x="0" y="48"/>
                            </a:cxn>
                            <a:cxn ang="0">
                              <a:pos x="0" y="52"/>
                            </a:cxn>
                            <a:cxn ang="0">
                              <a:pos x="0" y="59"/>
                            </a:cxn>
                            <a:cxn ang="0">
                              <a:pos x="4" y="63"/>
                            </a:cxn>
                            <a:cxn ang="0">
                              <a:pos x="45" y="93"/>
                            </a:cxn>
                            <a:cxn ang="0">
                              <a:pos x="45" y="93"/>
                            </a:cxn>
                            <a:cxn ang="0">
                              <a:pos x="56" y="97"/>
                            </a:cxn>
                            <a:cxn ang="0">
                              <a:pos x="67" y="93"/>
                            </a:cxn>
                            <a:cxn ang="0">
                              <a:pos x="108" y="52"/>
                            </a:cxn>
                            <a:cxn ang="0">
                              <a:pos x="108" y="52"/>
                            </a:cxn>
                            <a:cxn ang="0">
                              <a:pos x="112" y="48"/>
                            </a:cxn>
                            <a:cxn ang="0">
                              <a:pos x="112" y="44"/>
                            </a:cxn>
                            <a:cxn ang="0">
                              <a:pos x="108" y="37"/>
                            </a:cxn>
                            <a:cxn ang="0">
                              <a:pos x="108" y="33"/>
                            </a:cxn>
                            <a:cxn ang="0">
                              <a:pos x="67" y="3"/>
                            </a:cxn>
                            <a:cxn ang="0">
                              <a:pos x="67" y="3"/>
                            </a:cxn>
                            <a:cxn ang="0">
                              <a:pos x="56" y="0"/>
                            </a:cxn>
                            <a:cxn ang="0">
                              <a:pos x="45" y="3"/>
                            </a:cxn>
                            <a:cxn ang="0">
                              <a:pos x="4" y="44"/>
                            </a:cxn>
                          </a:cxnLst>
                          <a:rect l="0" t="0" r="r" b="b"/>
                          <a:pathLst>
                            <a:path w="112" h="97">
                              <a:moveTo>
                                <a:pt x="4" y="44"/>
                              </a:moveTo>
                              <a:lnTo>
                                <a:pt x="4" y="44"/>
                              </a:lnTo>
                              <a:lnTo>
                                <a:pt x="0" y="48"/>
                              </a:lnTo>
                              <a:lnTo>
                                <a:pt x="0" y="52"/>
                              </a:lnTo>
                              <a:lnTo>
                                <a:pt x="0" y="59"/>
                              </a:lnTo>
                              <a:lnTo>
                                <a:pt x="4" y="63"/>
                              </a:lnTo>
                              <a:lnTo>
                                <a:pt x="45" y="93"/>
                              </a:lnTo>
                              <a:lnTo>
                                <a:pt x="45" y="93"/>
                              </a:lnTo>
                              <a:lnTo>
                                <a:pt x="56" y="97"/>
                              </a:lnTo>
                              <a:lnTo>
                                <a:pt x="67" y="93"/>
                              </a:lnTo>
                              <a:lnTo>
                                <a:pt x="108" y="52"/>
                              </a:lnTo>
                              <a:lnTo>
                                <a:pt x="108" y="52"/>
                              </a:lnTo>
                              <a:lnTo>
                                <a:pt x="112" y="48"/>
                              </a:lnTo>
                              <a:lnTo>
                                <a:pt x="112" y="44"/>
                              </a:lnTo>
                              <a:lnTo>
                                <a:pt x="108" y="37"/>
                              </a:lnTo>
                              <a:lnTo>
                                <a:pt x="108" y="33"/>
                              </a:lnTo>
                              <a:lnTo>
                                <a:pt x="67" y="3"/>
                              </a:lnTo>
                              <a:lnTo>
                                <a:pt x="67" y="3"/>
                              </a:lnTo>
                              <a:lnTo>
                                <a:pt x="56" y="0"/>
                              </a:lnTo>
                              <a:lnTo>
                                <a:pt x="45" y="3"/>
                              </a:lnTo>
                              <a:lnTo>
                                <a:pt x="4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B32D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6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87963" y="1397001"/>
                          <a:ext cx="701675" cy="60007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79"/>
                            </a:cxn>
                            <a:cxn ang="0">
                              <a:pos x="356" y="378"/>
                            </a:cxn>
                            <a:cxn ang="0">
                              <a:pos x="442" y="296"/>
                            </a:cxn>
                            <a:cxn ang="0">
                              <a:pos x="83" y="0"/>
                            </a:cxn>
                            <a:cxn ang="0">
                              <a:pos x="0" y="79"/>
                            </a:cxn>
                          </a:cxnLst>
                          <a:rect l="0" t="0" r="r" b="b"/>
                          <a:pathLst>
                            <a:path w="442" h="378">
                              <a:moveTo>
                                <a:pt x="0" y="79"/>
                              </a:moveTo>
                              <a:lnTo>
                                <a:pt x="356" y="378"/>
                              </a:lnTo>
                              <a:lnTo>
                                <a:pt x="442" y="296"/>
                              </a:lnTo>
                              <a:lnTo>
                                <a:pt x="83" y="0"/>
                              </a:lnTo>
                              <a:lnTo>
                                <a:pt x="0" y="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A7C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7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27701" y="1758951"/>
                          <a:ext cx="190500" cy="1603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45"/>
                            </a:cxn>
                            <a:cxn ang="0">
                              <a:pos x="8" y="45"/>
                            </a:cxn>
                            <a:cxn ang="0">
                              <a:pos x="4" y="49"/>
                            </a:cxn>
                            <a:cxn ang="0">
                              <a:pos x="0" y="53"/>
                            </a:cxn>
                            <a:cxn ang="0">
                              <a:pos x="4" y="60"/>
                            </a:cxn>
                            <a:cxn ang="0">
                              <a:pos x="8" y="64"/>
                            </a:cxn>
                            <a:cxn ang="0">
                              <a:pos x="49" y="98"/>
                            </a:cxn>
                            <a:cxn ang="0">
                              <a:pos x="49" y="98"/>
                            </a:cxn>
                            <a:cxn ang="0">
                              <a:pos x="60" y="101"/>
                            </a:cxn>
                            <a:cxn ang="0">
                              <a:pos x="71" y="98"/>
                            </a:cxn>
                            <a:cxn ang="0">
                              <a:pos x="112" y="56"/>
                            </a:cxn>
                            <a:cxn ang="0">
                              <a:pos x="112" y="56"/>
                            </a:cxn>
                            <a:cxn ang="0">
                              <a:pos x="116" y="53"/>
                            </a:cxn>
                            <a:cxn ang="0">
                              <a:pos x="120" y="45"/>
                            </a:cxn>
                            <a:cxn ang="0">
                              <a:pos x="116" y="42"/>
                            </a:cxn>
                            <a:cxn ang="0">
                              <a:pos x="112" y="38"/>
                            </a:cxn>
                            <a:cxn ang="0">
                              <a:pos x="71" y="4"/>
                            </a:cxn>
                            <a:cxn ang="0">
                              <a:pos x="71" y="4"/>
                            </a:cxn>
                            <a:cxn ang="0">
                              <a:pos x="60" y="0"/>
                            </a:cxn>
                            <a:cxn ang="0">
                              <a:pos x="49" y="4"/>
                            </a:cxn>
                            <a:cxn ang="0">
                              <a:pos x="8" y="45"/>
                            </a:cxn>
                          </a:cxnLst>
                          <a:rect l="0" t="0" r="r" b="b"/>
                          <a:pathLst>
                            <a:path w="120" h="101">
                              <a:moveTo>
                                <a:pt x="8" y="45"/>
                              </a:moveTo>
                              <a:lnTo>
                                <a:pt x="8" y="45"/>
                              </a:lnTo>
                              <a:lnTo>
                                <a:pt x="4" y="49"/>
                              </a:lnTo>
                              <a:lnTo>
                                <a:pt x="0" y="53"/>
                              </a:lnTo>
                              <a:lnTo>
                                <a:pt x="4" y="60"/>
                              </a:lnTo>
                              <a:lnTo>
                                <a:pt x="8" y="64"/>
                              </a:lnTo>
                              <a:lnTo>
                                <a:pt x="49" y="98"/>
                              </a:lnTo>
                              <a:lnTo>
                                <a:pt x="49" y="98"/>
                              </a:lnTo>
                              <a:lnTo>
                                <a:pt x="60" y="101"/>
                              </a:lnTo>
                              <a:lnTo>
                                <a:pt x="71" y="98"/>
                              </a:lnTo>
                              <a:lnTo>
                                <a:pt x="112" y="56"/>
                              </a:lnTo>
                              <a:lnTo>
                                <a:pt x="112" y="56"/>
                              </a:lnTo>
                              <a:lnTo>
                                <a:pt x="116" y="53"/>
                              </a:lnTo>
                              <a:lnTo>
                                <a:pt x="120" y="45"/>
                              </a:lnTo>
                              <a:lnTo>
                                <a:pt x="116" y="42"/>
                              </a:lnTo>
                              <a:lnTo>
                                <a:pt x="112" y="38"/>
                              </a:lnTo>
                              <a:lnTo>
                                <a:pt x="71" y="4"/>
                              </a:lnTo>
                              <a:lnTo>
                                <a:pt x="71" y="4"/>
                              </a:lnTo>
                              <a:lnTo>
                                <a:pt x="60" y="0"/>
                              </a:lnTo>
                              <a:lnTo>
                                <a:pt x="49" y="4"/>
                              </a:lnTo>
                              <a:lnTo>
                                <a:pt x="8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7B64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8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08638" y="1652588"/>
                          <a:ext cx="179388" cy="1666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60"/>
                            </a:cxn>
                            <a:cxn ang="0">
                              <a:pos x="4" y="67"/>
                            </a:cxn>
                            <a:cxn ang="0">
                              <a:pos x="45" y="101"/>
                            </a:cxn>
                            <a:cxn ang="0">
                              <a:pos x="45" y="101"/>
                            </a:cxn>
                            <a:cxn ang="0">
                              <a:pos x="56" y="105"/>
                            </a:cxn>
                            <a:cxn ang="0">
                              <a:pos x="60" y="101"/>
                            </a:cxn>
                            <a:cxn ang="0">
                              <a:pos x="68" y="97"/>
                            </a:cxn>
                            <a:cxn ang="0">
                              <a:pos x="109" y="60"/>
                            </a:cxn>
                            <a:cxn ang="0">
                              <a:pos x="109" y="60"/>
                            </a:cxn>
                            <a:cxn ang="0">
                              <a:pos x="113" y="52"/>
                            </a:cxn>
                            <a:cxn ang="0">
                              <a:pos x="113" y="49"/>
                            </a:cxn>
                            <a:cxn ang="0">
                              <a:pos x="113" y="45"/>
                            </a:cxn>
                            <a:cxn ang="0">
                              <a:pos x="109" y="37"/>
                            </a:cxn>
                            <a:cxn ang="0">
                              <a:pos x="68" y="4"/>
                            </a:cxn>
                            <a:cxn ang="0">
                              <a:pos x="68" y="4"/>
                            </a:cxn>
                            <a:cxn ang="0">
                              <a:pos x="56" y="0"/>
                            </a:cxn>
                            <a:cxn ang="0">
                              <a:pos x="45" y="8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3" h="105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60"/>
                              </a:lnTo>
                              <a:lnTo>
                                <a:pt x="4" y="67"/>
                              </a:lnTo>
                              <a:lnTo>
                                <a:pt x="45" y="101"/>
                              </a:lnTo>
                              <a:lnTo>
                                <a:pt x="45" y="101"/>
                              </a:lnTo>
                              <a:lnTo>
                                <a:pt x="56" y="105"/>
                              </a:lnTo>
                              <a:lnTo>
                                <a:pt x="60" y="101"/>
                              </a:lnTo>
                              <a:lnTo>
                                <a:pt x="68" y="97"/>
                              </a:lnTo>
                              <a:lnTo>
                                <a:pt x="109" y="60"/>
                              </a:lnTo>
                              <a:lnTo>
                                <a:pt x="109" y="60"/>
                              </a:lnTo>
                              <a:lnTo>
                                <a:pt x="113" y="52"/>
                              </a:lnTo>
                              <a:lnTo>
                                <a:pt x="113" y="49"/>
                              </a:lnTo>
                              <a:lnTo>
                                <a:pt x="113" y="45"/>
                              </a:lnTo>
                              <a:lnTo>
                                <a:pt x="109" y="37"/>
                              </a:lnTo>
                              <a:lnTo>
                                <a:pt x="68" y="4"/>
                              </a:lnTo>
                              <a:lnTo>
                                <a:pt x="68" y="4"/>
                              </a:lnTo>
                              <a:lnTo>
                                <a:pt x="56" y="0"/>
                              </a:lnTo>
                              <a:lnTo>
                                <a:pt x="45" y="8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7C6F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49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84813" y="1557338"/>
                          <a:ext cx="177800" cy="1539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1"/>
                            </a:cxn>
                            <a:cxn ang="0">
                              <a:pos x="4" y="41"/>
                            </a:cxn>
                            <a:cxn ang="0">
                              <a:pos x="0" y="49"/>
                            </a:cxn>
                            <a:cxn ang="0">
                              <a:pos x="0" y="53"/>
                            </a:cxn>
                            <a:cxn ang="0">
                              <a:pos x="0" y="56"/>
                            </a:cxn>
                            <a:cxn ang="0">
                              <a:pos x="4" y="60"/>
                            </a:cxn>
                            <a:cxn ang="0">
                              <a:pos x="45" y="94"/>
                            </a:cxn>
                            <a:cxn ang="0">
                              <a:pos x="45" y="94"/>
                            </a:cxn>
                            <a:cxn ang="0">
                              <a:pos x="56" y="97"/>
                            </a:cxn>
                            <a:cxn ang="0">
                              <a:pos x="67" y="94"/>
                            </a:cxn>
                            <a:cxn ang="0">
                              <a:pos x="108" y="53"/>
                            </a:cxn>
                            <a:cxn ang="0">
                              <a:pos x="108" y="53"/>
                            </a:cxn>
                            <a:cxn ang="0">
                              <a:pos x="112" y="49"/>
                            </a:cxn>
                            <a:cxn ang="0">
                              <a:pos x="112" y="45"/>
                            </a:cxn>
                            <a:cxn ang="0">
                              <a:pos x="112" y="38"/>
                            </a:cxn>
                            <a:cxn ang="0">
                              <a:pos x="108" y="34"/>
                            </a:cxn>
                            <a:cxn ang="0">
                              <a:pos x="67" y="0"/>
                            </a:cxn>
                            <a:cxn ang="0">
                              <a:pos x="67" y="0"/>
                            </a:cxn>
                            <a:cxn ang="0">
                              <a:pos x="56" y="0"/>
                            </a:cxn>
                            <a:cxn ang="0">
                              <a:pos x="48" y="4"/>
                            </a:cxn>
                            <a:cxn ang="0">
                              <a:pos x="4" y="41"/>
                            </a:cxn>
                          </a:cxnLst>
                          <a:rect l="0" t="0" r="r" b="b"/>
                          <a:pathLst>
                            <a:path w="112" h="97">
                              <a:moveTo>
                                <a:pt x="4" y="41"/>
                              </a:moveTo>
                              <a:lnTo>
                                <a:pt x="4" y="41"/>
                              </a:lnTo>
                              <a:lnTo>
                                <a:pt x="0" y="49"/>
                              </a:lnTo>
                              <a:lnTo>
                                <a:pt x="0" y="53"/>
                              </a:lnTo>
                              <a:lnTo>
                                <a:pt x="0" y="56"/>
                              </a:lnTo>
                              <a:lnTo>
                                <a:pt x="4" y="60"/>
                              </a:lnTo>
                              <a:lnTo>
                                <a:pt x="45" y="94"/>
                              </a:lnTo>
                              <a:lnTo>
                                <a:pt x="45" y="94"/>
                              </a:lnTo>
                              <a:lnTo>
                                <a:pt x="56" y="97"/>
                              </a:lnTo>
                              <a:lnTo>
                                <a:pt x="67" y="94"/>
                              </a:lnTo>
                              <a:lnTo>
                                <a:pt x="108" y="53"/>
                              </a:lnTo>
                              <a:lnTo>
                                <a:pt x="108" y="53"/>
                              </a:lnTo>
                              <a:lnTo>
                                <a:pt x="112" y="49"/>
                              </a:lnTo>
                              <a:lnTo>
                                <a:pt x="112" y="45"/>
                              </a:lnTo>
                              <a:lnTo>
                                <a:pt x="112" y="38"/>
                              </a:lnTo>
                              <a:lnTo>
                                <a:pt x="108" y="34"/>
                              </a:lnTo>
                              <a:lnTo>
                                <a:pt x="67" y="0"/>
                              </a:lnTo>
                              <a:lnTo>
                                <a:pt x="67" y="0"/>
                              </a:lnTo>
                              <a:lnTo>
                                <a:pt x="56" y="0"/>
                              </a:lnTo>
                              <a:lnTo>
                                <a:pt x="48" y="4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8EE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50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365751" y="1457326"/>
                          <a:ext cx="177800" cy="1539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45"/>
                            </a:cxn>
                            <a:cxn ang="0">
                              <a:pos x="4" y="45"/>
                            </a:cxn>
                            <a:cxn ang="0">
                              <a:pos x="0" y="48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4" y="63"/>
                            </a:cxn>
                            <a:cxn ang="0">
                              <a:pos x="45" y="93"/>
                            </a:cxn>
                            <a:cxn ang="0">
                              <a:pos x="45" y="93"/>
                            </a:cxn>
                            <a:cxn ang="0">
                              <a:pos x="56" y="97"/>
                            </a:cxn>
                            <a:cxn ang="0">
                              <a:pos x="64" y="93"/>
                            </a:cxn>
                            <a:cxn ang="0">
                              <a:pos x="109" y="52"/>
                            </a:cxn>
                            <a:cxn ang="0">
                              <a:pos x="109" y="52"/>
                            </a:cxn>
                            <a:cxn ang="0">
                              <a:pos x="112" y="48"/>
                            </a:cxn>
                            <a:cxn ang="0">
                              <a:pos x="112" y="45"/>
                            </a:cxn>
                            <a:cxn ang="0">
                              <a:pos x="112" y="41"/>
                            </a:cxn>
                            <a:cxn ang="0">
                              <a:pos x="109" y="33"/>
                            </a:cxn>
                            <a:cxn ang="0">
                              <a:pos x="67" y="3"/>
                            </a:cxn>
                            <a:cxn ang="0">
                              <a:pos x="67" y="3"/>
                            </a:cxn>
                            <a:cxn ang="0">
                              <a:pos x="56" y="0"/>
                            </a:cxn>
                            <a:cxn ang="0">
                              <a:pos x="45" y="3"/>
                            </a:cxn>
                            <a:cxn ang="0">
                              <a:pos x="4" y="45"/>
                            </a:cxn>
                          </a:cxnLst>
                          <a:rect l="0" t="0" r="r" b="b"/>
                          <a:pathLst>
                            <a:path w="112" h="97">
                              <a:moveTo>
                                <a:pt x="4" y="45"/>
                              </a:moveTo>
                              <a:lnTo>
                                <a:pt x="4" y="45"/>
                              </a:lnTo>
                              <a:lnTo>
                                <a:pt x="0" y="48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4" y="63"/>
                              </a:lnTo>
                              <a:lnTo>
                                <a:pt x="45" y="93"/>
                              </a:lnTo>
                              <a:lnTo>
                                <a:pt x="45" y="93"/>
                              </a:lnTo>
                              <a:lnTo>
                                <a:pt x="56" y="97"/>
                              </a:lnTo>
                              <a:lnTo>
                                <a:pt x="64" y="93"/>
                              </a:lnTo>
                              <a:lnTo>
                                <a:pt x="109" y="52"/>
                              </a:lnTo>
                              <a:lnTo>
                                <a:pt x="109" y="52"/>
                              </a:lnTo>
                              <a:lnTo>
                                <a:pt x="112" y="48"/>
                              </a:lnTo>
                              <a:lnTo>
                                <a:pt x="112" y="45"/>
                              </a:lnTo>
                              <a:lnTo>
                                <a:pt x="112" y="41"/>
                              </a:lnTo>
                              <a:lnTo>
                                <a:pt x="109" y="33"/>
                              </a:lnTo>
                              <a:lnTo>
                                <a:pt x="67" y="3"/>
                              </a:lnTo>
                              <a:lnTo>
                                <a:pt x="67" y="3"/>
                              </a:lnTo>
                              <a:lnTo>
                                <a:pt x="56" y="0"/>
                              </a:lnTo>
                              <a:lnTo>
                                <a:pt x="45" y="3"/>
                              </a:lnTo>
                              <a:lnTo>
                                <a:pt x="4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B32D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51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30838" y="1782763"/>
                          <a:ext cx="88900" cy="777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7"/>
                            </a:cxn>
                            <a:cxn ang="0">
                              <a:pos x="30" y="49"/>
                            </a:cxn>
                            <a:cxn ang="0">
                              <a:pos x="56" y="23"/>
                            </a:cxn>
                            <a:cxn ang="0">
                              <a:pos x="26" y="0"/>
                            </a:cxn>
                            <a:cxn ang="0">
                              <a:pos x="0" y="27"/>
                            </a:cxn>
                          </a:cxnLst>
                          <a:rect l="0" t="0" r="r" b="b"/>
                          <a:pathLst>
                            <a:path w="56" h="49">
                              <a:moveTo>
                                <a:pt x="0" y="27"/>
                              </a:moveTo>
                              <a:lnTo>
                                <a:pt x="30" y="49"/>
                              </a:lnTo>
                              <a:lnTo>
                                <a:pt x="56" y="23"/>
                              </a:lnTo>
                              <a:lnTo>
                                <a:pt x="26" y="0"/>
                              </a:lnTo>
                              <a:lnTo>
                                <a:pt x="0" y="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E4B4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 latinLnBrk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kumimoji="1" lang="ko-KR" altLang="en-US" sz="1600" kern="0" smtClean="0">
                            <a:solidFill>
                              <a:prstClr val="black"/>
                            </a:solidFill>
                            <a:ea typeface="HY헤드라인M" pitchFamily="18" charset="-127"/>
                            <a:cs typeface="Arial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230" name="Picture 16" descr="C:\Documents and Settings\Min Suk Kang\Local Settings\Temporary Internet Files\Content.IE5\51DCJW4D\MC900441397[1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5" y="2708920"/>
                        <a:ext cx="648071" cy="648073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  <p:sp>
                <p:nvSpPr>
                  <p:cNvPr id="46" name="직사각형 45"/>
                  <p:cNvSpPr/>
                  <p:nvPr/>
                </p:nvSpPr>
                <p:spPr>
                  <a:xfrm>
                    <a:off x="4466558" y="3600221"/>
                    <a:ext cx="504795" cy="403722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7" name="직사각형 46"/>
                  <p:cNvSpPr/>
                  <p:nvPr/>
                </p:nvSpPr>
                <p:spPr>
                  <a:xfrm>
                    <a:off x="5689430" y="4603752"/>
                    <a:ext cx="970802" cy="59315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5G-GW Data Plane</a:t>
                    </a:r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5401398" y="3509315"/>
                    <a:ext cx="970802" cy="616004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prstClr val="black"/>
                        </a:solidFill>
                        <a:cs typeface="Arial" pitchFamily="34" charset="0"/>
                      </a:rPr>
                      <a:t>5G-GW</a:t>
                    </a:r>
                  </a:p>
                  <a:p>
                    <a:pPr algn="ctr"/>
                    <a:r>
                      <a:rPr lang="en-US" altLang="ko-KR" sz="1200" dirty="0">
                        <a:solidFill>
                          <a:prstClr val="black"/>
                        </a:solidFill>
                        <a:cs typeface="Arial" pitchFamily="34" charset="0"/>
                      </a:rPr>
                      <a:t>Data plane</a:t>
                    </a:r>
                  </a:p>
                </p:txBody>
              </p:sp>
              <p:cxnSp>
                <p:nvCxnSpPr>
                  <p:cNvPr id="49" name="직선 연결선 48"/>
                  <p:cNvCxnSpPr>
                    <a:stCxn id="52" idx="3"/>
                    <a:endCxn id="48" idx="1"/>
                  </p:cNvCxnSpPr>
                  <p:nvPr/>
                </p:nvCxnSpPr>
                <p:spPr>
                  <a:xfrm>
                    <a:off x="4954682" y="3728844"/>
                    <a:ext cx="446716" cy="88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구름 49"/>
                  <p:cNvSpPr/>
                  <p:nvPr/>
                </p:nvSpPr>
                <p:spPr>
                  <a:xfrm>
                    <a:off x="7511800" y="3364307"/>
                    <a:ext cx="1457946" cy="871104"/>
                  </a:xfrm>
                  <a:prstGeom prst="cloud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753263" y="3613923"/>
                    <a:ext cx="905055" cy="3350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prstClr val="black"/>
                        </a:solidFill>
                        <a:cs typeface="Arial" pitchFamily="34" charset="0"/>
                      </a:rPr>
                      <a:t>Internet</a:t>
                    </a:r>
                    <a:endParaRPr lang="ko-KR" altLang="en-US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2" name="직사각형 51"/>
                  <p:cNvSpPr/>
                  <p:nvPr/>
                </p:nvSpPr>
                <p:spPr>
                  <a:xfrm>
                    <a:off x="4324211" y="3526983"/>
                    <a:ext cx="630471" cy="403722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dirty="0">
                        <a:solidFill>
                          <a:prstClr val="black"/>
                        </a:solidFill>
                        <a:cs typeface="Arial" pitchFamily="34" charset="0"/>
                      </a:rPr>
                      <a:t>Macro</a:t>
                    </a:r>
                  </a:p>
                  <a:p>
                    <a:pPr algn="ctr"/>
                    <a:r>
                      <a:rPr lang="en-US" altLang="ko-KR" sz="900" dirty="0">
                        <a:solidFill>
                          <a:prstClr val="black"/>
                        </a:solidFill>
                        <a:cs typeface="Arial" pitchFamily="34" charset="0"/>
                      </a:rPr>
                      <a:t>BS</a:t>
                    </a:r>
                    <a:endParaRPr lang="ko-KR" altLang="en-US" sz="9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53" name="직선 연결선 52"/>
                  <p:cNvCxnSpPr>
                    <a:stCxn id="48" idx="3"/>
                    <a:endCxn id="50" idx="2"/>
                  </p:cNvCxnSpPr>
                  <p:nvPr/>
                </p:nvCxnSpPr>
                <p:spPr>
                  <a:xfrm flipV="1">
                    <a:off x="6372200" y="3799859"/>
                    <a:ext cx="1144122" cy="174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직사각형 53"/>
                  <p:cNvSpPr/>
                  <p:nvPr/>
                </p:nvSpPr>
                <p:spPr>
                  <a:xfrm>
                    <a:off x="386238" y="4815046"/>
                    <a:ext cx="970802" cy="4479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prstClr val="black"/>
                        </a:solidFill>
                        <a:cs typeface="Arial" pitchFamily="34" charset="0"/>
                      </a:rPr>
                      <a:t>Wire-line </a:t>
                    </a:r>
                  </a:p>
                  <a:p>
                    <a:pPr algn="ctr"/>
                    <a:r>
                      <a:rPr lang="en-US" altLang="ko-KR" sz="1200" dirty="0">
                        <a:solidFill>
                          <a:prstClr val="black"/>
                        </a:solidFill>
                        <a:cs typeface="Arial" pitchFamily="34" charset="0"/>
                      </a:rPr>
                      <a:t>Terminal</a:t>
                    </a:r>
                  </a:p>
                </p:txBody>
              </p:sp>
              <p:cxnSp>
                <p:nvCxnSpPr>
                  <p:cNvPr id="55" name="직선 연결선 40"/>
                  <p:cNvCxnSpPr>
                    <a:stCxn id="54" idx="2"/>
                  </p:cNvCxnSpPr>
                  <p:nvPr/>
                </p:nvCxnSpPr>
                <p:spPr>
                  <a:xfrm rot="16200000" flipH="1">
                    <a:off x="2420136" y="3714449"/>
                    <a:ext cx="355578" cy="3452572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타원 55"/>
                  <p:cNvSpPr/>
                  <p:nvPr/>
                </p:nvSpPr>
                <p:spPr>
                  <a:xfrm>
                    <a:off x="2771800" y="4341523"/>
                    <a:ext cx="288032" cy="246197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7" name="타원 56"/>
                  <p:cNvSpPr/>
                  <p:nvPr/>
                </p:nvSpPr>
                <p:spPr>
                  <a:xfrm>
                    <a:off x="2987476" y="4464621"/>
                    <a:ext cx="288032" cy="246197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8" name="타원 57"/>
                  <p:cNvSpPr/>
                  <p:nvPr/>
                </p:nvSpPr>
                <p:spPr>
                  <a:xfrm>
                    <a:off x="3247542" y="4440469"/>
                    <a:ext cx="288032" cy="246197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9" name="타원 58"/>
                  <p:cNvSpPr/>
                  <p:nvPr/>
                </p:nvSpPr>
                <p:spPr>
                  <a:xfrm>
                    <a:off x="3006312" y="4261322"/>
                    <a:ext cx="288032" cy="246197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60" name="직선 연결선 59"/>
                  <p:cNvCxnSpPr>
                    <a:endCxn id="58" idx="6"/>
                  </p:cNvCxnSpPr>
                  <p:nvPr/>
                </p:nvCxnSpPr>
                <p:spPr>
                  <a:xfrm flipH="1">
                    <a:off x="3535574" y="4563567"/>
                    <a:ext cx="820402" cy="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직사각형 60"/>
                  <p:cNvSpPr/>
                  <p:nvPr/>
                </p:nvSpPr>
                <p:spPr>
                  <a:xfrm>
                    <a:off x="4355975" y="1671979"/>
                    <a:ext cx="2510983" cy="1053619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aphicFrame>
                <p:nvGraphicFramePr>
                  <p:cNvPr id="62" name="개체 6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126779" y="4096230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4" name="Visio" r:id="rId10" imgW="306287" imgH="614316" progId="Visio.Drawing.11">
                          <p:embed/>
                        </p:oleObj>
                      </mc:Choice>
                      <mc:Fallback>
                        <p:oleObj name="Visio" r:id="rId10" imgW="306287" imgH="614316" progId="Visio.Drawing.11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26779" y="4096230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3" name="개체 6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13801" y="4186226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5" name="Visio" r:id="rId12" imgW="306287" imgH="614316" progId="">
                          <p:embed/>
                        </p:oleObj>
                      </mc:Choice>
                      <mc:Fallback>
                        <p:oleObj name="Visio" r:id="rId12" imgW="306287" imgH="6143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13801" y="4186226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pic>
                <p:nvPicPr>
                  <p:cNvPr id="64" name="Picture 25" descr="radio tower 3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lum bright="-2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51158" y="3576902"/>
                    <a:ext cx="302097" cy="3785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5" name="직사각형 64"/>
                  <p:cNvSpPr/>
                  <p:nvPr/>
                </p:nvSpPr>
                <p:spPr>
                  <a:xfrm>
                    <a:off x="4491044" y="1772816"/>
                    <a:ext cx="2190296" cy="298177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prstClr val="black"/>
                        </a:solidFill>
                        <a:cs typeface="Arial" pitchFamily="34" charset="0"/>
                      </a:rPr>
                      <a:t>Logical GW</a:t>
                    </a:r>
                    <a:endParaRPr lang="ko-KR" altLang="en-US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6" name="직사각형 65"/>
                  <p:cNvSpPr/>
                  <p:nvPr/>
                </p:nvSpPr>
                <p:spPr>
                  <a:xfrm>
                    <a:off x="5406411" y="2148206"/>
                    <a:ext cx="1326245" cy="513929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67" name="직선 연결선 66"/>
                  <p:cNvCxnSpPr>
                    <a:stCxn id="47" idx="3"/>
                  </p:cNvCxnSpPr>
                  <p:nvPr/>
                </p:nvCxnSpPr>
                <p:spPr>
                  <a:xfrm flipV="1">
                    <a:off x="6660232" y="3990315"/>
                    <a:ext cx="856090" cy="9100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직선 연결선 67"/>
                  <p:cNvCxnSpPr>
                    <a:stCxn id="61" idx="0"/>
                    <a:endCxn id="70" idx="2"/>
                  </p:cNvCxnSpPr>
                  <p:nvPr/>
                </p:nvCxnSpPr>
                <p:spPr>
                  <a:xfrm flipH="1" flipV="1">
                    <a:off x="5554305" y="1484785"/>
                    <a:ext cx="57162" cy="1871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6961151" y="2139353"/>
                    <a:ext cx="1584176" cy="530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Virtualized Control Plane</a:t>
                    </a:r>
                    <a:endParaRPr lang="ko-KR" altLang="en-US" sz="16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0" name="직사각형 69"/>
                  <p:cNvSpPr/>
                  <p:nvPr/>
                </p:nvSpPr>
                <p:spPr>
                  <a:xfrm>
                    <a:off x="4211960" y="991865"/>
                    <a:ext cx="2684689" cy="49292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2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           5G Services</a:t>
                    </a:r>
                    <a:endParaRPr lang="ko-KR" altLang="en-US" sz="12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71" name="직선 연결선 70"/>
                  <p:cNvCxnSpPr>
                    <a:stCxn id="46" idx="3"/>
                    <a:endCxn id="48" idx="1"/>
                  </p:cNvCxnSpPr>
                  <p:nvPr/>
                </p:nvCxnSpPr>
                <p:spPr>
                  <a:xfrm>
                    <a:off x="4971353" y="3802082"/>
                    <a:ext cx="430044" cy="152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타원 71"/>
                  <p:cNvSpPr/>
                  <p:nvPr/>
                </p:nvSpPr>
                <p:spPr>
                  <a:xfrm>
                    <a:off x="3497937" y="4775993"/>
                    <a:ext cx="288032" cy="246197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3" name="타원 72"/>
                  <p:cNvSpPr/>
                  <p:nvPr/>
                </p:nvSpPr>
                <p:spPr>
                  <a:xfrm>
                    <a:off x="3707904" y="4883316"/>
                    <a:ext cx="288032" cy="246198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4" name="타원 73"/>
                  <p:cNvSpPr/>
                  <p:nvPr/>
                </p:nvSpPr>
                <p:spPr>
                  <a:xfrm>
                    <a:off x="3528237" y="4983002"/>
                    <a:ext cx="288032" cy="246198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5" name="타원 74"/>
                  <p:cNvSpPr/>
                  <p:nvPr/>
                </p:nvSpPr>
                <p:spPr>
                  <a:xfrm>
                    <a:off x="3282089" y="4899091"/>
                    <a:ext cx="288032" cy="246198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aphicFrame>
                <p:nvGraphicFramePr>
                  <p:cNvPr id="76" name="개체 75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374225" y="4748643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6" name="Visio" r:id="rId14" imgW="306287" imgH="614316" progId="">
                          <p:embed/>
                        </p:oleObj>
                      </mc:Choice>
                      <mc:Fallback>
                        <p:oleObj name="Visio" r:id="rId14" imgW="306287" imgH="6143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74225" y="4748643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7" name="개체 7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593604" y="4672080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7" name="Visio" r:id="rId15" imgW="306287" imgH="614316" progId="">
                          <p:embed/>
                        </p:oleObj>
                      </mc:Choice>
                      <mc:Fallback>
                        <p:oleObj name="Visio" r:id="rId15" imgW="306287" imgH="6143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3604" y="4672080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78" name="직선 연결선 77"/>
                  <p:cNvCxnSpPr>
                    <a:stCxn id="48" idx="1"/>
                  </p:cNvCxnSpPr>
                  <p:nvPr/>
                </p:nvCxnSpPr>
                <p:spPr>
                  <a:xfrm flipH="1">
                    <a:off x="4149071" y="3817318"/>
                    <a:ext cx="1252327" cy="118909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타원 78"/>
                  <p:cNvSpPr/>
                  <p:nvPr/>
                </p:nvSpPr>
                <p:spPr>
                  <a:xfrm>
                    <a:off x="3027696" y="3648909"/>
                    <a:ext cx="416109" cy="30041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pic>
                <p:nvPicPr>
                  <p:cNvPr id="80" name="Picture 25" descr="radio tower 3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lum bright="-2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40986" y="3642375"/>
                    <a:ext cx="181024" cy="226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1" name="타원 80"/>
                  <p:cNvSpPr/>
                  <p:nvPr/>
                </p:nvSpPr>
                <p:spPr>
                  <a:xfrm>
                    <a:off x="3258283" y="3740333"/>
                    <a:ext cx="947985" cy="128868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2" name="타원 81"/>
                  <p:cNvSpPr/>
                  <p:nvPr/>
                </p:nvSpPr>
                <p:spPr>
                  <a:xfrm>
                    <a:off x="3118829" y="3379010"/>
                    <a:ext cx="441943" cy="284146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3" name="타원 82"/>
                  <p:cNvSpPr/>
                  <p:nvPr/>
                </p:nvSpPr>
                <p:spPr>
                  <a:xfrm rot="633020">
                    <a:off x="3340717" y="3574910"/>
                    <a:ext cx="939178" cy="131202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4" name="직사각형 83"/>
                  <p:cNvSpPr/>
                  <p:nvPr/>
                </p:nvSpPr>
                <p:spPr>
                  <a:xfrm>
                    <a:off x="2987824" y="4797152"/>
                    <a:ext cx="503870" cy="2303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5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AP</a:t>
                    </a:r>
                    <a:endParaRPr lang="en-US" altLang="ko-KR" sz="105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85" name="직선 연결선 84"/>
                  <p:cNvCxnSpPr>
                    <a:stCxn id="48" idx="1"/>
                  </p:cNvCxnSpPr>
                  <p:nvPr/>
                </p:nvCxnSpPr>
                <p:spPr>
                  <a:xfrm flipH="1">
                    <a:off x="4316472" y="3817318"/>
                    <a:ext cx="1084926" cy="18012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직선 연결선 85"/>
                  <p:cNvCxnSpPr>
                    <a:stCxn id="48" idx="2"/>
                    <a:endCxn id="47" idx="0"/>
                  </p:cNvCxnSpPr>
                  <p:nvPr/>
                </p:nvCxnSpPr>
                <p:spPr>
                  <a:xfrm>
                    <a:off x="5886799" y="4125319"/>
                    <a:ext cx="288032" cy="47843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7" name="그룹 86"/>
                  <p:cNvGrpSpPr/>
                  <p:nvPr/>
                </p:nvGrpSpPr>
                <p:grpSpPr>
                  <a:xfrm>
                    <a:off x="1106515" y="1614170"/>
                    <a:ext cx="2954087" cy="1060697"/>
                    <a:chOff x="693526" y="1274443"/>
                    <a:chExt cx="2954087" cy="1060697"/>
                  </a:xfrm>
                </p:grpSpPr>
                <p:sp>
                  <p:nvSpPr>
                    <p:cNvPr id="211" name="직사각형 210"/>
                    <p:cNvSpPr/>
                    <p:nvPr/>
                  </p:nvSpPr>
                  <p:spPr>
                    <a:xfrm>
                      <a:off x="693526" y="1366677"/>
                      <a:ext cx="2954087" cy="968463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직사각형 211"/>
                    <p:cNvSpPr/>
                    <p:nvPr/>
                  </p:nvSpPr>
                  <p:spPr>
                    <a:xfrm>
                      <a:off x="2718504" y="1855642"/>
                      <a:ext cx="904226" cy="447900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Policy </a:t>
                      </a:r>
                      <a:r>
                        <a:rPr lang="en-US" altLang="ko-KR" sz="120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altLang="ko-KR" sz="120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Charging</a:t>
                      </a:r>
                      <a:endParaRPr lang="ko-KR" altLang="en-US" sz="12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직사각형 212"/>
                    <p:cNvSpPr/>
                    <p:nvPr/>
                  </p:nvSpPr>
                  <p:spPr>
                    <a:xfrm>
                      <a:off x="944051" y="1366677"/>
                      <a:ext cx="624539" cy="447900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AAA</a:t>
                      </a:r>
                      <a:endParaRPr lang="ko-KR" altLang="en-US" sz="12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직사각형 213"/>
                    <p:cNvSpPr/>
                    <p:nvPr/>
                  </p:nvSpPr>
                  <p:spPr>
                    <a:xfrm>
                      <a:off x="1615567" y="1366677"/>
                      <a:ext cx="826865" cy="447900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Location</a:t>
                      </a:r>
                    </a:p>
                    <a:p>
                      <a:pPr algn="ctr"/>
                      <a:r>
                        <a:rPr lang="en-US" altLang="ko-KR" sz="1200" dirty="0" err="1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Mgmt</a:t>
                      </a:r>
                      <a:endParaRPr lang="ko-KR" altLang="en-US" sz="12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직사각형 214"/>
                    <p:cNvSpPr/>
                    <p:nvPr/>
                  </p:nvSpPr>
                  <p:spPr>
                    <a:xfrm>
                      <a:off x="944051" y="1874507"/>
                      <a:ext cx="755574" cy="447900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Mobility</a:t>
                      </a:r>
                    </a:p>
                  </p:txBody>
                </p:sp>
                <p:sp>
                  <p:nvSpPr>
                    <p:cNvPr id="216" name="직사각형 215"/>
                    <p:cNvSpPr/>
                    <p:nvPr/>
                  </p:nvSpPr>
                  <p:spPr>
                    <a:xfrm>
                      <a:off x="2494022" y="1359611"/>
                      <a:ext cx="558947" cy="447900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D2D</a:t>
                      </a:r>
                      <a:endParaRPr lang="ko-KR" altLang="en-US" sz="12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직사각형 216"/>
                    <p:cNvSpPr/>
                    <p:nvPr/>
                  </p:nvSpPr>
                  <p:spPr>
                    <a:xfrm>
                      <a:off x="1717919" y="1857882"/>
                      <a:ext cx="947413" cy="447900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altLang="ko-KR" sz="1200" dirty="0" smtClean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8" name="직사각형 217"/>
                    <p:cNvSpPr/>
                    <p:nvPr/>
                  </p:nvSpPr>
                  <p:spPr>
                    <a:xfrm>
                      <a:off x="1686888" y="1855642"/>
                      <a:ext cx="1001031" cy="37695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ko-KR" sz="1050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Fine Grain</a:t>
                      </a:r>
                    </a:p>
                    <a:p>
                      <a:pPr algn="ctr"/>
                      <a:r>
                        <a:rPr lang="en-US" altLang="ko-KR" sz="1050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Geo Loc</a:t>
                      </a:r>
                      <a:r>
                        <a:rPr lang="en-US" altLang="ko-KR" sz="105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.</a:t>
                      </a:r>
                      <a:endParaRPr lang="en-US" altLang="ko-KR" sz="105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직사각형 218"/>
                    <p:cNvSpPr/>
                    <p:nvPr/>
                  </p:nvSpPr>
                  <p:spPr>
                    <a:xfrm>
                      <a:off x="3082230" y="1274443"/>
                      <a:ext cx="343622" cy="447900"/>
                    </a:xfrm>
                    <a:prstGeom prst="rect">
                      <a:avLst/>
                    </a:prstGeom>
                    <a:no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240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…</a:t>
                      </a:r>
                      <a:endParaRPr lang="ko-KR" altLang="en-US" sz="24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88" name="직선 연결선 87"/>
                  <p:cNvCxnSpPr>
                    <a:stCxn id="48" idx="0"/>
                  </p:cNvCxnSpPr>
                  <p:nvPr/>
                </p:nvCxnSpPr>
                <p:spPr>
                  <a:xfrm flipV="1">
                    <a:off x="5886799" y="2725598"/>
                    <a:ext cx="0" cy="7837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9" name="그룹 88"/>
                  <p:cNvGrpSpPr/>
                  <p:nvPr/>
                </p:nvGrpSpPr>
                <p:grpSpPr>
                  <a:xfrm>
                    <a:off x="4424822" y="2113692"/>
                    <a:ext cx="1059719" cy="548442"/>
                    <a:chOff x="4629633" y="2496343"/>
                    <a:chExt cx="940002" cy="548442"/>
                  </a:xfrm>
                </p:grpSpPr>
                <p:sp>
                  <p:nvSpPr>
                    <p:cNvPr id="209" name="직사각형 208"/>
                    <p:cNvSpPr/>
                    <p:nvPr/>
                  </p:nvSpPr>
                  <p:spPr>
                    <a:xfrm>
                      <a:off x="4695855" y="2544570"/>
                      <a:ext cx="766935" cy="500215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직사각형 209"/>
                    <p:cNvSpPr/>
                    <p:nvPr/>
                  </p:nvSpPr>
                  <p:spPr>
                    <a:xfrm>
                      <a:off x="4629633" y="2496343"/>
                      <a:ext cx="940002" cy="50260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ko-KR" sz="1000" b="1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Radio Info</a:t>
                      </a:r>
                    </a:p>
                    <a:p>
                      <a:pPr algn="ctr"/>
                      <a:r>
                        <a:rPr lang="en-US" altLang="ko-KR" sz="1000" b="1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Resource</a:t>
                      </a:r>
                    </a:p>
                    <a:p>
                      <a:pPr algn="ctr"/>
                      <a:r>
                        <a:rPr lang="en-US" altLang="ko-KR" sz="1000" b="1" dirty="0" err="1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Status&amp;Topo</a:t>
                      </a:r>
                      <a:r>
                        <a:rPr lang="en-US" altLang="ko-KR" sz="1000" b="1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.</a:t>
                      </a:r>
                      <a:r>
                        <a:rPr lang="ko-KR" altLang="en-US" sz="1000" b="1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 </a:t>
                      </a:r>
                      <a:endParaRPr lang="en-US" altLang="ko-KR" sz="1000" b="1" dirty="0">
                        <a:solidFill>
                          <a:prstClr val="black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90" name="직선 연결선 89"/>
                  <p:cNvCxnSpPr>
                    <a:endCxn id="73" idx="6"/>
                  </p:cNvCxnSpPr>
                  <p:nvPr/>
                </p:nvCxnSpPr>
                <p:spPr>
                  <a:xfrm flipH="1">
                    <a:off x="3995936" y="5006415"/>
                    <a:ext cx="15522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직선 연결선 90"/>
                  <p:cNvCxnSpPr>
                    <a:stCxn id="48" idx="1"/>
                  </p:cNvCxnSpPr>
                  <p:nvPr/>
                </p:nvCxnSpPr>
                <p:spPr>
                  <a:xfrm flipH="1">
                    <a:off x="4355977" y="3817318"/>
                    <a:ext cx="1045421" cy="7462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직사각형 91"/>
                  <p:cNvSpPr/>
                  <p:nvPr/>
                </p:nvSpPr>
                <p:spPr>
                  <a:xfrm>
                    <a:off x="2125890" y="4281597"/>
                    <a:ext cx="771918" cy="3629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Small Cell</a:t>
                    </a:r>
                  </a:p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BS</a:t>
                    </a:r>
                    <a:endParaRPr lang="en-US" altLang="ko-KR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3" name="직사각형 92"/>
                  <p:cNvSpPr/>
                  <p:nvPr/>
                </p:nvSpPr>
                <p:spPr>
                  <a:xfrm>
                    <a:off x="2476793" y="3491657"/>
                    <a:ext cx="884258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Relay station</a:t>
                    </a:r>
                    <a:endParaRPr lang="en-US" altLang="ko-KR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4" name="직사각형 93"/>
                  <p:cNvSpPr/>
                  <p:nvPr/>
                </p:nvSpPr>
                <p:spPr>
                  <a:xfrm>
                    <a:off x="3064595" y="3909938"/>
                    <a:ext cx="880530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Type1 WLAN </a:t>
                    </a:r>
                  </a:p>
                </p:txBody>
              </p:sp>
              <p:sp>
                <p:nvSpPr>
                  <p:cNvPr id="95" name="타원 94"/>
                  <p:cNvSpPr/>
                  <p:nvPr/>
                </p:nvSpPr>
                <p:spPr>
                  <a:xfrm>
                    <a:off x="3672166" y="3945147"/>
                    <a:ext cx="323770" cy="227032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ko-KR" sz="1200" dirty="0" smtClean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aphicFrame>
                <p:nvGraphicFramePr>
                  <p:cNvPr id="96" name="개체 95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791785" y="3846300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8" name="Visio" r:id="rId16" imgW="306287" imgH="614316" progId="">
                          <p:embed/>
                        </p:oleObj>
                      </mc:Choice>
                      <mc:Fallback>
                        <p:oleObj name="Visio" r:id="rId16" imgW="306287" imgH="6143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91785" y="3846300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97" name="직선 연결선 96"/>
                  <p:cNvCxnSpPr>
                    <a:stCxn id="64" idx="2"/>
                    <a:endCxn id="95" idx="6"/>
                  </p:cNvCxnSpPr>
                  <p:nvPr/>
                </p:nvCxnSpPr>
                <p:spPr>
                  <a:xfrm flipH="1">
                    <a:off x="3995936" y="3955433"/>
                    <a:ext cx="306271" cy="10323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직사각형 97"/>
                  <p:cNvSpPr/>
                  <p:nvPr/>
                </p:nvSpPr>
                <p:spPr>
                  <a:xfrm>
                    <a:off x="2830080" y="5077198"/>
                    <a:ext cx="878455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Type2 WLAN </a:t>
                    </a:r>
                  </a:p>
                </p:txBody>
              </p:sp>
              <p:sp>
                <p:nvSpPr>
                  <p:cNvPr id="99" name="직사각형 98"/>
                  <p:cNvSpPr/>
                  <p:nvPr/>
                </p:nvSpPr>
                <p:spPr>
                  <a:xfrm>
                    <a:off x="1691680" y="3110771"/>
                    <a:ext cx="878455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Sensor </a:t>
                    </a:r>
                  </a:p>
                </p:txBody>
              </p:sp>
              <p:sp>
                <p:nvSpPr>
                  <p:cNvPr id="100" name="직사각형 99"/>
                  <p:cNvSpPr/>
                  <p:nvPr/>
                </p:nvSpPr>
                <p:spPr>
                  <a:xfrm>
                    <a:off x="5330714" y="2183556"/>
                    <a:ext cx="1541541" cy="3629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b="1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NFV Control</a:t>
                    </a:r>
                    <a:endParaRPr lang="en-US" altLang="ko-KR" sz="1000" b="1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algn="ctr"/>
                    <a:r>
                      <a:rPr lang="en-US" altLang="ko-KR" sz="1000" b="1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(SDN </a:t>
                    </a:r>
                    <a:r>
                      <a:rPr lang="en-US" altLang="ko-KR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controller)</a:t>
                    </a:r>
                    <a:endParaRPr lang="ko-KR" altLang="en-US" sz="1000" b="1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aphicFrame>
                <p:nvGraphicFramePr>
                  <p:cNvPr id="101" name="개체 10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789461" y="4775993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9" name="Visio" r:id="rId17" imgW="306287" imgH="614316" progId="">
                          <p:embed/>
                        </p:oleObj>
                      </mc:Choice>
                      <mc:Fallback>
                        <p:oleObj name="Visio" r:id="rId17" imgW="306287" imgH="6143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89461" y="4775993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2" name="개체 10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331443" y="4335190"/>
                  <a:ext cx="146050" cy="2979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60" name="Visio" r:id="rId18" imgW="306287" imgH="614316" progId="">
                          <p:embed/>
                        </p:oleObj>
                      </mc:Choice>
                      <mc:Fallback>
                        <p:oleObj name="Visio" r:id="rId18" imgW="306287" imgH="6143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31443" y="4335190"/>
                                <a:ext cx="146050" cy="2979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3" name="직사각형 102"/>
                  <p:cNvSpPr/>
                  <p:nvPr/>
                </p:nvSpPr>
                <p:spPr>
                  <a:xfrm>
                    <a:off x="2306402" y="3026202"/>
                    <a:ext cx="771918" cy="2303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50" b="1" dirty="0" smtClean="0">
                        <a:solidFill>
                          <a:srgbClr val="4BACC6">
                            <a:lumMod val="75000"/>
                          </a:srgbClr>
                        </a:solidFill>
                        <a:cs typeface="Arial" pitchFamily="34" charset="0"/>
                      </a:rPr>
                      <a:t>Macro Cell</a:t>
                    </a:r>
                  </a:p>
                </p:txBody>
              </p:sp>
              <p:grpSp>
                <p:nvGrpSpPr>
                  <p:cNvPr id="104" name="Group 43"/>
                  <p:cNvGrpSpPr/>
                  <p:nvPr/>
                </p:nvGrpSpPr>
                <p:grpSpPr>
                  <a:xfrm rot="19059038">
                    <a:off x="3810306" y="4281597"/>
                    <a:ext cx="146920" cy="126334"/>
                    <a:chOff x="5140326" y="666751"/>
                    <a:chExt cx="1655763" cy="1531938"/>
                  </a:xfrm>
                </p:grpSpPr>
                <p:sp>
                  <p:nvSpPr>
                    <p:cNvPr id="18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157788" y="844551"/>
                      <a:ext cx="1633538" cy="1354138"/>
                    </a:xfrm>
                    <a:custGeom>
                      <a:avLst/>
                      <a:gdLst/>
                      <a:ahLst/>
                      <a:cxnLst>
                        <a:cxn ang="0">
                          <a:pos x="1021" y="143"/>
                        </a:cxn>
                        <a:cxn ang="0">
                          <a:pos x="1021" y="143"/>
                        </a:cxn>
                        <a:cxn ang="0">
                          <a:pos x="1025" y="146"/>
                        </a:cxn>
                        <a:cxn ang="0">
                          <a:pos x="1029" y="154"/>
                        </a:cxn>
                        <a:cxn ang="0">
                          <a:pos x="1029" y="172"/>
                        </a:cxn>
                        <a:cxn ang="0">
                          <a:pos x="1029" y="202"/>
                        </a:cxn>
                        <a:cxn ang="0">
                          <a:pos x="1029" y="202"/>
                        </a:cxn>
                        <a:cxn ang="0">
                          <a:pos x="1025" y="236"/>
                        </a:cxn>
                        <a:cxn ang="0">
                          <a:pos x="1021" y="258"/>
                        </a:cxn>
                        <a:cxn ang="0">
                          <a:pos x="1017" y="273"/>
                        </a:cxn>
                        <a:cxn ang="0">
                          <a:pos x="1010" y="281"/>
                        </a:cxn>
                        <a:cxn ang="0">
                          <a:pos x="1010" y="281"/>
                        </a:cxn>
                        <a:cxn ang="0">
                          <a:pos x="737" y="546"/>
                        </a:cxn>
                        <a:cxn ang="0">
                          <a:pos x="546" y="733"/>
                        </a:cxn>
                        <a:cxn ang="0">
                          <a:pos x="471" y="801"/>
                        </a:cxn>
                        <a:cxn ang="0">
                          <a:pos x="427" y="842"/>
                        </a:cxn>
                        <a:cxn ang="0">
                          <a:pos x="427" y="842"/>
                        </a:cxn>
                        <a:cxn ang="0">
                          <a:pos x="419" y="846"/>
                        </a:cxn>
                        <a:cxn ang="0">
                          <a:pos x="393" y="853"/>
                        </a:cxn>
                        <a:cxn ang="0">
                          <a:pos x="374" y="853"/>
                        </a:cxn>
                        <a:cxn ang="0">
                          <a:pos x="352" y="853"/>
                        </a:cxn>
                        <a:cxn ang="0">
                          <a:pos x="329" y="846"/>
                        </a:cxn>
                        <a:cxn ang="0">
                          <a:pos x="307" y="834"/>
                        </a:cxn>
                        <a:cxn ang="0">
                          <a:pos x="307" y="834"/>
                        </a:cxn>
                        <a:cxn ang="0">
                          <a:pos x="281" y="816"/>
                        </a:cxn>
                        <a:cxn ang="0">
                          <a:pos x="243" y="786"/>
                        </a:cxn>
                        <a:cxn ang="0">
                          <a:pos x="146" y="700"/>
                        </a:cxn>
                        <a:cxn ang="0">
                          <a:pos x="11" y="576"/>
                        </a:cxn>
                        <a:cxn ang="0">
                          <a:pos x="11" y="576"/>
                        </a:cxn>
                        <a:cxn ang="0">
                          <a:pos x="0" y="561"/>
                        </a:cxn>
                        <a:cxn ang="0">
                          <a:pos x="0" y="546"/>
                        </a:cxn>
                        <a:cxn ang="0">
                          <a:pos x="0" y="531"/>
                        </a:cxn>
                        <a:cxn ang="0">
                          <a:pos x="4" y="520"/>
                        </a:cxn>
                        <a:cxn ang="0">
                          <a:pos x="15" y="502"/>
                        </a:cxn>
                        <a:cxn ang="0">
                          <a:pos x="30" y="487"/>
                        </a:cxn>
                        <a:cxn ang="0">
                          <a:pos x="30" y="487"/>
                        </a:cxn>
                        <a:cxn ang="0">
                          <a:pos x="120" y="408"/>
                        </a:cxn>
                        <a:cxn ang="0">
                          <a:pos x="322" y="244"/>
                        </a:cxn>
                        <a:cxn ang="0">
                          <a:pos x="527" y="83"/>
                        </a:cxn>
                        <a:cxn ang="0">
                          <a:pos x="602" y="27"/>
                        </a:cxn>
                        <a:cxn ang="0">
                          <a:pos x="628" y="8"/>
                        </a:cxn>
                        <a:cxn ang="0">
                          <a:pos x="643" y="0"/>
                        </a:cxn>
                        <a:cxn ang="0">
                          <a:pos x="643" y="0"/>
                        </a:cxn>
                        <a:cxn ang="0">
                          <a:pos x="658" y="0"/>
                        </a:cxn>
                        <a:cxn ang="0">
                          <a:pos x="677" y="4"/>
                        </a:cxn>
                        <a:cxn ang="0">
                          <a:pos x="726" y="15"/>
                        </a:cxn>
                        <a:cxn ang="0">
                          <a:pos x="786" y="34"/>
                        </a:cxn>
                        <a:cxn ang="0">
                          <a:pos x="853" y="60"/>
                        </a:cxn>
                        <a:cxn ang="0">
                          <a:pos x="969" y="113"/>
                        </a:cxn>
                        <a:cxn ang="0">
                          <a:pos x="1006" y="131"/>
                        </a:cxn>
                        <a:cxn ang="0">
                          <a:pos x="1021" y="143"/>
                        </a:cxn>
                        <a:cxn ang="0">
                          <a:pos x="1021" y="143"/>
                        </a:cxn>
                      </a:cxnLst>
                      <a:rect l="0" t="0" r="r" b="b"/>
                      <a:pathLst>
                        <a:path w="1029" h="853">
                          <a:moveTo>
                            <a:pt x="1021" y="143"/>
                          </a:moveTo>
                          <a:lnTo>
                            <a:pt x="1021" y="143"/>
                          </a:lnTo>
                          <a:lnTo>
                            <a:pt x="1025" y="146"/>
                          </a:lnTo>
                          <a:lnTo>
                            <a:pt x="1029" y="154"/>
                          </a:lnTo>
                          <a:lnTo>
                            <a:pt x="1029" y="172"/>
                          </a:lnTo>
                          <a:lnTo>
                            <a:pt x="1029" y="202"/>
                          </a:lnTo>
                          <a:lnTo>
                            <a:pt x="1029" y="202"/>
                          </a:lnTo>
                          <a:lnTo>
                            <a:pt x="1025" y="236"/>
                          </a:lnTo>
                          <a:lnTo>
                            <a:pt x="1021" y="258"/>
                          </a:lnTo>
                          <a:lnTo>
                            <a:pt x="1017" y="273"/>
                          </a:lnTo>
                          <a:lnTo>
                            <a:pt x="1010" y="281"/>
                          </a:lnTo>
                          <a:lnTo>
                            <a:pt x="1010" y="281"/>
                          </a:lnTo>
                          <a:lnTo>
                            <a:pt x="737" y="546"/>
                          </a:lnTo>
                          <a:lnTo>
                            <a:pt x="546" y="733"/>
                          </a:lnTo>
                          <a:lnTo>
                            <a:pt x="471" y="801"/>
                          </a:lnTo>
                          <a:lnTo>
                            <a:pt x="427" y="842"/>
                          </a:lnTo>
                          <a:lnTo>
                            <a:pt x="427" y="842"/>
                          </a:lnTo>
                          <a:lnTo>
                            <a:pt x="419" y="846"/>
                          </a:lnTo>
                          <a:lnTo>
                            <a:pt x="393" y="853"/>
                          </a:lnTo>
                          <a:lnTo>
                            <a:pt x="374" y="853"/>
                          </a:lnTo>
                          <a:lnTo>
                            <a:pt x="352" y="853"/>
                          </a:lnTo>
                          <a:lnTo>
                            <a:pt x="329" y="846"/>
                          </a:lnTo>
                          <a:lnTo>
                            <a:pt x="307" y="834"/>
                          </a:lnTo>
                          <a:lnTo>
                            <a:pt x="307" y="834"/>
                          </a:lnTo>
                          <a:lnTo>
                            <a:pt x="281" y="816"/>
                          </a:lnTo>
                          <a:lnTo>
                            <a:pt x="243" y="786"/>
                          </a:lnTo>
                          <a:lnTo>
                            <a:pt x="146" y="700"/>
                          </a:lnTo>
                          <a:lnTo>
                            <a:pt x="11" y="576"/>
                          </a:lnTo>
                          <a:lnTo>
                            <a:pt x="11" y="576"/>
                          </a:lnTo>
                          <a:lnTo>
                            <a:pt x="0" y="561"/>
                          </a:lnTo>
                          <a:lnTo>
                            <a:pt x="0" y="546"/>
                          </a:lnTo>
                          <a:lnTo>
                            <a:pt x="0" y="531"/>
                          </a:lnTo>
                          <a:lnTo>
                            <a:pt x="4" y="520"/>
                          </a:lnTo>
                          <a:lnTo>
                            <a:pt x="15" y="502"/>
                          </a:lnTo>
                          <a:lnTo>
                            <a:pt x="30" y="487"/>
                          </a:lnTo>
                          <a:lnTo>
                            <a:pt x="30" y="487"/>
                          </a:lnTo>
                          <a:lnTo>
                            <a:pt x="120" y="408"/>
                          </a:lnTo>
                          <a:lnTo>
                            <a:pt x="322" y="244"/>
                          </a:lnTo>
                          <a:lnTo>
                            <a:pt x="527" y="83"/>
                          </a:lnTo>
                          <a:lnTo>
                            <a:pt x="602" y="27"/>
                          </a:lnTo>
                          <a:lnTo>
                            <a:pt x="628" y="8"/>
                          </a:lnTo>
                          <a:lnTo>
                            <a:pt x="643" y="0"/>
                          </a:lnTo>
                          <a:lnTo>
                            <a:pt x="643" y="0"/>
                          </a:lnTo>
                          <a:lnTo>
                            <a:pt x="658" y="0"/>
                          </a:lnTo>
                          <a:lnTo>
                            <a:pt x="677" y="4"/>
                          </a:lnTo>
                          <a:lnTo>
                            <a:pt x="726" y="15"/>
                          </a:lnTo>
                          <a:lnTo>
                            <a:pt x="786" y="34"/>
                          </a:lnTo>
                          <a:lnTo>
                            <a:pt x="853" y="60"/>
                          </a:lnTo>
                          <a:lnTo>
                            <a:pt x="969" y="113"/>
                          </a:lnTo>
                          <a:lnTo>
                            <a:pt x="1006" y="131"/>
                          </a:lnTo>
                          <a:lnTo>
                            <a:pt x="1021" y="143"/>
                          </a:lnTo>
                          <a:lnTo>
                            <a:pt x="1021" y="143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140326" y="666751"/>
                      <a:ext cx="1655763" cy="146685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554"/>
                        </a:cxn>
                        <a:cxn ang="0">
                          <a:pos x="30" y="554"/>
                        </a:cxn>
                        <a:cxn ang="0">
                          <a:pos x="19" y="569"/>
                        </a:cxn>
                        <a:cxn ang="0">
                          <a:pos x="7" y="584"/>
                        </a:cxn>
                        <a:cxn ang="0">
                          <a:pos x="4" y="602"/>
                        </a:cxn>
                        <a:cxn ang="0">
                          <a:pos x="0" y="617"/>
                        </a:cxn>
                        <a:cxn ang="0">
                          <a:pos x="4" y="632"/>
                        </a:cxn>
                        <a:cxn ang="0">
                          <a:pos x="7" y="651"/>
                        </a:cxn>
                        <a:cxn ang="0">
                          <a:pos x="15" y="662"/>
                        </a:cxn>
                        <a:cxn ang="0">
                          <a:pos x="26" y="677"/>
                        </a:cxn>
                        <a:cxn ang="0">
                          <a:pos x="288" y="902"/>
                        </a:cxn>
                        <a:cxn ang="0">
                          <a:pos x="288" y="902"/>
                        </a:cxn>
                        <a:cxn ang="0">
                          <a:pos x="303" y="913"/>
                        </a:cxn>
                        <a:cxn ang="0">
                          <a:pos x="322" y="920"/>
                        </a:cxn>
                        <a:cxn ang="0">
                          <a:pos x="340" y="924"/>
                        </a:cxn>
                        <a:cxn ang="0">
                          <a:pos x="359" y="924"/>
                        </a:cxn>
                        <a:cxn ang="0">
                          <a:pos x="378" y="920"/>
                        </a:cxn>
                        <a:cxn ang="0">
                          <a:pos x="396" y="917"/>
                        </a:cxn>
                        <a:cxn ang="0">
                          <a:pos x="415" y="905"/>
                        </a:cxn>
                        <a:cxn ang="0">
                          <a:pos x="430" y="894"/>
                        </a:cxn>
                        <a:cxn ang="0">
                          <a:pos x="1017" y="341"/>
                        </a:cxn>
                        <a:cxn ang="0">
                          <a:pos x="1017" y="341"/>
                        </a:cxn>
                        <a:cxn ang="0">
                          <a:pos x="1028" y="326"/>
                        </a:cxn>
                        <a:cxn ang="0">
                          <a:pos x="1036" y="311"/>
                        </a:cxn>
                        <a:cxn ang="0">
                          <a:pos x="1043" y="296"/>
                        </a:cxn>
                        <a:cxn ang="0">
                          <a:pos x="1043" y="277"/>
                        </a:cxn>
                        <a:cxn ang="0">
                          <a:pos x="1040" y="262"/>
                        </a:cxn>
                        <a:cxn ang="0">
                          <a:pos x="1032" y="247"/>
                        </a:cxn>
                        <a:cxn ang="0">
                          <a:pos x="1025" y="232"/>
                        </a:cxn>
                        <a:cxn ang="0">
                          <a:pos x="1010" y="221"/>
                        </a:cxn>
                        <a:cxn ang="0">
                          <a:pos x="729" y="19"/>
                        </a:cxn>
                        <a:cxn ang="0">
                          <a:pos x="729" y="19"/>
                        </a:cxn>
                        <a:cxn ang="0">
                          <a:pos x="714" y="11"/>
                        </a:cxn>
                        <a:cxn ang="0">
                          <a:pos x="699" y="4"/>
                        </a:cxn>
                        <a:cxn ang="0">
                          <a:pos x="681" y="0"/>
                        </a:cxn>
                        <a:cxn ang="0">
                          <a:pos x="662" y="0"/>
                        </a:cxn>
                        <a:cxn ang="0">
                          <a:pos x="643" y="4"/>
                        </a:cxn>
                        <a:cxn ang="0">
                          <a:pos x="625" y="11"/>
                        </a:cxn>
                        <a:cxn ang="0">
                          <a:pos x="606" y="19"/>
                        </a:cxn>
                        <a:cxn ang="0">
                          <a:pos x="591" y="30"/>
                        </a:cxn>
                        <a:cxn ang="0">
                          <a:pos x="30" y="554"/>
                        </a:cxn>
                      </a:cxnLst>
                      <a:rect l="0" t="0" r="r" b="b"/>
                      <a:pathLst>
                        <a:path w="1043" h="924">
                          <a:moveTo>
                            <a:pt x="30" y="554"/>
                          </a:moveTo>
                          <a:lnTo>
                            <a:pt x="30" y="554"/>
                          </a:lnTo>
                          <a:lnTo>
                            <a:pt x="19" y="569"/>
                          </a:lnTo>
                          <a:lnTo>
                            <a:pt x="7" y="584"/>
                          </a:lnTo>
                          <a:lnTo>
                            <a:pt x="4" y="602"/>
                          </a:lnTo>
                          <a:lnTo>
                            <a:pt x="0" y="617"/>
                          </a:lnTo>
                          <a:lnTo>
                            <a:pt x="4" y="632"/>
                          </a:lnTo>
                          <a:lnTo>
                            <a:pt x="7" y="651"/>
                          </a:lnTo>
                          <a:lnTo>
                            <a:pt x="15" y="662"/>
                          </a:lnTo>
                          <a:lnTo>
                            <a:pt x="26" y="677"/>
                          </a:lnTo>
                          <a:lnTo>
                            <a:pt x="288" y="902"/>
                          </a:lnTo>
                          <a:lnTo>
                            <a:pt x="288" y="902"/>
                          </a:lnTo>
                          <a:lnTo>
                            <a:pt x="303" y="913"/>
                          </a:lnTo>
                          <a:lnTo>
                            <a:pt x="322" y="920"/>
                          </a:lnTo>
                          <a:lnTo>
                            <a:pt x="340" y="924"/>
                          </a:lnTo>
                          <a:lnTo>
                            <a:pt x="359" y="924"/>
                          </a:lnTo>
                          <a:lnTo>
                            <a:pt x="378" y="920"/>
                          </a:lnTo>
                          <a:lnTo>
                            <a:pt x="396" y="917"/>
                          </a:lnTo>
                          <a:lnTo>
                            <a:pt x="415" y="905"/>
                          </a:lnTo>
                          <a:lnTo>
                            <a:pt x="430" y="894"/>
                          </a:lnTo>
                          <a:lnTo>
                            <a:pt x="1017" y="341"/>
                          </a:lnTo>
                          <a:lnTo>
                            <a:pt x="1017" y="341"/>
                          </a:lnTo>
                          <a:lnTo>
                            <a:pt x="1028" y="326"/>
                          </a:lnTo>
                          <a:lnTo>
                            <a:pt x="1036" y="311"/>
                          </a:lnTo>
                          <a:lnTo>
                            <a:pt x="1043" y="296"/>
                          </a:lnTo>
                          <a:lnTo>
                            <a:pt x="1043" y="277"/>
                          </a:lnTo>
                          <a:lnTo>
                            <a:pt x="1040" y="262"/>
                          </a:lnTo>
                          <a:lnTo>
                            <a:pt x="1032" y="247"/>
                          </a:lnTo>
                          <a:lnTo>
                            <a:pt x="1025" y="232"/>
                          </a:lnTo>
                          <a:lnTo>
                            <a:pt x="1010" y="221"/>
                          </a:lnTo>
                          <a:lnTo>
                            <a:pt x="729" y="19"/>
                          </a:lnTo>
                          <a:lnTo>
                            <a:pt x="729" y="19"/>
                          </a:lnTo>
                          <a:lnTo>
                            <a:pt x="714" y="11"/>
                          </a:lnTo>
                          <a:lnTo>
                            <a:pt x="699" y="4"/>
                          </a:lnTo>
                          <a:lnTo>
                            <a:pt x="681" y="0"/>
                          </a:lnTo>
                          <a:lnTo>
                            <a:pt x="662" y="0"/>
                          </a:lnTo>
                          <a:lnTo>
                            <a:pt x="643" y="4"/>
                          </a:lnTo>
                          <a:lnTo>
                            <a:pt x="625" y="11"/>
                          </a:lnTo>
                          <a:lnTo>
                            <a:pt x="606" y="19"/>
                          </a:lnTo>
                          <a:lnTo>
                            <a:pt x="591" y="30"/>
                          </a:lnTo>
                          <a:lnTo>
                            <a:pt x="30" y="55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181601" y="696913"/>
                      <a:ext cx="1579563" cy="1401763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531"/>
                        </a:cxn>
                        <a:cxn ang="0">
                          <a:pos x="26" y="531"/>
                        </a:cxn>
                        <a:cxn ang="0">
                          <a:pos x="15" y="546"/>
                        </a:cxn>
                        <a:cxn ang="0">
                          <a:pos x="8" y="561"/>
                        </a:cxn>
                        <a:cxn ang="0">
                          <a:pos x="0" y="576"/>
                        </a:cxn>
                        <a:cxn ang="0">
                          <a:pos x="0" y="591"/>
                        </a:cxn>
                        <a:cxn ang="0">
                          <a:pos x="0" y="606"/>
                        </a:cxn>
                        <a:cxn ang="0">
                          <a:pos x="4" y="621"/>
                        </a:cxn>
                        <a:cxn ang="0">
                          <a:pos x="11" y="636"/>
                        </a:cxn>
                        <a:cxn ang="0">
                          <a:pos x="23" y="647"/>
                        </a:cxn>
                        <a:cxn ang="0">
                          <a:pos x="273" y="860"/>
                        </a:cxn>
                        <a:cxn ang="0">
                          <a:pos x="273" y="860"/>
                        </a:cxn>
                        <a:cxn ang="0">
                          <a:pos x="288" y="871"/>
                        </a:cxn>
                        <a:cxn ang="0">
                          <a:pos x="303" y="879"/>
                        </a:cxn>
                        <a:cxn ang="0">
                          <a:pos x="322" y="883"/>
                        </a:cxn>
                        <a:cxn ang="0">
                          <a:pos x="340" y="883"/>
                        </a:cxn>
                        <a:cxn ang="0">
                          <a:pos x="359" y="879"/>
                        </a:cxn>
                        <a:cxn ang="0">
                          <a:pos x="378" y="875"/>
                        </a:cxn>
                        <a:cxn ang="0">
                          <a:pos x="393" y="864"/>
                        </a:cxn>
                        <a:cxn ang="0">
                          <a:pos x="408" y="853"/>
                        </a:cxn>
                        <a:cxn ang="0">
                          <a:pos x="969" y="322"/>
                        </a:cxn>
                        <a:cxn ang="0">
                          <a:pos x="969" y="322"/>
                        </a:cxn>
                        <a:cxn ang="0">
                          <a:pos x="984" y="307"/>
                        </a:cxn>
                        <a:cxn ang="0">
                          <a:pos x="991" y="292"/>
                        </a:cxn>
                        <a:cxn ang="0">
                          <a:pos x="995" y="277"/>
                        </a:cxn>
                        <a:cxn ang="0">
                          <a:pos x="995" y="262"/>
                        </a:cxn>
                        <a:cxn ang="0">
                          <a:pos x="995" y="247"/>
                        </a:cxn>
                        <a:cxn ang="0">
                          <a:pos x="987" y="232"/>
                        </a:cxn>
                        <a:cxn ang="0">
                          <a:pos x="976" y="217"/>
                        </a:cxn>
                        <a:cxn ang="0">
                          <a:pos x="965" y="206"/>
                        </a:cxn>
                        <a:cxn ang="0">
                          <a:pos x="699" y="15"/>
                        </a:cxn>
                        <a:cxn ang="0">
                          <a:pos x="699" y="15"/>
                        </a:cxn>
                        <a:cxn ang="0">
                          <a:pos x="685" y="7"/>
                        </a:cxn>
                        <a:cxn ang="0">
                          <a:pos x="670" y="0"/>
                        </a:cxn>
                        <a:cxn ang="0">
                          <a:pos x="651" y="0"/>
                        </a:cxn>
                        <a:cxn ang="0">
                          <a:pos x="632" y="0"/>
                        </a:cxn>
                        <a:cxn ang="0">
                          <a:pos x="617" y="0"/>
                        </a:cxn>
                        <a:cxn ang="0">
                          <a:pos x="599" y="7"/>
                        </a:cxn>
                        <a:cxn ang="0">
                          <a:pos x="584" y="15"/>
                        </a:cxn>
                        <a:cxn ang="0">
                          <a:pos x="569" y="26"/>
                        </a:cxn>
                        <a:cxn ang="0">
                          <a:pos x="26" y="531"/>
                        </a:cxn>
                      </a:cxnLst>
                      <a:rect l="0" t="0" r="r" b="b"/>
                      <a:pathLst>
                        <a:path w="995" h="883">
                          <a:moveTo>
                            <a:pt x="26" y="531"/>
                          </a:moveTo>
                          <a:lnTo>
                            <a:pt x="26" y="531"/>
                          </a:lnTo>
                          <a:lnTo>
                            <a:pt x="15" y="546"/>
                          </a:lnTo>
                          <a:lnTo>
                            <a:pt x="8" y="561"/>
                          </a:lnTo>
                          <a:lnTo>
                            <a:pt x="0" y="576"/>
                          </a:lnTo>
                          <a:lnTo>
                            <a:pt x="0" y="591"/>
                          </a:lnTo>
                          <a:lnTo>
                            <a:pt x="0" y="606"/>
                          </a:lnTo>
                          <a:lnTo>
                            <a:pt x="4" y="621"/>
                          </a:lnTo>
                          <a:lnTo>
                            <a:pt x="11" y="636"/>
                          </a:lnTo>
                          <a:lnTo>
                            <a:pt x="23" y="647"/>
                          </a:lnTo>
                          <a:lnTo>
                            <a:pt x="273" y="860"/>
                          </a:lnTo>
                          <a:lnTo>
                            <a:pt x="273" y="860"/>
                          </a:lnTo>
                          <a:lnTo>
                            <a:pt x="288" y="871"/>
                          </a:lnTo>
                          <a:lnTo>
                            <a:pt x="303" y="879"/>
                          </a:lnTo>
                          <a:lnTo>
                            <a:pt x="322" y="883"/>
                          </a:lnTo>
                          <a:lnTo>
                            <a:pt x="340" y="883"/>
                          </a:lnTo>
                          <a:lnTo>
                            <a:pt x="359" y="879"/>
                          </a:lnTo>
                          <a:lnTo>
                            <a:pt x="378" y="875"/>
                          </a:lnTo>
                          <a:lnTo>
                            <a:pt x="393" y="864"/>
                          </a:lnTo>
                          <a:lnTo>
                            <a:pt x="408" y="853"/>
                          </a:lnTo>
                          <a:lnTo>
                            <a:pt x="969" y="322"/>
                          </a:lnTo>
                          <a:lnTo>
                            <a:pt x="969" y="322"/>
                          </a:lnTo>
                          <a:lnTo>
                            <a:pt x="984" y="307"/>
                          </a:lnTo>
                          <a:lnTo>
                            <a:pt x="991" y="292"/>
                          </a:lnTo>
                          <a:lnTo>
                            <a:pt x="995" y="277"/>
                          </a:lnTo>
                          <a:lnTo>
                            <a:pt x="995" y="262"/>
                          </a:lnTo>
                          <a:lnTo>
                            <a:pt x="995" y="247"/>
                          </a:lnTo>
                          <a:lnTo>
                            <a:pt x="987" y="232"/>
                          </a:lnTo>
                          <a:lnTo>
                            <a:pt x="976" y="217"/>
                          </a:lnTo>
                          <a:lnTo>
                            <a:pt x="965" y="206"/>
                          </a:lnTo>
                          <a:lnTo>
                            <a:pt x="699" y="15"/>
                          </a:lnTo>
                          <a:lnTo>
                            <a:pt x="699" y="15"/>
                          </a:lnTo>
                          <a:lnTo>
                            <a:pt x="685" y="7"/>
                          </a:lnTo>
                          <a:lnTo>
                            <a:pt x="670" y="0"/>
                          </a:lnTo>
                          <a:lnTo>
                            <a:pt x="651" y="0"/>
                          </a:lnTo>
                          <a:lnTo>
                            <a:pt x="632" y="0"/>
                          </a:lnTo>
                          <a:lnTo>
                            <a:pt x="617" y="0"/>
                          </a:lnTo>
                          <a:lnTo>
                            <a:pt x="599" y="7"/>
                          </a:lnTo>
                          <a:lnTo>
                            <a:pt x="584" y="15"/>
                          </a:lnTo>
                          <a:lnTo>
                            <a:pt x="569" y="26"/>
                          </a:lnTo>
                          <a:lnTo>
                            <a:pt x="26" y="5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345238" y="915988"/>
                      <a:ext cx="1016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8"/>
                        </a:cxn>
                        <a:cxn ang="0">
                          <a:pos x="56" y="49"/>
                        </a:cxn>
                        <a:cxn ang="0">
                          <a:pos x="56" y="49"/>
                        </a:cxn>
                        <a:cxn ang="0">
                          <a:pos x="60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5"/>
                        </a:cxn>
                        <a:cxn ang="0">
                          <a:pos x="64" y="41"/>
                        </a:cxn>
                        <a:cxn ang="0">
                          <a:pos x="8" y="0"/>
                        </a:cxn>
                        <a:cxn ang="0">
                          <a:pos x="8" y="0"/>
                        </a:cxn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4" h="49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8"/>
                          </a:lnTo>
                          <a:lnTo>
                            <a:pt x="56" y="49"/>
                          </a:lnTo>
                          <a:lnTo>
                            <a:pt x="56" y="49"/>
                          </a:lnTo>
                          <a:lnTo>
                            <a:pt x="60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5"/>
                          </a:lnTo>
                          <a:lnTo>
                            <a:pt x="64" y="41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321425" y="1201738"/>
                      <a:ext cx="184151" cy="16033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7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7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58BA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191251" y="110648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4" y="60"/>
                        </a:cxn>
                        <a:cxn ang="0">
                          <a:pos x="7" y="64"/>
                        </a:cxn>
                        <a:cxn ang="0">
                          <a:pos x="49" y="93"/>
                        </a:cxn>
                        <a:cxn ang="0">
                          <a:pos x="49" y="93"/>
                        </a:cxn>
                        <a:cxn ang="0">
                          <a:pos x="60" y="97"/>
                        </a:cxn>
                        <a:cxn ang="0">
                          <a:pos x="71" y="93"/>
                        </a:cxn>
                        <a:cxn ang="0">
                          <a:pos x="112" y="52"/>
                        </a:cxn>
                        <a:cxn ang="0">
                          <a:pos x="112" y="52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37"/>
                        </a:cxn>
                        <a:cxn ang="0">
                          <a:pos x="112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9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49" y="93"/>
                          </a:lnTo>
                          <a:lnTo>
                            <a:pt x="49" y="93"/>
                          </a:lnTo>
                          <a:lnTo>
                            <a:pt x="60" y="97"/>
                          </a:lnTo>
                          <a:lnTo>
                            <a:pt x="71" y="93"/>
                          </a:lnTo>
                          <a:lnTo>
                            <a:pt x="112" y="52"/>
                          </a:lnTo>
                          <a:lnTo>
                            <a:pt x="112" y="52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37"/>
                          </a:lnTo>
                          <a:lnTo>
                            <a:pt x="112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9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065838" y="101123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8" y="94"/>
                        </a:cxn>
                        <a:cxn ang="0">
                          <a:pos x="113" y="52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6" y="45"/>
                        </a:cxn>
                        <a:cxn ang="0">
                          <a:pos x="113" y="38"/>
                        </a:cxn>
                        <a:cxn ang="0">
                          <a:pos x="109" y="34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8" y="94"/>
                          </a:lnTo>
                          <a:lnTo>
                            <a:pt x="113" y="52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6" y="45"/>
                          </a:lnTo>
                          <a:lnTo>
                            <a:pt x="113" y="38"/>
                          </a:lnTo>
                          <a:lnTo>
                            <a:pt x="109" y="34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DC37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942013" y="915988"/>
                      <a:ext cx="17780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8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8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8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178551" y="13382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3"/>
                        </a:cxn>
                        <a:cxn ang="0">
                          <a:pos x="113" y="56"/>
                        </a:cxn>
                        <a:cxn ang="0">
                          <a:pos x="113" y="56"/>
                        </a:cxn>
                        <a:cxn ang="0">
                          <a:pos x="116" y="48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3" y="33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7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3"/>
                          </a:lnTo>
                          <a:lnTo>
                            <a:pt x="113" y="56"/>
                          </a:lnTo>
                          <a:lnTo>
                            <a:pt x="113" y="56"/>
                          </a:lnTo>
                          <a:lnTo>
                            <a:pt x="116" y="48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3" y="33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7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6048376" y="12366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924551" y="1141413"/>
                      <a:ext cx="18415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3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4"/>
                        </a:cxn>
                        <a:cxn ang="0">
                          <a:pos x="48" y="94"/>
                        </a:cxn>
                        <a:cxn ang="0">
                          <a:pos x="59" y="98"/>
                        </a:cxn>
                        <a:cxn ang="0">
                          <a:pos x="67" y="94"/>
                        </a:cxn>
                        <a:cxn ang="0">
                          <a:pos x="112" y="53"/>
                        </a:cxn>
                        <a:cxn ang="0">
                          <a:pos x="112" y="53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42"/>
                        </a:cxn>
                        <a:cxn ang="0">
                          <a:pos x="112" y="34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59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8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3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4"/>
                          </a:lnTo>
                          <a:lnTo>
                            <a:pt x="48" y="94"/>
                          </a:lnTo>
                          <a:lnTo>
                            <a:pt x="59" y="98"/>
                          </a:lnTo>
                          <a:lnTo>
                            <a:pt x="67" y="94"/>
                          </a:lnTo>
                          <a:lnTo>
                            <a:pt x="112" y="53"/>
                          </a:lnTo>
                          <a:lnTo>
                            <a:pt x="112" y="53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42"/>
                          </a:lnTo>
                          <a:lnTo>
                            <a:pt x="112" y="34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59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6037258" y="1468440"/>
                      <a:ext cx="188916" cy="16034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6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7"/>
                        </a:cxn>
                        <a:cxn ang="0">
                          <a:pos x="48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9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9" h="101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6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7"/>
                          </a:lnTo>
                          <a:lnTo>
                            <a:pt x="48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9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7F3A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911851" y="1368426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7"/>
                        </a:cxn>
                        <a:cxn ang="0">
                          <a:pos x="45" y="97"/>
                        </a:cxn>
                        <a:cxn ang="0">
                          <a:pos x="56" y="101"/>
                        </a:cxn>
                        <a:cxn ang="0">
                          <a:pos x="67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4"/>
                        </a:cxn>
                        <a:cxn ang="0">
                          <a:pos x="112" y="41"/>
                        </a:cxn>
                        <a:cxn ang="0">
                          <a:pos x="112" y="37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9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7"/>
                          </a:lnTo>
                          <a:lnTo>
                            <a:pt x="45" y="97"/>
                          </a:lnTo>
                          <a:lnTo>
                            <a:pt x="56" y="101"/>
                          </a:lnTo>
                          <a:lnTo>
                            <a:pt x="67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4"/>
                          </a:lnTo>
                          <a:lnTo>
                            <a:pt x="112" y="41"/>
                          </a:lnTo>
                          <a:lnTo>
                            <a:pt x="112" y="37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9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7F88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788026" y="1273176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3" y="56"/>
                        </a:cxn>
                        <a:cxn ang="0">
                          <a:pos x="3" y="63"/>
                        </a:cxn>
                        <a:cxn ang="0">
                          <a:pos x="44" y="93"/>
                        </a:cxn>
                        <a:cxn ang="0">
                          <a:pos x="44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6" y="45"/>
                        </a:cxn>
                        <a:cxn ang="0">
                          <a:pos x="112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8" y="3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3" y="56"/>
                          </a:lnTo>
                          <a:lnTo>
                            <a:pt x="3" y="63"/>
                          </a:lnTo>
                          <a:lnTo>
                            <a:pt x="44" y="93"/>
                          </a:lnTo>
                          <a:lnTo>
                            <a:pt x="44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6" y="45"/>
                          </a:lnTo>
                          <a:lnTo>
                            <a:pt x="112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8" y="3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D3D8E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805488" y="1047751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2" y="44"/>
                        </a:cxn>
                        <a:cxn ang="0">
                          <a:pos x="108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2" y="44"/>
                          </a:lnTo>
                          <a:lnTo>
                            <a:pt x="108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287963" y="1397001"/>
                      <a:ext cx="701675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9"/>
                        </a:cxn>
                        <a:cxn ang="0">
                          <a:pos x="356" y="378"/>
                        </a:cxn>
                        <a:cxn ang="0">
                          <a:pos x="442" y="296"/>
                        </a:cxn>
                        <a:cxn ang="0">
                          <a:pos x="83" y="0"/>
                        </a:cxn>
                        <a:cxn ang="0">
                          <a:pos x="0" y="79"/>
                        </a:cxn>
                      </a:cxnLst>
                      <a:rect l="0" t="0" r="r" b="b"/>
                      <a:pathLst>
                        <a:path w="442" h="378">
                          <a:moveTo>
                            <a:pt x="0" y="79"/>
                          </a:moveTo>
                          <a:lnTo>
                            <a:pt x="356" y="378"/>
                          </a:lnTo>
                          <a:lnTo>
                            <a:pt x="442" y="296"/>
                          </a:lnTo>
                          <a:lnTo>
                            <a:pt x="83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7A7C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27701" y="1758951"/>
                      <a:ext cx="19050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8"/>
                        </a:cxn>
                        <a:cxn ang="0">
                          <a:pos x="49" y="98"/>
                        </a:cxn>
                        <a:cxn ang="0">
                          <a:pos x="60" y="101"/>
                        </a:cxn>
                        <a:cxn ang="0">
                          <a:pos x="71" y="98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20" y="45"/>
                        </a:cxn>
                        <a:cxn ang="0">
                          <a:pos x="116" y="42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20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8"/>
                          </a:lnTo>
                          <a:lnTo>
                            <a:pt x="49" y="98"/>
                          </a:lnTo>
                          <a:lnTo>
                            <a:pt x="60" y="101"/>
                          </a:lnTo>
                          <a:lnTo>
                            <a:pt x="71" y="98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20" y="45"/>
                          </a:lnTo>
                          <a:lnTo>
                            <a:pt x="116" y="42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47B6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608638" y="1652588"/>
                      <a:ext cx="179388" cy="1666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7"/>
                        </a:cxn>
                        <a:cxn ang="0">
                          <a:pos x="45" y="101"/>
                        </a:cxn>
                        <a:cxn ang="0">
                          <a:pos x="45" y="101"/>
                        </a:cxn>
                        <a:cxn ang="0">
                          <a:pos x="56" y="105"/>
                        </a:cxn>
                        <a:cxn ang="0">
                          <a:pos x="60" y="101"/>
                        </a:cxn>
                        <a:cxn ang="0">
                          <a:pos x="68" y="97"/>
                        </a:cxn>
                        <a:cxn ang="0">
                          <a:pos x="109" y="60"/>
                        </a:cxn>
                        <a:cxn ang="0">
                          <a:pos x="109" y="60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3" y="45"/>
                        </a:cxn>
                        <a:cxn ang="0">
                          <a:pos x="109" y="37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8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3" h="105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7"/>
                          </a:lnTo>
                          <a:lnTo>
                            <a:pt x="45" y="101"/>
                          </a:lnTo>
                          <a:lnTo>
                            <a:pt x="45" y="101"/>
                          </a:lnTo>
                          <a:lnTo>
                            <a:pt x="56" y="105"/>
                          </a:lnTo>
                          <a:lnTo>
                            <a:pt x="60" y="101"/>
                          </a:lnTo>
                          <a:lnTo>
                            <a:pt x="68" y="97"/>
                          </a:lnTo>
                          <a:lnTo>
                            <a:pt x="109" y="60"/>
                          </a:lnTo>
                          <a:lnTo>
                            <a:pt x="109" y="60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3" y="45"/>
                          </a:lnTo>
                          <a:lnTo>
                            <a:pt x="109" y="37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8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484813" y="1557338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1"/>
                        </a:cxn>
                        <a:cxn ang="0">
                          <a:pos x="4" y="41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0"/>
                        </a:cxn>
                        <a:cxn ang="0">
                          <a:pos x="67" y="0"/>
                        </a:cxn>
                        <a:cxn ang="0">
                          <a:pos x="56" y="0"/>
                        </a:cxn>
                        <a:cxn ang="0">
                          <a:pos x="48" y="4"/>
                        </a:cxn>
                        <a:cxn ang="0">
                          <a:pos x="4" y="41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1"/>
                          </a:moveTo>
                          <a:lnTo>
                            <a:pt x="4" y="41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0"/>
                          </a:lnTo>
                          <a:lnTo>
                            <a:pt x="67" y="0"/>
                          </a:lnTo>
                          <a:lnTo>
                            <a:pt x="56" y="0"/>
                          </a:lnTo>
                          <a:lnTo>
                            <a:pt x="48" y="4"/>
                          </a:lnTo>
                          <a:lnTo>
                            <a:pt x="4" y="41"/>
                          </a:lnTo>
                          <a:close/>
                        </a:path>
                      </a:pathLst>
                    </a:custGeom>
                    <a:solidFill>
                      <a:srgbClr val="00B8E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65751" y="1457326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4" y="93"/>
                        </a:cxn>
                        <a:cxn ang="0">
                          <a:pos x="109" y="52"/>
                        </a:cxn>
                        <a:cxn ang="0">
                          <a:pos x="109" y="52"/>
                        </a:cxn>
                        <a:cxn ang="0">
                          <a:pos x="112" y="48"/>
                        </a:cxn>
                        <a:cxn ang="0">
                          <a:pos x="112" y="45"/>
                        </a:cxn>
                        <a:cxn ang="0">
                          <a:pos x="112" y="41"/>
                        </a:cxn>
                        <a:cxn ang="0">
                          <a:pos x="109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4" y="93"/>
                          </a:lnTo>
                          <a:lnTo>
                            <a:pt x="109" y="52"/>
                          </a:lnTo>
                          <a:lnTo>
                            <a:pt x="109" y="52"/>
                          </a:lnTo>
                          <a:lnTo>
                            <a:pt x="112" y="48"/>
                          </a:lnTo>
                          <a:lnTo>
                            <a:pt x="112" y="45"/>
                          </a:lnTo>
                          <a:lnTo>
                            <a:pt x="112" y="41"/>
                          </a:lnTo>
                          <a:lnTo>
                            <a:pt x="109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430838" y="1782763"/>
                      <a:ext cx="889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30" y="49"/>
                        </a:cxn>
                        <a:cxn ang="0">
                          <a:pos x="56" y="23"/>
                        </a:cxn>
                        <a:cxn ang="0">
                          <a:pos x="2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56" h="49">
                          <a:moveTo>
                            <a:pt x="0" y="27"/>
                          </a:moveTo>
                          <a:lnTo>
                            <a:pt x="30" y="49"/>
                          </a:lnTo>
                          <a:lnTo>
                            <a:pt x="56" y="23"/>
                          </a:lnTo>
                          <a:lnTo>
                            <a:pt x="2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05" name="Group 43"/>
                  <p:cNvGrpSpPr/>
                  <p:nvPr/>
                </p:nvGrpSpPr>
                <p:grpSpPr>
                  <a:xfrm rot="19112737">
                    <a:off x="4174910" y="4282732"/>
                    <a:ext cx="146920" cy="126334"/>
                    <a:chOff x="5140326" y="666751"/>
                    <a:chExt cx="1655763" cy="1531938"/>
                  </a:xfrm>
                </p:grpSpPr>
                <p:sp>
                  <p:nvSpPr>
                    <p:cNvPr id="16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157788" y="844551"/>
                      <a:ext cx="1633538" cy="1354138"/>
                    </a:xfrm>
                    <a:custGeom>
                      <a:avLst/>
                      <a:gdLst/>
                      <a:ahLst/>
                      <a:cxnLst>
                        <a:cxn ang="0">
                          <a:pos x="1021" y="143"/>
                        </a:cxn>
                        <a:cxn ang="0">
                          <a:pos x="1021" y="143"/>
                        </a:cxn>
                        <a:cxn ang="0">
                          <a:pos x="1025" y="146"/>
                        </a:cxn>
                        <a:cxn ang="0">
                          <a:pos x="1029" y="154"/>
                        </a:cxn>
                        <a:cxn ang="0">
                          <a:pos x="1029" y="172"/>
                        </a:cxn>
                        <a:cxn ang="0">
                          <a:pos x="1029" y="202"/>
                        </a:cxn>
                        <a:cxn ang="0">
                          <a:pos x="1029" y="202"/>
                        </a:cxn>
                        <a:cxn ang="0">
                          <a:pos x="1025" y="236"/>
                        </a:cxn>
                        <a:cxn ang="0">
                          <a:pos x="1021" y="258"/>
                        </a:cxn>
                        <a:cxn ang="0">
                          <a:pos x="1017" y="273"/>
                        </a:cxn>
                        <a:cxn ang="0">
                          <a:pos x="1010" y="281"/>
                        </a:cxn>
                        <a:cxn ang="0">
                          <a:pos x="1010" y="281"/>
                        </a:cxn>
                        <a:cxn ang="0">
                          <a:pos x="737" y="546"/>
                        </a:cxn>
                        <a:cxn ang="0">
                          <a:pos x="546" y="733"/>
                        </a:cxn>
                        <a:cxn ang="0">
                          <a:pos x="471" y="801"/>
                        </a:cxn>
                        <a:cxn ang="0">
                          <a:pos x="427" y="842"/>
                        </a:cxn>
                        <a:cxn ang="0">
                          <a:pos x="427" y="842"/>
                        </a:cxn>
                        <a:cxn ang="0">
                          <a:pos x="419" y="846"/>
                        </a:cxn>
                        <a:cxn ang="0">
                          <a:pos x="393" y="853"/>
                        </a:cxn>
                        <a:cxn ang="0">
                          <a:pos x="374" y="853"/>
                        </a:cxn>
                        <a:cxn ang="0">
                          <a:pos x="352" y="853"/>
                        </a:cxn>
                        <a:cxn ang="0">
                          <a:pos x="329" y="846"/>
                        </a:cxn>
                        <a:cxn ang="0">
                          <a:pos x="307" y="834"/>
                        </a:cxn>
                        <a:cxn ang="0">
                          <a:pos x="307" y="834"/>
                        </a:cxn>
                        <a:cxn ang="0">
                          <a:pos x="281" y="816"/>
                        </a:cxn>
                        <a:cxn ang="0">
                          <a:pos x="243" y="786"/>
                        </a:cxn>
                        <a:cxn ang="0">
                          <a:pos x="146" y="700"/>
                        </a:cxn>
                        <a:cxn ang="0">
                          <a:pos x="11" y="576"/>
                        </a:cxn>
                        <a:cxn ang="0">
                          <a:pos x="11" y="576"/>
                        </a:cxn>
                        <a:cxn ang="0">
                          <a:pos x="0" y="561"/>
                        </a:cxn>
                        <a:cxn ang="0">
                          <a:pos x="0" y="546"/>
                        </a:cxn>
                        <a:cxn ang="0">
                          <a:pos x="0" y="531"/>
                        </a:cxn>
                        <a:cxn ang="0">
                          <a:pos x="4" y="520"/>
                        </a:cxn>
                        <a:cxn ang="0">
                          <a:pos x="15" y="502"/>
                        </a:cxn>
                        <a:cxn ang="0">
                          <a:pos x="30" y="487"/>
                        </a:cxn>
                        <a:cxn ang="0">
                          <a:pos x="30" y="487"/>
                        </a:cxn>
                        <a:cxn ang="0">
                          <a:pos x="120" y="408"/>
                        </a:cxn>
                        <a:cxn ang="0">
                          <a:pos x="322" y="244"/>
                        </a:cxn>
                        <a:cxn ang="0">
                          <a:pos x="527" y="83"/>
                        </a:cxn>
                        <a:cxn ang="0">
                          <a:pos x="602" y="27"/>
                        </a:cxn>
                        <a:cxn ang="0">
                          <a:pos x="628" y="8"/>
                        </a:cxn>
                        <a:cxn ang="0">
                          <a:pos x="643" y="0"/>
                        </a:cxn>
                        <a:cxn ang="0">
                          <a:pos x="643" y="0"/>
                        </a:cxn>
                        <a:cxn ang="0">
                          <a:pos x="658" y="0"/>
                        </a:cxn>
                        <a:cxn ang="0">
                          <a:pos x="677" y="4"/>
                        </a:cxn>
                        <a:cxn ang="0">
                          <a:pos x="726" y="15"/>
                        </a:cxn>
                        <a:cxn ang="0">
                          <a:pos x="786" y="34"/>
                        </a:cxn>
                        <a:cxn ang="0">
                          <a:pos x="853" y="60"/>
                        </a:cxn>
                        <a:cxn ang="0">
                          <a:pos x="969" y="113"/>
                        </a:cxn>
                        <a:cxn ang="0">
                          <a:pos x="1006" y="131"/>
                        </a:cxn>
                        <a:cxn ang="0">
                          <a:pos x="1021" y="143"/>
                        </a:cxn>
                        <a:cxn ang="0">
                          <a:pos x="1021" y="143"/>
                        </a:cxn>
                      </a:cxnLst>
                      <a:rect l="0" t="0" r="r" b="b"/>
                      <a:pathLst>
                        <a:path w="1029" h="853">
                          <a:moveTo>
                            <a:pt x="1021" y="143"/>
                          </a:moveTo>
                          <a:lnTo>
                            <a:pt x="1021" y="143"/>
                          </a:lnTo>
                          <a:lnTo>
                            <a:pt x="1025" y="146"/>
                          </a:lnTo>
                          <a:lnTo>
                            <a:pt x="1029" y="154"/>
                          </a:lnTo>
                          <a:lnTo>
                            <a:pt x="1029" y="172"/>
                          </a:lnTo>
                          <a:lnTo>
                            <a:pt x="1029" y="202"/>
                          </a:lnTo>
                          <a:lnTo>
                            <a:pt x="1029" y="202"/>
                          </a:lnTo>
                          <a:lnTo>
                            <a:pt x="1025" y="236"/>
                          </a:lnTo>
                          <a:lnTo>
                            <a:pt x="1021" y="258"/>
                          </a:lnTo>
                          <a:lnTo>
                            <a:pt x="1017" y="273"/>
                          </a:lnTo>
                          <a:lnTo>
                            <a:pt x="1010" y="281"/>
                          </a:lnTo>
                          <a:lnTo>
                            <a:pt x="1010" y="281"/>
                          </a:lnTo>
                          <a:lnTo>
                            <a:pt x="737" y="546"/>
                          </a:lnTo>
                          <a:lnTo>
                            <a:pt x="546" y="733"/>
                          </a:lnTo>
                          <a:lnTo>
                            <a:pt x="471" y="801"/>
                          </a:lnTo>
                          <a:lnTo>
                            <a:pt x="427" y="842"/>
                          </a:lnTo>
                          <a:lnTo>
                            <a:pt x="427" y="842"/>
                          </a:lnTo>
                          <a:lnTo>
                            <a:pt x="419" y="846"/>
                          </a:lnTo>
                          <a:lnTo>
                            <a:pt x="393" y="853"/>
                          </a:lnTo>
                          <a:lnTo>
                            <a:pt x="374" y="853"/>
                          </a:lnTo>
                          <a:lnTo>
                            <a:pt x="352" y="853"/>
                          </a:lnTo>
                          <a:lnTo>
                            <a:pt x="329" y="846"/>
                          </a:lnTo>
                          <a:lnTo>
                            <a:pt x="307" y="834"/>
                          </a:lnTo>
                          <a:lnTo>
                            <a:pt x="307" y="834"/>
                          </a:lnTo>
                          <a:lnTo>
                            <a:pt x="281" y="816"/>
                          </a:lnTo>
                          <a:lnTo>
                            <a:pt x="243" y="786"/>
                          </a:lnTo>
                          <a:lnTo>
                            <a:pt x="146" y="700"/>
                          </a:lnTo>
                          <a:lnTo>
                            <a:pt x="11" y="576"/>
                          </a:lnTo>
                          <a:lnTo>
                            <a:pt x="11" y="576"/>
                          </a:lnTo>
                          <a:lnTo>
                            <a:pt x="0" y="561"/>
                          </a:lnTo>
                          <a:lnTo>
                            <a:pt x="0" y="546"/>
                          </a:lnTo>
                          <a:lnTo>
                            <a:pt x="0" y="531"/>
                          </a:lnTo>
                          <a:lnTo>
                            <a:pt x="4" y="520"/>
                          </a:lnTo>
                          <a:lnTo>
                            <a:pt x="15" y="502"/>
                          </a:lnTo>
                          <a:lnTo>
                            <a:pt x="30" y="487"/>
                          </a:lnTo>
                          <a:lnTo>
                            <a:pt x="30" y="487"/>
                          </a:lnTo>
                          <a:lnTo>
                            <a:pt x="120" y="408"/>
                          </a:lnTo>
                          <a:lnTo>
                            <a:pt x="322" y="244"/>
                          </a:lnTo>
                          <a:lnTo>
                            <a:pt x="527" y="83"/>
                          </a:lnTo>
                          <a:lnTo>
                            <a:pt x="602" y="27"/>
                          </a:lnTo>
                          <a:lnTo>
                            <a:pt x="628" y="8"/>
                          </a:lnTo>
                          <a:lnTo>
                            <a:pt x="643" y="0"/>
                          </a:lnTo>
                          <a:lnTo>
                            <a:pt x="643" y="0"/>
                          </a:lnTo>
                          <a:lnTo>
                            <a:pt x="658" y="0"/>
                          </a:lnTo>
                          <a:lnTo>
                            <a:pt x="677" y="4"/>
                          </a:lnTo>
                          <a:lnTo>
                            <a:pt x="726" y="15"/>
                          </a:lnTo>
                          <a:lnTo>
                            <a:pt x="786" y="34"/>
                          </a:lnTo>
                          <a:lnTo>
                            <a:pt x="853" y="60"/>
                          </a:lnTo>
                          <a:lnTo>
                            <a:pt x="969" y="113"/>
                          </a:lnTo>
                          <a:lnTo>
                            <a:pt x="1006" y="131"/>
                          </a:lnTo>
                          <a:lnTo>
                            <a:pt x="1021" y="143"/>
                          </a:lnTo>
                          <a:lnTo>
                            <a:pt x="1021" y="143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140326" y="666751"/>
                      <a:ext cx="1655763" cy="146685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554"/>
                        </a:cxn>
                        <a:cxn ang="0">
                          <a:pos x="30" y="554"/>
                        </a:cxn>
                        <a:cxn ang="0">
                          <a:pos x="19" y="569"/>
                        </a:cxn>
                        <a:cxn ang="0">
                          <a:pos x="7" y="584"/>
                        </a:cxn>
                        <a:cxn ang="0">
                          <a:pos x="4" y="602"/>
                        </a:cxn>
                        <a:cxn ang="0">
                          <a:pos x="0" y="617"/>
                        </a:cxn>
                        <a:cxn ang="0">
                          <a:pos x="4" y="632"/>
                        </a:cxn>
                        <a:cxn ang="0">
                          <a:pos x="7" y="651"/>
                        </a:cxn>
                        <a:cxn ang="0">
                          <a:pos x="15" y="662"/>
                        </a:cxn>
                        <a:cxn ang="0">
                          <a:pos x="26" y="677"/>
                        </a:cxn>
                        <a:cxn ang="0">
                          <a:pos x="288" y="902"/>
                        </a:cxn>
                        <a:cxn ang="0">
                          <a:pos x="288" y="902"/>
                        </a:cxn>
                        <a:cxn ang="0">
                          <a:pos x="303" y="913"/>
                        </a:cxn>
                        <a:cxn ang="0">
                          <a:pos x="322" y="920"/>
                        </a:cxn>
                        <a:cxn ang="0">
                          <a:pos x="340" y="924"/>
                        </a:cxn>
                        <a:cxn ang="0">
                          <a:pos x="359" y="924"/>
                        </a:cxn>
                        <a:cxn ang="0">
                          <a:pos x="378" y="920"/>
                        </a:cxn>
                        <a:cxn ang="0">
                          <a:pos x="396" y="917"/>
                        </a:cxn>
                        <a:cxn ang="0">
                          <a:pos x="415" y="905"/>
                        </a:cxn>
                        <a:cxn ang="0">
                          <a:pos x="430" y="894"/>
                        </a:cxn>
                        <a:cxn ang="0">
                          <a:pos x="1017" y="341"/>
                        </a:cxn>
                        <a:cxn ang="0">
                          <a:pos x="1017" y="341"/>
                        </a:cxn>
                        <a:cxn ang="0">
                          <a:pos x="1028" y="326"/>
                        </a:cxn>
                        <a:cxn ang="0">
                          <a:pos x="1036" y="311"/>
                        </a:cxn>
                        <a:cxn ang="0">
                          <a:pos x="1043" y="296"/>
                        </a:cxn>
                        <a:cxn ang="0">
                          <a:pos x="1043" y="277"/>
                        </a:cxn>
                        <a:cxn ang="0">
                          <a:pos x="1040" y="262"/>
                        </a:cxn>
                        <a:cxn ang="0">
                          <a:pos x="1032" y="247"/>
                        </a:cxn>
                        <a:cxn ang="0">
                          <a:pos x="1025" y="232"/>
                        </a:cxn>
                        <a:cxn ang="0">
                          <a:pos x="1010" y="221"/>
                        </a:cxn>
                        <a:cxn ang="0">
                          <a:pos x="729" y="19"/>
                        </a:cxn>
                        <a:cxn ang="0">
                          <a:pos x="729" y="19"/>
                        </a:cxn>
                        <a:cxn ang="0">
                          <a:pos x="714" y="11"/>
                        </a:cxn>
                        <a:cxn ang="0">
                          <a:pos x="699" y="4"/>
                        </a:cxn>
                        <a:cxn ang="0">
                          <a:pos x="681" y="0"/>
                        </a:cxn>
                        <a:cxn ang="0">
                          <a:pos x="662" y="0"/>
                        </a:cxn>
                        <a:cxn ang="0">
                          <a:pos x="643" y="4"/>
                        </a:cxn>
                        <a:cxn ang="0">
                          <a:pos x="625" y="11"/>
                        </a:cxn>
                        <a:cxn ang="0">
                          <a:pos x="606" y="19"/>
                        </a:cxn>
                        <a:cxn ang="0">
                          <a:pos x="591" y="30"/>
                        </a:cxn>
                        <a:cxn ang="0">
                          <a:pos x="30" y="554"/>
                        </a:cxn>
                      </a:cxnLst>
                      <a:rect l="0" t="0" r="r" b="b"/>
                      <a:pathLst>
                        <a:path w="1043" h="924">
                          <a:moveTo>
                            <a:pt x="30" y="554"/>
                          </a:moveTo>
                          <a:lnTo>
                            <a:pt x="30" y="554"/>
                          </a:lnTo>
                          <a:lnTo>
                            <a:pt x="19" y="569"/>
                          </a:lnTo>
                          <a:lnTo>
                            <a:pt x="7" y="584"/>
                          </a:lnTo>
                          <a:lnTo>
                            <a:pt x="4" y="602"/>
                          </a:lnTo>
                          <a:lnTo>
                            <a:pt x="0" y="617"/>
                          </a:lnTo>
                          <a:lnTo>
                            <a:pt x="4" y="632"/>
                          </a:lnTo>
                          <a:lnTo>
                            <a:pt x="7" y="651"/>
                          </a:lnTo>
                          <a:lnTo>
                            <a:pt x="15" y="662"/>
                          </a:lnTo>
                          <a:lnTo>
                            <a:pt x="26" y="677"/>
                          </a:lnTo>
                          <a:lnTo>
                            <a:pt x="288" y="902"/>
                          </a:lnTo>
                          <a:lnTo>
                            <a:pt x="288" y="902"/>
                          </a:lnTo>
                          <a:lnTo>
                            <a:pt x="303" y="913"/>
                          </a:lnTo>
                          <a:lnTo>
                            <a:pt x="322" y="920"/>
                          </a:lnTo>
                          <a:lnTo>
                            <a:pt x="340" y="924"/>
                          </a:lnTo>
                          <a:lnTo>
                            <a:pt x="359" y="924"/>
                          </a:lnTo>
                          <a:lnTo>
                            <a:pt x="378" y="920"/>
                          </a:lnTo>
                          <a:lnTo>
                            <a:pt x="396" y="917"/>
                          </a:lnTo>
                          <a:lnTo>
                            <a:pt x="415" y="905"/>
                          </a:lnTo>
                          <a:lnTo>
                            <a:pt x="430" y="894"/>
                          </a:lnTo>
                          <a:lnTo>
                            <a:pt x="1017" y="341"/>
                          </a:lnTo>
                          <a:lnTo>
                            <a:pt x="1017" y="341"/>
                          </a:lnTo>
                          <a:lnTo>
                            <a:pt x="1028" y="326"/>
                          </a:lnTo>
                          <a:lnTo>
                            <a:pt x="1036" y="311"/>
                          </a:lnTo>
                          <a:lnTo>
                            <a:pt x="1043" y="296"/>
                          </a:lnTo>
                          <a:lnTo>
                            <a:pt x="1043" y="277"/>
                          </a:lnTo>
                          <a:lnTo>
                            <a:pt x="1040" y="262"/>
                          </a:lnTo>
                          <a:lnTo>
                            <a:pt x="1032" y="247"/>
                          </a:lnTo>
                          <a:lnTo>
                            <a:pt x="1025" y="232"/>
                          </a:lnTo>
                          <a:lnTo>
                            <a:pt x="1010" y="221"/>
                          </a:lnTo>
                          <a:lnTo>
                            <a:pt x="729" y="19"/>
                          </a:lnTo>
                          <a:lnTo>
                            <a:pt x="729" y="19"/>
                          </a:lnTo>
                          <a:lnTo>
                            <a:pt x="714" y="11"/>
                          </a:lnTo>
                          <a:lnTo>
                            <a:pt x="699" y="4"/>
                          </a:lnTo>
                          <a:lnTo>
                            <a:pt x="681" y="0"/>
                          </a:lnTo>
                          <a:lnTo>
                            <a:pt x="662" y="0"/>
                          </a:lnTo>
                          <a:lnTo>
                            <a:pt x="643" y="4"/>
                          </a:lnTo>
                          <a:lnTo>
                            <a:pt x="625" y="11"/>
                          </a:lnTo>
                          <a:lnTo>
                            <a:pt x="606" y="19"/>
                          </a:lnTo>
                          <a:lnTo>
                            <a:pt x="591" y="30"/>
                          </a:lnTo>
                          <a:lnTo>
                            <a:pt x="30" y="55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181601" y="696913"/>
                      <a:ext cx="1579563" cy="1401763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531"/>
                        </a:cxn>
                        <a:cxn ang="0">
                          <a:pos x="26" y="531"/>
                        </a:cxn>
                        <a:cxn ang="0">
                          <a:pos x="15" y="546"/>
                        </a:cxn>
                        <a:cxn ang="0">
                          <a:pos x="8" y="561"/>
                        </a:cxn>
                        <a:cxn ang="0">
                          <a:pos x="0" y="576"/>
                        </a:cxn>
                        <a:cxn ang="0">
                          <a:pos x="0" y="591"/>
                        </a:cxn>
                        <a:cxn ang="0">
                          <a:pos x="0" y="606"/>
                        </a:cxn>
                        <a:cxn ang="0">
                          <a:pos x="4" y="621"/>
                        </a:cxn>
                        <a:cxn ang="0">
                          <a:pos x="11" y="636"/>
                        </a:cxn>
                        <a:cxn ang="0">
                          <a:pos x="23" y="647"/>
                        </a:cxn>
                        <a:cxn ang="0">
                          <a:pos x="273" y="860"/>
                        </a:cxn>
                        <a:cxn ang="0">
                          <a:pos x="273" y="860"/>
                        </a:cxn>
                        <a:cxn ang="0">
                          <a:pos x="288" y="871"/>
                        </a:cxn>
                        <a:cxn ang="0">
                          <a:pos x="303" y="879"/>
                        </a:cxn>
                        <a:cxn ang="0">
                          <a:pos x="322" y="883"/>
                        </a:cxn>
                        <a:cxn ang="0">
                          <a:pos x="340" y="883"/>
                        </a:cxn>
                        <a:cxn ang="0">
                          <a:pos x="359" y="879"/>
                        </a:cxn>
                        <a:cxn ang="0">
                          <a:pos x="378" y="875"/>
                        </a:cxn>
                        <a:cxn ang="0">
                          <a:pos x="393" y="864"/>
                        </a:cxn>
                        <a:cxn ang="0">
                          <a:pos x="408" y="853"/>
                        </a:cxn>
                        <a:cxn ang="0">
                          <a:pos x="969" y="322"/>
                        </a:cxn>
                        <a:cxn ang="0">
                          <a:pos x="969" y="322"/>
                        </a:cxn>
                        <a:cxn ang="0">
                          <a:pos x="984" y="307"/>
                        </a:cxn>
                        <a:cxn ang="0">
                          <a:pos x="991" y="292"/>
                        </a:cxn>
                        <a:cxn ang="0">
                          <a:pos x="995" y="277"/>
                        </a:cxn>
                        <a:cxn ang="0">
                          <a:pos x="995" y="262"/>
                        </a:cxn>
                        <a:cxn ang="0">
                          <a:pos x="995" y="247"/>
                        </a:cxn>
                        <a:cxn ang="0">
                          <a:pos x="987" y="232"/>
                        </a:cxn>
                        <a:cxn ang="0">
                          <a:pos x="976" y="217"/>
                        </a:cxn>
                        <a:cxn ang="0">
                          <a:pos x="965" y="206"/>
                        </a:cxn>
                        <a:cxn ang="0">
                          <a:pos x="699" y="15"/>
                        </a:cxn>
                        <a:cxn ang="0">
                          <a:pos x="699" y="15"/>
                        </a:cxn>
                        <a:cxn ang="0">
                          <a:pos x="685" y="7"/>
                        </a:cxn>
                        <a:cxn ang="0">
                          <a:pos x="670" y="0"/>
                        </a:cxn>
                        <a:cxn ang="0">
                          <a:pos x="651" y="0"/>
                        </a:cxn>
                        <a:cxn ang="0">
                          <a:pos x="632" y="0"/>
                        </a:cxn>
                        <a:cxn ang="0">
                          <a:pos x="617" y="0"/>
                        </a:cxn>
                        <a:cxn ang="0">
                          <a:pos x="599" y="7"/>
                        </a:cxn>
                        <a:cxn ang="0">
                          <a:pos x="584" y="15"/>
                        </a:cxn>
                        <a:cxn ang="0">
                          <a:pos x="569" y="26"/>
                        </a:cxn>
                        <a:cxn ang="0">
                          <a:pos x="26" y="531"/>
                        </a:cxn>
                      </a:cxnLst>
                      <a:rect l="0" t="0" r="r" b="b"/>
                      <a:pathLst>
                        <a:path w="995" h="883">
                          <a:moveTo>
                            <a:pt x="26" y="531"/>
                          </a:moveTo>
                          <a:lnTo>
                            <a:pt x="26" y="531"/>
                          </a:lnTo>
                          <a:lnTo>
                            <a:pt x="15" y="546"/>
                          </a:lnTo>
                          <a:lnTo>
                            <a:pt x="8" y="561"/>
                          </a:lnTo>
                          <a:lnTo>
                            <a:pt x="0" y="576"/>
                          </a:lnTo>
                          <a:lnTo>
                            <a:pt x="0" y="591"/>
                          </a:lnTo>
                          <a:lnTo>
                            <a:pt x="0" y="606"/>
                          </a:lnTo>
                          <a:lnTo>
                            <a:pt x="4" y="621"/>
                          </a:lnTo>
                          <a:lnTo>
                            <a:pt x="11" y="636"/>
                          </a:lnTo>
                          <a:lnTo>
                            <a:pt x="23" y="647"/>
                          </a:lnTo>
                          <a:lnTo>
                            <a:pt x="273" y="860"/>
                          </a:lnTo>
                          <a:lnTo>
                            <a:pt x="273" y="860"/>
                          </a:lnTo>
                          <a:lnTo>
                            <a:pt x="288" y="871"/>
                          </a:lnTo>
                          <a:lnTo>
                            <a:pt x="303" y="879"/>
                          </a:lnTo>
                          <a:lnTo>
                            <a:pt x="322" y="883"/>
                          </a:lnTo>
                          <a:lnTo>
                            <a:pt x="340" y="883"/>
                          </a:lnTo>
                          <a:lnTo>
                            <a:pt x="359" y="879"/>
                          </a:lnTo>
                          <a:lnTo>
                            <a:pt x="378" y="875"/>
                          </a:lnTo>
                          <a:lnTo>
                            <a:pt x="393" y="864"/>
                          </a:lnTo>
                          <a:lnTo>
                            <a:pt x="408" y="853"/>
                          </a:lnTo>
                          <a:lnTo>
                            <a:pt x="969" y="322"/>
                          </a:lnTo>
                          <a:lnTo>
                            <a:pt x="969" y="322"/>
                          </a:lnTo>
                          <a:lnTo>
                            <a:pt x="984" y="307"/>
                          </a:lnTo>
                          <a:lnTo>
                            <a:pt x="991" y="292"/>
                          </a:lnTo>
                          <a:lnTo>
                            <a:pt x="995" y="277"/>
                          </a:lnTo>
                          <a:lnTo>
                            <a:pt x="995" y="262"/>
                          </a:lnTo>
                          <a:lnTo>
                            <a:pt x="995" y="247"/>
                          </a:lnTo>
                          <a:lnTo>
                            <a:pt x="987" y="232"/>
                          </a:lnTo>
                          <a:lnTo>
                            <a:pt x="976" y="217"/>
                          </a:lnTo>
                          <a:lnTo>
                            <a:pt x="965" y="206"/>
                          </a:lnTo>
                          <a:lnTo>
                            <a:pt x="699" y="15"/>
                          </a:lnTo>
                          <a:lnTo>
                            <a:pt x="699" y="15"/>
                          </a:lnTo>
                          <a:lnTo>
                            <a:pt x="685" y="7"/>
                          </a:lnTo>
                          <a:lnTo>
                            <a:pt x="670" y="0"/>
                          </a:lnTo>
                          <a:lnTo>
                            <a:pt x="651" y="0"/>
                          </a:lnTo>
                          <a:lnTo>
                            <a:pt x="632" y="0"/>
                          </a:lnTo>
                          <a:lnTo>
                            <a:pt x="617" y="0"/>
                          </a:lnTo>
                          <a:lnTo>
                            <a:pt x="599" y="7"/>
                          </a:lnTo>
                          <a:lnTo>
                            <a:pt x="584" y="15"/>
                          </a:lnTo>
                          <a:lnTo>
                            <a:pt x="569" y="26"/>
                          </a:lnTo>
                          <a:lnTo>
                            <a:pt x="26" y="5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345238" y="915988"/>
                      <a:ext cx="1016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8"/>
                        </a:cxn>
                        <a:cxn ang="0">
                          <a:pos x="56" y="49"/>
                        </a:cxn>
                        <a:cxn ang="0">
                          <a:pos x="56" y="49"/>
                        </a:cxn>
                        <a:cxn ang="0">
                          <a:pos x="60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5"/>
                        </a:cxn>
                        <a:cxn ang="0">
                          <a:pos x="64" y="41"/>
                        </a:cxn>
                        <a:cxn ang="0">
                          <a:pos x="8" y="0"/>
                        </a:cxn>
                        <a:cxn ang="0">
                          <a:pos x="8" y="0"/>
                        </a:cxn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4" h="49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8"/>
                          </a:lnTo>
                          <a:lnTo>
                            <a:pt x="56" y="49"/>
                          </a:lnTo>
                          <a:lnTo>
                            <a:pt x="56" y="49"/>
                          </a:lnTo>
                          <a:lnTo>
                            <a:pt x="60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5"/>
                          </a:lnTo>
                          <a:lnTo>
                            <a:pt x="64" y="41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321425" y="1201738"/>
                      <a:ext cx="184151" cy="16033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7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7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58BA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191251" y="110648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4" y="60"/>
                        </a:cxn>
                        <a:cxn ang="0">
                          <a:pos x="7" y="64"/>
                        </a:cxn>
                        <a:cxn ang="0">
                          <a:pos x="49" y="93"/>
                        </a:cxn>
                        <a:cxn ang="0">
                          <a:pos x="49" y="93"/>
                        </a:cxn>
                        <a:cxn ang="0">
                          <a:pos x="60" y="97"/>
                        </a:cxn>
                        <a:cxn ang="0">
                          <a:pos x="71" y="93"/>
                        </a:cxn>
                        <a:cxn ang="0">
                          <a:pos x="112" y="52"/>
                        </a:cxn>
                        <a:cxn ang="0">
                          <a:pos x="112" y="52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37"/>
                        </a:cxn>
                        <a:cxn ang="0">
                          <a:pos x="112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9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49" y="93"/>
                          </a:lnTo>
                          <a:lnTo>
                            <a:pt x="49" y="93"/>
                          </a:lnTo>
                          <a:lnTo>
                            <a:pt x="60" y="97"/>
                          </a:lnTo>
                          <a:lnTo>
                            <a:pt x="71" y="93"/>
                          </a:lnTo>
                          <a:lnTo>
                            <a:pt x="112" y="52"/>
                          </a:lnTo>
                          <a:lnTo>
                            <a:pt x="112" y="52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37"/>
                          </a:lnTo>
                          <a:lnTo>
                            <a:pt x="112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9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065838" y="101123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8" y="94"/>
                        </a:cxn>
                        <a:cxn ang="0">
                          <a:pos x="113" y="52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6" y="45"/>
                        </a:cxn>
                        <a:cxn ang="0">
                          <a:pos x="113" y="38"/>
                        </a:cxn>
                        <a:cxn ang="0">
                          <a:pos x="109" y="34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8" y="94"/>
                          </a:lnTo>
                          <a:lnTo>
                            <a:pt x="113" y="52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6" y="45"/>
                          </a:lnTo>
                          <a:lnTo>
                            <a:pt x="113" y="38"/>
                          </a:lnTo>
                          <a:lnTo>
                            <a:pt x="109" y="34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DC37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942013" y="915988"/>
                      <a:ext cx="17780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8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8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8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178551" y="13382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3"/>
                        </a:cxn>
                        <a:cxn ang="0">
                          <a:pos x="113" y="56"/>
                        </a:cxn>
                        <a:cxn ang="0">
                          <a:pos x="113" y="56"/>
                        </a:cxn>
                        <a:cxn ang="0">
                          <a:pos x="116" y="48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3" y="33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7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3"/>
                          </a:lnTo>
                          <a:lnTo>
                            <a:pt x="113" y="56"/>
                          </a:lnTo>
                          <a:lnTo>
                            <a:pt x="113" y="56"/>
                          </a:lnTo>
                          <a:lnTo>
                            <a:pt x="116" y="48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3" y="33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7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6048376" y="12366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924551" y="1141413"/>
                      <a:ext cx="18415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3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4"/>
                        </a:cxn>
                        <a:cxn ang="0">
                          <a:pos x="48" y="94"/>
                        </a:cxn>
                        <a:cxn ang="0">
                          <a:pos x="59" y="98"/>
                        </a:cxn>
                        <a:cxn ang="0">
                          <a:pos x="67" y="94"/>
                        </a:cxn>
                        <a:cxn ang="0">
                          <a:pos x="112" y="53"/>
                        </a:cxn>
                        <a:cxn ang="0">
                          <a:pos x="112" y="53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42"/>
                        </a:cxn>
                        <a:cxn ang="0">
                          <a:pos x="112" y="34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59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8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3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4"/>
                          </a:lnTo>
                          <a:lnTo>
                            <a:pt x="48" y="94"/>
                          </a:lnTo>
                          <a:lnTo>
                            <a:pt x="59" y="98"/>
                          </a:lnTo>
                          <a:lnTo>
                            <a:pt x="67" y="94"/>
                          </a:lnTo>
                          <a:lnTo>
                            <a:pt x="112" y="53"/>
                          </a:lnTo>
                          <a:lnTo>
                            <a:pt x="112" y="53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42"/>
                          </a:lnTo>
                          <a:lnTo>
                            <a:pt x="112" y="34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59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6037258" y="1468440"/>
                      <a:ext cx="188916" cy="16034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6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7"/>
                        </a:cxn>
                        <a:cxn ang="0">
                          <a:pos x="48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9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9" h="101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6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7"/>
                          </a:lnTo>
                          <a:lnTo>
                            <a:pt x="48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9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7F3A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911851" y="1368426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7"/>
                        </a:cxn>
                        <a:cxn ang="0">
                          <a:pos x="45" y="97"/>
                        </a:cxn>
                        <a:cxn ang="0">
                          <a:pos x="56" y="101"/>
                        </a:cxn>
                        <a:cxn ang="0">
                          <a:pos x="67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4"/>
                        </a:cxn>
                        <a:cxn ang="0">
                          <a:pos x="112" y="41"/>
                        </a:cxn>
                        <a:cxn ang="0">
                          <a:pos x="112" y="37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9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7"/>
                          </a:lnTo>
                          <a:lnTo>
                            <a:pt x="45" y="97"/>
                          </a:lnTo>
                          <a:lnTo>
                            <a:pt x="56" y="101"/>
                          </a:lnTo>
                          <a:lnTo>
                            <a:pt x="67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4"/>
                          </a:lnTo>
                          <a:lnTo>
                            <a:pt x="112" y="41"/>
                          </a:lnTo>
                          <a:lnTo>
                            <a:pt x="112" y="37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9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7F88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788026" y="1273176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3" y="56"/>
                        </a:cxn>
                        <a:cxn ang="0">
                          <a:pos x="3" y="63"/>
                        </a:cxn>
                        <a:cxn ang="0">
                          <a:pos x="44" y="93"/>
                        </a:cxn>
                        <a:cxn ang="0">
                          <a:pos x="44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6" y="45"/>
                        </a:cxn>
                        <a:cxn ang="0">
                          <a:pos x="112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8" y="3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3" y="56"/>
                          </a:lnTo>
                          <a:lnTo>
                            <a:pt x="3" y="63"/>
                          </a:lnTo>
                          <a:lnTo>
                            <a:pt x="44" y="93"/>
                          </a:lnTo>
                          <a:lnTo>
                            <a:pt x="44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6" y="45"/>
                          </a:lnTo>
                          <a:lnTo>
                            <a:pt x="112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8" y="3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D3D8E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805488" y="1047751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2" y="44"/>
                        </a:cxn>
                        <a:cxn ang="0">
                          <a:pos x="108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2" y="44"/>
                          </a:lnTo>
                          <a:lnTo>
                            <a:pt x="108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287963" y="1397001"/>
                      <a:ext cx="701675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9"/>
                        </a:cxn>
                        <a:cxn ang="0">
                          <a:pos x="356" y="378"/>
                        </a:cxn>
                        <a:cxn ang="0">
                          <a:pos x="442" y="296"/>
                        </a:cxn>
                        <a:cxn ang="0">
                          <a:pos x="83" y="0"/>
                        </a:cxn>
                        <a:cxn ang="0">
                          <a:pos x="0" y="79"/>
                        </a:cxn>
                      </a:cxnLst>
                      <a:rect l="0" t="0" r="r" b="b"/>
                      <a:pathLst>
                        <a:path w="442" h="378">
                          <a:moveTo>
                            <a:pt x="0" y="79"/>
                          </a:moveTo>
                          <a:lnTo>
                            <a:pt x="356" y="378"/>
                          </a:lnTo>
                          <a:lnTo>
                            <a:pt x="442" y="296"/>
                          </a:lnTo>
                          <a:lnTo>
                            <a:pt x="83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7A7C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27701" y="1758951"/>
                      <a:ext cx="19050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8"/>
                        </a:cxn>
                        <a:cxn ang="0">
                          <a:pos x="49" y="98"/>
                        </a:cxn>
                        <a:cxn ang="0">
                          <a:pos x="60" y="101"/>
                        </a:cxn>
                        <a:cxn ang="0">
                          <a:pos x="71" y="98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20" y="45"/>
                        </a:cxn>
                        <a:cxn ang="0">
                          <a:pos x="116" y="42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20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8"/>
                          </a:lnTo>
                          <a:lnTo>
                            <a:pt x="49" y="98"/>
                          </a:lnTo>
                          <a:lnTo>
                            <a:pt x="60" y="101"/>
                          </a:lnTo>
                          <a:lnTo>
                            <a:pt x="71" y="98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20" y="45"/>
                          </a:lnTo>
                          <a:lnTo>
                            <a:pt x="116" y="42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47B6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4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608638" y="1652588"/>
                      <a:ext cx="179388" cy="1666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7"/>
                        </a:cxn>
                        <a:cxn ang="0">
                          <a:pos x="45" y="101"/>
                        </a:cxn>
                        <a:cxn ang="0">
                          <a:pos x="45" y="101"/>
                        </a:cxn>
                        <a:cxn ang="0">
                          <a:pos x="56" y="105"/>
                        </a:cxn>
                        <a:cxn ang="0">
                          <a:pos x="60" y="101"/>
                        </a:cxn>
                        <a:cxn ang="0">
                          <a:pos x="68" y="97"/>
                        </a:cxn>
                        <a:cxn ang="0">
                          <a:pos x="109" y="60"/>
                        </a:cxn>
                        <a:cxn ang="0">
                          <a:pos x="109" y="60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3" y="45"/>
                        </a:cxn>
                        <a:cxn ang="0">
                          <a:pos x="109" y="37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8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3" h="105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7"/>
                          </a:lnTo>
                          <a:lnTo>
                            <a:pt x="45" y="101"/>
                          </a:lnTo>
                          <a:lnTo>
                            <a:pt x="45" y="101"/>
                          </a:lnTo>
                          <a:lnTo>
                            <a:pt x="56" y="105"/>
                          </a:lnTo>
                          <a:lnTo>
                            <a:pt x="60" y="101"/>
                          </a:lnTo>
                          <a:lnTo>
                            <a:pt x="68" y="97"/>
                          </a:lnTo>
                          <a:lnTo>
                            <a:pt x="109" y="60"/>
                          </a:lnTo>
                          <a:lnTo>
                            <a:pt x="109" y="60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3" y="45"/>
                          </a:lnTo>
                          <a:lnTo>
                            <a:pt x="109" y="37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8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484813" y="1557338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1"/>
                        </a:cxn>
                        <a:cxn ang="0">
                          <a:pos x="4" y="41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0"/>
                        </a:cxn>
                        <a:cxn ang="0">
                          <a:pos x="67" y="0"/>
                        </a:cxn>
                        <a:cxn ang="0">
                          <a:pos x="56" y="0"/>
                        </a:cxn>
                        <a:cxn ang="0">
                          <a:pos x="48" y="4"/>
                        </a:cxn>
                        <a:cxn ang="0">
                          <a:pos x="4" y="41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1"/>
                          </a:moveTo>
                          <a:lnTo>
                            <a:pt x="4" y="41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0"/>
                          </a:lnTo>
                          <a:lnTo>
                            <a:pt x="67" y="0"/>
                          </a:lnTo>
                          <a:lnTo>
                            <a:pt x="56" y="0"/>
                          </a:lnTo>
                          <a:lnTo>
                            <a:pt x="48" y="4"/>
                          </a:lnTo>
                          <a:lnTo>
                            <a:pt x="4" y="41"/>
                          </a:lnTo>
                          <a:close/>
                        </a:path>
                      </a:pathLst>
                    </a:custGeom>
                    <a:solidFill>
                      <a:srgbClr val="00B8E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65751" y="1457326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4" y="93"/>
                        </a:cxn>
                        <a:cxn ang="0">
                          <a:pos x="109" y="52"/>
                        </a:cxn>
                        <a:cxn ang="0">
                          <a:pos x="109" y="52"/>
                        </a:cxn>
                        <a:cxn ang="0">
                          <a:pos x="112" y="48"/>
                        </a:cxn>
                        <a:cxn ang="0">
                          <a:pos x="112" y="45"/>
                        </a:cxn>
                        <a:cxn ang="0">
                          <a:pos x="112" y="41"/>
                        </a:cxn>
                        <a:cxn ang="0">
                          <a:pos x="109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4" y="93"/>
                          </a:lnTo>
                          <a:lnTo>
                            <a:pt x="109" y="52"/>
                          </a:lnTo>
                          <a:lnTo>
                            <a:pt x="109" y="52"/>
                          </a:lnTo>
                          <a:lnTo>
                            <a:pt x="112" y="48"/>
                          </a:lnTo>
                          <a:lnTo>
                            <a:pt x="112" y="45"/>
                          </a:lnTo>
                          <a:lnTo>
                            <a:pt x="112" y="41"/>
                          </a:lnTo>
                          <a:lnTo>
                            <a:pt x="109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430838" y="1782763"/>
                      <a:ext cx="889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30" y="49"/>
                        </a:cxn>
                        <a:cxn ang="0">
                          <a:pos x="56" y="23"/>
                        </a:cxn>
                        <a:cxn ang="0">
                          <a:pos x="2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56" h="49">
                          <a:moveTo>
                            <a:pt x="0" y="27"/>
                          </a:moveTo>
                          <a:lnTo>
                            <a:pt x="30" y="49"/>
                          </a:lnTo>
                          <a:lnTo>
                            <a:pt x="56" y="23"/>
                          </a:lnTo>
                          <a:lnTo>
                            <a:pt x="2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6" name="왼쪽/오른쪽 화살표 105"/>
                  <p:cNvSpPr/>
                  <p:nvPr/>
                </p:nvSpPr>
                <p:spPr>
                  <a:xfrm>
                    <a:off x="3940114" y="4305685"/>
                    <a:ext cx="249505" cy="80775"/>
                  </a:xfrm>
                  <a:prstGeom prst="leftRightArrow">
                    <a:avLst>
                      <a:gd name="adj1" fmla="val 46069"/>
                      <a:gd name="adj2" fmla="val 56496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107" name="직선 연결선 45"/>
                  <p:cNvCxnSpPr>
                    <a:endCxn id="64" idx="2"/>
                  </p:cNvCxnSpPr>
                  <p:nvPr/>
                </p:nvCxnSpPr>
                <p:spPr>
                  <a:xfrm flipV="1">
                    <a:off x="4262113" y="3955433"/>
                    <a:ext cx="40094" cy="32922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직선 연결선 45"/>
                  <p:cNvCxnSpPr>
                    <a:endCxn id="64" idx="2"/>
                  </p:cNvCxnSpPr>
                  <p:nvPr/>
                </p:nvCxnSpPr>
                <p:spPr>
                  <a:xfrm flipV="1">
                    <a:off x="3940114" y="3955433"/>
                    <a:ext cx="362093" cy="32616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직사각형 108"/>
                  <p:cNvSpPr/>
                  <p:nvPr/>
                </p:nvSpPr>
                <p:spPr>
                  <a:xfrm>
                    <a:off x="3717429" y="4333141"/>
                    <a:ext cx="700392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D2D</a:t>
                    </a:r>
                    <a:endParaRPr lang="en-US" altLang="ko-KR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110" name="Group 43"/>
                  <p:cNvGrpSpPr/>
                  <p:nvPr/>
                </p:nvGrpSpPr>
                <p:grpSpPr>
                  <a:xfrm rot="19059038">
                    <a:off x="3719675" y="5229601"/>
                    <a:ext cx="146920" cy="126334"/>
                    <a:chOff x="5140326" y="666751"/>
                    <a:chExt cx="1655763" cy="1531938"/>
                  </a:xfrm>
                </p:grpSpPr>
                <p:sp>
                  <p:nvSpPr>
                    <p:cNvPr id="14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157788" y="844551"/>
                      <a:ext cx="1633538" cy="1354138"/>
                    </a:xfrm>
                    <a:custGeom>
                      <a:avLst/>
                      <a:gdLst/>
                      <a:ahLst/>
                      <a:cxnLst>
                        <a:cxn ang="0">
                          <a:pos x="1021" y="143"/>
                        </a:cxn>
                        <a:cxn ang="0">
                          <a:pos x="1021" y="143"/>
                        </a:cxn>
                        <a:cxn ang="0">
                          <a:pos x="1025" y="146"/>
                        </a:cxn>
                        <a:cxn ang="0">
                          <a:pos x="1029" y="154"/>
                        </a:cxn>
                        <a:cxn ang="0">
                          <a:pos x="1029" y="172"/>
                        </a:cxn>
                        <a:cxn ang="0">
                          <a:pos x="1029" y="202"/>
                        </a:cxn>
                        <a:cxn ang="0">
                          <a:pos x="1029" y="202"/>
                        </a:cxn>
                        <a:cxn ang="0">
                          <a:pos x="1025" y="236"/>
                        </a:cxn>
                        <a:cxn ang="0">
                          <a:pos x="1021" y="258"/>
                        </a:cxn>
                        <a:cxn ang="0">
                          <a:pos x="1017" y="273"/>
                        </a:cxn>
                        <a:cxn ang="0">
                          <a:pos x="1010" y="281"/>
                        </a:cxn>
                        <a:cxn ang="0">
                          <a:pos x="1010" y="281"/>
                        </a:cxn>
                        <a:cxn ang="0">
                          <a:pos x="737" y="546"/>
                        </a:cxn>
                        <a:cxn ang="0">
                          <a:pos x="546" y="733"/>
                        </a:cxn>
                        <a:cxn ang="0">
                          <a:pos x="471" y="801"/>
                        </a:cxn>
                        <a:cxn ang="0">
                          <a:pos x="427" y="842"/>
                        </a:cxn>
                        <a:cxn ang="0">
                          <a:pos x="427" y="842"/>
                        </a:cxn>
                        <a:cxn ang="0">
                          <a:pos x="419" y="846"/>
                        </a:cxn>
                        <a:cxn ang="0">
                          <a:pos x="393" y="853"/>
                        </a:cxn>
                        <a:cxn ang="0">
                          <a:pos x="374" y="853"/>
                        </a:cxn>
                        <a:cxn ang="0">
                          <a:pos x="352" y="853"/>
                        </a:cxn>
                        <a:cxn ang="0">
                          <a:pos x="329" y="846"/>
                        </a:cxn>
                        <a:cxn ang="0">
                          <a:pos x="307" y="834"/>
                        </a:cxn>
                        <a:cxn ang="0">
                          <a:pos x="307" y="834"/>
                        </a:cxn>
                        <a:cxn ang="0">
                          <a:pos x="281" y="816"/>
                        </a:cxn>
                        <a:cxn ang="0">
                          <a:pos x="243" y="786"/>
                        </a:cxn>
                        <a:cxn ang="0">
                          <a:pos x="146" y="700"/>
                        </a:cxn>
                        <a:cxn ang="0">
                          <a:pos x="11" y="576"/>
                        </a:cxn>
                        <a:cxn ang="0">
                          <a:pos x="11" y="576"/>
                        </a:cxn>
                        <a:cxn ang="0">
                          <a:pos x="0" y="561"/>
                        </a:cxn>
                        <a:cxn ang="0">
                          <a:pos x="0" y="546"/>
                        </a:cxn>
                        <a:cxn ang="0">
                          <a:pos x="0" y="531"/>
                        </a:cxn>
                        <a:cxn ang="0">
                          <a:pos x="4" y="520"/>
                        </a:cxn>
                        <a:cxn ang="0">
                          <a:pos x="15" y="502"/>
                        </a:cxn>
                        <a:cxn ang="0">
                          <a:pos x="30" y="487"/>
                        </a:cxn>
                        <a:cxn ang="0">
                          <a:pos x="30" y="487"/>
                        </a:cxn>
                        <a:cxn ang="0">
                          <a:pos x="120" y="408"/>
                        </a:cxn>
                        <a:cxn ang="0">
                          <a:pos x="322" y="244"/>
                        </a:cxn>
                        <a:cxn ang="0">
                          <a:pos x="527" y="83"/>
                        </a:cxn>
                        <a:cxn ang="0">
                          <a:pos x="602" y="27"/>
                        </a:cxn>
                        <a:cxn ang="0">
                          <a:pos x="628" y="8"/>
                        </a:cxn>
                        <a:cxn ang="0">
                          <a:pos x="643" y="0"/>
                        </a:cxn>
                        <a:cxn ang="0">
                          <a:pos x="643" y="0"/>
                        </a:cxn>
                        <a:cxn ang="0">
                          <a:pos x="658" y="0"/>
                        </a:cxn>
                        <a:cxn ang="0">
                          <a:pos x="677" y="4"/>
                        </a:cxn>
                        <a:cxn ang="0">
                          <a:pos x="726" y="15"/>
                        </a:cxn>
                        <a:cxn ang="0">
                          <a:pos x="786" y="34"/>
                        </a:cxn>
                        <a:cxn ang="0">
                          <a:pos x="853" y="60"/>
                        </a:cxn>
                        <a:cxn ang="0">
                          <a:pos x="969" y="113"/>
                        </a:cxn>
                        <a:cxn ang="0">
                          <a:pos x="1006" y="131"/>
                        </a:cxn>
                        <a:cxn ang="0">
                          <a:pos x="1021" y="143"/>
                        </a:cxn>
                        <a:cxn ang="0">
                          <a:pos x="1021" y="143"/>
                        </a:cxn>
                      </a:cxnLst>
                      <a:rect l="0" t="0" r="r" b="b"/>
                      <a:pathLst>
                        <a:path w="1029" h="853">
                          <a:moveTo>
                            <a:pt x="1021" y="143"/>
                          </a:moveTo>
                          <a:lnTo>
                            <a:pt x="1021" y="143"/>
                          </a:lnTo>
                          <a:lnTo>
                            <a:pt x="1025" y="146"/>
                          </a:lnTo>
                          <a:lnTo>
                            <a:pt x="1029" y="154"/>
                          </a:lnTo>
                          <a:lnTo>
                            <a:pt x="1029" y="172"/>
                          </a:lnTo>
                          <a:lnTo>
                            <a:pt x="1029" y="202"/>
                          </a:lnTo>
                          <a:lnTo>
                            <a:pt x="1029" y="202"/>
                          </a:lnTo>
                          <a:lnTo>
                            <a:pt x="1025" y="236"/>
                          </a:lnTo>
                          <a:lnTo>
                            <a:pt x="1021" y="258"/>
                          </a:lnTo>
                          <a:lnTo>
                            <a:pt x="1017" y="273"/>
                          </a:lnTo>
                          <a:lnTo>
                            <a:pt x="1010" y="281"/>
                          </a:lnTo>
                          <a:lnTo>
                            <a:pt x="1010" y="281"/>
                          </a:lnTo>
                          <a:lnTo>
                            <a:pt x="737" y="546"/>
                          </a:lnTo>
                          <a:lnTo>
                            <a:pt x="546" y="733"/>
                          </a:lnTo>
                          <a:lnTo>
                            <a:pt x="471" y="801"/>
                          </a:lnTo>
                          <a:lnTo>
                            <a:pt x="427" y="842"/>
                          </a:lnTo>
                          <a:lnTo>
                            <a:pt x="427" y="842"/>
                          </a:lnTo>
                          <a:lnTo>
                            <a:pt x="419" y="846"/>
                          </a:lnTo>
                          <a:lnTo>
                            <a:pt x="393" y="853"/>
                          </a:lnTo>
                          <a:lnTo>
                            <a:pt x="374" y="853"/>
                          </a:lnTo>
                          <a:lnTo>
                            <a:pt x="352" y="853"/>
                          </a:lnTo>
                          <a:lnTo>
                            <a:pt x="329" y="846"/>
                          </a:lnTo>
                          <a:lnTo>
                            <a:pt x="307" y="834"/>
                          </a:lnTo>
                          <a:lnTo>
                            <a:pt x="307" y="834"/>
                          </a:lnTo>
                          <a:lnTo>
                            <a:pt x="281" y="816"/>
                          </a:lnTo>
                          <a:lnTo>
                            <a:pt x="243" y="786"/>
                          </a:lnTo>
                          <a:lnTo>
                            <a:pt x="146" y="700"/>
                          </a:lnTo>
                          <a:lnTo>
                            <a:pt x="11" y="576"/>
                          </a:lnTo>
                          <a:lnTo>
                            <a:pt x="11" y="576"/>
                          </a:lnTo>
                          <a:lnTo>
                            <a:pt x="0" y="561"/>
                          </a:lnTo>
                          <a:lnTo>
                            <a:pt x="0" y="546"/>
                          </a:lnTo>
                          <a:lnTo>
                            <a:pt x="0" y="531"/>
                          </a:lnTo>
                          <a:lnTo>
                            <a:pt x="4" y="520"/>
                          </a:lnTo>
                          <a:lnTo>
                            <a:pt x="15" y="502"/>
                          </a:lnTo>
                          <a:lnTo>
                            <a:pt x="30" y="487"/>
                          </a:lnTo>
                          <a:lnTo>
                            <a:pt x="30" y="487"/>
                          </a:lnTo>
                          <a:lnTo>
                            <a:pt x="120" y="408"/>
                          </a:lnTo>
                          <a:lnTo>
                            <a:pt x="322" y="244"/>
                          </a:lnTo>
                          <a:lnTo>
                            <a:pt x="527" y="83"/>
                          </a:lnTo>
                          <a:lnTo>
                            <a:pt x="602" y="27"/>
                          </a:lnTo>
                          <a:lnTo>
                            <a:pt x="628" y="8"/>
                          </a:lnTo>
                          <a:lnTo>
                            <a:pt x="643" y="0"/>
                          </a:lnTo>
                          <a:lnTo>
                            <a:pt x="643" y="0"/>
                          </a:lnTo>
                          <a:lnTo>
                            <a:pt x="658" y="0"/>
                          </a:lnTo>
                          <a:lnTo>
                            <a:pt x="677" y="4"/>
                          </a:lnTo>
                          <a:lnTo>
                            <a:pt x="726" y="15"/>
                          </a:lnTo>
                          <a:lnTo>
                            <a:pt x="786" y="34"/>
                          </a:lnTo>
                          <a:lnTo>
                            <a:pt x="853" y="60"/>
                          </a:lnTo>
                          <a:lnTo>
                            <a:pt x="969" y="113"/>
                          </a:lnTo>
                          <a:lnTo>
                            <a:pt x="1006" y="131"/>
                          </a:lnTo>
                          <a:lnTo>
                            <a:pt x="1021" y="143"/>
                          </a:lnTo>
                          <a:lnTo>
                            <a:pt x="1021" y="143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140326" y="666751"/>
                      <a:ext cx="1655763" cy="146685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554"/>
                        </a:cxn>
                        <a:cxn ang="0">
                          <a:pos x="30" y="554"/>
                        </a:cxn>
                        <a:cxn ang="0">
                          <a:pos x="19" y="569"/>
                        </a:cxn>
                        <a:cxn ang="0">
                          <a:pos x="7" y="584"/>
                        </a:cxn>
                        <a:cxn ang="0">
                          <a:pos x="4" y="602"/>
                        </a:cxn>
                        <a:cxn ang="0">
                          <a:pos x="0" y="617"/>
                        </a:cxn>
                        <a:cxn ang="0">
                          <a:pos x="4" y="632"/>
                        </a:cxn>
                        <a:cxn ang="0">
                          <a:pos x="7" y="651"/>
                        </a:cxn>
                        <a:cxn ang="0">
                          <a:pos x="15" y="662"/>
                        </a:cxn>
                        <a:cxn ang="0">
                          <a:pos x="26" y="677"/>
                        </a:cxn>
                        <a:cxn ang="0">
                          <a:pos x="288" y="902"/>
                        </a:cxn>
                        <a:cxn ang="0">
                          <a:pos x="288" y="902"/>
                        </a:cxn>
                        <a:cxn ang="0">
                          <a:pos x="303" y="913"/>
                        </a:cxn>
                        <a:cxn ang="0">
                          <a:pos x="322" y="920"/>
                        </a:cxn>
                        <a:cxn ang="0">
                          <a:pos x="340" y="924"/>
                        </a:cxn>
                        <a:cxn ang="0">
                          <a:pos x="359" y="924"/>
                        </a:cxn>
                        <a:cxn ang="0">
                          <a:pos x="378" y="920"/>
                        </a:cxn>
                        <a:cxn ang="0">
                          <a:pos x="396" y="917"/>
                        </a:cxn>
                        <a:cxn ang="0">
                          <a:pos x="415" y="905"/>
                        </a:cxn>
                        <a:cxn ang="0">
                          <a:pos x="430" y="894"/>
                        </a:cxn>
                        <a:cxn ang="0">
                          <a:pos x="1017" y="341"/>
                        </a:cxn>
                        <a:cxn ang="0">
                          <a:pos x="1017" y="341"/>
                        </a:cxn>
                        <a:cxn ang="0">
                          <a:pos x="1028" y="326"/>
                        </a:cxn>
                        <a:cxn ang="0">
                          <a:pos x="1036" y="311"/>
                        </a:cxn>
                        <a:cxn ang="0">
                          <a:pos x="1043" y="296"/>
                        </a:cxn>
                        <a:cxn ang="0">
                          <a:pos x="1043" y="277"/>
                        </a:cxn>
                        <a:cxn ang="0">
                          <a:pos x="1040" y="262"/>
                        </a:cxn>
                        <a:cxn ang="0">
                          <a:pos x="1032" y="247"/>
                        </a:cxn>
                        <a:cxn ang="0">
                          <a:pos x="1025" y="232"/>
                        </a:cxn>
                        <a:cxn ang="0">
                          <a:pos x="1010" y="221"/>
                        </a:cxn>
                        <a:cxn ang="0">
                          <a:pos x="729" y="19"/>
                        </a:cxn>
                        <a:cxn ang="0">
                          <a:pos x="729" y="19"/>
                        </a:cxn>
                        <a:cxn ang="0">
                          <a:pos x="714" y="11"/>
                        </a:cxn>
                        <a:cxn ang="0">
                          <a:pos x="699" y="4"/>
                        </a:cxn>
                        <a:cxn ang="0">
                          <a:pos x="681" y="0"/>
                        </a:cxn>
                        <a:cxn ang="0">
                          <a:pos x="662" y="0"/>
                        </a:cxn>
                        <a:cxn ang="0">
                          <a:pos x="643" y="4"/>
                        </a:cxn>
                        <a:cxn ang="0">
                          <a:pos x="625" y="11"/>
                        </a:cxn>
                        <a:cxn ang="0">
                          <a:pos x="606" y="19"/>
                        </a:cxn>
                        <a:cxn ang="0">
                          <a:pos x="591" y="30"/>
                        </a:cxn>
                        <a:cxn ang="0">
                          <a:pos x="30" y="554"/>
                        </a:cxn>
                      </a:cxnLst>
                      <a:rect l="0" t="0" r="r" b="b"/>
                      <a:pathLst>
                        <a:path w="1043" h="924">
                          <a:moveTo>
                            <a:pt x="30" y="554"/>
                          </a:moveTo>
                          <a:lnTo>
                            <a:pt x="30" y="554"/>
                          </a:lnTo>
                          <a:lnTo>
                            <a:pt x="19" y="569"/>
                          </a:lnTo>
                          <a:lnTo>
                            <a:pt x="7" y="584"/>
                          </a:lnTo>
                          <a:lnTo>
                            <a:pt x="4" y="602"/>
                          </a:lnTo>
                          <a:lnTo>
                            <a:pt x="0" y="617"/>
                          </a:lnTo>
                          <a:lnTo>
                            <a:pt x="4" y="632"/>
                          </a:lnTo>
                          <a:lnTo>
                            <a:pt x="7" y="651"/>
                          </a:lnTo>
                          <a:lnTo>
                            <a:pt x="15" y="662"/>
                          </a:lnTo>
                          <a:lnTo>
                            <a:pt x="26" y="677"/>
                          </a:lnTo>
                          <a:lnTo>
                            <a:pt x="288" y="902"/>
                          </a:lnTo>
                          <a:lnTo>
                            <a:pt x="288" y="902"/>
                          </a:lnTo>
                          <a:lnTo>
                            <a:pt x="303" y="913"/>
                          </a:lnTo>
                          <a:lnTo>
                            <a:pt x="322" y="920"/>
                          </a:lnTo>
                          <a:lnTo>
                            <a:pt x="340" y="924"/>
                          </a:lnTo>
                          <a:lnTo>
                            <a:pt x="359" y="924"/>
                          </a:lnTo>
                          <a:lnTo>
                            <a:pt x="378" y="920"/>
                          </a:lnTo>
                          <a:lnTo>
                            <a:pt x="396" y="917"/>
                          </a:lnTo>
                          <a:lnTo>
                            <a:pt x="415" y="905"/>
                          </a:lnTo>
                          <a:lnTo>
                            <a:pt x="430" y="894"/>
                          </a:lnTo>
                          <a:lnTo>
                            <a:pt x="1017" y="341"/>
                          </a:lnTo>
                          <a:lnTo>
                            <a:pt x="1017" y="341"/>
                          </a:lnTo>
                          <a:lnTo>
                            <a:pt x="1028" y="326"/>
                          </a:lnTo>
                          <a:lnTo>
                            <a:pt x="1036" y="311"/>
                          </a:lnTo>
                          <a:lnTo>
                            <a:pt x="1043" y="296"/>
                          </a:lnTo>
                          <a:lnTo>
                            <a:pt x="1043" y="277"/>
                          </a:lnTo>
                          <a:lnTo>
                            <a:pt x="1040" y="262"/>
                          </a:lnTo>
                          <a:lnTo>
                            <a:pt x="1032" y="247"/>
                          </a:lnTo>
                          <a:lnTo>
                            <a:pt x="1025" y="232"/>
                          </a:lnTo>
                          <a:lnTo>
                            <a:pt x="1010" y="221"/>
                          </a:lnTo>
                          <a:lnTo>
                            <a:pt x="729" y="19"/>
                          </a:lnTo>
                          <a:lnTo>
                            <a:pt x="729" y="19"/>
                          </a:lnTo>
                          <a:lnTo>
                            <a:pt x="714" y="11"/>
                          </a:lnTo>
                          <a:lnTo>
                            <a:pt x="699" y="4"/>
                          </a:lnTo>
                          <a:lnTo>
                            <a:pt x="681" y="0"/>
                          </a:lnTo>
                          <a:lnTo>
                            <a:pt x="662" y="0"/>
                          </a:lnTo>
                          <a:lnTo>
                            <a:pt x="643" y="4"/>
                          </a:lnTo>
                          <a:lnTo>
                            <a:pt x="625" y="11"/>
                          </a:lnTo>
                          <a:lnTo>
                            <a:pt x="606" y="19"/>
                          </a:lnTo>
                          <a:lnTo>
                            <a:pt x="591" y="30"/>
                          </a:lnTo>
                          <a:lnTo>
                            <a:pt x="30" y="55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181601" y="696913"/>
                      <a:ext cx="1579563" cy="1401763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531"/>
                        </a:cxn>
                        <a:cxn ang="0">
                          <a:pos x="26" y="531"/>
                        </a:cxn>
                        <a:cxn ang="0">
                          <a:pos x="15" y="546"/>
                        </a:cxn>
                        <a:cxn ang="0">
                          <a:pos x="8" y="561"/>
                        </a:cxn>
                        <a:cxn ang="0">
                          <a:pos x="0" y="576"/>
                        </a:cxn>
                        <a:cxn ang="0">
                          <a:pos x="0" y="591"/>
                        </a:cxn>
                        <a:cxn ang="0">
                          <a:pos x="0" y="606"/>
                        </a:cxn>
                        <a:cxn ang="0">
                          <a:pos x="4" y="621"/>
                        </a:cxn>
                        <a:cxn ang="0">
                          <a:pos x="11" y="636"/>
                        </a:cxn>
                        <a:cxn ang="0">
                          <a:pos x="23" y="647"/>
                        </a:cxn>
                        <a:cxn ang="0">
                          <a:pos x="273" y="860"/>
                        </a:cxn>
                        <a:cxn ang="0">
                          <a:pos x="273" y="860"/>
                        </a:cxn>
                        <a:cxn ang="0">
                          <a:pos x="288" y="871"/>
                        </a:cxn>
                        <a:cxn ang="0">
                          <a:pos x="303" y="879"/>
                        </a:cxn>
                        <a:cxn ang="0">
                          <a:pos x="322" y="883"/>
                        </a:cxn>
                        <a:cxn ang="0">
                          <a:pos x="340" y="883"/>
                        </a:cxn>
                        <a:cxn ang="0">
                          <a:pos x="359" y="879"/>
                        </a:cxn>
                        <a:cxn ang="0">
                          <a:pos x="378" y="875"/>
                        </a:cxn>
                        <a:cxn ang="0">
                          <a:pos x="393" y="864"/>
                        </a:cxn>
                        <a:cxn ang="0">
                          <a:pos x="408" y="853"/>
                        </a:cxn>
                        <a:cxn ang="0">
                          <a:pos x="969" y="322"/>
                        </a:cxn>
                        <a:cxn ang="0">
                          <a:pos x="969" y="322"/>
                        </a:cxn>
                        <a:cxn ang="0">
                          <a:pos x="984" y="307"/>
                        </a:cxn>
                        <a:cxn ang="0">
                          <a:pos x="991" y="292"/>
                        </a:cxn>
                        <a:cxn ang="0">
                          <a:pos x="995" y="277"/>
                        </a:cxn>
                        <a:cxn ang="0">
                          <a:pos x="995" y="262"/>
                        </a:cxn>
                        <a:cxn ang="0">
                          <a:pos x="995" y="247"/>
                        </a:cxn>
                        <a:cxn ang="0">
                          <a:pos x="987" y="232"/>
                        </a:cxn>
                        <a:cxn ang="0">
                          <a:pos x="976" y="217"/>
                        </a:cxn>
                        <a:cxn ang="0">
                          <a:pos x="965" y="206"/>
                        </a:cxn>
                        <a:cxn ang="0">
                          <a:pos x="699" y="15"/>
                        </a:cxn>
                        <a:cxn ang="0">
                          <a:pos x="699" y="15"/>
                        </a:cxn>
                        <a:cxn ang="0">
                          <a:pos x="685" y="7"/>
                        </a:cxn>
                        <a:cxn ang="0">
                          <a:pos x="670" y="0"/>
                        </a:cxn>
                        <a:cxn ang="0">
                          <a:pos x="651" y="0"/>
                        </a:cxn>
                        <a:cxn ang="0">
                          <a:pos x="632" y="0"/>
                        </a:cxn>
                        <a:cxn ang="0">
                          <a:pos x="617" y="0"/>
                        </a:cxn>
                        <a:cxn ang="0">
                          <a:pos x="599" y="7"/>
                        </a:cxn>
                        <a:cxn ang="0">
                          <a:pos x="584" y="15"/>
                        </a:cxn>
                        <a:cxn ang="0">
                          <a:pos x="569" y="26"/>
                        </a:cxn>
                        <a:cxn ang="0">
                          <a:pos x="26" y="531"/>
                        </a:cxn>
                      </a:cxnLst>
                      <a:rect l="0" t="0" r="r" b="b"/>
                      <a:pathLst>
                        <a:path w="995" h="883">
                          <a:moveTo>
                            <a:pt x="26" y="531"/>
                          </a:moveTo>
                          <a:lnTo>
                            <a:pt x="26" y="531"/>
                          </a:lnTo>
                          <a:lnTo>
                            <a:pt x="15" y="546"/>
                          </a:lnTo>
                          <a:lnTo>
                            <a:pt x="8" y="561"/>
                          </a:lnTo>
                          <a:lnTo>
                            <a:pt x="0" y="576"/>
                          </a:lnTo>
                          <a:lnTo>
                            <a:pt x="0" y="591"/>
                          </a:lnTo>
                          <a:lnTo>
                            <a:pt x="0" y="606"/>
                          </a:lnTo>
                          <a:lnTo>
                            <a:pt x="4" y="621"/>
                          </a:lnTo>
                          <a:lnTo>
                            <a:pt x="11" y="636"/>
                          </a:lnTo>
                          <a:lnTo>
                            <a:pt x="23" y="647"/>
                          </a:lnTo>
                          <a:lnTo>
                            <a:pt x="273" y="860"/>
                          </a:lnTo>
                          <a:lnTo>
                            <a:pt x="273" y="860"/>
                          </a:lnTo>
                          <a:lnTo>
                            <a:pt x="288" y="871"/>
                          </a:lnTo>
                          <a:lnTo>
                            <a:pt x="303" y="879"/>
                          </a:lnTo>
                          <a:lnTo>
                            <a:pt x="322" y="883"/>
                          </a:lnTo>
                          <a:lnTo>
                            <a:pt x="340" y="883"/>
                          </a:lnTo>
                          <a:lnTo>
                            <a:pt x="359" y="879"/>
                          </a:lnTo>
                          <a:lnTo>
                            <a:pt x="378" y="875"/>
                          </a:lnTo>
                          <a:lnTo>
                            <a:pt x="393" y="864"/>
                          </a:lnTo>
                          <a:lnTo>
                            <a:pt x="408" y="853"/>
                          </a:lnTo>
                          <a:lnTo>
                            <a:pt x="969" y="322"/>
                          </a:lnTo>
                          <a:lnTo>
                            <a:pt x="969" y="322"/>
                          </a:lnTo>
                          <a:lnTo>
                            <a:pt x="984" y="307"/>
                          </a:lnTo>
                          <a:lnTo>
                            <a:pt x="991" y="292"/>
                          </a:lnTo>
                          <a:lnTo>
                            <a:pt x="995" y="277"/>
                          </a:lnTo>
                          <a:lnTo>
                            <a:pt x="995" y="262"/>
                          </a:lnTo>
                          <a:lnTo>
                            <a:pt x="995" y="247"/>
                          </a:lnTo>
                          <a:lnTo>
                            <a:pt x="987" y="232"/>
                          </a:lnTo>
                          <a:lnTo>
                            <a:pt x="976" y="217"/>
                          </a:lnTo>
                          <a:lnTo>
                            <a:pt x="965" y="206"/>
                          </a:lnTo>
                          <a:lnTo>
                            <a:pt x="699" y="15"/>
                          </a:lnTo>
                          <a:lnTo>
                            <a:pt x="699" y="15"/>
                          </a:lnTo>
                          <a:lnTo>
                            <a:pt x="685" y="7"/>
                          </a:lnTo>
                          <a:lnTo>
                            <a:pt x="670" y="0"/>
                          </a:lnTo>
                          <a:lnTo>
                            <a:pt x="651" y="0"/>
                          </a:lnTo>
                          <a:lnTo>
                            <a:pt x="632" y="0"/>
                          </a:lnTo>
                          <a:lnTo>
                            <a:pt x="617" y="0"/>
                          </a:lnTo>
                          <a:lnTo>
                            <a:pt x="599" y="7"/>
                          </a:lnTo>
                          <a:lnTo>
                            <a:pt x="584" y="15"/>
                          </a:lnTo>
                          <a:lnTo>
                            <a:pt x="569" y="26"/>
                          </a:lnTo>
                          <a:lnTo>
                            <a:pt x="26" y="5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345238" y="915988"/>
                      <a:ext cx="1016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8"/>
                        </a:cxn>
                        <a:cxn ang="0">
                          <a:pos x="56" y="49"/>
                        </a:cxn>
                        <a:cxn ang="0">
                          <a:pos x="56" y="49"/>
                        </a:cxn>
                        <a:cxn ang="0">
                          <a:pos x="60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5"/>
                        </a:cxn>
                        <a:cxn ang="0">
                          <a:pos x="64" y="41"/>
                        </a:cxn>
                        <a:cxn ang="0">
                          <a:pos x="8" y="0"/>
                        </a:cxn>
                        <a:cxn ang="0">
                          <a:pos x="8" y="0"/>
                        </a:cxn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4" h="49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8"/>
                          </a:lnTo>
                          <a:lnTo>
                            <a:pt x="56" y="49"/>
                          </a:lnTo>
                          <a:lnTo>
                            <a:pt x="56" y="49"/>
                          </a:lnTo>
                          <a:lnTo>
                            <a:pt x="60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5"/>
                          </a:lnTo>
                          <a:lnTo>
                            <a:pt x="64" y="41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321425" y="1201738"/>
                      <a:ext cx="184151" cy="16033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7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7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58BA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191251" y="110648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4" y="60"/>
                        </a:cxn>
                        <a:cxn ang="0">
                          <a:pos x="7" y="64"/>
                        </a:cxn>
                        <a:cxn ang="0">
                          <a:pos x="49" y="93"/>
                        </a:cxn>
                        <a:cxn ang="0">
                          <a:pos x="49" y="93"/>
                        </a:cxn>
                        <a:cxn ang="0">
                          <a:pos x="60" y="97"/>
                        </a:cxn>
                        <a:cxn ang="0">
                          <a:pos x="71" y="93"/>
                        </a:cxn>
                        <a:cxn ang="0">
                          <a:pos x="112" y="52"/>
                        </a:cxn>
                        <a:cxn ang="0">
                          <a:pos x="112" y="52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37"/>
                        </a:cxn>
                        <a:cxn ang="0">
                          <a:pos x="112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9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49" y="93"/>
                          </a:lnTo>
                          <a:lnTo>
                            <a:pt x="49" y="93"/>
                          </a:lnTo>
                          <a:lnTo>
                            <a:pt x="60" y="97"/>
                          </a:lnTo>
                          <a:lnTo>
                            <a:pt x="71" y="93"/>
                          </a:lnTo>
                          <a:lnTo>
                            <a:pt x="112" y="52"/>
                          </a:lnTo>
                          <a:lnTo>
                            <a:pt x="112" y="52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37"/>
                          </a:lnTo>
                          <a:lnTo>
                            <a:pt x="112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9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065838" y="101123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8" y="94"/>
                        </a:cxn>
                        <a:cxn ang="0">
                          <a:pos x="113" y="52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6" y="45"/>
                        </a:cxn>
                        <a:cxn ang="0">
                          <a:pos x="113" y="38"/>
                        </a:cxn>
                        <a:cxn ang="0">
                          <a:pos x="109" y="34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8" y="94"/>
                          </a:lnTo>
                          <a:lnTo>
                            <a:pt x="113" y="52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6" y="45"/>
                          </a:lnTo>
                          <a:lnTo>
                            <a:pt x="113" y="38"/>
                          </a:lnTo>
                          <a:lnTo>
                            <a:pt x="109" y="34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DC37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942013" y="915988"/>
                      <a:ext cx="17780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8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8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8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178551" y="13382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3"/>
                        </a:cxn>
                        <a:cxn ang="0">
                          <a:pos x="113" y="56"/>
                        </a:cxn>
                        <a:cxn ang="0">
                          <a:pos x="113" y="56"/>
                        </a:cxn>
                        <a:cxn ang="0">
                          <a:pos x="116" y="48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3" y="33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7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3"/>
                          </a:lnTo>
                          <a:lnTo>
                            <a:pt x="113" y="56"/>
                          </a:lnTo>
                          <a:lnTo>
                            <a:pt x="113" y="56"/>
                          </a:lnTo>
                          <a:lnTo>
                            <a:pt x="116" y="48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3" y="33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7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6048376" y="12366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924551" y="1141413"/>
                      <a:ext cx="18415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3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4"/>
                        </a:cxn>
                        <a:cxn ang="0">
                          <a:pos x="48" y="94"/>
                        </a:cxn>
                        <a:cxn ang="0">
                          <a:pos x="59" y="98"/>
                        </a:cxn>
                        <a:cxn ang="0">
                          <a:pos x="67" y="94"/>
                        </a:cxn>
                        <a:cxn ang="0">
                          <a:pos x="112" y="53"/>
                        </a:cxn>
                        <a:cxn ang="0">
                          <a:pos x="112" y="53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42"/>
                        </a:cxn>
                        <a:cxn ang="0">
                          <a:pos x="112" y="34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59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8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3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4"/>
                          </a:lnTo>
                          <a:lnTo>
                            <a:pt x="48" y="94"/>
                          </a:lnTo>
                          <a:lnTo>
                            <a:pt x="59" y="98"/>
                          </a:lnTo>
                          <a:lnTo>
                            <a:pt x="67" y="94"/>
                          </a:lnTo>
                          <a:lnTo>
                            <a:pt x="112" y="53"/>
                          </a:lnTo>
                          <a:lnTo>
                            <a:pt x="112" y="53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42"/>
                          </a:lnTo>
                          <a:lnTo>
                            <a:pt x="112" y="34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59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6037258" y="1468440"/>
                      <a:ext cx="188916" cy="16034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6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7"/>
                        </a:cxn>
                        <a:cxn ang="0">
                          <a:pos x="48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9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9" h="101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6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7"/>
                          </a:lnTo>
                          <a:lnTo>
                            <a:pt x="48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9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7F3A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911851" y="1368426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7"/>
                        </a:cxn>
                        <a:cxn ang="0">
                          <a:pos x="45" y="97"/>
                        </a:cxn>
                        <a:cxn ang="0">
                          <a:pos x="56" y="101"/>
                        </a:cxn>
                        <a:cxn ang="0">
                          <a:pos x="67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4"/>
                        </a:cxn>
                        <a:cxn ang="0">
                          <a:pos x="112" y="41"/>
                        </a:cxn>
                        <a:cxn ang="0">
                          <a:pos x="112" y="37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9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7"/>
                          </a:lnTo>
                          <a:lnTo>
                            <a:pt x="45" y="97"/>
                          </a:lnTo>
                          <a:lnTo>
                            <a:pt x="56" y="101"/>
                          </a:lnTo>
                          <a:lnTo>
                            <a:pt x="67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4"/>
                          </a:lnTo>
                          <a:lnTo>
                            <a:pt x="112" y="41"/>
                          </a:lnTo>
                          <a:lnTo>
                            <a:pt x="112" y="37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9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7F88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788026" y="1273176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3" y="56"/>
                        </a:cxn>
                        <a:cxn ang="0">
                          <a:pos x="3" y="63"/>
                        </a:cxn>
                        <a:cxn ang="0">
                          <a:pos x="44" y="93"/>
                        </a:cxn>
                        <a:cxn ang="0">
                          <a:pos x="44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6" y="45"/>
                        </a:cxn>
                        <a:cxn ang="0">
                          <a:pos x="112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8" y="3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3" y="56"/>
                          </a:lnTo>
                          <a:lnTo>
                            <a:pt x="3" y="63"/>
                          </a:lnTo>
                          <a:lnTo>
                            <a:pt x="44" y="93"/>
                          </a:lnTo>
                          <a:lnTo>
                            <a:pt x="44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6" y="45"/>
                          </a:lnTo>
                          <a:lnTo>
                            <a:pt x="112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8" y="3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D3D8E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805488" y="1047751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2" y="44"/>
                        </a:cxn>
                        <a:cxn ang="0">
                          <a:pos x="108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2" y="44"/>
                          </a:lnTo>
                          <a:lnTo>
                            <a:pt x="108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287963" y="1397001"/>
                      <a:ext cx="701675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9"/>
                        </a:cxn>
                        <a:cxn ang="0">
                          <a:pos x="356" y="378"/>
                        </a:cxn>
                        <a:cxn ang="0">
                          <a:pos x="442" y="296"/>
                        </a:cxn>
                        <a:cxn ang="0">
                          <a:pos x="83" y="0"/>
                        </a:cxn>
                        <a:cxn ang="0">
                          <a:pos x="0" y="79"/>
                        </a:cxn>
                      </a:cxnLst>
                      <a:rect l="0" t="0" r="r" b="b"/>
                      <a:pathLst>
                        <a:path w="442" h="378">
                          <a:moveTo>
                            <a:pt x="0" y="79"/>
                          </a:moveTo>
                          <a:lnTo>
                            <a:pt x="356" y="378"/>
                          </a:lnTo>
                          <a:lnTo>
                            <a:pt x="442" y="296"/>
                          </a:lnTo>
                          <a:lnTo>
                            <a:pt x="83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7A7C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27701" y="1758951"/>
                      <a:ext cx="19050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8"/>
                        </a:cxn>
                        <a:cxn ang="0">
                          <a:pos x="49" y="98"/>
                        </a:cxn>
                        <a:cxn ang="0">
                          <a:pos x="60" y="101"/>
                        </a:cxn>
                        <a:cxn ang="0">
                          <a:pos x="71" y="98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20" y="45"/>
                        </a:cxn>
                        <a:cxn ang="0">
                          <a:pos x="116" y="42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20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8"/>
                          </a:lnTo>
                          <a:lnTo>
                            <a:pt x="49" y="98"/>
                          </a:lnTo>
                          <a:lnTo>
                            <a:pt x="60" y="101"/>
                          </a:lnTo>
                          <a:lnTo>
                            <a:pt x="71" y="98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20" y="45"/>
                          </a:lnTo>
                          <a:lnTo>
                            <a:pt x="116" y="42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47B6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608638" y="1652588"/>
                      <a:ext cx="179388" cy="1666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7"/>
                        </a:cxn>
                        <a:cxn ang="0">
                          <a:pos x="45" y="101"/>
                        </a:cxn>
                        <a:cxn ang="0">
                          <a:pos x="45" y="101"/>
                        </a:cxn>
                        <a:cxn ang="0">
                          <a:pos x="56" y="105"/>
                        </a:cxn>
                        <a:cxn ang="0">
                          <a:pos x="60" y="101"/>
                        </a:cxn>
                        <a:cxn ang="0">
                          <a:pos x="68" y="97"/>
                        </a:cxn>
                        <a:cxn ang="0">
                          <a:pos x="109" y="60"/>
                        </a:cxn>
                        <a:cxn ang="0">
                          <a:pos x="109" y="60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3" y="45"/>
                        </a:cxn>
                        <a:cxn ang="0">
                          <a:pos x="109" y="37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8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3" h="105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7"/>
                          </a:lnTo>
                          <a:lnTo>
                            <a:pt x="45" y="101"/>
                          </a:lnTo>
                          <a:lnTo>
                            <a:pt x="45" y="101"/>
                          </a:lnTo>
                          <a:lnTo>
                            <a:pt x="56" y="105"/>
                          </a:lnTo>
                          <a:lnTo>
                            <a:pt x="60" y="101"/>
                          </a:lnTo>
                          <a:lnTo>
                            <a:pt x="68" y="97"/>
                          </a:lnTo>
                          <a:lnTo>
                            <a:pt x="109" y="60"/>
                          </a:lnTo>
                          <a:lnTo>
                            <a:pt x="109" y="60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3" y="45"/>
                          </a:lnTo>
                          <a:lnTo>
                            <a:pt x="109" y="37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8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484813" y="1557338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1"/>
                        </a:cxn>
                        <a:cxn ang="0">
                          <a:pos x="4" y="41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0"/>
                        </a:cxn>
                        <a:cxn ang="0">
                          <a:pos x="67" y="0"/>
                        </a:cxn>
                        <a:cxn ang="0">
                          <a:pos x="56" y="0"/>
                        </a:cxn>
                        <a:cxn ang="0">
                          <a:pos x="48" y="4"/>
                        </a:cxn>
                        <a:cxn ang="0">
                          <a:pos x="4" y="41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1"/>
                          </a:moveTo>
                          <a:lnTo>
                            <a:pt x="4" y="41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0"/>
                          </a:lnTo>
                          <a:lnTo>
                            <a:pt x="67" y="0"/>
                          </a:lnTo>
                          <a:lnTo>
                            <a:pt x="56" y="0"/>
                          </a:lnTo>
                          <a:lnTo>
                            <a:pt x="48" y="4"/>
                          </a:lnTo>
                          <a:lnTo>
                            <a:pt x="4" y="41"/>
                          </a:lnTo>
                          <a:close/>
                        </a:path>
                      </a:pathLst>
                    </a:custGeom>
                    <a:solidFill>
                      <a:srgbClr val="00B8E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65751" y="1457326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4" y="93"/>
                        </a:cxn>
                        <a:cxn ang="0">
                          <a:pos x="109" y="52"/>
                        </a:cxn>
                        <a:cxn ang="0">
                          <a:pos x="109" y="52"/>
                        </a:cxn>
                        <a:cxn ang="0">
                          <a:pos x="112" y="48"/>
                        </a:cxn>
                        <a:cxn ang="0">
                          <a:pos x="112" y="45"/>
                        </a:cxn>
                        <a:cxn ang="0">
                          <a:pos x="112" y="41"/>
                        </a:cxn>
                        <a:cxn ang="0">
                          <a:pos x="109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4" y="93"/>
                          </a:lnTo>
                          <a:lnTo>
                            <a:pt x="109" y="52"/>
                          </a:lnTo>
                          <a:lnTo>
                            <a:pt x="109" y="52"/>
                          </a:lnTo>
                          <a:lnTo>
                            <a:pt x="112" y="48"/>
                          </a:lnTo>
                          <a:lnTo>
                            <a:pt x="112" y="45"/>
                          </a:lnTo>
                          <a:lnTo>
                            <a:pt x="112" y="41"/>
                          </a:lnTo>
                          <a:lnTo>
                            <a:pt x="109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430838" y="1782763"/>
                      <a:ext cx="889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30" y="49"/>
                        </a:cxn>
                        <a:cxn ang="0">
                          <a:pos x="56" y="23"/>
                        </a:cxn>
                        <a:cxn ang="0">
                          <a:pos x="2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56" h="49">
                          <a:moveTo>
                            <a:pt x="0" y="27"/>
                          </a:moveTo>
                          <a:lnTo>
                            <a:pt x="30" y="49"/>
                          </a:lnTo>
                          <a:lnTo>
                            <a:pt x="56" y="23"/>
                          </a:lnTo>
                          <a:lnTo>
                            <a:pt x="2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1" name="Group 43"/>
                  <p:cNvGrpSpPr/>
                  <p:nvPr/>
                </p:nvGrpSpPr>
                <p:grpSpPr>
                  <a:xfrm rot="19112737">
                    <a:off x="4084279" y="5230736"/>
                    <a:ext cx="146920" cy="126334"/>
                    <a:chOff x="5140326" y="666751"/>
                    <a:chExt cx="1655763" cy="1531938"/>
                  </a:xfrm>
                </p:grpSpPr>
                <p:sp>
                  <p:nvSpPr>
                    <p:cNvPr id="125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157788" y="844551"/>
                      <a:ext cx="1633538" cy="1354138"/>
                    </a:xfrm>
                    <a:custGeom>
                      <a:avLst/>
                      <a:gdLst/>
                      <a:ahLst/>
                      <a:cxnLst>
                        <a:cxn ang="0">
                          <a:pos x="1021" y="143"/>
                        </a:cxn>
                        <a:cxn ang="0">
                          <a:pos x="1021" y="143"/>
                        </a:cxn>
                        <a:cxn ang="0">
                          <a:pos x="1025" y="146"/>
                        </a:cxn>
                        <a:cxn ang="0">
                          <a:pos x="1029" y="154"/>
                        </a:cxn>
                        <a:cxn ang="0">
                          <a:pos x="1029" y="172"/>
                        </a:cxn>
                        <a:cxn ang="0">
                          <a:pos x="1029" y="202"/>
                        </a:cxn>
                        <a:cxn ang="0">
                          <a:pos x="1029" y="202"/>
                        </a:cxn>
                        <a:cxn ang="0">
                          <a:pos x="1025" y="236"/>
                        </a:cxn>
                        <a:cxn ang="0">
                          <a:pos x="1021" y="258"/>
                        </a:cxn>
                        <a:cxn ang="0">
                          <a:pos x="1017" y="273"/>
                        </a:cxn>
                        <a:cxn ang="0">
                          <a:pos x="1010" y="281"/>
                        </a:cxn>
                        <a:cxn ang="0">
                          <a:pos x="1010" y="281"/>
                        </a:cxn>
                        <a:cxn ang="0">
                          <a:pos x="737" y="546"/>
                        </a:cxn>
                        <a:cxn ang="0">
                          <a:pos x="546" y="733"/>
                        </a:cxn>
                        <a:cxn ang="0">
                          <a:pos x="471" y="801"/>
                        </a:cxn>
                        <a:cxn ang="0">
                          <a:pos x="427" y="842"/>
                        </a:cxn>
                        <a:cxn ang="0">
                          <a:pos x="427" y="842"/>
                        </a:cxn>
                        <a:cxn ang="0">
                          <a:pos x="419" y="846"/>
                        </a:cxn>
                        <a:cxn ang="0">
                          <a:pos x="393" y="853"/>
                        </a:cxn>
                        <a:cxn ang="0">
                          <a:pos x="374" y="853"/>
                        </a:cxn>
                        <a:cxn ang="0">
                          <a:pos x="352" y="853"/>
                        </a:cxn>
                        <a:cxn ang="0">
                          <a:pos x="329" y="846"/>
                        </a:cxn>
                        <a:cxn ang="0">
                          <a:pos x="307" y="834"/>
                        </a:cxn>
                        <a:cxn ang="0">
                          <a:pos x="307" y="834"/>
                        </a:cxn>
                        <a:cxn ang="0">
                          <a:pos x="281" y="816"/>
                        </a:cxn>
                        <a:cxn ang="0">
                          <a:pos x="243" y="786"/>
                        </a:cxn>
                        <a:cxn ang="0">
                          <a:pos x="146" y="700"/>
                        </a:cxn>
                        <a:cxn ang="0">
                          <a:pos x="11" y="576"/>
                        </a:cxn>
                        <a:cxn ang="0">
                          <a:pos x="11" y="576"/>
                        </a:cxn>
                        <a:cxn ang="0">
                          <a:pos x="0" y="561"/>
                        </a:cxn>
                        <a:cxn ang="0">
                          <a:pos x="0" y="546"/>
                        </a:cxn>
                        <a:cxn ang="0">
                          <a:pos x="0" y="531"/>
                        </a:cxn>
                        <a:cxn ang="0">
                          <a:pos x="4" y="520"/>
                        </a:cxn>
                        <a:cxn ang="0">
                          <a:pos x="15" y="502"/>
                        </a:cxn>
                        <a:cxn ang="0">
                          <a:pos x="30" y="487"/>
                        </a:cxn>
                        <a:cxn ang="0">
                          <a:pos x="30" y="487"/>
                        </a:cxn>
                        <a:cxn ang="0">
                          <a:pos x="120" y="408"/>
                        </a:cxn>
                        <a:cxn ang="0">
                          <a:pos x="322" y="244"/>
                        </a:cxn>
                        <a:cxn ang="0">
                          <a:pos x="527" y="83"/>
                        </a:cxn>
                        <a:cxn ang="0">
                          <a:pos x="602" y="27"/>
                        </a:cxn>
                        <a:cxn ang="0">
                          <a:pos x="628" y="8"/>
                        </a:cxn>
                        <a:cxn ang="0">
                          <a:pos x="643" y="0"/>
                        </a:cxn>
                        <a:cxn ang="0">
                          <a:pos x="643" y="0"/>
                        </a:cxn>
                        <a:cxn ang="0">
                          <a:pos x="658" y="0"/>
                        </a:cxn>
                        <a:cxn ang="0">
                          <a:pos x="677" y="4"/>
                        </a:cxn>
                        <a:cxn ang="0">
                          <a:pos x="726" y="15"/>
                        </a:cxn>
                        <a:cxn ang="0">
                          <a:pos x="786" y="34"/>
                        </a:cxn>
                        <a:cxn ang="0">
                          <a:pos x="853" y="60"/>
                        </a:cxn>
                        <a:cxn ang="0">
                          <a:pos x="969" y="113"/>
                        </a:cxn>
                        <a:cxn ang="0">
                          <a:pos x="1006" y="131"/>
                        </a:cxn>
                        <a:cxn ang="0">
                          <a:pos x="1021" y="143"/>
                        </a:cxn>
                        <a:cxn ang="0">
                          <a:pos x="1021" y="143"/>
                        </a:cxn>
                      </a:cxnLst>
                      <a:rect l="0" t="0" r="r" b="b"/>
                      <a:pathLst>
                        <a:path w="1029" h="853">
                          <a:moveTo>
                            <a:pt x="1021" y="143"/>
                          </a:moveTo>
                          <a:lnTo>
                            <a:pt x="1021" y="143"/>
                          </a:lnTo>
                          <a:lnTo>
                            <a:pt x="1025" y="146"/>
                          </a:lnTo>
                          <a:lnTo>
                            <a:pt x="1029" y="154"/>
                          </a:lnTo>
                          <a:lnTo>
                            <a:pt x="1029" y="172"/>
                          </a:lnTo>
                          <a:lnTo>
                            <a:pt x="1029" y="202"/>
                          </a:lnTo>
                          <a:lnTo>
                            <a:pt x="1029" y="202"/>
                          </a:lnTo>
                          <a:lnTo>
                            <a:pt x="1025" y="236"/>
                          </a:lnTo>
                          <a:lnTo>
                            <a:pt x="1021" y="258"/>
                          </a:lnTo>
                          <a:lnTo>
                            <a:pt x="1017" y="273"/>
                          </a:lnTo>
                          <a:lnTo>
                            <a:pt x="1010" y="281"/>
                          </a:lnTo>
                          <a:lnTo>
                            <a:pt x="1010" y="281"/>
                          </a:lnTo>
                          <a:lnTo>
                            <a:pt x="737" y="546"/>
                          </a:lnTo>
                          <a:lnTo>
                            <a:pt x="546" y="733"/>
                          </a:lnTo>
                          <a:lnTo>
                            <a:pt x="471" y="801"/>
                          </a:lnTo>
                          <a:lnTo>
                            <a:pt x="427" y="842"/>
                          </a:lnTo>
                          <a:lnTo>
                            <a:pt x="427" y="842"/>
                          </a:lnTo>
                          <a:lnTo>
                            <a:pt x="419" y="846"/>
                          </a:lnTo>
                          <a:lnTo>
                            <a:pt x="393" y="853"/>
                          </a:lnTo>
                          <a:lnTo>
                            <a:pt x="374" y="853"/>
                          </a:lnTo>
                          <a:lnTo>
                            <a:pt x="352" y="853"/>
                          </a:lnTo>
                          <a:lnTo>
                            <a:pt x="329" y="846"/>
                          </a:lnTo>
                          <a:lnTo>
                            <a:pt x="307" y="834"/>
                          </a:lnTo>
                          <a:lnTo>
                            <a:pt x="307" y="834"/>
                          </a:lnTo>
                          <a:lnTo>
                            <a:pt x="281" y="816"/>
                          </a:lnTo>
                          <a:lnTo>
                            <a:pt x="243" y="786"/>
                          </a:lnTo>
                          <a:lnTo>
                            <a:pt x="146" y="700"/>
                          </a:lnTo>
                          <a:lnTo>
                            <a:pt x="11" y="576"/>
                          </a:lnTo>
                          <a:lnTo>
                            <a:pt x="11" y="576"/>
                          </a:lnTo>
                          <a:lnTo>
                            <a:pt x="0" y="561"/>
                          </a:lnTo>
                          <a:lnTo>
                            <a:pt x="0" y="546"/>
                          </a:lnTo>
                          <a:lnTo>
                            <a:pt x="0" y="531"/>
                          </a:lnTo>
                          <a:lnTo>
                            <a:pt x="4" y="520"/>
                          </a:lnTo>
                          <a:lnTo>
                            <a:pt x="15" y="502"/>
                          </a:lnTo>
                          <a:lnTo>
                            <a:pt x="30" y="487"/>
                          </a:lnTo>
                          <a:lnTo>
                            <a:pt x="30" y="487"/>
                          </a:lnTo>
                          <a:lnTo>
                            <a:pt x="120" y="408"/>
                          </a:lnTo>
                          <a:lnTo>
                            <a:pt x="322" y="244"/>
                          </a:lnTo>
                          <a:lnTo>
                            <a:pt x="527" y="83"/>
                          </a:lnTo>
                          <a:lnTo>
                            <a:pt x="602" y="27"/>
                          </a:lnTo>
                          <a:lnTo>
                            <a:pt x="628" y="8"/>
                          </a:lnTo>
                          <a:lnTo>
                            <a:pt x="643" y="0"/>
                          </a:lnTo>
                          <a:lnTo>
                            <a:pt x="643" y="0"/>
                          </a:lnTo>
                          <a:lnTo>
                            <a:pt x="658" y="0"/>
                          </a:lnTo>
                          <a:lnTo>
                            <a:pt x="677" y="4"/>
                          </a:lnTo>
                          <a:lnTo>
                            <a:pt x="726" y="15"/>
                          </a:lnTo>
                          <a:lnTo>
                            <a:pt x="786" y="34"/>
                          </a:lnTo>
                          <a:lnTo>
                            <a:pt x="853" y="60"/>
                          </a:lnTo>
                          <a:lnTo>
                            <a:pt x="969" y="113"/>
                          </a:lnTo>
                          <a:lnTo>
                            <a:pt x="1006" y="131"/>
                          </a:lnTo>
                          <a:lnTo>
                            <a:pt x="1021" y="143"/>
                          </a:lnTo>
                          <a:lnTo>
                            <a:pt x="1021" y="143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140326" y="666751"/>
                      <a:ext cx="1655763" cy="146685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554"/>
                        </a:cxn>
                        <a:cxn ang="0">
                          <a:pos x="30" y="554"/>
                        </a:cxn>
                        <a:cxn ang="0">
                          <a:pos x="19" y="569"/>
                        </a:cxn>
                        <a:cxn ang="0">
                          <a:pos x="7" y="584"/>
                        </a:cxn>
                        <a:cxn ang="0">
                          <a:pos x="4" y="602"/>
                        </a:cxn>
                        <a:cxn ang="0">
                          <a:pos x="0" y="617"/>
                        </a:cxn>
                        <a:cxn ang="0">
                          <a:pos x="4" y="632"/>
                        </a:cxn>
                        <a:cxn ang="0">
                          <a:pos x="7" y="651"/>
                        </a:cxn>
                        <a:cxn ang="0">
                          <a:pos x="15" y="662"/>
                        </a:cxn>
                        <a:cxn ang="0">
                          <a:pos x="26" y="677"/>
                        </a:cxn>
                        <a:cxn ang="0">
                          <a:pos x="288" y="902"/>
                        </a:cxn>
                        <a:cxn ang="0">
                          <a:pos x="288" y="902"/>
                        </a:cxn>
                        <a:cxn ang="0">
                          <a:pos x="303" y="913"/>
                        </a:cxn>
                        <a:cxn ang="0">
                          <a:pos x="322" y="920"/>
                        </a:cxn>
                        <a:cxn ang="0">
                          <a:pos x="340" y="924"/>
                        </a:cxn>
                        <a:cxn ang="0">
                          <a:pos x="359" y="924"/>
                        </a:cxn>
                        <a:cxn ang="0">
                          <a:pos x="378" y="920"/>
                        </a:cxn>
                        <a:cxn ang="0">
                          <a:pos x="396" y="917"/>
                        </a:cxn>
                        <a:cxn ang="0">
                          <a:pos x="415" y="905"/>
                        </a:cxn>
                        <a:cxn ang="0">
                          <a:pos x="430" y="894"/>
                        </a:cxn>
                        <a:cxn ang="0">
                          <a:pos x="1017" y="341"/>
                        </a:cxn>
                        <a:cxn ang="0">
                          <a:pos x="1017" y="341"/>
                        </a:cxn>
                        <a:cxn ang="0">
                          <a:pos x="1028" y="326"/>
                        </a:cxn>
                        <a:cxn ang="0">
                          <a:pos x="1036" y="311"/>
                        </a:cxn>
                        <a:cxn ang="0">
                          <a:pos x="1043" y="296"/>
                        </a:cxn>
                        <a:cxn ang="0">
                          <a:pos x="1043" y="277"/>
                        </a:cxn>
                        <a:cxn ang="0">
                          <a:pos x="1040" y="262"/>
                        </a:cxn>
                        <a:cxn ang="0">
                          <a:pos x="1032" y="247"/>
                        </a:cxn>
                        <a:cxn ang="0">
                          <a:pos x="1025" y="232"/>
                        </a:cxn>
                        <a:cxn ang="0">
                          <a:pos x="1010" y="221"/>
                        </a:cxn>
                        <a:cxn ang="0">
                          <a:pos x="729" y="19"/>
                        </a:cxn>
                        <a:cxn ang="0">
                          <a:pos x="729" y="19"/>
                        </a:cxn>
                        <a:cxn ang="0">
                          <a:pos x="714" y="11"/>
                        </a:cxn>
                        <a:cxn ang="0">
                          <a:pos x="699" y="4"/>
                        </a:cxn>
                        <a:cxn ang="0">
                          <a:pos x="681" y="0"/>
                        </a:cxn>
                        <a:cxn ang="0">
                          <a:pos x="662" y="0"/>
                        </a:cxn>
                        <a:cxn ang="0">
                          <a:pos x="643" y="4"/>
                        </a:cxn>
                        <a:cxn ang="0">
                          <a:pos x="625" y="11"/>
                        </a:cxn>
                        <a:cxn ang="0">
                          <a:pos x="606" y="19"/>
                        </a:cxn>
                        <a:cxn ang="0">
                          <a:pos x="591" y="30"/>
                        </a:cxn>
                        <a:cxn ang="0">
                          <a:pos x="30" y="554"/>
                        </a:cxn>
                      </a:cxnLst>
                      <a:rect l="0" t="0" r="r" b="b"/>
                      <a:pathLst>
                        <a:path w="1043" h="924">
                          <a:moveTo>
                            <a:pt x="30" y="554"/>
                          </a:moveTo>
                          <a:lnTo>
                            <a:pt x="30" y="554"/>
                          </a:lnTo>
                          <a:lnTo>
                            <a:pt x="19" y="569"/>
                          </a:lnTo>
                          <a:lnTo>
                            <a:pt x="7" y="584"/>
                          </a:lnTo>
                          <a:lnTo>
                            <a:pt x="4" y="602"/>
                          </a:lnTo>
                          <a:lnTo>
                            <a:pt x="0" y="617"/>
                          </a:lnTo>
                          <a:lnTo>
                            <a:pt x="4" y="632"/>
                          </a:lnTo>
                          <a:lnTo>
                            <a:pt x="7" y="651"/>
                          </a:lnTo>
                          <a:lnTo>
                            <a:pt x="15" y="662"/>
                          </a:lnTo>
                          <a:lnTo>
                            <a:pt x="26" y="677"/>
                          </a:lnTo>
                          <a:lnTo>
                            <a:pt x="288" y="902"/>
                          </a:lnTo>
                          <a:lnTo>
                            <a:pt x="288" y="902"/>
                          </a:lnTo>
                          <a:lnTo>
                            <a:pt x="303" y="913"/>
                          </a:lnTo>
                          <a:lnTo>
                            <a:pt x="322" y="920"/>
                          </a:lnTo>
                          <a:lnTo>
                            <a:pt x="340" y="924"/>
                          </a:lnTo>
                          <a:lnTo>
                            <a:pt x="359" y="924"/>
                          </a:lnTo>
                          <a:lnTo>
                            <a:pt x="378" y="920"/>
                          </a:lnTo>
                          <a:lnTo>
                            <a:pt x="396" y="917"/>
                          </a:lnTo>
                          <a:lnTo>
                            <a:pt x="415" y="905"/>
                          </a:lnTo>
                          <a:lnTo>
                            <a:pt x="430" y="894"/>
                          </a:lnTo>
                          <a:lnTo>
                            <a:pt x="1017" y="341"/>
                          </a:lnTo>
                          <a:lnTo>
                            <a:pt x="1017" y="341"/>
                          </a:lnTo>
                          <a:lnTo>
                            <a:pt x="1028" y="326"/>
                          </a:lnTo>
                          <a:lnTo>
                            <a:pt x="1036" y="311"/>
                          </a:lnTo>
                          <a:lnTo>
                            <a:pt x="1043" y="296"/>
                          </a:lnTo>
                          <a:lnTo>
                            <a:pt x="1043" y="277"/>
                          </a:lnTo>
                          <a:lnTo>
                            <a:pt x="1040" y="262"/>
                          </a:lnTo>
                          <a:lnTo>
                            <a:pt x="1032" y="247"/>
                          </a:lnTo>
                          <a:lnTo>
                            <a:pt x="1025" y="232"/>
                          </a:lnTo>
                          <a:lnTo>
                            <a:pt x="1010" y="221"/>
                          </a:lnTo>
                          <a:lnTo>
                            <a:pt x="729" y="19"/>
                          </a:lnTo>
                          <a:lnTo>
                            <a:pt x="729" y="19"/>
                          </a:lnTo>
                          <a:lnTo>
                            <a:pt x="714" y="11"/>
                          </a:lnTo>
                          <a:lnTo>
                            <a:pt x="699" y="4"/>
                          </a:lnTo>
                          <a:lnTo>
                            <a:pt x="681" y="0"/>
                          </a:lnTo>
                          <a:lnTo>
                            <a:pt x="662" y="0"/>
                          </a:lnTo>
                          <a:lnTo>
                            <a:pt x="643" y="4"/>
                          </a:lnTo>
                          <a:lnTo>
                            <a:pt x="625" y="11"/>
                          </a:lnTo>
                          <a:lnTo>
                            <a:pt x="606" y="19"/>
                          </a:lnTo>
                          <a:lnTo>
                            <a:pt x="591" y="30"/>
                          </a:lnTo>
                          <a:lnTo>
                            <a:pt x="30" y="55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181601" y="696913"/>
                      <a:ext cx="1579563" cy="1401763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531"/>
                        </a:cxn>
                        <a:cxn ang="0">
                          <a:pos x="26" y="531"/>
                        </a:cxn>
                        <a:cxn ang="0">
                          <a:pos x="15" y="546"/>
                        </a:cxn>
                        <a:cxn ang="0">
                          <a:pos x="8" y="561"/>
                        </a:cxn>
                        <a:cxn ang="0">
                          <a:pos x="0" y="576"/>
                        </a:cxn>
                        <a:cxn ang="0">
                          <a:pos x="0" y="591"/>
                        </a:cxn>
                        <a:cxn ang="0">
                          <a:pos x="0" y="606"/>
                        </a:cxn>
                        <a:cxn ang="0">
                          <a:pos x="4" y="621"/>
                        </a:cxn>
                        <a:cxn ang="0">
                          <a:pos x="11" y="636"/>
                        </a:cxn>
                        <a:cxn ang="0">
                          <a:pos x="23" y="647"/>
                        </a:cxn>
                        <a:cxn ang="0">
                          <a:pos x="273" y="860"/>
                        </a:cxn>
                        <a:cxn ang="0">
                          <a:pos x="273" y="860"/>
                        </a:cxn>
                        <a:cxn ang="0">
                          <a:pos x="288" y="871"/>
                        </a:cxn>
                        <a:cxn ang="0">
                          <a:pos x="303" y="879"/>
                        </a:cxn>
                        <a:cxn ang="0">
                          <a:pos x="322" y="883"/>
                        </a:cxn>
                        <a:cxn ang="0">
                          <a:pos x="340" y="883"/>
                        </a:cxn>
                        <a:cxn ang="0">
                          <a:pos x="359" y="879"/>
                        </a:cxn>
                        <a:cxn ang="0">
                          <a:pos x="378" y="875"/>
                        </a:cxn>
                        <a:cxn ang="0">
                          <a:pos x="393" y="864"/>
                        </a:cxn>
                        <a:cxn ang="0">
                          <a:pos x="408" y="853"/>
                        </a:cxn>
                        <a:cxn ang="0">
                          <a:pos x="969" y="322"/>
                        </a:cxn>
                        <a:cxn ang="0">
                          <a:pos x="969" y="322"/>
                        </a:cxn>
                        <a:cxn ang="0">
                          <a:pos x="984" y="307"/>
                        </a:cxn>
                        <a:cxn ang="0">
                          <a:pos x="991" y="292"/>
                        </a:cxn>
                        <a:cxn ang="0">
                          <a:pos x="995" y="277"/>
                        </a:cxn>
                        <a:cxn ang="0">
                          <a:pos x="995" y="262"/>
                        </a:cxn>
                        <a:cxn ang="0">
                          <a:pos x="995" y="247"/>
                        </a:cxn>
                        <a:cxn ang="0">
                          <a:pos x="987" y="232"/>
                        </a:cxn>
                        <a:cxn ang="0">
                          <a:pos x="976" y="217"/>
                        </a:cxn>
                        <a:cxn ang="0">
                          <a:pos x="965" y="206"/>
                        </a:cxn>
                        <a:cxn ang="0">
                          <a:pos x="699" y="15"/>
                        </a:cxn>
                        <a:cxn ang="0">
                          <a:pos x="699" y="15"/>
                        </a:cxn>
                        <a:cxn ang="0">
                          <a:pos x="685" y="7"/>
                        </a:cxn>
                        <a:cxn ang="0">
                          <a:pos x="670" y="0"/>
                        </a:cxn>
                        <a:cxn ang="0">
                          <a:pos x="651" y="0"/>
                        </a:cxn>
                        <a:cxn ang="0">
                          <a:pos x="632" y="0"/>
                        </a:cxn>
                        <a:cxn ang="0">
                          <a:pos x="617" y="0"/>
                        </a:cxn>
                        <a:cxn ang="0">
                          <a:pos x="599" y="7"/>
                        </a:cxn>
                        <a:cxn ang="0">
                          <a:pos x="584" y="15"/>
                        </a:cxn>
                        <a:cxn ang="0">
                          <a:pos x="569" y="26"/>
                        </a:cxn>
                        <a:cxn ang="0">
                          <a:pos x="26" y="531"/>
                        </a:cxn>
                      </a:cxnLst>
                      <a:rect l="0" t="0" r="r" b="b"/>
                      <a:pathLst>
                        <a:path w="995" h="883">
                          <a:moveTo>
                            <a:pt x="26" y="531"/>
                          </a:moveTo>
                          <a:lnTo>
                            <a:pt x="26" y="531"/>
                          </a:lnTo>
                          <a:lnTo>
                            <a:pt x="15" y="546"/>
                          </a:lnTo>
                          <a:lnTo>
                            <a:pt x="8" y="561"/>
                          </a:lnTo>
                          <a:lnTo>
                            <a:pt x="0" y="576"/>
                          </a:lnTo>
                          <a:lnTo>
                            <a:pt x="0" y="591"/>
                          </a:lnTo>
                          <a:lnTo>
                            <a:pt x="0" y="606"/>
                          </a:lnTo>
                          <a:lnTo>
                            <a:pt x="4" y="621"/>
                          </a:lnTo>
                          <a:lnTo>
                            <a:pt x="11" y="636"/>
                          </a:lnTo>
                          <a:lnTo>
                            <a:pt x="23" y="647"/>
                          </a:lnTo>
                          <a:lnTo>
                            <a:pt x="273" y="860"/>
                          </a:lnTo>
                          <a:lnTo>
                            <a:pt x="273" y="860"/>
                          </a:lnTo>
                          <a:lnTo>
                            <a:pt x="288" y="871"/>
                          </a:lnTo>
                          <a:lnTo>
                            <a:pt x="303" y="879"/>
                          </a:lnTo>
                          <a:lnTo>
                            <a:pt x="322" y="883"/>
                          </a:lnTo>
                          <a:lnTo>
                            <a:pt x="340" y="883"/>
                          </a:lnTo>
                          <a:lnTo>
                            <a:pt x="359" y="879"/>
                          </a:lnTo>
                          <a:lnTo>
                            <a:pt x="378" y="875"/>
                          </a:lnTo>
                          <a:lnTo>
                            <a:pt x="393" y="864"/>
                          </a:lnTo>
                          <a:lnTo>
                            <a:pt x="408" y="853"/>
                          </a:lnTo>
                          <a:lnTo>
                            <a:pt x="969" y="322"/>
                          </a:lnTo>
                          <a:lnTo>
                            <a:pt x="969" y="322"/>
                          </a:lnTo>
                          <a:lnTo>
                            <a:pt x="984" y="307"/>
                          </a:lnTo>
                          <a:lnTo>
                            <a:pt x="991" y="292"/>
                          </a:lnTo>
                          <a:lnTo>
                            <a:pt x="995" y="277"/>
                          </a:lnTo>
                          <a:lnTo>
                            <a:pt x="995" y="262"/>
                          </a:lnTo>
                          <a:lnTo>
                            <a:pt x="995" y="247"/>
                          </a:lnTo>
                          <a:lnTo>
                            <a:pt x="987" y="232"/>
                          </a:lnTo>
                          <a:lnTo>
                            <a:pt x="976" y="217"/>
                          </a:lnTo>
                          <a:lnTo>
                            <a:pt x="965" y="206"/>
                          </a:lnTo>
                          <a:lnTo>
                            <a:pt x="699" y="15"/>
                          </a:lnTo>
                          <a:lnTo>
                            <a:pt x="699" y="15"/>
                          </a:lnTo>
                          <a:lnTo>
                            <a:pt x="685" y="7"/>
                          </a:lnTo>
                          <a:lnTo>
                            <a:pt x="670" y="0"/>
                          </a:lnTo>
                          <a:lnTo>
                            <a:pt x="651" y="0"/>
                          </a:lnTo>
                          <a:lnTo>
                            <a:pt x="632" y="0"/>
                          </a:lnTo>
                          <a:lnTo>
                            <a:pt x="617" y="0"/>
                          </a:lnTo>
                          <a:lnTo>
                            <a:pt x="599" y="7"/>
                          </a:lnTo>
                          <a:lnTo>
                            <a:pt x="584" y="15"/>
                          </a:lnTo>
                          <a:lnTo>
                            <a:pt x="569" y="26"/>
                          </a:lnTo>
                          <a:lnTo>
                            <a:pt x="26" y="5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345238" y="915988"/>
                      <a:ext cx="1016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8"/>
                        </a:cxn>
                        <a:cxn ang="0">
                          <a:pos x="56" y="49"/>
                        </a:cxn>
                        <a:cxn ang="0">
                          <a:pos x="56" y="49"/>
                        </a:cxn>
                        <a:cxn ang="0">
                          <a:pos x="60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9"/>
                        </a:cxn>
                        <a:cxn ang="0">
                          <a:pos x="64" y="45"/>
                        </a:cxn>
                        <a:cxn ang="0">
                          <a:pos x="64" y="41"/>
                        </a:cxn>
                        <a:cxn ang="0">
                          <a:pos x="8" y="0"/>
                        </a:cxn>
                        <a:cxn ang="0">
                          <a:pos x="8" y="0"/>
                        </a:cxn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4" h="49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8"/>
                          </a:lnTo>
                          <a:lnTo>
                            <a:pt x="56" y="49"/>
                          </a:lnTo>
                          <a:lnTo>
                            <a:pt x="56" y="49"/>
                          </a:lnTo>
                          <a:lnTo>
                            <a:pt x="60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9"/>
                          </a:lnTo>
                          <a:lnTo>
                            <a:pt x="64" y="45"/>
                          </a:lnTo>
                          <a:lnTo>
                            <a:pt x="64" y="41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C2C4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321425" y="1201738"/>
                      <a:ext cx="184151" cy="16033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7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7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58BA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191251" y="110648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4" y="60"/>
                        </a:cxn>
                        <a:cxn ang="0">
                          <a:pos x="7" y="64"/>
                        </a:cxn>
                        <a:cxn ang="0">
                          <a:pos x="49" y="93"/>
                        </a:cxn>
                        <a:cxn ang="0">
                          <a:pos x="49" y="93"/>
                        </a:cxn>
                        <a:cxn ang="0">
                          <a:pos x="60" y="97"/>
                        </a:cxn>
                        <a:cxn ang="0">
                          <a:pos x="71" y="93"/>
                        </a:cxn>
                        <a:cxn ang="0">
                          <a:pos x="112" y="52"/>
                        </a:cxn>
                        <a:cxn ang="0">
                          <a:pos x="112" y="52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37"/>
                        </a:cxn>
                        <a:cxn ang="0">
                          <a:pos x="112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9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4" y="60"/>
                          </a:lnTo>
                          <a:lnTo>
                            <a:pt x="7" y="64"/>
                          </a:lnTo>
                          <a:lnTo>
                            <a:pt x="49" y="93"/>
                          </a:lnTo>
                          <a:lnTo>
                            <a:pt x="49" y="93"/>
                          </a:lnTo>
                          <a:lnTo>
                            <a:pt x="60" y="97"/>
                          </a:lnTo>
                          <a:lnTo>
                            <a:pt x="71" y="93"/>
                          </a:lnTo>
                          <a:lnTo>
                            <a:pt x="112" y="52"/>
                          </a:lnTo>
                          <a:lnTo>
                            <a:pt x="112" y="52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37"/>
                          </a:lnTo>
                          <a:lnTo>
                            <a:pt x="112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9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065838" y="1011238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8" y="94"/>
                        </a:cxn>
                        <a:cxn ang="0">
                          <a:pos x="113" y="52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6" y="45"/>
                        </a:cxn>
                        <a:cxn ang="0">
                          <a:pos x="113" y="38"/>
                        </a:cxn>
                        <a:cxn ang="0">
                          <a:pos x="109" y="34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8" y="94"/>
                          </a:lnTo>
                          <a:lnTo>
                            <a:pt x="113" y="52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6" y="45"/>
                          </a:lnTo>
                          <a:lnTo>
                            <a:pt x="113" y="38"/>
                          </a:lnTo>
                          <a:lnTo>
                            <a:pt x="109" y="34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DC37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942013" y="915988"/>
                      <a:ext cx="17780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4" y="64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8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4"/>
                        </a:cxn>
                        <a:cxn ang="0">
                          <a:pos x="67" y="4"/>
                        </a:cxn>
                        <a:cxn ang="0">
                          <a:pos x="56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8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4" y="64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8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4"/>
                          </a:lnTo>
                          <a:lnTo>
                            <a:pt x="67" y="4"/>
                          </a:lnTo>
                          <a:lnTo>
                            <a:pt x="56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178551" y="13382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60"/>
                        </a:cxn>
                        <a:cxn ang="0">
                          <a:pos x="4" y="63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3"/>
                        </a:cxn>
                        <a:cxn ang="0">
                          <a:pos x="113" y="56"/>
                        </a:cxn>
                        <a:cxn ang="0">
                          <a:pos x="113" y="56"/>
                        </a:cxn>
                        <a:cxn ang="0">
                          <a:pos x="116" y="48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3" y="33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7" y="0"/>
                        </a:cxn>
                        <a:cxn ang="0">
                          <a:pos x="45" y="4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60"/>
                          </a:lnTo>
                          <a:lnTo>
                            <a:pt x="4" y="63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3"/>
                          </a:lnTo>
                          <a:lnTo>
                            <a:pt x="113" y="56"/>
                          </a:lnTo>
                          <a:lnTo>
                            <a:pt x="113" y="56"/>
                          </a:lnTo>
                          <a:lnTo>
                            <a:pt x="116" y="48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3" y="33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7" y="0"/>
                          </a:lnTo>
                          <a:lnTo>
                            <a:pt x="45" y="4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97A3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6048376" y="1236663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7"/>
                        </a:cxn>
                        <a:cxn ang="0">
                          <a:pos x="49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16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7"/>
                          </a:lnTo>
                          <a:lnTo>
                            <a:pt x="49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16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924551" y="1141413"/>
                      <a:ext cx="184150" cy="15557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3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4"/>
                        </a:cxn>
                        <a:cxn ang="0">
                          <a:pos x="48" y="94"/>
                        </a:cxn>
                        <a:cxn ang="0">
                          <a:pos x="59" y="98"/>
                        </a:cxn>
                        <a:cxn ang="0">
                          <a:pos x="67" y="94"/>
                        </a:cxn>
                        <a:cxn ang="0">
                          <a:pos x="112" y="53"/>
                        </a:cxn>
                        <a:cxn ang="0">
                          <a:pos x="112" y="53"/>
                        </a:cxn>
                        <a:cxn ang="0">
                          <a:pos x="116" y="49"/>
                        </a:cxn>
                        <a:cxn ang="0">
                          <a:pos x="116" y="45"/>
                        </a:cxn>
                        <a:cxn ang="0">
                          <a:pos x="116" y="42"/>
                        </a:cxn>
                        <a:cxn ang="0">
                          <a:pos x="112" y="34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59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8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3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4"/>
                          </a:lnTo>
                          <a:lnTo>
                            <a:pt x="48" y="94"/>
                          </a:lnTo>
                          <a:lnTo>
                            <a:pt x="59" y="98"/>
                          </a:lnTo>
                          <a:lnTo>
                            <a:pt x="67" y="94"/>
                          </a:lnTo>
                          <a:lnTo>
                            <a:pt x="112" y="53"/>
                          </a:lnTo>
                          <a:lnTo>
                            <a:pt x="112" y="53"/>
                          </a:lnTo>
                          <a:lnTo>
                            <a:pt x="116" y="49"/>
                          </a:lnTo>
                          <a:lnTo>
                            <a:pt x="116" y="45"/>
                          </a:lnTo>
                          <a:lnTo>
                            <a:pt x="116" y="42"/>
                          </a:lnTo>
                          <a:lnTo>
                            <a:pt x="112" y="34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59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6037258" y="1468440"/>
                      <a:ext cx="188916" cy="16034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3" y="49"/>
                        </a:cxn>
                        <a:cxn ang="0">
                          <a:pos x="0" y="56"/>
                        </a:cxn>
                        <a:cxn ang="0">
                          <a:pos x="3" y="60"/>
                        </a:cxn>
                        <a:cxn ang="0">
                          <a:pos x="7" y="64"/>
                        </a:cxn>
                        <a:cxn ang="0">
                          <a:pos x="48" y="97"/>
                        </a:cxn>
                        <a:cxn ang="0">
                          <a:pos x="48" y="97"/>
                        </a:cxn>
                        <a:cxn ang="0">
                          <a:pos x="60" y="101"/>
                        </a:cxn>
                        <a:cxn ang="0">
                          <a:pos x="71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9" y="45"/>
                        </a:cxn>
                        <a:cxn ang="0">
                          <a:pos x="116" y="41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8" y="4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9" h="101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3" y="49"/>
                          </a:lnTo>
                          <a:lnTo>
                            <a:pt x="0" y="56"/>
                          </a:lnTo>
                          <a:lnTo>
                            <a:pt x="3" y="60"/>
                          </a:lnTo>
                          <a:lnTo>
                            <a:pt x="7" y="64"/>
                          </a:lnTo>
                          <a:lnTo>
                            <a:pt x="48" y="97"/>
                          </a:lnTo>
                          <a:lnTo>
                            <a:pt x="48" y="97"/>
                          </a:lnTo>
                          <a:lnTo>
                            <a:pt x="60" y="101"/>
                          </a:lnTo>
                          <a:lnTo>
                            <a:pt x="71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9" y="45"/>
                          </a:lnTo>
                          <a:lnTo>
                            <a:pt x="116" y="41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8" y="4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F7F3A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911851" y="1368426"/>
                      <a:ext cx="18415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7"/>
                        </a:cxn>
                        <a:cxn ang="0">
                          <a:pos x="45" y="97"/>
                        </a:cxn>
                        <a:cxn ang="0">
                          <a:pos x="56" y="101"/>
                        </a:cxn>
                        <a:cxn ang="0">
                          <a:pos x="67" y="97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2"/>
                        </a:cxn>
                        <a:cxn ang="0">
                          <a:pos x="116" y="44"/>
                        </a:cxn>
                        <a:cxn ang="0">
                          <a:pos x="112" y="41"/>
                        </a:cxn>
                        <a:cxn ang="0">
                          <a:pos x="112" y="37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9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6" h="101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7"/>
                          </a:lnTo>
                          <a:lnTo>
                            <a:pt x="45" y="97"/>
                          </a:lnTo>
                          <a:lnTo>
                            <a:pt x="56" y="101"/>
                          </a:lnTo>
                          <a:lnTo>
                            <a:pt x="67" y="97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2"/>
                          </a:lnTo>
                          <a:lnTo>
                            <a:pt x="116" y="44"/>
                          </a:lnTo>
                          <a:lnTo>
                            <a:pt x="112" y="41"/>
                          </a:lnTo>
                          <a:lnTo>
                            <a:pt x="112" y="37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9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7F88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788026" y="1273176"/>
                      <a:ext cx="18415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5"/>
                        </a:cxn>
                        <a:cxn ang="0">
                          <a:pos x="3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3" y="56"/>
                        </a:cxn>
                        <a:cxn ang="0">
                          <a:pos x="3" y="63"/>
                        </a:cxn>
                        <a:cxn ang="0">
                          <a:pos x="44" y="93"/>
                        </a:cxn>
                        <a:cxn ang="0">
                          <a:pos x="44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6" y="45"/>
                        </a:cxn>
                        <a:cxn ang="0">
                          <a:pos x="112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8" y="3"/>
                        </a:cxn>
                        <a:cxn ang="0">
                          <a:pos x="3" y="45"/>
                        </a:cxn>
                      </a:cxnLst>
                      <a:rect l="0" t="0" r="r" b="b"/>
                      <a:pathLst>
                        <a:path w="116" h="97">
                          <a:moveTo>
                            <a:pt x="3" y="45"/>
                          </a:moveTo>
                          <a:lnTo>
                            <a:pt x="3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3" y="56"/>
                          </a:lnTo>
                          <a:lnTo>
                            <a:pt x="3" y="63"/>
                          </a:lnTo>
                          <a:lnTo>
                            <a:pt x="44" y="93"/>
                          </a:lnTo>
                          <a:lnTo>
                            <a:pt x="44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6" y="45"/>
                          </a:lnTo>
                          <a:lnTo>
                            <a:pt x="112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8" y="3"/>
                          </a:lnTo>
                          <a:lnTo>
                            <a:pt x="3" y="45"/>
                          </a:lnTo>
                          <a:close/>
                        </a:path>
                      </a:pathLst>
                    </a:custGeom>
                    <a:solidFill>
                      <a:srgbClr val="D3D8E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805488" y="1047751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4" y="44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9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7" y="93"/>
                        </a:cxn>
                        <a:cxn ang="0">
                          <a:pos x="108" y="52"/>
                        </a:cxn>
                        <a:cxn ang="0">
                          <a:pos x="108" y="52"/>
                        </a:cxn>
                        <a:cxn ang="0">
                          <a:pos x="112" y="48"/>
                        </a:cxn>
                        <a:cxn ang="0">
                          <a:pos x="112" y="44"/>
                        </a:cxn>
                        <a:cxn ang="0">
                          <a:pos x="108" y="37"/>
                        </a:cxn>
                        <a:cxn ang="0">
                          <a:pos x="108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4"/>
                          </a:moveTo>
                          <a:lnTo>
                            <a:pt x="4" y="44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9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7" y="93"/>
                          </a:lnTo>
                          <a:lnTo>
                            <a:pt x="108" y="52"/>
                          </a:lnTo>
                          <a:lnTo>
                            <a:pt x="108" y="52"/>
                          </a:lnTo>
                          <a:lnTo>
                            <a:pt x="112" y="48"/>
                          </a:lnTo>
                          <a:lnTo>
                            <a:pt x="112" y="44"/>
                          </a:lnTo>
                          <a:lnTo>
                            <a:pt x="108" y="37"/>
                          </a:lnTo>
                          <a:lnTo>
                            <a:pt x="108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287963" y="1397001"/>
                      <a:ext cx="701675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9"/>
                        </a:cxn>
                        <a:cxn ang="0">
                          <a:pos x="356" y="378"/>
                        </a:cxn>
                        <a:cxn ang="0">
                          <a:pos x="442" y="296"/>
                        </a:cxn>
                        <a:cxn ang="0">
                          <a:pos x="83" y="0"/>
                        </a:cxn>
                        <a:cxn ang="0">
                          <a:pos x="0" y="79"/>
                        </a:cxn>
                      </a:cxnLst>
                      <a:rect l="0" t="0" r="r" b="b"/>
                      <a:pathLst>
                        <a:path w="442" h="378">
                          <a:moveTo>
                            <a:pt x="0" y="79"/>
                          </a:moveTo>
                          <a:lnTo>
                            <a:pt x="356" y="378"/>
                          </a:lnTo>
                          <a:lnTo>
                            <a:pt x="442" y="296"/>
                          </a:lnTo>
                          <a:lnTo>
                            <a:pt x="83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7A7C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27701" y="1758951"/>
                      <a:ext cx="190500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5"/>
                        </a:cxn>
                        <a:cxn ang="0">
                          <a:pos x="8" y="45"/>
                        </a:cxn>
                        <a:cxn ang="0">
                          <a:pos x="4" y="49"/>
                        </a:cxn>
                        <a:cxn ang="0">
                          <a:pos x="0" y="53"/>
                        </a:cxn>
                        <a:cxn ang="0">
                          <a:pos x="4" y="60"/>
                        </a:cxn>
                        <a:cxn ang="0">
                          <a:pos x="8" y="64"/>
                        </a:cxn>
                        <a:cxn ang="0">
                          <a:pos x="49" y="98"/>
                        </a:cxn>
                        <a:cxn ang="0">
                          <a:pos x="49" y="98"/>
                        </a:cxn>
                        <a:cxn ang="0">
                          <a:pos x="60" y="101"/>
                        </a:cxn>
                        <a:cxn ang="0">
                          <a:pos x="71" y="98"/>
                        </a:cxn>
                        <a:cxn ang="0">
                          <a:pos x="112" y="56"/>
                        </a:cxn>
                        <a:cxn ang="0">
                          <a:pos x="112" y="56"/>
                        </a:cxn>
                        <a:cxn ang="0">
                          <a:pos x="116" y="53"/>
                        </a:cxn>
                        <a:cxn ang="0">
                          <a:pos x="120" y="45"/>
                        </a:cxn>
                        <a:cxn ang="0">
                          <a:pos x="116" y="42"/>
                        </a:cxn>
                        <a:cxn ang="0">
                          <a:pos x="112" y="38"/>
                        </a:cxn>
                        <a:cxn ang="0">
                          <a:pos x="71" y="4"/>
                        </a:cxn>
                        <a:cxn ang="0">
                          <a:pos x="71" y="4"/>
                        </a:cxn>
                        <a:cxn ang="0">
                          <a:pos x="60" y="0"/>
                        </a:cxn>
                        <a:cxn ang="0">
                          <a:pos x="49" y="4"/>
                        </a:cxn>
                        <a:cxn ang="0">
                          <a:pos x="8" y="45"/>
                        </a:cxn>
                      </a:cxnLst>
                      <a:rect l="0" t="0" r="r" b="b"/>
                      <a:pathLst>
                        <a:path w="120" h="101">
                          <a:moveTo>
                            <a:pt x="8" y="45"/>
                          </a:moveTo>
                          <a:lnTo>
                            <a:pt x="8" y="45"/>
                          </a:lnTo>
                          <a:lnTo>
                            <a:pt x="4" y="49"/>
                          </a:lnTo>
                          <a:lnTo>
                            <a:pt x="0" y="53"/>
                          </a:lnTo>
                          <a:lnTo>
                            <a:pt x="4" y="60"/>
                          </a:lnTo>
                          <a:lnTo>
                            <a:pt x="8" y="64"/>
                          </a:lnTo>
                          <a:lnTo>
                            <a:pt x="49" y="98"/>
                          </a:lnTo>
                          <a:lnTo>
                            <a:pt x="49" y="98"/>
                          </a:lnTo>
                          <a:lnTo>
                            <a:pt x="60" y="101"/>
                          </a:lnTo>
                          <a:lnTo>
                            <a:pt x="71" y="98"/>
                          </a:lnTo>
                          <a:lnTo>
                            <a:pt x="112" y="56"/>
                          </a:lnTo>
                          <a:lnTo>
                            <a:pt x="112" y="56"/>
                          </a:lnTo>
                          <a:lnTo>
                            <a:pt x="116" y="53"/>
                          </a:lnTo>
                          <a:lnTo>
                            <a:pt x="120" y="45"/>
                          </a:lnTo>
                          <a:lnTo>
                            <a:pt x="116" y="42"/>
                          </a:lnTo>
                          <a:lnTo>
                            <a:pt x="112" y="38"/>
                          </a:lnTo>
                          <a:lnTo>
                            <a:pt x="71" y="4"/>
                          </a:lnTo>
                          <a:lnTo>
                            <a:pt x="71" y="4"/>
                          </a:lnTo>
                          <a:lnTo>
                            <a:pt x="60" y="0"/>
                          </a:lnTo>
                          <a:lnTo>
                            <a:pt x="49" y="4"/>
                          </a:lnTo>
                          <a:lnTo>
                            <a:pt x="8" y="45"/>
                          </a:lnTo>
                          <a:close/>
                        </a:path>
                      </a:pathLst>
                    </a:custGeom>
                    <a:solidFill>
                      <a:srgbClr val="47B6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608638" y="1652588"/>
                      <a:ext cx="179388" cy="1666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60"/>
                        </a:cxn>
                        <a:cxn ang="0">
                          <a:pos x="4" y="67"/>
                        </a:cxn>
                        <a:cxn ang="0">
                          <a:pos x="45" y="101"/>
                        </a:cxn>
                        <a:cxn ang="0">
                          <a:pos x="45" y="101"/>
                        </a:cxn>
                        <a:cxn ang="0">
                          <a:pos x="56" y="105"/>
                        </a:cxn>
                        <a:cxn ang="0">
                          <a:pos x="60" y="101"/>
                        </a:cxn>
                        <a:cxn ang="0">
                          <a:pos x="68" y="97"/>
                        </a:cxn>
                        <a:cxn ang="0">
                          <a:pos x="109" y="60"/>
                        </a:cxn>
                        <a:cxn ang="0">
                          <a:pos x="109" y="60"/>
                        </a:cxn>
                        <a:cxn ang="0">
                          <a:pos x="113" y="52"/>
                        </a:cxn>
                        <a:cxn ang="0">
                          <a:pos x="113" y="49"/>
                        </a:cxn>
                        <a:cxn ang="0">
                          <a:pos x="113" y="45"/>
                        </a:cxn>
                        <a:cxn ang="0">
                          <a:pos x="109" y="37"/>
                        </a:cxn>
                        <a:cxn ang="0">
                          <a:pos x="68" y="4"/>
                        </a:cxn>
                        <a:cxn ang="0">
                          <a:pos x="68" y="4"/>
                        </a:cxn>
                        <a:cxn ang="0">
                          <a:pos x="56" y="0"/>
                        </a:cxn>
                        <a:cxn ang="0">
                          <a:pos x="45" y="8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3" h="105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60"/>
                          </a:lnTo>
                          <a:lnTo>
                            <a:pt x="4" y="67"/>
                          </a:lnTo>
                          <a:lnTo>
                            <a:pt x="45" y="101"/>
                          </a:lnTo>
                          <a:lnTo>
                            <a:pt x="45" y="101"/>
                          </a:lnTo>
                          <a:lnTo>
                            <a:pt x="56" y="105"/>
                          </a:lnTo>
                          <a:lnTo>
                            <a:pt x="60" y="101"/>
                          </a:lnTo>
                          <a:lnTo>
                            <a:pt x="68" y="97"/>
                          </a:lnTo>
                          <a:lnTo>
                            <a:pt x="109" y="60"/>
                          </a:lnTo>
                          <a:lnTo>
                            <a:pt x="109" y="60"/>
                          </a:lnTo>
                          <a:lnTo>
                            <a:pt x="113" y="52"/>
                          </a:lnTo>
                          <a:lnTo>
                            <a:pt x="113" y="49"/>
                          </a:lnTo>
                          <a:lnTo>
                            <a:pt x="113" y="45"/>
                          </a:lnTo>
                          <a:lnTo>
                            <a:pt x="109" y="37"/>
                          </a:lnTo>
                          <a:lnTo>
                            <a:pt x="68" y="4"/>
                          </a:lnTo>
                          <a:lnTo>
                            <a:pt x="68" y="4"/>
                          </a:lnTo>
                          <a:lnTo>
                            <a:pt x="56" y="0"/>
                          </a:lnTo>
                          <a:lnTo>
                            <a:pt x="45" y="8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67C6F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484813" y="1557338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1"/>
                        </a:cxn>
                        <a:cxn ang="0">
                          <a:pos x="4" y="41"/>
                        </a:cxn>
                        <a:cxn ang="0">
                          <a:pos x="0" y="49"/>
                        </a:cxn>
                        <a:cxn ang="0">
                          <a:pos x="0" y="53"/>
                        </a:cxn>
                        <a:cxn ang="0">
                          <a:pos x="0" y="56"/>
                        </a:cxn>
                        <a:cxn ang="0">
                          <a:pos x="4" y="60"/>
                        </a:cxn>
                        <a:cxn ang="0">
                          <a:pos x="45" y="94"/>
                        </a:cxn>
                        <a:cxn ang="0">
                          <a:pos x="45" y="94"/>
                        </a:cxn>
                        <a:cxn ang="0">
                          <a:pos x="56" y="97"/>
                        </a:cxn>
                        <a:cxn ang="0">
                          <a:pos x="67" y="94"/>
                        </a:cxn>
                        <a:cxn ang="0">
                          <a:pos x="108" y="53"/>
                        </a:cxn>
                        <a:cxn ang="0">
                          <a:pos x="108" y="53"/>
                        </a:cxn>
                        <a:cxn ang="0">
                          <a:pos x="112" y="49"/>
                        </a:cxn>
                        <a:cxn ang="0">
                          <a:pos x="112" y="45"/>
                        </a:cxn>
                        <a:cxn ang="0">
                          <a:pos x="112" y="38"/>
                        </a:cxn>
                        <a:cxn ang="0">
                          <a:pos x="108" y="34"/>
                        </a:cxn>
                        <a:cxn ang="0">
                          <a:pos x="67" y="0"/>
                        </a:cxn>
                        <a:cxn ang="0">
                          <a:pos x="67" y="0"/>
                        </a:cxn>
                        <a:cxn ang="0">
                          <a:pos x="56" y="0"/>
                        </a:cxn>
                        <a:cxn ang="0">
                          <a:pos x="48" y="4"/>
                        </a:cxn>
                        <a:cxn ang="0">
                          <a:pos x="4" y="41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1"/>
                          </a:moveTo>
                          <a:lnTo>
                            <a:pt x="4" y="41"/>
                          </a:lnTo>
                          <a:lnTo>
                            <a:pt x="0" y="49"/>
                          </a:lnTo>
                          <a:lnTo>
                            <a:pt x="0" y="53"/>
                          </a:lnTo>
                          <a:lnTo>
                            <a:pt x="0" y="56"/>
                          </a:lnTo>
                          <a:lnTo>
                            <a:pt x="4" y="60"/>
                          </a:lnTo>
                          <a:lnTo>
                            <a:pt x="45" y="94"/>
                          </a:lnTo>
                          <a:lnTo>
                            <a:pt x="45" y="94"/>
                          </a:lnTo>
                          <a:lnTo>
                            <a:pt x="56" y="97"/>
                          </a:lnTo>
                          <a:lnTo>
                            <a:pt x="67" y="94"/>
                          </a:lnTo>
                          <a:lnTo>
                            <a:pt x="108" y="53"/>
                          </a:lnTo>
                          <a:lnTo>
                            <a:pt x="108" y="53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8"/>
                          </a:lnTo>
                          <a:lnTo>
                            <a:pt x="108" y="34"/>
                          </a:lnTo>
                          <a:lnTo>
                            <a:pt x="67" y="0"/>
                          </a:lnTo>
                          <a:lnTo>
                            <a:pt x="67" y="0"/>
                          </a:lnTo>
                          <a:lnTo>
                            <a:pt x="56" y="0"/>
                          </a:lnTo>
                          <a:lnTo>
                            <a:pt x="48" y="4"/>
                          </a:lnTo>
                          <a:lnTo>
                            <a:pt x="4" y="41"/>
                          </a:lnTo>
                          <a:close/>
                        </a:path>
                      </a:pathLst>
                    </a:custGeom>
                    <a:solidFill>
                      <a:srgbClr val="00B8E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65751" y="1457326"/>
                      <a:ext cx="177800" cy="1539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5"/>
                        </a:cxn>
                        <a:cxn ang="0">
                          <a:pos x="4" y="45"/>
                        </a:cxn>
                        <a:cxn ang="0">
                          <a:pos x="0" y="48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4" y="63"/>
                        </a:cxn>
                        <a:cxn ang="0">
                          <a:pos x="45" y="93"/>
                        </a:cxn>
                        <a:cxn ang="0">
                          <a:pos x="45" y="93"/>
                        </a:cxn>
                        <a:cxn ang="0">
                          <a:pos x="56" y="97"/>
                        </a:cxn>
                        <a:cxn ang="0">
                          <a:pos x="64" y="93"/>
                        </a:cxn>
                        <a:cxn ang="0">
                          <a:pos x="109" y="52"/>
                        </a:cxn>
                        <a:cxn ang="0">
                          <a:pos x="109" y="52"/>
                        </a:cxn>
                        <a:cxn ang="0">
                          <a:pos x="112" y="48"/>
                        </a:cxn>
                        <a:cxn ang="0">
                          <a:pos x="112" y="45"/>
                        </a:cxn>
                        <a:cxn ang="0">
                          <a:pos x="112" y="41"/>
                        </a:cxn>
                        <a:cxn ang="0">
                          <a:pos x="109" y="33"/>
                        </a:cxn>
                        <a:cxn ang="0">
                          <a:pos x="67" y="3"/>
                        </a:cxn>
                        <a:cxn ang="0">
                          <a:pos x="67" y="3"/>
                        </a:cxn>
                        <a:cxn ang="0">
                          <a:pos x="56" y="0"/>
                        </a:cxn>
                        <a:cxn ang="0">
                          <a:pos x="45" y="3"/>
                        </a:cxn>
                        <a:cxn ang="0">
                          <a:pos x="4" y="45"/>
                        </a:cxn>
                      </a:cxnLst>
                      <a:rect l="0" t="0" r="r" b="b"/>
                      <a:pathLst>
                        <a:path w="112" h="97">
                          <a:moveTo>
                            <a:pt x="4" y="45"/>
                          </a:moveTo>
                          <a:lnTo>
                            <a:pt x="4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4" y="63"/>
                          </a:lnTo>
                          <a:lnTo>
                            <a:pt x="45" y="93"/>
                          </a:lnTo>
                          <a:lnTo>
                            <a:pt x="45" y="93"/>
                          </a:lnTo>
                          <a:lnTo>
                            <a:pt x="56" y="97"/>
                          </a:lnTo>
                          <a:lnTo>
                            <a:pt x="64" y="93"/>
                          </a:lnTo>
                          <a:lnTo>
                            <a:pt x="109" y="52"/>
                          </a:lnTo>
                          <a:lnTo>
                            <a:pt x="109" y="52"/>
                          </a:lnTo>
                          <a:lnTo>
                            <a:pt x="112" y="48"/>
                          </a:lnTo>
                          <a:lnTo>
                            <a:pt x="112" y="45"/>
                          </a:lnTo>
                          <a:lnTo>
                            <a:pt x="112" y="41"/>
                          </a:lnTo>
                          <a:lnTo>
                            <a:pt x="109" y="33"/>
                          </a:lnTo>
                          <a:lnTo>
                            <a:pt x="67" y="3"/>
                          </a:lnTo>
                          <a:lnTo>
                            <a:pt x="67" y="3"/>
                          </a:lnTo>
                          <a:lnTo>
                            <a:pt x="56" y="0"/>
                          </a:lnTo>
                          <a:lnTo>
                            <a:pt x="45" y="3"/>
                          </a:lnTo>
                          <a:lnTo>
                            <a:pt x="4" y="45"/>
                          </a:lnTo>
                          <a:close/>
                        </a:path>
                      </a:pathLst>
                    </a:custGeom>
                    <a:solidFill>
                      <a:srgbClr val="FBB32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430838" y="1782763"/>
                      <a:ext cx="8890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30" y="49"/>
                        </a:cxn>
                        <a:cxn ang="0">
                          <a:pos x="56" y="23"/>
                        </a:cxn>
                        <a:cxn ang="0">
                          <a:pos x="2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56" h="49">
                          <a:moveTo>
                            <a:pt x="0" y="27"/>
                          </a:moveTo>
                          <a:lnTo>
                            <a:pt x="30" y="49"/>
                          </a:lnTo>
                          <a:lnTo>
                            <a:pt x="56" y="23"/>
                          </a:lnTo>
                          <a:lnTo>
                            <a:pt x="2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4E4B4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 latinLnBrk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1" lang="ko-KR" altLang="en-US" sz="1600" kern="0" smtClean="0">
                        <a:solidFill>
                          <a:prstClr val="black"/>
                        </a:solidFill>
                        <a:ea typeface="HY헤드라인M" pitchFamily="18" charset="-127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12" name="왼쪽/오른쪽 화살표 111"/>
                  <p:cNvSpPr/>
                  <p:nvPr/>
                </p:nvSpPr>
                <p:spPr>
                  <a:xfrm>
                    <a:off x="3849483" y="5253689"/>
                    <a:ext cx="249505" cy="80775"/>
                  </a:xfrm>
                  <a:prstGeom prst="leftRightArrow">
                    <a:avLst>
                      <a:gd name="adj1" fmla="val 46069"/>
                      <a:gd name="adj2" fmla="val 56496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3" name="직사각형 112"/>
                  <p:cNvSpPr/>
                  <p:nvPr/>
                </p:nvSpPr>
                <p:spPr>
                  <a:xfrm>
                    <a:off x="3626798" y="5281145"/>
                    <a:ext cx="700392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en-US" altLang="ko-KR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4" name="직사각형 113"/>
                  <p:cNvSpPr/>
                  <p:nvPr/>
                </p:nvSpPr>
                <p:spPr>
                  <a:xfrm>
                    <a:off x="3644537" y="5336098"/>
                    <a:ext cx="700392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D2D</a:t>
                    </a:r>
                    <a:endParaRPr lang="en-US" altLang="ko-KR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5" name="직사각형 114"/>
                  <p:cNvSpPr/>
                  <p:nvPr/>
                </p:nvSpPr>
                <p:spPr>
                  <a:xfrm>
                    <a:off x="5886799" y="1041261"/>
                    <a:ext cx="771211" cy="389957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1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M2M service</a:t>
                    </a:r>
                    <a:endParaRPr lang="ko-KR" altLang="en-US" sz="11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6" name="직사각형 115"/>
                  <p:cNvSpPr/>
                  <p:nvPr/>
                </p:nvSpPr>
                <p:spPr>
                  <a:xfrm>
                    <a:off x="6609387" y="923717"/>
                    <a:ext cx="343622" cy="447900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24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…</a:t>
                    </a:r>
                    <a:endParaRPr lang="ko-KR" altLang="en-US" sz="24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117" name="그룹 116"/>
                  <p:cNvGrpSpPr/>
                  <p:nvPr/>
                </p:nvGrpSpPr>
                <p:grpSpPr>
                  <a:xfrm>
                    <a:off x="3253784" y="3318714"/>
                    <a:ext cx="366119" cy="347484"/>
                    <a:chOff x="5604106" y="2645509"/>
                    <a:chExt cx="1818789" cy="3927475"/>
                  </a:xfrm>
                </p:grpSpPr>
                <p:pic>
                  <p:nvPicPr>
                    <p:cNvPr id="123" name="Picture 83" descr="C:\Users\admin\AppData\Local\Microsoft\Windows\Temporary Internet Files\Content.IE5\89ZQ97IN\MC900078717[1]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6801" y="2645509"/>
                      <a:ext cx="1536094" cy="392747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aphicFrame>
                  <p:nvGraphicFramePr>
                    <p:cNvPr id="124" name="개체 123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5604106" y="2898880"/>
                    <a:ext cx="853415" cy="326596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161" name="Visio" r:id="rId20" imgW="306287" imgH="614316" progId="Visio.Drawing.11">
                            <p:embed/>
                          </p:oleObj>
                        </mc:Choice>
                        <mc:Fallback>
                          <p:oleObj name="Visio" r:id="rId20" imgW="306287" imgH="614316" progId="Visio.Drawing.11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1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604106" y="2898880"/>
                                  <a:ext cx="853415" cy="3265967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118" name="직사각형 117"/>
                  <p:cNvSpPr/>
                  <p:nvPr/>
                </p:nvSpPr>
                <p:spPr>
                  <a:xfrm>
                    <a:off x="2843808" y="3005008"/>
                    <a:ext cx="884258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Personal Cell</a:t>
                    </a:r>
                  </a:p>
                </p:txBody>
              </p:sp>
              <p:pic>
                <p:nvPicPr>
                  <p:cNvPr id="119" name="Picture 25" descr="radio tower 3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lum bright="-2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6415" y="3094558"/>
                    <a:ext cx="181024" cy="226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20" name="직선 연결선 119"/>
                  <p:cNvCxnSpPr>
                    <a:stCxn id="64" idx="0"/>
                    <a:endCxn id="119" idx="2"/>
                  </p:cNvCxnSpPr>
                  <p:nvPr/>
                </p:nvCxnSpPr>
                <p:spPr>
                  <a:xfrm flipH="1" flipV="1">
                    <a:off x="3636927" y="3321383"/>
                    <a:ext cx="665280" cy="255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직사각형 120"/>
                  <p:cNvSpPr/>
                  <p:nvPr/>
                </p:nvSpPr>
                <p:spPr>
                  <a:xfrm>
                    <a:off x="3421364" y="3026202"/>
                    <a:ext cx="884258" cy="2233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RRH</a:t>
                    </a:r>
                  </a:p>
                </p:txBody>
              </p:sp>
              <p:cxnSp>
                <p:nvCxnSpPr>
                  <p:cNvPr id="122" name="직선 연결선 121"/>
                  <p:cNvCxnSpPr>
                    <a:stCxn id="61" idx="1"/>
                    <a:endCxn id="211" idx="3"/>
                  </p:cNvCxnSpPr>
                  <p:nvPr/>
                </p:nvCxnSpPr>
                <p:spPr>
                  <a:xfrm flipH="1" flipV="1">
                    <a:off x="4060601" y="2190635"/>
                    <a:ext cx="295374" cy="81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원통 37"/>
              <p:cNvSpPr/>
              <p:nvPr/>
            </p:nvSpPr>
            <p:spPr>
              <a:xfrm>
                <a:off x="6322935" y="2470387"/>
                <a:ext cx="590620" cy="574027"/>
              </a:xfrm>
              <a:prstGeom prst="ca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 flipH="1">
                <a:off x="6242448" y="2517664"/>
                <a:ext cx="777824" cy="486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50" dirty="0">
                    <a:solidFill>
                      <a:prstClr val="black"/>
                    </a:solidFill>
                    <a:cs typeface="Arial" pitchFamily="34" charset="0"/>
                  </a:rPr>
                  <a:t>Content &amp; Service</a:t>
                </a:r>
              </a:p>
              <a:p>
                <a:pPr algn="ctr"/>
                <a:r>
                  <a:rPr lang="en-US" altLang="ko-KR" sz="1050" dirty="0">
                    <a:solidFill>
                      <a:prstClr val="black"/>
                    </a:solidFill>
                    <a:cs typeface="Arial" pitchFamily="34" charset="0"/>
                  </a:rPr>
                  <a:t>Cache</a:t>
                </a:r>
                <a:endParaRPr lang="ko-KR" altLang="en-US" sz="10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원통 39"/>
              <p:cNvSpPr/>
              <p:nvPr/>
            </p:nvSpPr>
            <p:spPr>
              <a:xfrm>
                <a:off x="4773250" y="2492896"/>
                <a:ext cx="528128" cy="425278"/>
              </a:xfrm>
              <a:prstGeom prst="ca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 flipH="1">
                <a:off x="4644008" y="2547546"/>
                <a:ext cx="777824" cy="350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50" dirty="0" smtClean="0">
                    <a:solidFill>
                      <a:prstClr val="black"/>
                    </a:solidFill>
                    <a:cs typeface="Arial" pitchFamily="34" charset="0"/>
                  </a:rPr>
                  <a:t>Content</a:t>
                </a:r>
                <a:endParaRPr lang="en-US" altLang="ko-KR" sz="105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050" dirty="0">
                    <a:solidFill>
                      <a:prstClr val="black"/>
                    </a:solidFill>
                    <a:cs typeface="Arial" pitchFamily="34" charset="0"/>
                  </a:rPr>
                  <a:t>Cache</a:t>
                </a:r>
                <a:endParaRPr lang="ko-KR" altLang="en-US" sz="10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914582" y="3507465"/>
              <a:ext cx="432073" cy="365088"/>
              <a:chOff x="315591" y="3083780"/>
              <a:chExt cx="432073" cy="365088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5591" y="3083780"/>
                <a:ext cx="413259" cy="311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prstClr val="white"/>
                    </a:solidFill>
                    <a:cs typeface="Arial" pitchFamily="34" charset="0"/>
                  </a:rPr>
                  <a:t>B</a:t>
                </a:r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1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1742365" y="4755892"/>
              <a:ext cx="432591" cy="361772"/>
              <a:chOff x="315073" y="3087096"/>
              <a:chExt cx="432591" cy="36177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15073" y="3087096"/>
                <a:ext cx="397907" cy="311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T1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7383063" y="1526514"/>
              <a:ext cx="432591" cy="361772"/>
              <a:chOff x="315073" y="3087096"/>
              <a:chExt cx="432591" cy="361772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5073" y="3087096"/>
                <a:ext cx="397907" cy="311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T2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4082246" y="1933698"/>
              <a:ext cx="432591" cy="361772"/>
              <a:chOff x="315073" y="3087096"/>
              <a:chExt cx="432591" cy="361772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5073" y="3087096"/>
                <a:ext cx="397907" cy="311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T3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1035348" y="1748923"/>
              <a:ext cx="432591" cy="361772"/>
              <a:chOff x="315073" y="3087096"/>
              <a:chExt cx="432591" cy="361772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5073" y="3087096"/>
                <a:ext cx="397907" cy="311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T4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4499992" y="3505717"/>
              <a:ext cx="432073" cy="365088"/>
              <a:chOff x="315591" y="3083780"/>
              <a:chExt cx="432073" cy="365088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5591" y="3083780"/>
                <a:ext cx="413259" cy="311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B</a:t>
                </a:r>
                <a:r>
                  <a:rPr lang="en-US" altLang="ko-KR" b="1" dirty="0">
                    <a:solidFill>
                      <a:prstClr val="white"/>
                    </a:solidFill>
                    <a:cs typeface="Arial" pitchFamily="34" charset="0"/>
                  </a:rPr>
                  <a:t>2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2091184" y="2205273"/>
              <a:ext cx="432591" cy="361772"/>
              <a:chOff x="315073" y="3087096"/>
              <a:chExt cx="432591" cy="36177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5073" y="3087096"/>
                <a:ext cx="397907" cy="311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T5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6948264" y="1538791"/>
              <a:ext cx="441388" cy="360611"/>
              <a:chOff x="306276" y="3088257"/>
              <a:chExt cx="441388" cy="360611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6276" y="3088257"/>
                <a:ext cx="396373" cy="311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E3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5906907" y="2885583"/>
              <a:ext cx="441388" cy="360611"/>
              <a:chOff x="306276" y="3088257"/>
              <a:chExt cx="441388" cy="360611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6276" y="3088257"/>
                <a:ext cx="396373" cy="311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E1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977343" y="3706882"/>
              <a:ext cx="441388" cy="360611"/>
              <a:chOff x="306276" y="3088257"/>
              <a:chExt cx="441388" cy="360611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323528" y="3097272"/>
                <a:ext cx="424136" cy="35159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6276" y="3088257"/>
                <a:ext cx="396373" cy="311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prstClr val="white"/>
                    </a:solidFill>
                    <a:cs typeface="Arial" pitchFamily="34" charset="0"/>
                  </a:rPr>
                  <a:t>E2</a:t>
                </a:r>
                <a:endParaRPr lang="ko-KR" altLang="en-US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55" name="TextBox 254"/>
          <p:cNvSpPr txBox="1"/>
          <p:nvPr/>
        </p:nvSpPr>
        <p:spPr>
          <a:xfrm>
            <a:off x="9569140" y="4864195"/>
            <a:ext cx="23989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cs typeface="Arial" pitchFamily="34" charset="0"/>
              </a:rPr>
              <a:t>B1: Seamless mobility</a:t>
            </a:r>
          </a:p>
          <a:p>
            <a:r>
              <a:rPr lang="en-US" altLang="ko-KR" sz="1050" dirty="0" smtClean="0">
                <a:cs typeface="Arial" pitchFamily="34" charset="0"/>
              </a:rPr>
              <a:t>B2: Multi-RAT interworking</a:t>
            </a:r>
          </a:p>
          <a:p>
            <a:r>
              <a:rPr lang="en-US" altLang="ko-KR" sz="1050" dirty="0" smtClean="0">
                <a:cs typeface="Arial" pitchFamily="34" charset="0"/>
              </a:rPr>
              <a:t>T1: Wired/wireless terminal switching </a:t>
            </a:r>
          </a:p>
          <a:p>
            <a:r>
              <a:rPr lang="en-US" altLang="ko-KR" sz="1050" dirty="0" smtClean="0">
                <a:cs typeface="Arial" pitchFamily="34" charset="0"/>
              </a:rPr>
              <a:t>T2: Network on demand</a:t>
            </a:r>
          </a:p>
          <a:p>
            <a:r>
              <a:rPr lang="en-US" altLang="ko-KR" sz="1050" dirty="0" smtClean="0">
                <a:cs typeface="Arial" pitchFamily="34" charset="0"/>
              </a:rPr>
              <a:t>T3: Context-aware best connection</a:t>
            </a:r>
          </a:p>
          <a:p>
            <a:r>
              <a:rPr lang="en-US" altLang="ko-KR" sz="1050" dirty="0" smtClean="0">
                <a:cs typeface="Arial" pitchFamily="34" charset="0"/>
              </a:rPr>
              <a:t>T4: Single ID for multiple access</a:t>
            </a:r>
          </a:p>
          <a:p>
            <a:r>
              <a:rPr lang="en-US" altLang="ko-KR" sz="1050" dirty="0" smtClean="0">
                <a:cs typeface="Arial" pitchFamily="34" charset="0"/>
              </a:rPr>
              <a:t>T5: Fine grained location tracking</a:t>
            </a:r>
          </a:p>
          <a:p>
            <a:r>
              <a:rPr lang="en-US" altLang="ko-KR" sz="1050" dirty="0" smtClean="0">
                <a:cs typeface="Arial" pitchFamily="34" charset="0"/>
              </a:rPr>
              <a:t>E1: Distributed architecture</a:t>
            </a:r>
          </a:p>
          <a:p>
            <a:r>
              <a:rPr lang="en-US" altLang="ko-KR" sz="1050" dirty="0" smtClean="0">
                <a:cs typeface="Arial" pitchFamily="34" charset="0"/>
              </a:rPr>
              <a:t>E2: Inter-GW mobility</a:t>
            </a:r>
          </a:p>
          <a:p>
            <a:r>
              <a:rPr lang="en-US" altLang="ko-KR" sz="1050" dirty="0" smtClean="0">
                <a:cs typeface="Arial" pitchFamily="34" charset="0"/>
              </a:rPr>
              <a:t>E3: Flexible reconfiguration &amp; upgrade</a:t>
            </a:r>
          </a:p>
        </p:txBody>
      </p:sp>
      <p:sp>
        <p:nvSpPr>
          <p:cNvPr id="256" name="제목 1"/>
          <p:cNvSpPr>
            <a:spLocks noGrp="1"/>
          </p:cNvSpPr>
          <p:nvPr>
            <p:ph type="title"/>
          </p:nvPr>
        </p:nvSpPr>
        <p:spPr>
          <a:xfrm>
            <a:off x="82972" y="338716"/>
            <a:ext cx="2452866" cy="271899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Enabling </a:t>
            </a:r>
            <a:br>
              <a:rPr lang="en-US" altLang="ko-KR" sz="4000" dirty="0"/>
            </a:br>
            <a:r>
              <a:rPr lang="en-US" altLang="ko-KR" sz="4000" dirty="0"/>
              <a:t>Technology </a:t>
            </a:r>
            <a:r>
              <a:rPr lang="en-US" altLang="ko-KR" sz="4000" dirty="0" smtClean="0"/>
              <a:t>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Network </a:t>
            </a:r>
            <a:br>
              <a:rPr lang="en-US" altLang="ko-KR" dirty="0" smtClean="0"/>
            </a:br>
            <a:r>
              <a:rPr lang="en-US" altLang="ko-KR" dirty="0" smtClean="0"/>
              <a:t>Architecture</a:t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7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528" y="161365"/>
            <a:ext cx="2372659" cy="2286000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/>
              <a:t>Conclusions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Status</a:t>
            </a:r>
            <a:br>
              <a:rPr lang="en-US" altLang="ko-KR" dirty="0" smtClean="0"/>
            </a:br>
            <a:r>
              <a:rPr lang="en-US" altLang="ko-KR" dirty="0" smtClean="0"/>
              <a:t>Future plan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942155" y="316753"/>
            <a:ext cx="8903210" cy="60720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</a:t>
            </a:r>
            <a:r>
              <a:rPr lang="en-US" altLang="ko-KR" sz="3600" dirty="0" smtClean="0"/>
              <a:t>Global Cooperation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dirty="0" smtClean="0"/>
              <a:t> Converged Services &amp; 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dirty="0" smtClean="0"/>
              <a:t> Global Harmonization</a:t>
            </a:r>
          </a:p>
          <a:p>
            <a:pPr lvl="2"/>
            <a:r>
              <a:rPr lang="en-US" altLang="ko-KR" sz="3200" dirty="0" smtClean="0"/>
              <a:t>Spectrum</a:t>
            </a:r>
          </a:p>
          <a:p>
            <a:pPr lvl="2"/>
            <a:r>
              <a:rPr lang="en-US" altLang="ko-KR" sz="3200" dirty="0" smtClean="0"/>
              <a:t>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800" dirty="0" smtClean="0"/>
              <a:t> </a:t>
            </a:r>
            <a:r>
              <a:rPr lang="en-US" altLang="ko-KR" sz="3600" dirty="0" smtClean="0"/>
              <a:t>Global Standard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12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Use </a:t>
            </a:r>
            <a:r>
              <a:rPr lang="en-US" altLang="ko-KR" sz="3200" dirty="0"/>
              <a:t>cases, requirements</a:t>
            </a:r>
            <a:r>
              <a:rPr lang="en-US" altLang="ko-KR" sz="32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Spectrum aspects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Technology (radio &amp; network) aspects</a:t>
            </a:r>
            <a:endParaRPr lang="en-US" altLang="ko-K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200" dirty="0" smtClean="0"/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6398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1481" y="161365"/>
            <a:ext cx="2444377" cy="271899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Introduction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5G Forum</a:t>
            </a:r>
            <a:br>
              <a:rPr lang="en-US" altLang="ko-KR" dirty="0" smtClean="0"/>
            </a:br>
            <a:r>
              <a:rPr lang="en-US" altLang="ko-KR" dirty="0" smtClean="0"/>
              <a:t>Structure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40000"/>
              </a:lnSpc>
              <a:buFont typeface="Arial" panose="020B0604020202020204" pitchFamily="34" charset="0"/>
              <a:buChar char="•"/>
              <a:defRPr lang="ko-KR"/>
            </a:pPr>
            <a:r>
              <a:rPr lang="en-US" altLang="ko-KR" dirty="0" smtClean="0">
                <a:cs typeface="Arial"/>
              </a:rPr>
              <a:t> Public </a:t>
            </a:r>
            <a:r>
              <a:rPr lang="en-US" altLang="ko-KR" dirty="0">
                <a:cs typeface="Arial"/>
              </a:rPr>
              <a:t>private partnership to promote 5G Mobile communications R&amp;D </a:t>
            </a:r>
            <a:endParaRPr lang="en-US" altLang="ko-KR" dirty="0" smtClean="0">
              <a:cs typeface="Arial"/>
            </a:endParaRPr>
          </a:p>
          <a:p>
            <a:pPr lvl="1" eaLnBrk="0" hangingPunct="0">
              <a:lnSpc>
                <a:spcPct val="140000"/>
              </a:lnSpc>
              <a:buFont typeface="Arial" panose="020B0604020202020204" pitchFamily="34" charset="0"/>
              <a:buChar char="•"/>
              <a:defRPr lang="ko-KR"/>
            </a:pPr>
            <a:r>
              <a:rPr lang="en-US" altLang="ko-KR" spc="5" dirty="0">
                <a:cs typeface="Arial"/>
              </a:rPr>
              <a:t> </a:t>
            </a:r>
            <a:r>
              <a:rPr lang="en-US" altLang="ko-KR" spc="5" dirty="0" smtClean="0">
                <a:cs typeface="Arial"/>
              </a:rPr>
              <a:t> Established </a:t>
            </a:r>
            <a:r>
              <a:rPr lang="en-US" altLang="ko-KR" spc="5" dirty="0">
                <a:cs typeface="Arial"/>
              </a:rPr>
              <a:t>May 30, 2013,  </a:t>
            </a:r>
            <a:r>
              <a:rPr lang="en-US" altLang="ko-KR" spc="5" dirty="0">
                <a:solidFill>
                  <a:schemeClr val="tx1"/>
                </a:solidFill>
                <a:cs typeface="Arial"/>
              </a:rPr>
              <a:t>Seoul (www.5gforum.org)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/>
              <a:t> Members</a:t>
            </a:r>
            <a:r>
              <a:rPr lang="en-US" altLang="ko-KR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/>
              <a:t>30 </a:t>
            </a:r>
            <a:r>
              <a:rPr lang="en-US" altLang="ko-KR" dirty="0" smtClean="0"/>
              <a:t>Cooperate members: Operators, Vendors, both domestic and global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 Individual members: </a:t>
            </a:r>
            <a:r>
              <a:rPr lang="en-US" altLang="ko-KR" dirty="0"/>
              <a:t>A</a:t>
            </a:r>
            <a:r>
              <a:rPr lang="en-US" altLang="ko-KR" dirty="0" smtClean="0"/>
              <a:t>cademia, SMEs and Ventures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762861" y="2498165"/>
            <a:ext cx="8942532" cy="3938494"/>
            <a:chOff x="215516" y="1052736"/>
            <a:chExt cx="8676964" cy="525658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15516" y="1052736"/>
              <a:ext cx="8676964" cy="5256584"/>
            </a:xfrm>
            <a:prstGeom prst="roundRect">
              <a:avLst>
                <a:gd name="adj" fmla="val 2887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+mn-cs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4644864" y="2202329"/>
              <a:ext cx="203401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직선 연결선 7"/>
            <p:cNvCxnSpPr/>
            <p:nvPr/>
          </p:nvCxnSpPr>
          <p:spPr>
            <a:xfrm>
              <a:off x="2465559" y="2202329"/>
              <a:ext cx="2218691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직선 연결선 8"/>
            <p:cNvCxnSpPr/>
            <p:nvPr/>
          </p:nvCxnSpPr>
          <p:spPr>
            <a:xfrm>
              <a:off x="1521193" y="3540457"/>
              <a:ext cx="0" cy="93068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직선 연결선 9"/>
            <p:cNvCxnSpPr/>
            <p:nvPr/>
          </p:nvCxnSpPr>
          <p:spPr>
            <a:xfrm>
              <a:off x="3191994" y="3550135"/>
              <a:ext cx="0" cy="237774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>
            <a:xfrm>
              <a:off x="6315665" y="3550135"/>
              <a:ext cx="0" cy="237774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>
            <a:xfrm>
              <a:off x="4644864" y="1944507"/>
              <a:ext cx="0" cy="237774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직사각형 12"/>
            <p:cNvSpPr/>
            <p:nvPr/>
          </p:nvSpPr>
          <p:spPr>
            <a:xfrm>
              <a:off x="6696236" y="2924944"/>
              <a:ext cx="1782706" cy="46151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굴림"/>
                  <a:cs typeface="Arial"/>
                </a:rPr>
                <a:t>Secretariat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굴림"/>
                <a:cs typeface="Arial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603372" y="3776827"/>
              <a:ext cx="2106662" cy="124048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Wireless Technology  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Subcommittee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10209" y="4040178"/>
              <a:ext cx="2145924" cy="93699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Global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Strategy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Subcommittee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17793" y="5294353"/>
              <a:ext cx="2396492" cy="71354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Spectrum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Subcommittee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42209" y="5307744"/>
              <a:ext cx="2396492" cy="71354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Convergence Service  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Subcommittee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347157" y="2277146"/>
              <a:ext cx="2528896" cy="87068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Steering Committee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347158" y="1340768"/>
              <a:ext cx="2528896" cy="60373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Executive Board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678883" y="1885199"/>
              <a:ext cx="1983539" cy="534269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Advisory Counsel</a:t>
              </a: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31540" y="1804088"/>
              <a:ext cx="2324593" cy="706809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맑은 고딕"/>
                  <a:cs typeface="Arial"/>
                </a:rPr>
                <a:t>Auditor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맑은 고딕"/>
                <a:cs typeface="Arial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521193" y="3550135"/>
              <a:ext cx="6327171" cy="2288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" name="직선 연결선 22"/>
            <p:cNvCxnSpPr/>
            <p:nvPr/>
          </p:nvCxnSpPr>
          <p:spPr>
            <a:xfrm>
              <a:off x="7865329" y="3573016"/>
              <a:ext cx="0" cy="43204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" name="직사각형 23"/>
            <p:cNvSpPr/>
            <p:nvPr/>
          </p:nvSpPr>
          <p:spPr>
            <a:xfrm>
              <a:off x="6552220" y="3874170"/>
              <a:ext cx="2106662" cy="117501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/>
                  <a:ea typeface="맑은 고딕"/>
                  <a:cs typeface="Arial"/>
                </a:rPr>
                <a:t>Network Technology  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/>
                <a:ea typeface="맑은 고딕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/>
                  <a:ea typeface="맑은 고딕"/>
                  <a:cs typeface="Arial"/>
                </a:rPr>
                <a:t>Subcommittee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/>
                <a:ea typeface="맑은 고딕"/>
                <a:cs typeface="Arial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4628959" y="3248980"/>
              <a:ext cx="206727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24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5G Forum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200" dirty="0" smtClean="0"/>
              <a:t>Global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200" dirty="0" smtClean="0"/>
              <a:t>Collaboration</a:t>
            </a:r>
            <a:endParaRPr lang="ko-KR" altLang="en-US" sz="32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26" name="그룹 46"/>
          <p:cNvGrpSpPr/>
          <p:nvPr/>
        </p:nvGrpSpPr>
        <p:grpSpPr>
          <a:xfrm>
            <a:off x="3595271" y="581176"/>
            <a:ext cx="6912768" cy="5472608"/>
            <a:chOff x="971600" y="1196752"/>
            <a:chExt cx="6912768" cy="5472608"/>
          </a:xfrm>
        </p:grpSpPr>
        <p:grpSp>
          <p:nvGrpSpPr>
            <p:cNvPr id="27" name="그룹 32"/>
            <p:cNvGrpSpPr/>
            <p:nvPr/>
          </p:nvGrpSpPr>
          <p:grpSpPr>
            <a:xfrm>
              <a:off x="971600" y="1420312"/>
              <a:ext cx="6912768" cy="4600976"/>
              <a:chOff x="971600" y="988264"/>
              <a:chExt cx="6912768" cy="460097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1043608" y="1412776"/>
                <a:ext cx="1728192" cy="136815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6156176" y="1412776"/>
                <a:ext cx="1728192" cy="136815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71600" y="4077072"/>
                <a:ext cx="1728192" cy="136815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6156176" y="4221088"/>
                <a:ext cx="1728192" cy="13681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11372" y="1735942"/>
                <a:ext cx="17926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IMT-2020 PG,</a:t>
                </a:r>
              </a:p>
              <a:p>
                <a:pPr algn="ctr"/>
                <a:r>
                  <a:rPr lang="en-US" altLang="ko-KR" sz="2000" b="1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FuTURE</a:t>
                </a:r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Forum</a:t>
                </a:r>
                <a:endParaRPr lang="ko-KR" altLang="en-US" sz="2000" b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28184" y="1756634"/>
                <a:ext cx="15121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2020B AH</a:t>
                </a:r>
              </a:p>
              <a:p>
                <a:pPr algn="ctr"/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-&gt;  5GMF</a:t>
                </a:r>
                <a:endParaRPr lang="ko-KR" altLang="en-US" sz="2000" b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15616" y="4581128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5GPPP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56176" y="4581128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WWRF</a:t>
                </a:r>
              </a:p>
              <a:p>
                <a:pPr algn="ctr"/>
                <a:r>
                  <a:rPr lang="en-US" altLang="ko-KR" sz="2000" b="1" smtClean="0">
                    <a:solidFill>
                      <a:srgbClr val="FF0066"/>
                    </a:solidFill>
                    <a:latin typeface="Calibri" panose="020F0502020204030204" pitchFamily="34" charset="0"/>
                  </a:rPr>
                  <a:t>NGMN, ..</a:t>
                </a:r>
                <a:endParaRPr lang="en-US" altLang="ko-KR" sz="2000" b="1" dirty="0" smtClean="0">
                  <a:solidFill>
                    <a:srgbClr val="FF006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03648" y="998144"/>
                <a:ext cx="1008112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CHINA</a:t>
                </a:r>
                <a:endParaRPr lang="ko-KR" alt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16216" y="988264"/>
                <a:ext cx="1008112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JAPAN</a:t>
                </a:r>
                <a:endParaRPr lang="ko-KR" alt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11152" y="3658672"/>
                <a:ext cx="1224136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EUROPE</a:t>
                </a:r>
                <a:endParaRPr lang="ko-KR" alt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8184" y="3797164"/>
                <a:ext cx="1584176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Global Forum</a:t>
                </a:r>
                <a:endParaRPr lang="ko-KR" alt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067944" y="2276872"/>
                <a:ext cx="1008112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KOREA</a:t>
                </a:r>
                <a:endParaRPr lang="ko-KR" alt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1" name="직선 화살표 연결선 50"/>
              <p:cNvCxnSpPr/>
              <p:nvPr/>
            </p:nvCxnSpPr>
            <p:spPr>
              <a:xfrm>
                <a:off x="2699792" y="2492896"/>
                <a:ext cx="720080" cy="36004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화살표 연결선 51"/>
              <p:cNvCxnSpPr/>
              <p:nvPr/>
            </p:nvCxnSpPr>
            <p:spPr>
              <a:xfrm flipV="1">
                <a:off x="5652120" y="2564904"/>
                <a:ext cx="576064" cy="432048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화살표 연결선 52"/>
              <p:cNvCxnSpPr/>
              <p:nvPr/>
            </p:nvCxnSpPr>
            <p:spPr>
              <a:xfrm flipV="1">
                <a:off x="2627784" y="4005064"/>
                <a:ext cx="720080" cy="432048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화살표 연결선 53"/>
              <p:cNvCxnSpPr/>
              <p:nvPr/>
            </p:nvCxnSpPr>
            <p:spPr>
              <a:xfrm>
                <a:off x="5580112" y="4149080"/>
                <a:ext cx="720080" cy="36004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직사각형 54"/>
              <p:cNvSpPr/>
              <p:nvPr/>
            </p:nvSpPr>
            <p:spPr>
              <a:xfrm>
                <a:off x="3563888" y="2708920"/>
                <a:ext cx="1944216" cy="1296144"/>
              </a:xfrm>
              <a:prstGeom prst="rect">
                <a:avLst/>
              </a:prstGeom>
              <a:solidFill>
                <a:srgbClr val="CC00FF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10944" y="3055312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5G Forum</a:t>
                </a:r>
                <a:endParaRPr lang="ko-KR" altLang="en-US" sz="2800" b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635896" y="1124744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Regular Meetings</a:t>
                </a:r>
                <a:endParaRPr lang="ko-KR" altLang="en-US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779912" y="1556792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Pre Discussions</a:t>
                </a:r>
                <a:endParaRPr lang="ko-KR" altLang="en-US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8" name="직선 화살표 연결선 27"/>
            <p:cNvCxnSpPr/>
            <p:nvPr/>
          </p:nvCxnSpPr>
          <p:spPr>
            <a:xfrm>
              <a:off x="3203848" y="1772816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3203848" y="2132856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51920" y="5013176"/>
              <a:ext cx="1224136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INDIA</a:t>
              </a:r>
              <a:endParaRPr lang="ko-KR" altLang="en-US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3707904" y="5445224"/>
              <a:ext cx="1512168" cy="1224136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>
              <a:off x="4427984" y="4509120"/>
              <a:ext cx="0" cy="432048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79912" y="5805264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GISFI ?</a:t>
              </a:r>
            </a:p>
            <a:p>
              <a:pPr algn="ctr"/>
              <a:r>
                <a:rPr lang="en-US" altLang="ko-K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TSDSI ?</a:t>
              </a:r>
            </a:p>
          </p:txBody>
        </p:sp>
        <p:cxnSp>
          <p:nvCxnSpPr>
            <p:cNvPr id="34" name="직선 화살표 연결선 33"/>
            <p:cNvCxnSpPr/>
            <p:nvPr/>
          </p:nvCxnSpPr>
          <p:spPr>
            <a:xfrm>
              <a:off x="3203848" y="1412776"/>
              <a:ext cx="64807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851920" y="1196752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Joint R&amp;D Discussion</a:t>
              </a:r>
              <a:endParaRPr lang="ko-KR" altLang="en-US" sz="2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>
              <a:off x="2555776" y="3140968"/>
              <a:ext cx="720080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flipV="1">
              <a:off x="2843808" y="4581128"/>
              <a:ext cx="72008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4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50172" y="4901791"/>
            <a:ext cx="1876612" cy="13686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505" y="343261"/>
            <a:ext cx="2330824" cy="2718994"/>
          </a:xfrm>
        </p:spPr>
        <p:txBody>
          <a:bodyPr>
            <a:normAutofit fontScale="90000"/>
          </a:bodyPr>
          <a:lstStyle/>
          <a:p>
            <a:r>
              <a:rPr lang="en-US" altLang="ko-KR" sz="4400" dirty="0" smtClean="0"/>
              <a:t>5G Forum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Global Collaboration</a:t>
            </a:r>
            <a:br>
              <a:rPr lang="en-US" altLang="ko-KR" dirty="0" smtClean="0"/>
            </a:br>
            <a:r>
              <a:rPr lang="en-US" altLang="ko-KR" dirty="0" smtClean="0"/>
              <a:t>: Joint R&amp;D</a:t>
            </a:r>
            <a:br>
              <a:rPr lang="en-US" altLang="ko-KR" dirty="0" smtClean="0"/>
            </a:br>
            <a:r>
              <a:rPr lang="en-US" altLang="ko-KR" dirty="0" smtClean="0"/>
              <a:t>  w/China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3119718"/>
            <a:ext cx="1927412" cy="3185486"/>
          </a:xfrm>
        </p:spPr>
        <p:txBody>
          <a:bodyPr/>
          <a:lstStyle/>
          <a:p>
            <a:r>
              <a:rPr lang="en-US" altLang="ko-KR" dirty="0" smtClean="0"/>
              <a:t>Korea-EU</a:t>
            </a:r>
          </a:p>
          <a:p>
            <a:r>
              <a:rPr lang="en-US" altLang="ko-KR" dirty="0" smtClean="0"/>
              <a:t>In Progress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194019" y="-7866"/>
            <a:ext cx="7107486" cy="5890385"/>
            <a:chOff x="539552" y="1120021"/>
            <a:chExt cx="7107486" cy="5890385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539552" y="1712461"/>
              <a:ext cx="2448272" cy="165618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000" b="1" dirty="0" smtClean="0">
                  <a:ea typeface="HY견고딕" pitchFamily="18" charset="-127"/>
                </a:rPr>
                <a:t>Spectrum (1 M$/</a:t>
              </a:r>
              <a:r>
                <a:rPr lang="en-US" altLang="ko-KR" sz="2000" b="1" dirty="0" smtClean="0">
                  <a:ea typeface="HY견고딕" pitchFamily="18" charset="-127"/>
                </a:rPr>
                <a:t>Yr)</a:t>
              </a:r>
            </a:p>
            <a:p>
              <a:pPr algn="ctr">
                <a:defRPr/>
              </a:pPr>
              <a:r>
                <a:rPr lang="en-US" altLang="ko-KR" dirty="0" smtClean="0">
                  <a:ea typeface="HY견고딕" pitchFamily="18" charset="-127"/>
                </a:rPr>
                <a:t>(</a:t>
              </a:r>
              <a:r>
                <a:rPr lang="en-US" altLang="ko-KR" dirty="0" smtClean="0">
                  <a:solidFill>
                    <a:srgbClr val="FF0000"/>
                  </a:solidFill>
                  <a:ea typeface="HY견고딕" pitchFamily="18" charset="-127"/>
                </a:rPr>
                <a:t>SRMC</a:t>
              </a:r>
              <a:r>
                <a:rPr lang="en-US" altLang="ko-KR" dirty="0" smtClean="0">
                  <a:ea typeface="HY견고딕" pitchFamily="18" charset="-127"/>
                </a:rPr>
                <a:t>, CATR, </a:t>
              </a:r>
              <a:r>
                <a:rPr lang="en-US" altLang="ko-KR" dirty="0">
                  <a:ea typeface="HY견고딕" pitchFamily="18" charset="-127"/>
                </a:rPr>
                <a:t>H</a:t>
              </a:r>
              <a:r>
                <a:rPr lang="en-US" altLang="ko-KR" dirty="0" smtClean="0">
                  <a:ea typeface="HY견고딕" pitchFamily="18" charset="-127"/>
                </a:rPr>
                <a:t>uawei, CATT</a:t>
              </a:r>
              <a:r>
                <a:rPr lang="en-US" altLang="ko-KR" dirty="0" smtClean="0">
                  <a:ea typeface="HY견고딕" pitchFamily="18" charset="-127"/>
                </a:rPr>
                <a:t>, BUPT</a:t>
              </a:r>
              <a:r>
                <a:rPr lang="en-US" altLang="ko-KR" dirty="0" smtClean="0">
                  <a:ea typeface="HY견고딕" pitchFamily="18" charset="-127"/>
                </a:rPr>
                <a:t>, Tsinghua </a:t>
              </a:r>
              <a:r>
                <a:rPr lang="en-US" altLang="ko-KR" dirty="0" smtClean="0">
                  <a:ea typeface="HY견고딕" pitchFamily="18" charset="-127"/>
                </a:rPr>
                <a:t>)</a:t>
              </a: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539552" y="3523226"/>
              <a:ext cx="2520280" cy="175417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000" b="1" dirty="0" smtClean="0">
                  <a:ea typeface="HY견고딕" pitchFamily="18" charset="-127"/>
                </a:rPr>
                <a:t>Evaluation Methodology (0.5Mn</a:t>
              </a:r>
              <a:r>
                <a:rPr lang="en-US" altLang="ko-KR" sz="2000" b="1" dirty="0" smtClean="0">
                  <a:ea typeface="HY견고딕" pitchFamily="18" charset="-127"/>
                </a:rPr>
                <a:t>$/Yr) </a:t>
              </a:r>
            </a:p>
            <a:p>
              <a:pPr algn="ctr">
                <a:defRPr/>
              </a:pPr>
              <a:r>
                <a:rPr lang="en-US" altLang="ko-KR" dirty="0" smtClean="0">
                  <a:ea typeface="HY견고딕" pitchFamily="18" charset="-127"/>
                </a:rPr>
                <a:t>(</a:t>
              </a:r>
              <a:r>
                <a:rPr lang="en-US" altLang="ko-KR" dirty="0" smtClean="0">
                  <a:solidFill>
                    <a:srgbClr val="FF0000"/>
                  </a:solidFill>
                  <a:ea typeface="HY견고딕" pitchFamily="18" charset="-127"/>
                </a:rPr>
                <a:t>CATR</a:t>
              </a:r>
              <a:r>
                <a:rPr lang="en-US" altLang="ko-KR" dirty="0" smtClean="0">
                  <a:ea typeface="HY견고딕" pitchFamily="18" charset="-127"/>
                </a:rPr>
                <a:t>, CMCC</a:t>
              </a:r>
              <a:r>
                <a:rPr lang="en-US" altLang="ko-KR" dirty="0" smtClean="0">
                  <a:ea typeface="HY견고딕" pitchFamily="18" charset="-127"/>
                </a:rPr>
                <a:t>, </a:t>
              </a:r>
              <a:endParaRPr lang="en-US" altLang="ko-KR" dirty="0" smtClean="0">
                <a:ea typeface="HY견고딕" pitchFamily="18" charset="-127"/>
              </a:endParaRPr>
            </a:p>
            <a:p>
              <a:pPr algn="ctr">
                <a:defRPr/>
              </a:pPr>
              <a:r>
                <a:rPr lang="en-US" altLang="ko-KR" dirty="0" smtClean="0">
                  <a:ea typeface="HY견고딕" pitchFamily="18" charset="-127"/>
                </a:rPr>
                <a:t>China </a:t>
              </a:r>
              <a:r>
                <a:rPr lang="en-US" altLang="ko-KR" dirty="0" smtClean="0">
                  <a:ea typeface="HY견고딕" pitchFamily="18" charset="-127"/>
                </a:rPr>
                <a:t>Telecom,</a:t>
              </a:r>
            </a:p>
            <a:p>
              <a:pPr algn="ctr">
                <a:defRPr/>
              </a:pPr>
              <a:r>
                <a:rPr lang="en-US" altLang="ko-KR" dirty="0" err="1" smtClean="0">
                  <a:ea typeface="HY견고딕" pitchFamily="18" charset="-127"/>
                </a:rPr>
                <a:t>Huawei</a:t>
              </a:r>
              <a:r>
                <a:rPr lang="en-US" altLang="ko-KR" dirty="0" smtClean="0">
                  <a:ea typeface="HY견고딕" pitchFamily="18" charset="-127"/>
                </a:rPr>
                <a:t>, ZTE, CATT)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6330" y="1945401"/>
              <a:ext cx="1980708" cy="126188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ea typeface="HY견고딕" pitchFamily="18" charset="-127"/>
                </a:rPr>
                <a:t>Spectrum</a:t>
              </a:r>
              <a:endParaRPr lang="en-US" altLang="ko-KR" sz="2000" b="1" dirty="0">
                <a:ea typeface="HY견고딕" pitchFamily="18" charset="-127"/>
              </a:endParaRPr>
            </a:p>
            <a:p>
              <a:r>
                <a:rPr lang="en-US" altLang="ko-KR" sz="2000" b="1" dirty="0" smtClean="0">
                  <a:ea typeface="HY견고딕" pitchFamily="18" charset="-127"/>
                </a:rPr>
                <a:t>(</a:t>
              </a:r>
              <a:r>
                <a:rPr lang="en-US" altLang="ko-KR" sz="2000" b="1" dirty="0" smtClean="0">
                  <a:ea typeface="HY견고딕" pitchFamily="18" charset="-127"/>
                </a:rPr>
                <a:t>0.40Mn$/Yr)</a:t>
              </a:r>
            </a:p>
            <a:p>
              <a:endParaRPr lang="en-US" altLang="ko-KR" dirty="0">
                <a:solidFill>
                  <a:srgbClr val="FF0000"/>
                </a:solidFill>
                <a:ea typeface="HY견고딕" pitchFamily="18" charset="-127"/>
              </a:endParaRPr>
            </a:p>
            <a:p>
              <a:r>
                <a:rPr lang="en-US" altLang="ko-KR" dirty="0" smtClean="0">
                  <a:solidFill>
                    <a:srgbClr val="FF0000"/>
                  </a:solidFill>
                  <a:ea typeface="HY견고딕" pitchFamily="18" charset="-127"/>
                </a:rPr>
                <a:t>ETRI</a:t>
              </a:r>
              <a:r>
                <a:rPr lang="en-US" altLang="ko-KR" dirty="0" smtClean="0">
                  <a:ea typeface="HY견고딕" pitchFamily="18" charset="-127"/>
                </a:rPr>
                <a:t>, </a:t>
              </a:r>
              <a:r>
                <a:rPr lang="en-US" altLang="ko-KR" dirty="0" smtClean="0">
                  <a:ea typeface="HY견고딕" pitchFamily="18" charset="-127"/>
                </a:rPr>
                <a:t>LG, SNU, KHU</a:t>
              </a:r>
              <a:endParaRPr lang="en-US" altLang="ko-KR" dirty="0" smtClean="0">
                <a:ea typeface="HY견고딕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4128" y="3693220"/>
              <a:ext cx="1800200" cy="113877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ea typeface="HY견고딕" pitchFamily="18" charset="-127"/>
                </a:rPr>
                <a:t>Eva. Meth.</a:t>
              </a:r>
              <a:r>
                <a:rPr lang="en-US" altLang="ko-KR" b="1" dirty="0" smtClean="0">
                  <a:ea typeface="HY견고딕" pitchFamily="18" charset="-127"/>
                </a:rPr>
                <a:t> </a:t>
              </a:r>
              <a:r>
                <a:rPr lang="en-US" altLang="ko-KR" b="1" dirty="0" smtClean="0">
                  <a:ea typeface="HY견고딕" pitchFamily="18" charset="-127"/>
                </a:rPr>
                <a:t>(0.25Mn$/</a:t>
              </a:r>
              <a:r>
                <a:rPr lang="en-US" altLang="ko-KR" b="1" dirty="0" err="1" smtClean="0">
                  <a:ea typeface="HY견고딕" pitchFamily="18" charset="-127"/>
                </a:rPr>
                <a:t>Yr</a:t>
              </a:r>
              <a:r>
                <a:rPr lang="en-US" altLang="ko-KR" b="1" dirty="0" smtClean="0">
                  <a:ea typeface="HY견고딕" pitchFamily="18" charset="-127"/>
                </a:rPr>
                <a:t>)</a:t>
              </a:r>
            </a:p>
            <a:p>
              <a:r>
                <a:rPr lang="en-US" altLang="ko-KR" sz="1600" dirty="0" smtClean="0">
                  <a:ea typeface="HY견고딕" pitchFamily="18" charset="-127"/>
                </a:rPr>
                <a:t>KT</a:t>
              </a:r>
              <a:r>
                <a:rPr lang="en-US" altLang="ko-KR" sz="1600" dirty="0" smtClean="0">
                  <a:ea typeface="HY견고딕" pitchFamily="18" charset="-127"/>
                </a:rPr>
                <a:t>, </a:t>
              </a:r>
              <a:r>
                <a:rPr lang="en-US" altLang="ko-KR" sz="1600" dirty="0" smtClean="0">
                  <a:solidFill>
                    <a:srgbClr val="FF0000"/>
                  </a:solidFill>
                  <a:ea typeface="HY견고딕" pitchFamily="18" charset="-127"/>
                </a:rPr>
                <a:t>Korea </a:t>
              </a:r>
              <a:r>
                <a:rPr lang="en-US" altLang="ko-KR" sz="1600" dirty="0" smtClean="0">
                  <a:solidFill>
                    <a:srgbClr val="FF0000"/>
                  </a:solidFill>
                  <a:ea typeface="HY견고딕" pitchFamily="18" charset="-127"/>
                </a:rPr>
                <a:t>Univ.</a:t>
              </a:r>
              <a:r>
                <a:rPr lang="en-US" altLang="ko-KR" sz="1600" dirty="0" smtClean="0">
                  <a:ea typeface="HY견고딕" pitchFamily="18" charset="-127"/>
                </a:rPr>
                <a:t>, KAIST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5116542"/>
              <a:ext cx="1803992" cy="892552"/>
            </a:xfrm>
            <a:prstGeom prst="rect">
              <a:avLst/>
            </a:prstGeom>
            <a:solidFill>
              <a:srgbClr val="F88008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ea typeface="HY견고딕" pitchFamily="18" charset="-127"/>
                </a:rPr>
                <a:t>Collaboration</a:t>
              </a:r>
              <a:r>
                <a:rPr lang="en-US" altLang="ko-KR" b="1" dirty="0" smtClean="0">
                  <a:ea typeface="HY견고딕" pitchFamily="18" charset="-127"/>
                </a:rPr>
                <a:t> </a:t>
              </a:r>
              <a:endParaRPr lang="en-US" altLang="ko-KR" b="1" dirty="0" smtClean="0">
                <a:ea typeface="HY견고딕" pitchFamily="18" charset="-127"/>
              </a:endParaRPr>
            </a:p>
            <a:p>
              <a:r>
                <a:rPr lang="en-US" altLang="ko-KR" b="1" dirty="0" smtClean="0">
                  <a:ea typeface="HY견고딕" pitchFamily="18" charset="-127"/>
                </a:rPr>
                <a:t>(0.15Mn $/Yr)</a:t>
              </a:r>
            </a:p>
            <a:p>
              <a:r>
                <a:rPr lang="en-US" altLang="ko-KR" sz="1600" dirty="0" smtClean="0">
                  <a:solidFill>
                    <a:srgbClr val="FF0000"/>
                  </a:solidFill>
                  <a:ea typeface="HY견고딕" pitchFamily="18" charset="-127"/>
                </a:rPr>
                <a:t>Forum</a:t>
              </a:r>
              <a:endParaRPr lang="en-US" altLang="ko-KR" sz="1600" dirty="0" smtClean="0">
                <a:solidFill>
                  <a:srgbClr val="FF0000"/>
                </a:solidFill>
                <a:ea typeface="HY견고딕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608" y="112474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FF"/>
                  </a:solidFill>
                  <a:ea typeface="HY견고딕" pitchFamily="18" charset="-127"/>
                </a:rPr>
                <a:t>China</a:t>
              </a:r>
              <a:endParaRPr lang="ko-KR" altLang="en-US" sz="2800" b="1" dirty="0">
                <a:solidFill>
                  <a:srgbClr val="0000FF"/>
                </a:solidFill>
                <a:ea typeface="HY견고딕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6709" y="1120021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FF"/>
                  </a:solidFill>
                  <a:ea typeface="HY견고딕" pitchFamily="18" charset="-127"/>
                </a:rPr>
                <a:t>Korea</a:t>
              </a:r>
              <a:endParaRPr lang="ko-KR" altLang="en-US" sz="2800" b="1" dirty="0">
                <a:solidFill>
                  <a:srgbClr val="0000FF"/>
                </a:solidFill>
                <a:ea typeface="HY견고딕" pitchFamily="18" charset="-127"/>
              </a:endParaRPr>
            </a:p>
          </p:txBody>
        </p:sp>
        <p:sp>
          <p:nvSpPr>
            <p:cNvPr id="13" name="왼쪽/오른쪽 화살표 12"/>
            <p:cNvSpPr/>
            <p:nvPr/>
          </p:nvSpPr>
          <p:spPr>
            <a:xfrm>
              <a:off x="2987824" y="2420888"/>
              <a:ext cx="2664296" cy="216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왼쪽/오른쪽 화살표 13"/>
            <p:cNvSpPr/>
            <p:nvPr/>
          </p:nvSpPr>
          <p:spPr>
            <a:xfrm>
              <a:off x="3059832" y="4269284"/>
              <a:ext cx="2664296" cy="216024"/>
            </a:xfrm>
            <a:prstGeom prst="leftRigh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H="1">
              <a:off x="2801087" y="5271123"/>
              <a:ext cx="2948536" cy="699268"/>
            </a:xfrm>
            <a:prstGeom prst="straightConnector1">
              <a:avLst/>
            </a:prstGeom>
            <a:ln w="635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/>
            <p:cNvSpPr/>
            <p:nvPr/>
          </p:nvSpPr>
          <p:spPr>
            <a:xfrm>
              <a:off x="755576" y="5733256"/>
              <a:ext cx="2232248" cy="9807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FF"/>
                  </a:solidFill>
                </a:rPr>
                <a:t>IMT-2020 PG</a:t>
              </a:r>
              <a:endParaRPr lang="ko-KR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3697552" y="6029678"/>
              <a:ext cx="1620688" cy="9807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FF"/>
                  </a:solidFill>
                </a:rPr>
                <a:t>5GPPP, 5GMF</a:t>
              </a:r>
              <a:endParaRPr lang="ko-KR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5164594" y="5947519"/>
              <a:ext cx="612068" cy="432311"/>
            </a:xfrm>
            <a:prstGeom prst="straightConnector1">
              <a:avLst/>
            </a:prstGeom>
            <a:ln w="635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521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5G Forum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Activities:</a:t>
            </a:r>
            <a:br>
              <a:rPr lang="en-US" altLang="ko-KR" dirty="0" smtClean="0"/>
            </a:br>
            <a:r>
              <a:rPr lang="en-US" altLang="ko-KR" dirty="0" smtClean="0"/>
              <a:t>White Papers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331" y="870817"/>
            <a:ext cx="66579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20" y="322577"/>
            <a:ext cx="3074363" cy="4151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12597" y="2439986"/>
            <a:ext cx="46577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813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830" y="305981"/>
            <a:ext cx="2330824" cy="2718994"/>
          </a:xfrm>
        </p:spPr>
        <p:txBody>
          <a:bodyPr>
            <a:normAutofit fontScale="90000"/>
          </a:bodyPr>
          <a:lstStyle/>
          <a:p>
            <a:r>
              <a:rPr lang="en-US" altLang="ko-KR" sz="4400" dirty="0" smtClean="0"/>
              <a:t>5G Forum</a:t>
            </a:r>
            <a:br>
              <a:rPr lang="en-US" altLang="ko-KR" sz="4400" dirty="0" smtClean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Service Aspects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200" dirty="0"/>
              <a:t>U</a:t>
            </a:r>
            <a:r>
              <a:rPr lang="en-US" altLang="ko-KR" sz="3200" dirty="0" smtClean="0"/>
              <a:t>se cases/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3200" dirty="0" smtClean="0"/>
              <a:t>Requirements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287791" y="497899"/>
            <a:ext cx="6299127" cy="6058197"/>
            <a:chOff x="4287791" y="497899"/>
            <a:chExt cx="6299127" cy="6058197"/>
          </a:xfrm>
        </p:grpSpPr>
        <p:sp>
          <p:nvSpPr>
            <p:cNvPr id="6" name="이등변 삼각형 5"/>
            <p:cNvSpPr/>
            <p:nvPr/>
          </p:nvSpPr>
          <p:spPr>
            <a:xfrm>
              <a:off x="6414670" y="497899"/>
              <a:ext cx="2044800" cy="15937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0" r="99168">
                          <a14:foregroundMark x1="46090" y1="3056" x2="49584" y2="3333"/>
                          <a14:foregroundMark x1="55408" y1="3333" x2="60233" y2="3889"/>
                          <a14:foregroundMark x1="86190" y1="17500" x2="93178" y2="2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842" y="2792382"/>
              <a:ext cx="3518405" cy="2107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그룹 7"/>
            <p:cNvGrpSpPr/>
            <p:nvPr/>
          </p:nvGrpSpPr>
          <p:grpSpPr>
            <a:xfrm>
              <a:off x="7985105" y="2307625"/>
              <a:ext cx="1479946" cy="1291257"/>
              <a:chOff x="2355607" y="3896463"/>
              <a:chExt cx="2122493" cy="1410379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4424" y="4418765"/>
                <a:ext cx="1503676" cy="888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28" name="그룹 27"/>
              <p:cNvGrpSpPr/>
              <p:nvPr/>
            </p:nvGrpSpPr>
            <p:grpSpPr>
              <a:xfrm>
                <a:off x="2355607" y="3896463"/>
                <a:ext cx="1346422" cy="1005104"/>
                <a:chOff x="1715152" y="4725775"/>
                <a:chExt cx="1346422" cy="1005104"/>
              </a:xfrm>
            </p:grpSpPr>
            <p:pic>
              <p:nvPicPr>
                <p:cNvPr id="29" name="그림 2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5152" y="4779628"/>
                  <a:ext cx="1346422" cy="951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556" b="98083" l="394" r="964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15938" y="4725775"/>
                  <a:ext cx="360071" cy="449867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이등변 삼각형 8"/>
            <p:cNvSpPr/>
            <p:nvPr/>
          </p:nvSpPr>
          <p:spPr>
            <a:xfrm rot="10800000">
              <a:off x="6478269" y="5259952"/>
              <a:ext cx="1922500" cy="129614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10800000">
              <a:off x="8464802" y="2101124"/>
              <a:ext cx="2093541" cy="151216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 rot="10800000">
              <a:off x="4321129" y="2101122"/>
              <a:ext cx="2093541" cy="151216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>
              <a:off x="8362669" y="3613288"/>
              <a:ext cx="2224249" cy="164666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4287791" y="3614455"/>
              <a:ext cx="2228578" cy="164549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6455" y="2059809"/>
              <a:ext cx="129862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Social </a:t>
              </a:r>
              <a:endParaRPr lang="en-US" altLang="ko-KR" sz="2000" b="1" dirty="0" smtClean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r>
                <a:rPr lang="en-US" altLang="ko-KR" sz="2000" b="1" dirty="0" smtClean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Knowledge</a:t>
              </a:r>
              <a:endParaRPr lang="en-US" altLang="ko-KR" sz="2000" b="1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Sharing </a:t>
              </a:r>
            </a:p>
            <a:p>
              <a:pPr algn="ctr"/>
              <a:endParaRPr lang="ko-KR" altLang="en-US" sz="2000" b="1" dirty="0">
                <a:latin typeface="+mj-lt"/>
                <a:cs typeface="Microsoft Himalaya" panose="01010100010101010101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7176" y="4542713"/>
              <a:ext cx="14798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High-Density</a:t>
              </a:r>
            </a:p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User</a:t>
              </a:r>
            </a:p>
            <a:p>
              <a:pPr algn="ctr"/>
              <a:endParaRPr lang="en-US" altLang="ko-KR" sz="2000" b="1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1458" y="2233444"/>
              <a:ext cx="15716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5G Extension </a:t>
              </a:r>
              <a:endParaRPr lang="en-US" altLang="ko-KR" sz="2000" b="1" dirty="0" smtClean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r>
                <a:rPr lang="en-US" altLang="ko-KR" sz="2000" b="1" dirty="0" smtClean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Services</a:t>
              </a:r>
              <a:endParaRPr lang="en-US" altLang="ko-KR" sz="2000" b="1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9582" y="1013594"/>
              <a:ext cx="12709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Mobile </a:t>
              </a:r>
            </a:p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 Contents </a:t>
              </a:r>
              <a:endParaRPr lang="en-US" altLang="ko-KR" sz="2000" b="1" dirty="0" smtClean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r>
                <a:rPr lang="en-US" altLang="ko-KR" sz="2000" b="1" dirty="0" smtClean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Streaming </a:t>
              </a:r>
              <a:endParaRPr lang="en-US" altLang="ko-KR" sz="2000" b="1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4913" y="4127269"/>
              <a:ext cx="10380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Smart</a:t>
              </a:r>
            </a:p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Physical </a:t>
              </a:r>
              <a:endParaRPr lang="en-US" altLang="ko-KR" sz="2000" b="1" dirty="0" smtClean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r>
                <a:rPr lang="en-US" altLang="ko-KR" sz="2000" b="1" dirty="0" smtClean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Systems</a:t>
              </a:r>
              <a:endParaRPr lang="en-US" altLang="ko-KR" sz="2000" b="1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7601" y="5331960"/>
              <a:ext cx="8590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Public </a:t>
              </a:r>
              <a:endParaRPr lang="en-US" altLang="ko-KR" sz="2000" b="1" dirty="0" smtClean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r>
                <a:rPr lang="en-US" altLang="ko-KR" sz="2000" b="1" dirty="0" smtClean="0"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Safety </a:t>
              </a:r>
              <a:endParaRPr lang="en-US" altLang="ko-KR" sz="2000" b="1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  <a:p>
              <a:pPr algn="ctr"/>
              <a:endParaRPr lang="ko-KR" altLang="en-US" sz="2000" b="1" dirty="0">
                <a:latin typeface="+mj-lt"/>
                <a:cs typeface="Microsoft Himalaya" panose="01010100010101010101" pitchFamily="2" charset="0"/>
              </a:endParaRPr>
            </a:p>
          </p:txBody>
        </p:sp>
        <p:pic>
          <p:nvPicPr>
            <p:cNvPr id="20" name="_x288881480" descr="EMB0000154403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369" y="2092292"/>
              <a:ext cx="1667872" cy="8932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static.inven.co.kr/column/2013/09/12/news/i108706500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38056">
              <a:off x="5395908" y="2667708"/>
              <a:ext cx="1584176" cy="102707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그림 21" descr="EMB00001fcc2585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268" y="4173464"/>
              <a:ext cx="1986534" cy="111240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</p:spPr>
        </p:pic>
        <p:pic>
          <p:nvPicPr>
            <p:cNvPr id="23" name="Picture 2" descr="C:\Users\Jinseon\Desktop\이미지\5G\infographietelmobile_en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2"/>
            <a:stretch/>
          </p:blipFill>
          <p:spPr bwMode="auto">
            <a:xfrm rot="18137570">
              <a:off x="7885482" y="3784882"/>
              <a:ext cx="1481026" cy="839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275"/>
            <a:stretch/>
          </p:blipFill>
          <p:spPr>
            <a:xfrm>
              <a:off x="5862710" y="3782016"/>
              <a:ext cx="896583" cy="8451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847" y="3695344"/>
              <a:ext cx="817724" cy="5451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그림 25" descr="EMB00001fcc2584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997" y="4323847"/>
              <a:ext cx="856221" cy="814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841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458" y="268941"/>
            <a:ext cx="2432424" cy="360292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Spectrum</a:t>
            </a:r>
            <a:br>
              <a:rPr lang="en-US" altLang="ko-KR" dirty="0" smtClean="0"/>
            </a:br>
            <a:r>
              <a:rPr lang="en-US" altLang="ko-KR" dirty="0" smtClean="0"/>
              <a:t>Aspects/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Traffic </a:t>
            </a:r>
            <a:br>
              <a:rPr lang="en-US" altLang="ko-KR" dirty="0"/>
            </a:br>
            <a:r>
              <a:rPr lang="en-US" altLang="ko-KR" dirty="0"/>
              <a:t>Estimation</a:t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47230"/>
              </p:ext>
            </p:extLst>
          </p:nvPr>
        </p:nvGraphicFramePr>
        <p:xfrm>
          <a:off x="3435378" y="808905"/>
          <a:ext cx="7238598" cy="2992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572"/>
                <a:gridCol w="910918"/>
                <a:gridCol w="910918"/>
                <a:gridCol w="829672"/>
                <a:gridCol w="759895"/>
                <a:gridCol w="810555"/>
                <a:gridCol w="810555"/>
                <a:gridCol w="746513"/>
              </a:tblGrid>
              <a:tr h="435238">
                <a:tc rowSpan="2"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Category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 gridSpan="7"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Predictions (TB/month)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96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2014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2015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2016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2017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2018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2019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2020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Feature phone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214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206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211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221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232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243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253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Smartphone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74,503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92,890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102,350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111,049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119,503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127,963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136,562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Laptop PC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415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457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526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605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695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800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920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Tablet PC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3,453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4,722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5,889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7,345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9,160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11,424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14,247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Multimedia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19,272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27,732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36,390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47,751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62,660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82,223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107,894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M2M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12,553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18,924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20,148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21,364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22,717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24,307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26,222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19612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Total traffics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110,410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144,931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165,514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188,335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214,967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246,960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286,098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8941" y="294493"/>
            <a:ext cx="6026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Forecasts of total mobile broadband traffic until 2020 (Korea)</a:t>
            </a: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96355"/>
              </p:ext>
            </p:extLst>
          </p:nvPr>
        </p:nvGraphicFramePr>
        <p:xfrm>
          <a:off x="3424520" y="4649694"/>
          <a:ext cx="7279340" cy="1410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001"/>
                <a:gridCol w="903255"/>
                <a:gridCol w="903255"/>
                <a:gridCol w="828628"/>
                <a:gridCol w="827660"/>
                <a:gridCol w="827660"/>
                <a:gridCol w="805370"/>
                <a:gridCol w="769511"/>
              </a:tblGrid>
              <a:tr h="287447">
                <a:tc rowSpan="2"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 gridSpan="7"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Spectrum Requirements [MHz]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3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2014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2015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2016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2017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2018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2019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2020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74334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Maximum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653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669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714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882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927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985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1353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  <a:tr h="374334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Minimum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467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515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541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744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780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28575" marR="28575" marT="17780" marB="17780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829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1061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anose="020B0600000101010101" pitchFamily="50" charset="-127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808941" y="4134829"/>
            <a:ext cx="52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Spectrum Requirements </a:t>
            </a:r>
            <a:r>
              <a:rPr lang="en-US" altLang="ko-K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(Estimation by </a:t>
            </a: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3122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Spectrum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/>
          </p:cNvPicPr>
          <p:nvPr>
            <p:ph idx="1"/>
          </p:nvPr>
        </p:nvPicPr>
        <p:blipFill>
          <a:blip r:embed="rId2" cstate="print"/>
          <a:srcRect l="390" r="1950"/>
          <a:stretch>
            <a:fillRect/>
          </a:stretch>
        </p:blipFill>
        <p:spPr bwMode="auto">
          <a:xfrm>
            <a:off x="3238863" y="2880359"/>
            <a:ext cx="8241937" cy="373795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707341" y="76804"/>
            <a:ext cx="679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frequency band below </a:t>
            </a:r>
            <a:r>
              <a:rPr lang="en-US" altLang="ko-K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6GHz </a:t>
            </a: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altLang="ko-K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ITU-R </a:t>
            </a:r>
            <a:r>
              <a:rPr lang="en-US" altLang="ko-K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WP5D (July, 2012)</a:t>
            </a:r>
            <a:endParaRPr lang="ko-KR" altLang="en-US" b="1" dirty="0"/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55233" y="656821"/>
            <a:ext cx="7764202" cy="182492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707341" y="2525087"/>
            <a:ext cx="327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frequency band </a:t>
            </a:r>
            <a:r>
              <a:rPr lang="en-US" altLang="ko-K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6GHz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79581839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D0BED7-944F-487F-B75E-E798D320D539}"/>
</file>

<file path=customXml/itemProps2.xml><?xml version="1.0" encoding="utf-8"?>
<ds:datastoreItem xmlns:ds="http://schemas.openxmlformats.org/officeDocument/2006/customXml" ds:itemID="{EE2A9AF4-2654-4100-B57D-FC2B27CE4289}"/>
</file>

<file path=customXml/itemProps3.xml><?xml version="1.0" encoding="utf-8"?>
<ds:datastoreItem xmlns:ds="http://schemas.openxmlformats.org/officeDocument/2006/customXml" ds:itemID="{70A9B3FC-76FA-41BC-BAF0-289E81476F6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813</Words>
  <Application>Microsoft Office PowerPoint</Application>
  <PresentationFormat>와이드스크린</PresentationFormat>
  <Paragraphs>562</Paragraphs>
  <Slides>13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HY견고딕</vt:lpstr>
      <vt:lpstr>HY헤드라인M</vt:lpstr>
      <vt:lpstr>굴림</vt:lpstr>
      <vt:lpstr>맑은 고딕</vt:lpstr>
      <vt:lpstr>Arial</vt:lpstr>
      <vt:lpstr>Calibri</vt:lpstr>
      <vt:lpstr>Calibri Light</vt:lpstr>
      <vt:lpstr>Consolas</vt:lpstr>
      <vt:lpstr>Gill Sans MT</vt:lpstr>
      <vt:lpstr>Microsoft Himalaya</vt:lpstr>
      <vt:lpstr>Times New Roman</vt:lpstr>
      <vt:lpstr>Wingdings</vt:lpstr>
      <vt:lpstr>추억</vt:lpstr>
      <vt:lpstr>Visio</vt:lpstr>
      <vt:lpstr>IMT2020: 5G Forum, Korea</vt:lpstr>
      <vt:lpstr>Contents</vt:lpstr>
      <vt:lpstr>Introduction  5G Forum Structure </vt:lpstr>
      <vt:lpstr>5G Forum  Global  Collaboration</vt:lpstr>
      <vt:lpstr>5G Forum  Global Collaboration : Joint R&amp;D   w/China</vt:lpstr>
      <vt:lpstr>5G Forum  Activities: White Papers</vt:lpstr>
      <vt:lpstr>5G Forum  Service Aspects  Use cases/ Requirements</vt:lpstr>
      <vt:lpstr>Spectrum Aspects/ Traffic  Estimation    </vt:lpstr>
      <vt:lpstr>Spectrum </vt:lpstr>
      <vt:lpstr>KPIs’/ Service Requirements</vt:lpstr>
      <vt:lpstr>Enabling  Technology:  Radio</vt:lpstr>
      <vt:lpstr>Enabling  Technology :   Network  Architecture </vt:lpstr>
      <vt:lpstr>Conclusions  Status Future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Forum</dc:title>
  <dc:creator>youngnam han</dc:creator>
  <cp:lastModifiedBy>youngnam han</cp:lastModifiedBy>
  <cp:revision>31</cp:revision>
  <dcterms:created xsi:type="dcterms:W3CDTF">2015-07-09T02:21:28Z</dcterms:created>
  <dcterms:modified xsi:type="dcterms:W3CDTF">2015-07-14T10:59:34Z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