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59" r:id="rId3"/>
    <p:sldId id="260" r:id="rId4"/>
    <p:sldId id="261" r:id="rId5"/>
    <p:sldId id="262" r:id="rId6"/>
    <p:sldId id="264" r:id="rId7"/>
    <p:sldId id="268" r:id="rId8"/>
    <p:sldId id="269" r:id="rId9"/>
    <p:sldId id="270" r:id="rId10"/>
    <p:sldId id="272" r:id="rId11"/>
    <p:sldId id="273" r:id="rId12"/>
    <p:sldId id="274" r:id="rId13"/>
    <p:sldId id="275" r:id="rId14"/>
    <p:sldId id="276" r:id="rId15"/>
    <p:sldId id="278" r:id="rId16"/>
    <p:sldId id="280" r:id="rId17"/>
    <p:sldId id="28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a:srgbClr val="660066"/>
    <a:srgbClr val="FF9933"/>
    <a:srgbClr val="EFFFFF"/>
    <a:srgbClr val="CCFFFF"/>
    <a:srgbClr val="FFF8C1"/>
    <a:srgbClr val="FFE634"/>
    <a:srgbClr val="FEDEF5"/>
    <a:srgbClr val="CCFFCC"/>
    <a:srgbClr val="0F2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574" autoAdjust="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5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9FEF47-3624-412E-85AD-58EC13B4A3B9}" type="slidenum">
              <a:rPr lang="en-US" altLang="en-US"/>
              <a:pPr/>
              <a:t>‹#›</a:t>
            </a:fld>
            <a:endParaRPr lang="en-US" altLang="en-US"/>
          </a:p>
        </p:txBody>
      </p:sp>
    </p:spTree>
    <p:extLst>
      <p:ext uri="{BB962C8B-B14F-4D97-AF65-F5344CB8AC3E}">
        <p14:creationId xmlns:p14="http://schemas.microsoft.com/office/powerpoint/2010/main" val="3872478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2D558-C5DB-4659-B29D-F66162035581}" type="datetimeFigureOut">
              <a:rPr lang="en-US" smtClean="0"/>
              <a:t>7/10/2015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3214-521C-434B-A702-C7126E3BE91B}" type="slidenum">
              <a:rPr lang="en-US" smtClean="0"/>
              <a:t>‹#›</a:t>
            </a:fld>
            <a:endParaRPr lang="en-US"/>
          </a:p>
        </p:txBody>
      </p:sp>
    </p:spTree>
    <p:extLst>
      <p:ext uri="{BB962C8B-B14F-4D97-AF65-F5344CB8AC3E}">
        <p14:creationId xmlns:p14="http://schemas.microsoft.com/office/powerpoint/2010/main" val="39112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69BC-875C-4B31-9541-D5C94600CA5E}" type="slidenum">
              <a:rPr lang="en-US" altLang="en-US" smtClean="0"/>
              <a:pPr/>
              <a:t>1</a:t>
            </a:fld>
            <a:endParaRPr lang="en-US" altLang="en-US"/>
          </a:p>
        </p:txBody>
      </p:sp>
    </p:spTree>
    <p:extLst>
      <p:ext uri="{BB962C8B-B14F-4D97-AF65-F5344CB8AC3E}">
        <p14:creationId xmlns:p14="http://schemas.microsoft.com/office/powerpoint/2010/main" val="327675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69BC-875C-4B31-9541-D5C94600CA5E}" type="slidenum">
              <a:rPr lang="en-US" altLang="en-US" smtClean="0"/>
              <a:pPr/>
              <a:t>10</a:t>
            </a:fld>
            <a:endParaRPr lang="en-US" altLang="en-US"/>
          </a:p>
        </p:txBody>
      </p:sp>
    </p:spTree>
    <p:extLst>
      <p:ext uri="{BB962C8B-B14F-4D97-AF65-F5344CB8AC3E}">
        <p14:creationId xmlns:p14="http://schemas.microsoft.com/office/powerpoint/2010/main" val="4180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69BC-875C-4B31-9541-D5C94600CA5E}" type="slidenum">
              <a:rPr lang="en-US" altLang="en-US" smtClean="0"/>
              <a:pPr/>
              <a:t>11</a:t>
            </a:fld>
            <a:endParaRPr lang="en-US" altLang="en-US" dirty="0"/>
          </a:p>
        </p:txBody>
      </p:sp>
    </p:spTree>
    <p:extLst>
      <p:ext uri="{BB962C8B-B14F-4D97-AF65-F5344CB8AC3E}">
        <p14:creationId xmlns:p14="http://schemas.microsoft.com/office/powerpoint/2010/main" val="974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515A1-EE00-45EB-A450-1E3994ECBAB8}" type="slidenum">
              <a:rPr lang="en-US" altLang="en-US" smtClean="0"/>
              <a:pPr/>
              <a:t>12</a:t>
            </a:fld>
            <a:endParaRPr lang="en-US" altLang="en-US"/>
          </a:p>
        </p:txBody>
      </p:sp>
    </p:spTree>
    <p:extLst>
      <p:ext uri="{BB962C8B-B14F-4D97-AF65-F5344CB8AC3E}">
        <p14:creationId xmlns:p14="http://schemas.microsoft.com/office/powerpoint/2010/main" val="420273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0BDD-10E6-41D2-8F11-5A9692D8760B}" type="slidenum">
              <a:rPr lang="en-US" smtClean="0"/>
              <a:t>13</a:t>
            </a:fld>
            <a:endParaRPr lang="en-US"/>
          </a:p>
        </p:txBody>
      </p:sp>
    </p:spTree>
    <p:extLst>
      <p:ext uri="{BB962C8B-B14F-4D97-AF65-F5344CB8AC3E}">
        <p14:creationId xmlns:p14="http://schemas.microsoft.com/office/powerpoint/2010/main" val="62208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0BDD-10E6-41D2-8F11-5A9692D8760B}" type="slidenum">
              <a:rPr lang="en-US" smtClean="0"/>
              <a:t>14</a:t>
            </a:fld>
            <a:endParaRPr lang="en-US"/>
          </a:p>
        </p:txBody>
      </p:sp>
    </p:spTree>
    <p:extLst>
      <p:ext uri="{BB962C8B-B14F-4D97-AF65-F5344CB8AC3E}">
        <p14:creationId xmlns:p14="http://schemas.microsoft.com/office/powerpoint/2010/main" val="62208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3AC42C-FFD2-4621-94D9-524EB6FD9AAA}" type="slidenum">
              <a:rPr lang="en-US" smtClean="0"/>
              <a:pPr>
                <a:defRPr/>
              </a:pPr>
              <a:t>15</a:t>
            </a:fld>
            <a:endParaRPr lang="en-US" dirty="0"/>
          </a:p>
        </p:txBody>
      </p:sp>
      <p:sp>
        <p:nvSpPr>
          <p:cNvPr id="5" name="Notes Placeholder 2"/>
          <p:cNvSpPr>
            <a:spLocks noGrp="1"/>
          </p:cNvSpPr>
          <p:nvPr>
            <p:ph type="body" idx="1"/>
          </p:nvPr>
        </p:nvSpPr>
        <p:spPr/>
        <p:txBody>
          <a:bodyPr>
            <a:normAutofit/>
          </a:bodyPr>
          <a:lstStyle/>
          <a:p>
            <a:pPr marL="169690" indent="-169690" algn="just" defTabSz="914339" eaLnBrk="0" hangingPunct="0">
              <a:spcBef>
                <a:spcPts val="1187"/>
              </a:spcBef>
              <a:buFont typeface="Arial" panose="020B0604020202020204" pitchFamily="34" charset="0"/>
              <a:buChar char="•"/>
              <a:defRPr/>
            </a:pPr>
            <a:r>
              <a:rPr lang="en-US" sz="1100" dirty="0">
                <a:latin typeface="Arial" panose="020B0604020202020204" pitchFamily="34" charset="0"/>
                <a:cs typeface="Arial" panose="020B0604020202020204" pitchFamily="34" charset="0"/>
              </a:rPr>
              <a:t>5G is an end-to-end ecosystem to enable a fully mobile and connected society. </a:t>
            </a:r>
          </a:p>
          <a:p>
            <a:pPr marL="169690" indent="-169690" algn="just" defTabSz="914339" eaLnBrk="0" hangingPunct="0">
              <a:spcBef>
                <a:spcPts val="1187"/>
              </a:spcBef>
              <a:buFont typeface="Arial" panose="020B0604020202020204" pitchFamily="34" charset="0"/>
              <a:buChar char="•"/>
              <a:defRPr/>
            </a:pPr>
            <a:r>
              <a:rPr lang="en-US" sz="1100" dirty="0">
                <a:latin typeface="Arial" panose="020B0604020202020204" pitchFamily="34" charset="0"/>
                <a:cs typeface="Arial" panose="020B0604020202020204" pitchFamily="34" charset="0"/>
              </a:rPr>
              <a:t>It empowers value creation towards customers and partners, through existing and emerging use cases, delivered with consistent experience, and enabled by sustainable business models. The ITU has defined requirements and approved standards for IMT-2000 (“3G”) and IMT-Advanced (“4G”) and will do so for 5G.</a:t>
            </a:r>
          </a:p>
          <a:p>
            <a:pPr marL="169690" indent="-169690" algn="just">
              <a:spcBef>
                <a:spcPts val="1187"/>
              </a:spcBef>
              <a:buFont typeface="Arial" panose="020B0604020202020204" pitchFamily="34" charset="0"/>
              <a:buChar char="•"/>
            </a:pPr>
            <a:r>
              <a:rPr lang="en-US" sz="1100" dirty="0">
                <a:latin typeface="Arial" panose="020B0604020202020204" pitchFamily="34" charset="0"/>
                <a:cs typeface="Arial" panose="020B0604020202020204" pitchFamily="34" charset="0"/>
              </a:rPr>
              <a:t>The current discussion by leading global bodies will provide consensus for what the mobile industry needs by 2020 and beyond. </a:t>
            </a:r>
          </a:p>
          <a:p>
            <a:pPr marL="169690" indent="-169690" algn="just">
              <a:spcBef>
                <a:spcPts val="1187"/>
              </a:spcBef>
              <a:buFont typeface="Arial" panose="020B0604020202020204" pitchFamily="34" charset="0"/>
              <a:buChar char="•"/>
            </a:pPr>
            <a:r>
              <a:rPr lang="en-US" sz="1100" dirty="0">
                <a:latin typeface="Arial" panose="020B0604020202020204" pitchFamily="34" charset="0"/>
                <a:cs typeface="Arial" panose="020B0604020202020204" pitchFamily="34" charset="0"/>
              </a:rPr>
              <a:t>4G LTE has a robust innovation roadmap through 2020 with enhancements in Carrier Aggregation, small cells and device to device signaling, among other 3GPP release enhancements. </a:t>
            </a:r>
          </a:p>
          <a:p>
            <a:pPr marL="169690" indent="-169690" algn="just">
              <a:spcBef>
                <a:spcPts val="1187"/>
              </a:spcBef>
              <a:buFont typeface="Arial" panose="020B0604020202020204" pitchFamily="34" charset="0"/>
              <a:buChar char="•"/>
            </a:pPr>
            <a:r>
              <a:rPr lang="en-US" sz="1100" dirty="0">
                <a:latin typeface="Arial" panose="020B0604020202020204" pitchFamily="34" charset="0"/>
                <a:cs typeface="Arial" panose="020B0604020202020204" pitchFamily="34" charset="0"/>
              </a:rPr>
              <a:t>Associations such as 4G Americas are working on recommendations and requirements for 5G technology solutions to continue innovation and success in the industry. </a:t>
            </a:r>
          </a:p>
          <a:p>
            <a:pPr algn="just"/>
            <a:endParaRPr lang="en-US" sz="1100" b="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4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39F4D-FCD9-4096-8DE5-B1CD6586F7E9}" type="slidenum">
              <a:rPr lang="en-US" smtClean="0"/>
              <a:t>16</a:t>
            </a:fld>
            <a:endParaRPr lang="en-US"/>
          </a:p>
        </p:txBody>
      </p:sp>
    </p:spTree>
    <p:extLst>
      <p:ext uri="{BB962C8B-B14F-4D97-AF65-F5344CB8AC3E}">
        <p14:creationId xmlns:p14="http://schemas.microsoft.com/office/powerpoint/2010/main" val="161533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57C33-6978-4C22-BC21-D33598753124}" type="slidenum">
              <a:rPr lang="en-US" smtClean="0"/>
              <a:t>17</a:t>
            </a:fld>
            <a:endParaRPr lang="en-US"/>
          </a:p>
        </p:txBody>
      </p:sp>
    </p:spTree>
    <p:extLst>
      <p:ext uri="{BB962C8B-B14F-4D97-AF65-F5344CB8AC3E}">
        <p14:creationId xmlns:p14="http://schemas.microsoft.com/office/powerpoint/2010/main" val="367400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Arial" panose="020B0604020202020204" pitchFamily="34" charset="0"/>
                <a:cs typeface="Arial" panose="020B0604020202020204" pitchFamily="34" charset="0"/>
              </a:rPr>
              <a:t>To start things off, I wanted the audience to be aware of  our association. 4G Americas is a wireless industry association of leading wireless operators and vendors.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We work in three main areas: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Technical facilitation and recommendations</a:t>
            </a:r>
          </a:p>
          <a:p>
            <a:pPr eaLnBrk="1" hangingPunct="1">
              <a:spcBef>
                <a:spcPct val="0"/>
              </a:spcBef>
            </a:pPr>
            <a:r>
              <a:rPr lang="en-US" altLang="en-US" sz="1400" dirty="0">
                <a:latin typeface="Arial" panose="020B0604020202020204" pitchFamily="34" charset="0"/>
                <a:cs typeface="Arial" panose="020B0604020202020204" pitchFamily="34" charset="0"/>
              </a:rPr>
              <a:t>Regulatory Policy</a:t>
            </a:r>
          </a:p>
          <a:p>
            <a:pPr eaLnBrk="1" hangingPunct="1">
              <a:spcBef>
                <a:spcPct val="0"/>
              </a:spcBef>
            </a:pPr>
            <a:r>
              <a:rPr lang="en-US" altLang="en-US" sz="1400" dirty="0">
                <a:latin typeface="Arial" panose="020B0604020202020204" pitchFamily="34" charset="0"/>
                <a:cs typeface="Arial" panose="020B0604020202020204" pitchFamily="34" charset="0"/>
              </a:rPr>
              <a:t>Industry wide education on mobile broadband technology</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The consortium has been recognized throughout the world as a leader in representing 5G in the Americas.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In 2014, we published two white papers regarding 5G</a:t>
            </a:r>
            <a:r>
              <a:rPr lang="en-US" altLang="en-US" sz="1400" dirty="0"/>
              <a:t>.</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Arial" charset="0"/>
              </a:defRPr>
            </a:lvl1pPr>
            <a:lvl2pPr marL="742860" indent="-285715" eaLnBrk="0" hangingPunct="0">
              <a:defRPr sz="2400">
                <a:solidFill>
                  <a:schemeClr val="tx1"/>
                </a:solidFill>
                <a:latin typeface="Times New Roman" pitchFamily="18" charset="0"/>
                <a:cs typeface="Arial" charset="0"/>
              </a:defRPr>
            </a:lvl2pPr>
            <a:lvl3pPr marL="1142860" indent="-228571" eaLnBrk="0" hangingPunct="0">
              <a:defRPr sz="2400">
                <a:solidFill>
                  <a:schemeClr val="tx1"/>
                </a:solidFill>
                <a:latin typeface="Times New Roman" pitchFamily="18" charset="0"/>
                <a:cs typeface="Arial" charset="0"/>
              </a:defRPr>
            </a:lvl3pPr>
            <a:lvl4pPr marL="1600006" indent="-228571" eaLnBrk="0" hangingPunct="0">
              <a:defRPr sz="2400">
                <a:solidFill>
                  <a:schemeClr val="tx1"/>
                </a:solidFill>
                <a:latin typeface="Times New Roman" pitchFamily="18" charset="0"/>
                <a:cs typeface="Arial" charset="0"/>
              </a:defRPr>
            </a:lvl4pPr>
            <a:lvl5pPr marL="2057150" indent="-228571" eaLnBrk="0" hangingPunct="0">
              <a:defRPr sz="2400">
                <a:solidFill>
                  <a:schemeClr val="tx1"/>
                </a:solidFill>
                <a:latin typeface="Times New Roman" pitchFamily="18" charset="0"/>
                <a:cs typeface="Arial" charset="0"/>
              </a:defRPr>
            </a:lvl5pPr>
            <a:lvl6pPr marL="2514294" indent="-228571" eaLnBrk="0" fontAlgn="base" hangingPunct="0">
              <a:spcBef>
                <a:spcPct val="0"/>
              </a:spcBef>
              <a:spcAft>
                <a:spcPct val="0"/>
              </a:spcAft>
              <a:defRPr sz="2400">
                <a:solidFill>
                  <a:schemeClr val="tx1"/>
                </a:solidFill>
                <a:latin typeface="Times New Roman" pitchFamily="18" charset="0"/>
                <a:cs typeface="Arial" charset="0"/>
              </a:defRPr>
            </a:lvl6pPr>
            <a:lvl7pPr marL="2971437" indent="-228571" eaLnBrk="0" fontAlgn="base" hangingPunct="0">
              <a:spcBef>
                <a:spcPct val="0"/>
              </a:spcBef>
              <a:spcAft>
                <a:spcPct val="0"/>
              </a:spcAft>
              <a:defRPr sz="2400">
                <a:solidFill>
                  <a:schemeClr val="tx1"/>
                </a:solidFill>
                <a:latin typeface="Times New Roman" pitchFamily="18" charset="0"/>
                <a:cs typeface="Arial" charset="0"/>
              </a:defRPr>
            </a:lvl7pPr>
            <a:lvl8pPr marL="3428582" indent="-228571" eaLnBrk="0" fontAlgn="base" hangingPunct="0">
              <a:spcBef>
                <a:spcPct val="0"/>
              </a:spcBef>
              <a:spcAft>
                <a:spcPct val="0"/>
              </a:spcAft>
              <a:defRPr sz="2400">
                <a:solidFill>
                  <a:schemeClr val="tx1"/>
                </a:solidFill>
                <a:latin typeface="Times New Roman" pitchFamily="18" charset="0"/>
                <a:cs typeface="Arial" charset="0"/>
              </a:defRPr>
            </a:lvl8pPr>
            <a:lvl9pPr marL="3885727" indent="-228571"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D2A49BE-4E24-4797-870B-3404D5289025}" type="slidenum">
              <a:rPr lang="en-US" altLang="en-US" sz="1200"/>
              <a:pPr eaLnBrk="1" hangingPunct="1"/>
              <a:t>2</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071937" cy="3054350"/>
          </a:xfrm>
        </p:spPr>
      </p:sp>
      <p:sp>
        <p:nvSpPr>
          <p:cNvPr id="4" name="Slide Number Placeholder 3"/>
          <p:cNvSpPr>
            <a:spLocks noGrp="1"/>
          </p:cNvSpPr>
          <p:nvPr>
            <p:ph type="sldNum" sz="quarter" idx="10"/>
          </p:nvPr>
        </p:nvSpPr>
        <p:spPr/>
        <p:txBody>
          <a:bodyPr/>
          <a:lstStyle/>
          <a:p>
            <a:fld id="{575515A1-EE00-45EB-A450-1E3994ECBAB8}" type="slidenum">
              <a:rPr lang="en-US" altLang="en-US" smtClean="0"/>
              <a:pPr/>
              <a:t>3</a:t>
            </a:fld>
            <a:endParaRPr lang="en-US" altLang="en-US"/>
          </a:p>
        </p:txBody>
      </p:sp>
      <p:sp>
        <p:nvSpPr>
          <p:cNvPr id="6" name="Notes Placeholder 5"/>
          <p:cNvSpPr>
            <a:spLocks noGrp="1"/>
          </p:cNvSpPr>
          <p:nvPr>
            <p:ph type="body" sz="quarter" idx="11"/>
          </p:nvPr>
        </p:nvSpPr>
        <p:spPr>
          <a:xfrm>
            <a:off x="685801" y="4343400"/>
            <a:ext cx="5676970" cy="4114800"/>
          </a:xfrm>
        </p:spPr>
        <p:txBody>
          <a:bodyPr/>
          <a:lstStyle/>
          <a:p>
            <a:pPr defTabSz="906543">
              <a:defRPr/>
            </a:pPr>
            <a:r>
              <a:rPr lang="en-US" sz="1400" b="1" dirty="0">
                <a:solidFill>
                  <a:srgbClr val="0070C0"/>
                </a:solidFill>
                <a:latin typeface="Arial" panose="020B0604020202020204" pitchFamily="34" charset="0"/>
                <a:cs typeface="Arial" panose="020B0604020202020204" pitchFamily="34" charset="0"/>
              </a:rPr>
              <a:t>Before we move to the 5G aspects, I feel it is important to state that 4G Americas is very bullish and POSITIVE on LTE and LTE-Advanced on out into the distant future.</a:t>
            </a:r>
          </a:p>
          <a:p>
            <a:pPr defTabSz="906543">
              <a:defRPr/>
            </a:pPr>
            <a:r>
              <a:rPr lang="en-US" sz="1400" b="1" dirty="0">
                <a:solidFill>
                  <a:srgbClr val="0070C0"/>
                </a:solidFill>
                <a:latin typeface="Arial" panose="020B0604020202020204" pitchFamily="34" charset="0"/>
                <a:cs typeface="Arial" panose="020B0604020202020204" pitchFamily="34" charset="0"/>
              </a:rPr>
              <a:t>There are 418 LTE commercial networks in 142 countries.  And LTE-Advanced features are deployed in 67 of those networks.</a:t>
            </a:r>
          </a:p>
          <a:p>
            <a:pPr defTabSz="906543">
              <a:defRPr/>
            </a:pPr>
            <a:r>
              <a:rPr lang="en-US" sz="1400" b="1" dirty="0">
                <a:solidFill>
                  <a:srgbClr val="0070C0"/>
                </a:solidFill>
                <a:latin typeface="Arial" panose="020B0604020202020204" pitchFamily="34" charset="0"/>
                <a:cs typeface="Arial" panose="020B0604020202020204" pitchFamily="34" charset="0"/>
              </a:rPr>
              <a:t>Asia-Pacific had 330 million LTE connections and 49% of total global LT E connections and 13% of </a:t>
            </a:r>
            <a:r>
              <a:rPr lang="en-US" sz="1400" b="1" dirty="0" err="1">
                <a:solidFill>
                  <a:srgbClr val="0070C0"/>
                </a:solidFill>
                <a:latin typeface="Arial" panose="020B0604020202020204" pitchFamily="34" charset="0"/>
                <a:cs typeface="Arial" panose="020B0604020202020204" pitchFamily="34" charset="0"/>
              </a:rPr>
              <a:t>tht</a:t>
            </a:r>
            <a:r>
              <a:rPr lang="en-US" sz="1400" b="1" dirty="0">
                <a:solidFill>
                  <a:srgbClr val="0070C0"/>
                </a:solidFill>
                <a:latin typeface="Arial" panose="020B0604020202020204" pitchFamily="34" charset="0"/>
                <a:cs typeface="Arial" panose="020B0604020202020204" pitchFamily="34" charset="0"/>
              </a:rPr>
              <a:t> total mobile connections in the Asia Pacific Region.</a:t>
            </a:r>
          </a:p>
          <a:p>
            <a:pPr defTabSz="906543">
              <a:defRPr/>
            </a:pPr>
            <a:endParaRPr lang="en-US" sz="1400" b="1" dirty="0">
              <a:solidFill>
                <a:srgbClr val="0070C0"/>
              </a:solidFill>
              <a:latin typeface="Arial" panose="020B0604020202020204" pitchFamily="34" charset="0"/>
              <a:cs typeface="Arial" panose="020B0604020202020204" pitchFamily="34" charset="0"/>
            </a:endParaRPr>
          </a:p>
          <a:p>
            <a:pPr defTabSz="906543">
              <a:defRPr/>
            </a:pPr>
            <a:r>
              <a:rPr lang="en-US" sz="1400" b="1" dirty="0">
                <a:solidFill>
                  <a:srgbClr val="0070C0"/>
                </a:solidFill>
                <a:latin typeface="Arial" panose="020B0604020202020204" pitchFamily="34" charset="0"/>
                <a:cs typeface="Arial" panose="020B0604020202020204" pitchFamily="34" charset="0"/>
              </a:rPr>
              <a:t>North America had 185 million LTE connections, 28% of the total global total,  and 45% of total NA connections.</a:t>
            </a:r>
          </a:p>
          <a:p>
            <a:pPr defTabSz="906543">
              <a:defRPr/>
            </a:pPr>
            <a:endParaRPr lang="en-US" sz="1400" b="1" dirty="0">
              <a:solidFill>
                <a:srgbClr val="0070C0"/>
              </a:solidFill>
              <a:latin typeface="Arial" panose="020B0604020202020204" pitchFamily="34" charset="0"/>
              <a:cs typeface="Arial" panose="020B0604020202020204" pitchFamily="34" charset="0"/>
            </a:endParaRPr>
          </a:p>
          <a:p>
            <a:pPr defTabSz="906543">
              <a:defRPr/>
            </a:pPr>
            <a:r>
              <a:rPr lang="en-US" sz="1400" b="1" dirty="0">
                <a:solidFill>
                  <a:srgbClr val="0070C0"/>
                </a:solidFill>
                <a:latin typeface="Arial" panose="020B0604020202020204" pitchFamily="34" charset="0"/>
                <a:cs typeface="Arial" panose="020B0604020202020204" pitchFamily="34" charset="0"/>
              </a:rPr>
              <a:t>In 2015, wireless carriers’ commercial LTE service revenue will reach nearly </a:t>
            </a:r>
            <a:r>
              <a:rPr lang="en-US" sz="1400" b="1" u="sng" dirty="0">
                <a:solidFill>
                  <a:srgbClr val="FF0000"/>
                </a:solidFill>
                <a:latin typeface="Arial" panose="020B0604020202020204" pitchFamily="34" charset="0"/>
                <a:cs typeface="Arial" panose="020B0604020202020204" pitchFamily="34" charset="0"/>
              </a:rPr>
              <a:t>$170 Billion</a:t>
            </a:r>
          </a:p>
          <a:p>
            <a:pPr defTabSz="906543">
              <a:defRPr/>
            </a:pPr>
            <a:endParaRPr lang="en-US" sz="1400" b="1" u="sng" dirty="0">
              <a:solidFill>
                <a:srgbClr val="FF0000"/>
              </a:solidFill>
              <a:latin typeface="Arial" panose="020B0604020202020204" pitchFamily="34" charset="0"/>
              <a:cs typeface="Arial" panose="020B0604020202020204" pitchFamily="34" charset="0"/>
            </a:endParaRPr>
          </a:p>
          <a:p>
            <a:r>
              <a:rPr lang="en-US" sz="1400" b="1" dirty="0">
                <a:solidFill>
                  <a:srgbClr val="0070C0"/>
                </a:solidFill>
                <a:latin typeface="Arial" panose="020B0604020202020204" pitchFamily="34" charset="0"/>
                <a:cs typeface="Arial" panose="020B0604020202020204" pitchFamily="34" charset="0"/>
              </a:rPr>
              <a:t>By 2020, LTE infrastructure spending will account for nearly </a:t>
            </a:r>
            <a:r>
              <a:rPr lang="en-US" sz="1400" b="1" u="sng" dirty="0">
                <a:solidFill>
                  <a:srgbClr val="FF0000"/>
                </a:solidFill>
                <a:latin typeface="Arial" panose="020B0604020202020204" pitchFamily="34" charset="0"/>
                <a:cs typeface="Arial" panose="020B0604020202020204" pitchFamily="34" charset="0"/>
              </a:rPr>
              <a:t>$33 Billion</a:t>
            </a:r>
          </a:p>
        </p:txBody>
      </p:sp>
    </p:spTree>
    <p:extLst>
      <p:ext uri="{BB962C8B-B14F-4D97-AF65-F5344CB8AC3E}">
        <p14:creationId xmlns:p14="http://schemas.microsoft.com/office/powerpoint/2010/main" val="36643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2132013" cy="1600200"/>
          </a:xfrm>
        </p:spPr>
      </p:sp>
      <p:sp>
        <p:nvSpPr>
          <p:cNvPr id="4" name="Slide Number Placeholder 3"/>
          <p:cNvSpPr>
            <a:spLocks noGrp="1"/>
          </p:cNvSpPr>
          <p:nvPr>
            <p:ph type="sldNum" sz="quarter" idx="10"/>
          </p:nvPr>
        </p:nvSpPr>
        <p:spPr/>
        <p:txBody>
          <a:bodyPr/>
          <a:lstStyle/>
          <a:p>
            <a:pPr>
              <a:defRPr/>
            </a:pPr>
            <a:fld id="{C83AC42C-FFD2-4621-94D9-524EB6FD9AAA}" type="slidenum">
              <a:rPr lang="en-US" smtClean="0"/>
              <a:pPr>
                <a:defRPr/>
              </a:pPr>
              <a:t>4</a:t>
            </a:fld>
            <a:endParaRPr lang="en-US" dirty="0"/>
          </a:p>
        </p:txBody>
      </p:sp>
      <p:sp>
        <p:nvSpPr>
          <p:cNvPr id="5" name="Notes Placeholder 2"/>
          <p:cNvSpPr>
            <a:spLocks noGrp="1"/>
          </p:cNvSpPr>
          <p:nvPr>
            <p:ph type="body" idx="1"/>
          </p:nvPr>
        </p:nvSpPr>
        <p:spPr>
          <a:xfrm>
            <a:off x="372717" y="2248524"/>
            <a:ext cx="6167076" cy="6370820"/>
          </a:xfrm>
        </p:spPr>
        <p:txBody>
          <a:bodyPr/>
          <a:lstStyle/>
          <a:p>
            <a:r>
              <a:rPr lang="en-US" sz="1400" dirty="0">
                <a:latin typeface="Arial" panose="020B0604020202020204" pitchFamily="34" charset="0"/>
                <a:cs typeface="Arial" panose="020B0604020202020204" pitchFamily="34" charset="0"/>
              </a:rPr>
              <a:t>LTE-Advanced is a further enhancement to LTE which improves performance and data rates using features such as the aggregation of carriers, interference management and advanced antenna techniques.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LTE Advanced has a tremendous technical innovation roadmap for years to come.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over 418 fully commercial network launches, LTE has become a mainstream technology, and a number of wireless carriers have already deployed LTE-Advanced feature.</a:t>
            </a:r>
          </a:p>
          <a:p>
            <a:r>
              <a:rPr lang="en-US" sz="1400" dirty="0">
                <a:latin typeface="Arial" panose="020B0604020202020204" pitchFamily="34" charset="0"/>
                <a:cs typeface="Arial" panose="020B0604020202020204" pitchFamily="34" charset="0"/>
              </a:rPr>
              <a:t>Flexibility, Performance and Creativity</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Driven by the important technical enhancements and revenue opportunities, operators continue to aggressively invest in LTE infrastructure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fact, by 2020 nearly 60% of all LTE subscriptions will be on LTE-Advanced networks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68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1238" y="641350"/>
            <a:ext cx="4760912" cy="3571875"/>
          </a:xfrm>
        </p:spPr>
      </p:sp>
      <p:sp>
        <p:nvSpPr>
          <p:cNvPr id="4" name="Slide Number Placeholder 3"/>
          <p:cNvSpPr>
            <a:spLocks noGrp="1"/>
          </p:cNvSpPr>
          <p:nvPr>
            <p:ph type="sldNum" sz="quarter" idx="10"/>
          </p:nvPr>
        </p:nvSpPr>
        <p:spPr/>
        <p:txBody>
          <a:bodyPr/>
          <a:lstStyle/>
          <a:p>
            <a:pPr>
              <a:defRPr/>
            </a:pPr>
            <a:fld id="{C83AC42C-FFD2-4621-94D9-524EB6FD9AAA}" type="slidenum">
              <a:rPr lang="en-US" smtClean="0"/>
              <a:pPr>
                <a:defRPr/>
              </a:pPr>
              <a:t>5</a:t>
            </a:fld>
            <a:endParaRPr lang="en-US" dirty="0"/>
          </a:p>
        </p:txBody>
      </p:sp>
      <p:sp>
        <p:nvSpPr>
          <p:cNvPr id="6" name="Notes Placeholder 5"/>
          <p:cNvSpPr>
            <a:spLocks noGrp="1"/>
          </p:cNvSpPr>
          <p:nvPr>
            <p:ph type="body" sz="quarter" idx="11"/>
          </p:nvPr>
        </p:nvSpPr>
        <p:spPr/>
        <p:txBody>
          <a:bodyPr/>
          <a:lstStyle/>
          <a:p>
            <a:pPr defTabSz="906543">
              <a:defRPr/>
            </a:pPr>
            <a:r>
              <a:rPr lang="en-US" sz="2000" dirty="0">
                <a:latin typeface="Arial" panose="020B0604020202020204" pitchFamily="34" charset="0"/>
                <a:cs typeface="Arial" panose="020B0604020202020204" pitchFamily="34" charset="0"/>
              </a:rPr>
              <a:t>3G and 4G LTE networks will continue to thrive throughout the world as we look toward 2020.</a:t>
            </a:r>
          </a:p>
          <a:p>
            <a:pPr defTabSz="906543">
              <a:defRPr/>
            </a:pPr>
            <a:endParaRPr lang="en-US" sz="2000" b="1" u="sng" dirty="0">
              <a:solidFill>
                <a:srgbClr val="FF0000"/>
              </a:solidFill>
              <a:latin typeface="Arial" panose="020B0604020202020204" pitchFamily="34" charset="0"/>
              <a:cs typeface="Arial" panose="020B0604020202020204" pitchFamily="34" charset="0"/>
            </a:endParaRPr>
          </a:p>
          <a:p>
            <a:pPr defTabSz="906543">
              <a:defRPr/>
            </a:pPr>
            <a:r>
              <a:rPr lang="en-US" sz="2000" b="1" u="sng" dirty="0">
                <a:solidFill>
                  <a:srgbClr val="FF0000"/>
                </a:solidFill>
                <a:latin typeface="Arial" panose="020B0604020202020204" pitchFamily="34" charset="0"/>
                <a:cs typeface="Arial" panose="020B0604020202020204" pitchFamily="34" charset="0"/>
              </a:rPr>
              <a:t>This chart highlights the amount of coverage that LTE will have in 2020. </a:t>
            </a:r>
          </a:p>
          <a:p>
            <a:pPr defTabSz="906543">
              <a:defRPr/>
            </a:pPr>
            <a:endParaRPr lang="en-US" sz="2000" b="1" u="sng" dirty="0">
              <a:solidFill>
                <a:srgbClr val="FF0000"/>
              </a:solidFill>
              <a:latin typeface="Arial" panose="020B0604020202020204" pitchFamily="34" charset="0"/>
              <a:cs typeface="Arial" panose="020B0604020202020204" pitchFamily="34" charset="0"/>
            </a:endParaRPr>
          </a:p>
          <a:p>
            <a:pPr defTabSz="906543">
              <a:defRPr/>
            </a:pPr>
            <a:r>
              <a:rPr lang="en-US" sz="2000" b="1" u="sng" dirty="0">
                <a:solidFill>
                  <a:srgbClr val="FF0000"/>
                </a:solidFill>
                <a:latin typeface="Arial" panose="020B0604020202020204" pitchFamily="34" charset="0"/>
                <a:cs typeface="Arial" panose="020B0604020202020204" pitchFamily="34" charset="0"/>
              </a:rPr>
              <a:t>LTE is expected to cover 70% of the world’s population by 2020.</a:t>
            </a:r>
          </a:p>
          <a:p>
            <a:endParaRPr lang="en-US" dirty="0"/>
          </a:p>
          <a:p>
            <a:endParaRPr lang="en-US" dirty="0"/>
          </a:p>
        </p:txBody>
      </p:sp>
    </p:spTree>
    <p:extLst>
      <p:ext uri="{BB962C8B-B14F-4D97-AF65-F5344CB8AC3E}">
        <p14:creationId xmlns:p14="http://schemas.microsoft.com/office/powerpoint/2010/main" val="375753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However, as we look at the future toward 2020, we see both challenges and opportunities.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Global Mobile Data Growth is expected to grow at a compounded annual rate of 57%.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U.S. consumers on average chewed through around 2.5GB of cellular data per month in the first quarter of 2015.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trends are both astounding. However, in many ways this is a good thing. What industry wouldn’t love to hear that their product or service is growing at 57% per year?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challenge for the industry is to efficiently deliver services to customers.</a:t>
            </a:r>
          </a:p>
          <a:p>
            <a:endParaRPr lang="en-US" dirty="0"/>
          </a:p>
        </p:txBody>
      </p:sp>
      <p:sp>
        <p:nvSpPr>
          <p:cNvPr id="4" name="Slide Number Placeholder 3"/>
          <p:cNvSpPr>
            <a:spLocks noGrp="1"/>
          </p:cNvSpPr>
          <p:nvPr>
            <p:ph type="sldNum" sz="quarter" idx="10"/>
          </p:nvPr>
        </p:nvSpPr>
        <p:spPr/>
        <p:txBody>
          <a:bodyPr/>
          <a:lstStyle/>
          <a:p>
            <a:pPr>
              <a:defRPr/>
            </a:pPr>
            <a:fld id="{66EB94A2-3334-4B2B-BD3E-9E8A096B34BC}" type="slidenum">
              <a:rPr lang="en-US" smtClean="0"/>
              <a:pPr>
                <a:defRPr/>
              </a:pPr>
              <a:t>6</a:t>
            </a:fld>
            <a:endParaRPr lang="en-US"/>
          </a:p>
        </p:txBody>
      </p:sp>
    </p:spTree>
    <p:extLst>
      <p:ext uri="{BB962C8B-B14F-4D97-AF65-F5344CB8AC3E}">
        <p14:creationId xmlns:p14="http://schemas.microsoft.com/office/powerpoint/2010/main" val="383716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0BDD-10E6-41D2-8F11-5A9692D8760B}" type="slidenum">
              <a:rPr lang="en-US" smtClean="0"/>
              <a:t>7</a:t>
            </a:fld>
            <a:endParaRPr lang="en-US"/>
          </a:p>
        </p:txBody>
      </p:sp>
    </p:spTree>
    <p:extLst>
      <p:ext uri="{BB962C8B-B14F-4D97-AF65-F5344CB8AC3E}">
        <p14:creationId xmlns:p14="http://schemas.microsoft.com/office/powerpoint/2010/main" val="219731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515A1-EE00-45EB-A450-1E3994ECBAB8}" type="slidenum">
              <a:rPr lang="en-US" altLang="en-US" smtClean="0"/>
              <a:pPr/>
              <a:t>8</a:t>
            </a:fld>
            <a:endParaRPr lang="en-US" altLang="en-US"/>
          </a:p>
        </p:txBody>
      </p:sp>
    </p:spTree>
    <p:extLst>
      <p:ext uri="{BB962C8B-B14F-4D97-AF65-F5344CB8AC3E}">
        <p14:creationId xmlns:p14="http://schemas.microsoft.com/office/powerpoint/2010/main" val="145151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515A1-EE00-45EB-A450-1E3994ECBAB8}" type="slidenum">
              <a:rPr lang="en-US" altLang="en-US" smtClean="0"/>
              <a:pPr/>
              <a:t>9</a:t>
            </a:fld>
            <a:endParaRPr lang="en-US" altLang="en-US"/>
          </a:p>
        </p:txBody>
      </p:sp>
    </p:spTree>
    <p:extLst>
      <p:ext uri="{BB962C8B-B14F-4D97-AF65-F5344CB8AC3E}">
        <p14:creationId xmlns:p14="http://schemas.microsoft.com/office/powerpoint/2010/main" val="3409174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4419600"/>
            <a:ext cx="8686800" cy="990600"/>
          </a:xfrm>
          <a:extLst>
            <a:ext uri="{AF507438-7753-43E0-B8FC-AC1667EBCBE1}">
              <a14:hiddenEffects xmlns:a14="http://schemas.microsoft.com/office/drawing/2010/main">
                <a:effectLst>
                  <a:outerShdw dist="40161" dir="6506097" algn="ctr" rotWithShape="0">
                    <a:srgbClr val="000000">
                      <a:alpha val="50000"/>
                    </a:srgbClr>
                  </a:outerShdw>
                </a:effectLst>
              </a14:hiddenEffects>
            </a:ext>
          </a:extLst>
        </p:spPr>
        <p:txBody>
          <a:bodyPr/>
          <a:lstStyle>
            <a:lvl1pPr>
              <a:defRPr sz="4800">
                <a:solidFill>
                  <a:srgbClr val="000066"/>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28600" y="5486400"/>
            <a:ext cx="4953000" cy="5334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buFontTx/>
              <a:buNone/>
              <a:defRPr sz="2400" b="1"/>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228600" y="6305550"/>
            <a:ext cx="2193925" cy="476250"/>
          </a:xfr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defRPr/>
            </a:lvl1pPr>
          </a:lstStyle>
          <a:p>
            <a:endParaRPr lang="en-US" altLang="en-US"/>
          </a:p>
        </p:txBody>
      </p:sp>
      <p:sp>
        <p:nvSpPr>
          <p:cNvPr id="3077" name="Rectangle 5"/>
          <p:cNvSpPr>
            <a:spLocks noGrp="1" noChangeArrowheads="1"/>
          </p:cNvSpPr>
          <p:nvPr>
            <p:ph type="ftr" sz="quarter" idx="3"/>
          </p:nvPr>
        </p:nvSpPr>
        <p:spPr>
          <a:xfrm>
            <a:off x="2971800" y="6305550"/>
            <a:ext cx="3154363" cy="476250"/>
          </a:xfr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defRPr/>
            </a:lvl1pPr>
          </a:lstStyle>
          <a:p>
            <a:endParaRPr lang="en-US" altLang="en-US"/>
          </a:p>
        </p:txBody>
      </p:sp>
      <p:sp>
        <p:nvSpPr>
          <p:cNvPr id="3078" name="Rectangle 6"/>
          <p:cNvSpPr>
            <a:spLocks noGrp="1" noChangeArrowheads="1"/>
          </p:cNvSpPr>
          <p:nvPr>
            <p:ph type="sldNum" sz="quarter" idx="4"/>
          </p:nvPr>
        </p:nvSpPr>
        <p:spPr>
          <a:xfrm>
            <a:off x="6721475" y="6305550"/>
            <a:ext cx="2193925" cy="476250"/>
          </a:xfr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defRPr/>
            </a:lvl1pPr>
          </a:lstStyle>
          <a:p>
            <a:fld id="{A0041701-2278-43F4-BD9E-01D00F93E10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6C26E8-BA4F-4E2E-8535-EB7E1E0F7AC6}" type="slidenum">
              <a:rPr lang="en-US" altLang="en-US"/>
              <a:pPr/>
              <a:t>‹#›</a:t>
            </a:fld>
            <a:endParaRPr lang="en-US" altLang="en-US"/>
          </a:p>
        </p:txBody>
      </p:sp>
    </p:spTree>
    <p:extLst>
      <p:ext uri="{BB962C8B-B14F-4D97-AF65-F5344CB8AC3E}">
        <p14:creationId xmlns:p14="http://schemas.microsoft.com/office/powerpoint/2010/main" val="235159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04800"/>
            <a:ext cx="1981200" cy="5534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5791200"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882C4B-EEBC-4E21-A94E-BF8CD4121ABC}" type="slidenum">
              <a:rPr lang="en-US" altLang="en-US"/>
              <a:pPr/>
              <a:t>‹#›</a:t>
            </a:fld>
            <a:endParaRPr lang="en-US" altLang="en-US"/>
          </a:p>
        </p:txBody>
      </p:sp>
    </p:spTree>
    <p:extLst>
      <p:ext uri="{BB962C8B-B14F-4D97-AF65-F5344CB8AC3E}">
        <p14:creationId xmlns:p14="http://schemas.microsoft.com/office/powerpoint/2010/main" val="2268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6443" y="6358819"/>
            <a:ext cx="1904881" cy="457582"/>
          </a:xfrm>
          <a:prstGeom prst="rect">
            <a:avLst/>
          </a:prstGeom>
        </p:spPr>
        <p:txBody>
          <a:bodyPr lIns="82479" tIns="41239" rIns="82479" bIns="41239"/>
          <a:lstStyle>
            <a:lvl1pPr>
              <a:defRPr/>
            </a:lvl1pPr>
          </a:lstStyle>
          <a:p>
            <a:pPr>
              <a:defRPr/>
            </a:pPr>
            <a:endParaRPr lang="en-US" dirty="0"/>
          </a:p>
        </p:txBody>
      </p:sp>
      <p:sp>
        <p:nvSpPr>
          <p:cNvPr id="5" name="Footer Placeholder 4"/>
          <p:cNvSpPr>
            <a:spLocks noGrp="1"/>
          </p:cNvSpPr>
          <p:nvPr>
            <p:ph type="ftr" sz="quarter" idx="11"/>
          </p:nvPr>
        </p:nvSpPr>
        <p:spPr>
          <a:xfrm>
            <a:off x="3124748" y="6358819"/>
            <a:ext cx="2894504" cy="457582"/>
          </a:xfrm>
          <a:prstGeom prst="rect">
            <a:avLst/>
          </a:prstGeom>
        </p:spPr>
        <p:txBody>
          <a:bodyPr lIns="82479" tIns="41239" rIns="82479" bIns="41239"/>
          <a:lstStyle>
            <a:lvl1pPr>
              <a:defRPr/>
            </a:lvl1pPr>
          </a:lstStyle>
          <a:p>
            <a:pPr>
              <a:defRPr/>
            </a:pPr>
            <a:r>
              <a:rPr lang="en-US" dirty="0"/>
              <a:t>www.PresentationPro.com</a:t>
            </a:r>
          </a:p>
        </p:txBody>
      </p:sp>
      <p:sp>
        <p:nvSpPr>
          <p:cNvPr id="6" name="Slide Number Placeholder 5"/>
          <p:cNvSpPr>
            <a:spLocks noGrp="1"/>
          </p:cNvSpPr>
          <p:nvPr>
            <p:ph type="sldNum" sz="quarter" idx="12"/>
          </p:nvPr>
        </p:nvSpPr>
        <p:spPr>
          <a:xfrm>
            <a:off x="6552676" y="6358819"/>
            <a:ext cx="1904881" cy="457582"/>
          </a:xfrm>
          <a:prstGeom prst="rect">
            <a:avLst/>
          </a:prstGeom>
        </p:spPr>
        <p:txBody>
          <a:bodyPr lIns="82479" tIns="41239" rIns="82479" bIns="41239"/>
          <a:lstStyle>
            <a:lvl1pPr>
              <a:defRPr/>
            </a:lvl1pPr>
          </a:lstStyle>
          <a:p>
            <a:pPr>
              <a:defRPr/>
            </a:pPr>
            <a:fld id="{6F100F51-BA67-4311-84B9-89946F616210}" type="slidenum">
              <a:rPr lang="en-US"/>
              <a:pPr>
                <a:defRPr/>
              </a:pPr>
              <a:t>‹#›</a:t>
            </a:fld>
            <a:endParaRPr lang="en-US" dirty="0"/>
          </a:p>
        </p:txBody>
      </p:sp>
    </p:spTree>
    <p:extLst>
      <p:ext uri="{BB962C8B-B14F-4D97-AF65-F5344CB8AC3E}">
        <p14:creationId xmlns:p14="http://schemas.microsoft.com/office/powerpoint/2010/main" val="165742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6443" y="6358819"/>
            <a:ext cx="1904881" cy="457582"/>
          </a:xfrm>
          <a:prstGeom prst="rect">
            <a:avLst/>
          </a:prstGeom>
        </p:spPr>
        <p:txBody>
          <a:bodyPr lIns="82479" tIns="41239" rIns="82479" bIns="41239"/>
          <a:lstStyle>
            <a:lvl1pPr>
              <a:defRPr/>
            </a:lvl1pPr>
          </a:lstStyle>
          <a:p>
            <a:pPr>
              <a:defRPr/>
            </a:pPr>
            <a:endParaRPr lang="en-US" dirty="0"/>
          </a:p>
        </p:txBody>
      </p:sp>
      <p:sp>
        <p:nvSpPr>
          <p:cNvPr id="5" name="Footer Placeholder 4"/>
          <p:cNvSpPr>
            <a:spLocks noGrp="1"/>
          </p:cNvSpPr>
          <p:nvPr>
            <p:ph type="ftr" sz="quarter" idx="11"/>
          </p:nvPr>
        </p:nvSpPr>
        <p:spPr>
          <a:xfrm>
            <a:off x="3124748" y="6358819"/>
            <a:ext cx="2894504" cy="457582"/>
          </a:xfrm>
          <a:prstGeom prst="rect">
            <a:avLst/>
          </a:prstGeom>
        </p:spPr>
        <p:txBody>
          <a:bodyPr lIns="82479" tIns="41239" rIns="82479" bIns="41239"/>
          <a:lstStyle>
            <a:lvl1pPr>
              <a:defRPr/>
            </a:lvl1pPr>
          </a:lstStyle>
          <a:p>
            <a:pPr>
              <a:defRPr/>
            </a:pPr>
            <a:r>
              <a:rPr lang="en-US" dirty="0"/>
              <a:t>www.PresentationPro.com</a:t>
            </a:r>
          </a:p>
        </p:txBody>
      </p:sp>
      <p:sp>
        <p:nvSpPr>
          <p:cNvPr id="6" name="Slide Number Placeholder 5"/>
          <p:cNvSpPr>
            <a:spLocks noGrp="1"/>
          </p:cNvSpPr>
          <p:nvPr>
            <p:ph type="sldNum" sz="quarter" idx="12"/>
          </p:nvPr>
        </p:nvSpPr>
        <p:spPr>
          <a:xfrm>
            <a:off x="6552676" y="6358819"/>
            <a:ext cx="1904881" cy="457582"/>
          </a:xfrm>
          <a:prstGeom prst="rect">
            <a:avLst/>
          </a:prstGeom>
        </p:spPr>
        <p:txBody>
          <a:bodyPr lIns="82479" tIns="41239" rIns="82479" bIns="41239"/>
          <a:lstStyle>
            <a:lvl1pPr>
              <a:defRPr/>
            </a:lvl1pPr>
          </a:lstStyle>
          <a:p>
            <a:pPr>
              <a:defRPr/>
            </a:pPr>
            <a:fld id="{6F100F51-BA67-4311-84B9-89946F616210}" type="slidenum">
              <a:rPr lang="en-US"/>
              <a:pPr>
                <a:defRPr/>
              </a:pPr>
              <a:t>‹#›</a:t>
            </a:fld>
            <a:endParaRPr lang="en-US" dirty="0"/>
          </a:p>
        </p:txBody>
      </p:sp>
    </p:spTree>
    <p:extLst>
      <p:ext uri="{BB962C8B-B14F-4D97-AF65-F5344CB8AC3E}">
        <p14:creationId xmlns:p14="http://schemas.microsoft.com/office/powerpoint/2010/main" val="148802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6443" y="6358819"/>
            <a:ext cx="1904881" cy="457582"/>
          </a:xfrm>
          <a:prstGeom prst="rect">
            <a:avLst/>
          </a:prstGeom>
        </p:spPr>
        <p:txBody>
          <a:bodyPr lIns="82479" tIns="41239" rIns="82479" bIns="41239"/>
          <a:lstStyle>
            <a:lvl1pPr>
              <a:defRPr/>
            </a:lvl1pPr>
          </a:lstStyle>
          <a:p>
            <a:pPr>
              <a:defRPr/>
            </a:pPr>
            <a:endParaRPr lang="en-US" dirty="0"/>
          </a:p>
        </p:txBody>
      </p:sp>
      <p:sp>
        <p:nvSpPr>
          <p:cNvPr id="5" name="Footer Placeholder 4"/>
          <p:cNvSpPr>
            <a:spLocks noGrp="1"/>
          </p:cNvSpPr>
          <p:nvPr>
            <p:ph type="ftr" sz="quarter" idx="11"/>
          </p:nvPr>
        </p:nvSpPr>
        <p:spPr>
          <a:xfrm>
            <a:off x="3124748" y="6358819"/>
            <a:ext cx="2894504" cy="457582"/>
          </a:xfrm>
          <a:prstGeom prst="rect">
            <a:avLst/>
          </a:prstGeom>
        </p:spPr>
        <p:txBody>
          <a:bodyPr lIns="82479" tIns="41239" rIns="82479" bIns="41239"/>
          <a:lstStyle>
            <a:lvl1pPr>
              <a:defRPr/>
            </a:lvl1pPr>
          </a:lstStyle>
          <a:p>
            <a:pPr>
              <a:defRPr/>
            </a:pPr>
            <a:r>
              <a:rPr lang="en-US" dirty="0"/>
              <a:t>www.PresentationPro.com</a:t>
            </a:r>
          </a:p>
        </p:txBody>
      </p:sp>
      <p:sp>
        <p:nvSpPr>
          <p:cNvPr id="6" name="Slide Number Placeholder 5"/>
          <p:cNvSpPr>
            <a:spLocks noGrp="1"/>
          </p:cNvSpPr>
          <p:nvPr>
            <p:ph type="sldNum" sz="quarter" idx="12"/>
          </p:nvPr>
        </p:nvSpPr>
        <p:spPr>
          <a:xfrm>
            <a:off x="6552676" y="6358819"/>
            <a:ext cx="1904881" cy="457582"/>
          </a:xfrm>
          <a:prstGeom prst="rect">
            <a:avLst/>
          </a:prstGeom>
        </p:spPr>
        <p:txBody>
          <a:bodyPr lIns="82479" tIns="41239" rIns="82479" bIns="41239"/>
          <a:lstStyle>
            <a:lvl1pPr>
              <a:defRPr/>
            </a:lvl1pPr>
          </a:lstStyle>
          <a:p>
            <a:pPr>
              <a:defRPr/>
            </a:pPr>
            <a:fld id="{6F100F51-BA67-4311-84B9-89946F616210}" type="slidenum">
              <a:rPr lang="en-US"/>
              <a:pPr>
                <a:defRPr/>
              </a:pPr>
              <a:t>‹#›</a:t>
            </a:fld>
            <a:endParaRPr lang="en-US" dirty="0"/>
          </a:p>
        </p:txBody>
      </p:sp>
    </p:spTree>
    <p:extLst>
      <p:ext uri="{BB962C8B-B14F-4D97-AF65-F5344CB8AC3E}">
        <p14:creationId xmlns:p14="http://schemas.microsoft.com/office/powerpoint/2010/main" val="242778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6443" y="6358819"/>
            <a:ext cx="1904881" cy="457582"/>
          </a:xfrm>
          <a:prstGeom prst="rect">
            <a:avLst/>
          </a:prstGeom>
        </p:spPr>
        <p:txBody>
          <a:bodyPr lIns="82479" tIns="41239" rIns="82479" bIns="41239"/>
          <a:lstStyle>
            <a:lvl1pPr>
              <a:defRPr/>
            </a:lvl1pPr>
          </a:lstStyle>
          <a:p>
            <a:pPr>
              <a:defRPr/>
            </a:pPr>
            <a:endParaRPr lang="en-US" dirty="0"/>
          </a:p>
        </p:txBody>
      </p:sp>
      <p:sp>
        <p:nvSpPr>
          <p:cNvPr id="5" name="Footer Placeholder 4"/>
          <p:cNvSpPr>
            <a:spLocks noGrp="1"/>
          </p:cNvSpPr>
          <p:nvPr>
            <p:ph type="ftr" sz="quarter" idx="11"/>
          </p:nvPr>
        </p:nvSpPr>
        <p:spPr>
          <a:xfrm>
            <a:off x="3124748" y="6358819"/>
            <a:ext cx="2894504" cy="457582"/>
          </a:xfrm>
          <a:prstGeom prst="rect">
            <a:avLst/>
          </a:prstGeom>
        </p:spPr>
        <p:txBody>
          <a:bodyPr lIns="82479" tIns="41239" rIns="82479" bIns="41239"/>
          <a:lstStyle>
            <a:lvl1pPr>
              <a:defRPr/>
            </a:lvl1pPr>
          </a:lstStyle>
          <a:p>
            <a:pPr>
              <a:defRPr/>
            </a:pPr>
            <a:r>
              <a:rPr lang="en-US" dirty="0"/>
              <a:t>www.PresentationPro.com</a:t>
            </a:r>
          </a:p>
        </p:txBody>
      </p:sp>
      <p:sp>
        <p:nvSpPr>
          <p:cNvPr id="6" name="Slide Number Placeholder 5"/>
          <p:cNvSpPr>
            <a:spLocks noGrp="1"/>
          </p:cNvSpPr>
          <p:nvPr>
            <p:ph type="sldNum" sz="quarter" idx="12"/>
          </p:nvPr>
        </p:nvSpPr>
        <p:spPr>
          <a:xfrm>
            <a:off x="6552676" y="6358819"/>
            <a:ext cx="1904881" cy="457582"/>
          </a:xfrm>
          <a:prstGeom prst="rect">
            <a:avLst/>
          </a:prstGeom>
        </p:spPr>
        <p:txBody>
          <a:bodyPr lIns="82479" tIns="41239" rIns="82479" bIns="41239"/>
          <a:lstStyle>
            <a:lvl1pPr>
              <a:defRPr/>
            </a:lvl1pPr>
          </a:lstStyle>
          <a:p>
            <a:pPr>
              <a:defRPr/>
            </a:pPr>
            <a:fld id="{6F100F51-BA67-4311-84B9-89946F616210}" type="slidenum">
              <a:rPr lang="en-US"/>
              <a:pPr>
                <a:defRPr/>
              </a:pPr>
              <a:t>‹#›</a:t>
            </a:fld>
            <a:endParaRPr lang="en-US" dirty="0"/>
          </a:p>
        </p:txBody>
      </p:sp>
    </p:spTree>
    <p:extLst>
      <p:ext uri="{BB962C8B-B14F-4D97-AF65-F5344CB8AC3E}">
        <p14:creationId xmlns:p14="http://schemas.microsoft.com/office/powerpoint/2010/main" val="172952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356351"/>
            <a:ext cx="2133600" cy="365125"/>
          </a:xfrm>
          <a:prstGeom prst="rect">
            <a:avLst/>
          </a:prstGeom>
        </p:spPr>
        <p:txBody>
          <a:bodyPr lIns="82479" tIns="41239" rIns="82479" bIns="41239"/>
          <a:lstStyle>
            <a:lvl1pPr>
              <a:defRPr/>
            </a:lvl1pPr>
          </a:lstStyle>
          <a:p>
            <a:pPr>
              <a:defRPr/>
            </a:pPr>
            <a:endParaRPr lang="en-US" dirty="0"/>
          </a:p>
        </p:txBody>
      </p:sp>
      <p:sp>
        <p:nvSpPr>
          <p:cNvPr id="6" name="Slide Number Placeholder 5"/>
          <p:cNvSpPr>
            <a:spLocks noGrp="1"/>
          </p:cNvSpPr>
          <p:nvPr>
            <p:ph type="sldNum" sz="quarter" idx="12"/>
          </p:nvPr>
        </p:nvSpPr>
        <p:spPr>
          <a:xfrm>
            <a:off x="6781800" y="6356351"/>
            <a:ext cx="2133600" cy="365125"/>
          </a:xfrm>
          <a:prstGeom prst="rect">
            <a:avLst/>
          </a:prstGeom>
        </p:spPr>
        <p:txBody>
          <a:bodyPr lIns="82479" tIns="41239" rIns="82479" bIns="41239"/>
          <a:lstStyle>
            <a:lvl1pPr>
              <a:defRPr/>
            </a:lvl1pPr>
          </a:lstStyle>
          <a:p>
            <a:pPr>
              <a:defRPr/>
            </a:pPr>
            <a:fld id="{6F100F51-BA67-4311-84B9-89946F616210}" type="slidenum">
              <a:rPr lang="en-US"/>
              <a:pPr>
                <a:defRPr/>
              </a:pPr>
              <a:t>‹#›</a:t>
            </a:fld>
            <a:endParaRPr lang="en-US" dirty="0"/>
          </a:p>
        </p:txBody>
      </p:sp>
    </p:spTree>
    <p:extLst>
      <p:ext uri="{BB962C8B-B14F-4D97-AF65-F5344CB8AC3E}">
        <p14:creationId xmlns:p14="http://schemas.microsoft.com/office/powerpoint/2010/main" val="221614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EE61C5-A103-4CF0-B32E-D4B48BCE8E93}" type="slidenum">
              <a:rPr lang="en-US" altLang="en-US"/>
              <a:pPr/>
              <a:t>‹#›</a:t>
            </a:fld>
            <a:endParaRPr lang="en-US" altLang="en-US"/>
          </a:p>
        </p:txBody>
      </p:sp>
    </p:spTree>
    <p:extLst>
      <p:ext uri="{BB962C8B-B14F-4D97-AF65-F5344CB8AC3E}">
        <p14:creationId xmlns:p14="http://schemas.microsoft.com/office/powerpoint/2010/main" val="383335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EE531A-B101-4B3F-9236-8928456C1ADB}" type="slidenum">
              <a:rPr lang="en-US" altLang="en-US"/>
              <a:pPr/>
              <a:t>‹#›</a:t>
            </a:fld>
            <a:endParaRPr lang="en-US" altLang="en-US"/>
          </a:p>
        </p:txBody>
      </p:sp>
    </p:spTree>
    <p:extLst>
      <p:ext uri="{BB962C8B-B14F-4D97-AF65-F5344CB8AC3E}">
        <p14:creationId xmlns:p14="http://schemas.microsoft.com/office/powerpoint/2010/main" val="191062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3886200" cy="408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752600"/>
            <a:ext cx="3886200" cy="408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215FDD-329B-4567-A6E9-DDF83135D982}" type="slidenum">
              <a:rPr lang="en-US" altLang="en-US"/>
              <a:pPr/>
              <a:t>‹#›</a:t>
            </a:fld>
            <a:endParaRPr lang="en-US" altLang="en-US"/>
          </a:p>
        </p:txBody>
      </p:sp>
    </p:spTree>
    <p:extLst>
      <p:ext uri="{BB962C8B-B14F-4D97-AF65-F5344CB8AC3E}">
        <p14:creationId xmlns:p14="http://schemas.microsoft.com/office/powerpoint/2010/main" val="33351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506DB5C-3200-45A0-9398-A15A773629A6}" type="slidenum">
              <a:rPr lang="en-US" altLang="en-US"/>
              <a:pPr/>
              <a:t>‹#›</a:t>
            </a:fld>
            <a:endParaRPr lang="en-US" altLang="en-US"/>
          </a:p>
        </p:txBody>
      </p:sp>
    </p:spTree>
    <p:extLst>
      <p:ext uri="{BB962C8B-B14F-4D97-AF65-F5344CB8AC3E}">
        <p14:creationId xmlns:p14="http://schemas.microsoft.com/office/powerpoint/2010/main" val="292198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B87C3FF-E0C0-4DBD-9E8E-FBA86ADB4C88}" type="slidenum">
              <a:rPr lang="en-US" altLang="en-US"/>
              <a:pPr/>
              <a:t>‹#›</a:t>
            </a:fld>
            <a:endParaRPr lang="en-US" altLang="en-US"/>
          </a:p>
        </p:txBody>
      </p:sp>
    </p:spTree>
    <p:extLst>
      <p:ext uri="{BB962C8B-B14F-4D97-AF65-F5344CB8AC3E}">
        <p14:creationId xmlns:p14="http://schemas.microsoft.com/office/powerpoint/2010/main" val="38878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1576D06-2AFF-44A3-9CEF-4CCF967B6158}" type="slidenum">
              <a:rPr lang="en-US" altLang="en-US"/>
              <a:pPr/>
              <a:t>‹#›</a:t>
            </a:fld>
            <a:endParaRPr lang="en-US" altLang="en-US"/>
          </a:p>
        </p:txBody>
      </p:sp>
    </p:spTree>
    <p:extLst>
      <p:ext uri="{BB962C8B-B14F-4D97-AF65-F5344CB8AC3E}">
        <p14:creationId xmlns:p14="http://schemas.microsoft.com/office/powerpoint/2010/main" val="8199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96C237E-FEC3-4237-A845-CD0B64EC2B63}" type="slidenum">
              <a:rPr lang="en-US" altLang="en-US"/>
              <a:pPr/>
              <a:t>‹#›</a:t>
            </a:fld>
            <a:endParaRPr lang="en-US" altLang="en-US"/>
          </a:p>
        </p:txBody>
      </p:sp>
    </p:spTree>
    <p:extLst>
      <p:ext uri="{BB962C8B-B14F-4D97-AF65-F5344CB8AC3E}">
        <p14:creationId xmlns:p14="http://schemas.microsoft.com/office/powerpoint/2010/main" val="40867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9672F4-0E1A-4FF4-B311-3B535B778120}" type="slidenum">
              <a:rPr lang="en-US" altLang="en-US"/>
              <a:pPr/>
              <a:t>‹#›</a:t>
            </a:fld>
            <a:endParaRPr lang="en-US" altLang="en-US"/>
          </a:p>
        </p:txBody>
      </p:sp>
    </p:spTree>
    <p:extLst>
      <p:ext uri="{BB962C8B-B14F-4D97-AF65-F5344CB8AC3E}">
        <p14:creationId xmlns:p14="http://schemas.microsoft.com/office/powerpoint/2010/main" val="386384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0480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752600"/>
            <a:ext cx="79248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44475" y="6245225"/>
            <a:ext cx="21939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2652713" y="6245225"/>
            <a:ext cx="3062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5959475" y="6245225"/>
            <a:ext cx="21939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840F1C0-541D-4E3F-9CD8-4D4944D6A4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rtl="0" fontAlgn="base">
        <a:spcBef>
          <a:spcPct val="0"/>
        </a:spcBef>
        <a:spcAft>
          <a:spcPct val="0"/>
        </a:spcAft>
        <a:defRPr sz="4400" b="1">
          <a:solidFill>
            <a:srgbClr val="000000"/>
          </a:solidFill>
          <a:latin typeface="+mj-lt"/>
          <a:ea typeface="+mj-ea"/>
          <a:cs typeface="+mj-cs"/>
        </a:defRPr>
      </a:lvl1pPr>
      <a:lvl2pPr algn="l" rtl="0" fontAlgn="base">
        <a:spcBef>
          <a:spcPct val="0"/>
        </a:spcBef>
        <a:spcAft>
          <a:spcPct val="0"/>
        </a:spcAft>
        <a:defRPr sz="4400" b="1">
          <a:solidFill>
            <a:srgbClr val="000000"/>
          </a:solidFill>
          <a:latin typeface="Arial" charset="0"/>
        </a:defRPr>
      </a:lvl2pPr>
      <a:lvl3pPr algn="l" rtl="0" fontAlgn="base">
        <a:spcBef>
          <a:spcPct val="0"/>
        </a:spcBef>
        <a:spcAft>
          <a:spcPct val="0"/>
        </a:spcAft>
        <a:defRPr sz="4400" b="1">
          <a:solidFill>
            <a:srgbClr val="000000"/>
          </a:solidFill>
          <a:latin typeface="Arial" charset="0"/>
        </a:defRPr>
      </a:lvl3pPr>
      <a:lvl4pPr algn="l" rtl="0" fontAlgn="base">
        <a:spcBef>
          <a:spcPct val="0"/>
        </a:spcBef>
        <a:spcAft>
          <a:spcPct val="0"/>
        </a:spcAft>
        <a:defRPr sz="4400" b="1">
          <a:solidFill>
            <a:srgbClr val="000000"/>
          </a:solidFill>
          <a:latin typeface="Arial" charset="0"/>
        </a:defRPr>
      </a:lvl4pPr>
      <a:lvl5pPr algn="l" rtl="0" fontAlgn="base">
        <a:spcBef>
          <a:spcPct val="0"/>
        </a:spcBef>
        <a:spcAft>
          <a:spcPct val="0"/>
        </a:spcAft>
        <a:defRPr sz="4400" b="1">
          <a:solidFill>
            <a:srgbClr val="000000"/>
          </a:solidFill>
          <a:latin typeface="Arial" charset="0"/>
        </a:defRPr>
      </a:lvl5pPr>
      <a:lvl6pPr marL="457200" algn="l" rtl="0" fontAlgn="base">
        <a:spcBef>
          <a:spcPct val="0"/>
        </a:spcBef>
        <a:spcAft>
          <a:spcPct val="0"/>
        </a:spcAft>
        <a:defRPr sz="4400" b="1">
          <a:solidFill>
            <a:srgbClr val="000000"/>
          </a:solidFill>
          <a:latin typeface="Arial" charset="0"/>
        </a:defRPr>
      </a:lvl6pPr>
      <a:lvl7pPr marL="914400" algn="l" rtl="0" fontAlgn="base">
        <a:spcBef>
          <a:spcPct val="0"/>
        </a:spcBef>
        <a:spcAft>
          <a:spcPct val="0"/>
        </a:spcAft>
        <a:defRPr sz="4400" b="1">
          <a:solidFill>
            <a:srgbClr val="000000"/>
          </a:solidFill>
          <a:latin typeface="Arial" charset="0"/>
        </a:defRPr>
      </a:lvl7pPr>
      <a:lvl8pPr marL="1371600" algn="l" rtl="0" fontAlgn="base">
        <a:spcBef>
          <a:spcPct val="0"/>
        </a:spcBef>
        <a:spcAft>
          <a:spcPct val="0"/>
        </a:spcAft>
        <a:defRPr sz="4400" b="1">
          <a:solidFill>
            <a:srgbClr val="000000"/>
          </a:solidFill>
          <a:latin typeface="Arial" charset="0"/>
        </a:defRPr>
      </a:lvl8pPr>
      <a:lvl9pPr marL="1828800" algn="l" rtl="0" fontAlgn="base">
        <a:spcBef>
          <a:spcPct val="0"/>
        </a:spcBef>
        <a:spcAft>
          <a:spcPct val="0"/>
        </a:spcAft>
        <a:defRPr sz="4400" b="1">
          <a:solidFill>
            <a:srgbClr val="000000"/>
          </a:solidFill>
          <a:latin typeface="Arial" charset="0"/>
        </a:defRPr>
      </a:lvl9pPr>
    </p:titleStyle>
    <p:bodyStyle>
      <a:lvl1pPr marL="342900" indent="-342900" algn="l" rtl="0" fontAlgn="base">
        <a:spcBef>
          <a:spcPct val="20000"/>
        </a:spcBef>
        <a:spcAft>
          <a:spcPct val="0"/>
        </a:spcAft>
        <a:buChar char="•"/>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rgbClr val="000000"/>
          </a:solidFill>
          <a:latin typeface="+mn-lt"/>
        </a:defRPr>
      </a:lvl2pPr>
      <a:lvl3pPr marL="1143000" indent="-228600" algn="l" rtl="0" fontAlgn="base">
        <a:spcBef>
          <a:spcPct val="20000"/>
        </a:spcBef>
        <a:spcAft>
          <a:spcPct val="0"/>
        </a:spcAft>
        <a:buChar char="•"/>
        <a:defRPr sz="24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3.wdp"/><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gi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jpg"/><Relationship Id="rId10" Type="http://schemas.openxmlformats.org/officeDocument/2006/relationships/image" Target="../media/image12.jpeg"/><Relationship Id="rId19" Type="http://schemas.openxmlformats.org/officeDocument/2006/relationships/image" Target="../media/image4.jp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4.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028" y="4206602"/>
            <a:ext cx="7024254" cy="914280"/>
          </a:xfrm>
          <a:prstGeom prst="rect">
            <a:avLst/>
          </a:prstGeom>
          <a:noFill/>
        </p:spPr>
        <p:txBody>
          <a:bodyPr wrap="square" lIns="82479" tIns="41239" rIns="82479" bIns="41239" rtlCol="0">
            <a:spAutoFit/>
          </a:bodyPr>
          <a:lstStyle/>
          <a:p>
            <a:pPr algn="ctr"/>
            <a:r>
              <a:rPr lang="en-US" sz="5400" dirty="0" smtClean="0">
                <a:latin typeface="+mn-lt"/>
              </a:rPr>
              <a:t> </a:t>
            </a:r>
            <a:r>
              <a:rPr lang="en-US" sz="4900" b="1" dirty="0">
                <a:latin typeface="+mn-lt"/>
              </a:rPr>
              <a:t>5G in the </a:t>
            </a:r>
            <a:r>
              <a:rPr lang="en-US" sz="4900" b="1" dirty="0" smtClean="0">
                <a:latin typeface="+mn-lt"/>
              </a:rPr>
              <a:t>Americas</a:t>
            </a:r>
            <a:endParaRPr lang="en-US" sz="3600" b="1" dirty="0">
              <a:solidFill>
                <a:schemeClr val="tx2"/>
              </a:solidFill>
              <a:latin typeface="+mn-lt"/>
            </a:endParaRPr>
          </a:p>
        </p:txBody>
      </p:sp>
      <p:sp>
        <p:nvSpPr>
          <p:cNvPr id="10" name="TextBox 9"/>
          <p:cNvSpPr txBox="1"/>
          <p:nvPr/>
        </p:nvSpPr>
        <p:spPr>
          <a:xfrm>
            <a:off x="30015" y="5029200"/>
            <a:ext cx="9144401" cy="514171"/>
          </a:xfrm>
          <a:prstGeom prst="rect">
            <a:avLst/>
          </a:prstGeom>
          <a:noFill/>
        </p:spPr>
        <p:txBody>
          <a:bodyPr wrap="square" lIns="82479" tIns="41239" rIns="82479" bIns="41239" rtlCol="0">
            <a:spAutoFit/>
          </a:bodyPr>
          <a:lstStyle/>
          <a:p>
            <a:pPr algn="ctr"/>
            <a:r>
              <a:rPr lang="en-US" sz="2800" b="1" i="1" dirty="0" smtClean="0">
                <a:latin typeface="+mn-lt"/>
              </a:rPr>
              <a:t>Requirements</a:t>
            </a:r>
            <a:r>
              <a:rPr lang="en-US" sz="2800" b="1" i="1" dirty="0">
                <a:latin typeface="+mn-lt"/>
              </a:rPr>
              <a:t>, </a:t>
            </a:r>
            <a:r>
              <a:rPr lang="en-US" sz="2800" b="1" i="1" dirty="0" smtClean="0">
                <a:latin typeface="+mn-lt"/>
              </a:rPr>
              <a:t>Recommendations and </a:t>
            </a:r>
            <a:r>
              <a:rPr lang="en-US" sz="2800" b="1" i="1" dirty="0">
                <a:latin typeface="+mn-lt"/>
              </a:rPr>
              <a:t>Vision </a:t>
            </a:r>
            <a:endParaRPr lang="en-US" sz="2800" b="1" dirty="0">
              <a:solidFill>
                <a:schemeClr val="tx2"/>
              </a:solidFill>
              <a:latin typeface="+mn-lt"/>
            </a:endParaRPr>
          </a:p>
        </p:txBody>
      </p:sp>
      <p:sp>
        <p:nvSpPr>
          <p:cNvPr id="11" name="TextBox 10"/>
          <p:cNvSpPr txBox="1"/>
          <p:nvPr/>
        </p:nvSpPr>
        <p:spPr>
          <a:xfrm>
            <a:off x="0" y="6457890"/>
            <a:ext cx="9144000" cy="430887"/>
          </a:xfrm>
          <a:prstGeom prst="rect">
            <a:avLst/>
          </a:prstGeom>
          <a:solidFill>
            <a:srgbClr val="0F2B7B"/>
          </a:solidFill>
          <a:effectLst>
            <a:outerShdw blurRad="50800" dist="38100" dir="5400000" algn="t" rotWithShape="0">
              <a:prstClr val="black">
                <a:alpha val="40000"/>
              </a:prstClr>
            </a:outerShdw>
          </a:effectLst>
        </p:spPr>
        <p:txBody>
          <a:bodyPr wrap="square" rtlCol="0">
            <a:spAutoFit/>
          </a:bodyPr>
          <a:lstStyle/>
          <a:p>
            <a:pPr algn="ctr"/>
            <a:r>
              <a:rPr lang="en-US" sz="2200" b="1" dirty="0" smtClean="0">
                <a:solidFill>
                  <a:schemeClr val="bg1"/>
                </a:solidFill>
                <a:latin typeface="+mj-lt"/>
              </a:rPr>
              <a:t>Chris Pearson </a:t>
            </a:r>
            <a:r>
              <a:rPr lang="en-US" sz="2200" b="1" dirty="0" smtClean="0">
                <a:solidFill>
                  <a:schemeClr val="bg1"/>
                </a:solidFill>
                <a:latin typeface="+mj-lt"/>
                <a:sym typeface="Symbol"/>
              </a:rPr>
              <a:t>  </a:t>
            </a:r>
            <a:r>
              <a:rPr lang="en-US" sz="2200" b="1" dirty="0" smtClean="0">
                <a:solidFill>
                  <a:schemeClr val="bg1"/>
                </a:solidFill>
                <a:latin typeface="+mj-lt"/>
              </a:rPr>
              <a:t>President </a:t>
            </a:r>
            <a:r>
              <a:rPr lang="en-US" sz="2200" b="1" dirty="0" smtClean="0">
                <a:solidFill>
                  <a:schemeClr val="bg1"/>
                </a:solidFill>
                <a:latin typeface="+mj-lt"/>
                <a:sym typeface="Symbol"/>
              </a:rPr>
              <a:t>  </a:t>
            </a:r>
            <a:r>
              <a:rPr lang="en-US" sz="2200" b="1" dirty="0" smtClean="0">
                <a:solidFill>
                  <a:schemeClr val="bg1"/>
                </a:solidFill>
                <a:latin typeface="+mj-lt"/>
              </a:rPr>
              <a:t>4G Americas  </a:t>
            </a:r>
            <a:r>
              <a:rPr lang="en-US" sz="2200" b="1" dirty="0" smtClean="0">
                <a:solidFill>
                  <a:schemeClr val="bg1"/>
                </a:solidFill>
                <a:latin typeface="+mj-lt"/>
                <a:sym typeface="Symbol"/>
              </a:rPr>
              <a:t>  w</a:t>
            </a:r>
            <a:r>
              <a:rPr lang="en-US" sz="2200" b="1" i="1" dirty="0" smtClean="0">
                <a:solidFill>
                  <a:schemeClr val="bg1"/>
                </a:solidFill>
                <a:latin typeface="+mj-lt"/>
              </a:rPr>
              <a:t>ww.4gamericas.org</a:t>
            </a:r>
            <a:endParaRPr lang="en-US" sz="2200" b="1" i="1" dirty="0">
              <a:solidFill>
                <a:schemeClr val="bg1"/>
              </a:solidFill>
              <a:latin typeface="+mj-lt"/>
            </a:endParaRPr>
          </a:p>
        </p:txBody>
      </p:sp>
      <p:sp>
        <p:nvSpPr>
          <p:cNvPr id="2" name="TextBox 1"/>
          <p:cNvSpPr txBox="1"/>
          <p:nvPr/>
        </p:nvSpPr>
        <p:spPr>
          <a:xfrm>
            <a:off x="30015" y="0"/>
            <a:ext cx="1828800" cy="523220"/>
          </a:xfrm>
          <a:prstGeom prst="rect">
            <a:avLst/>
          </a:prstGeom>
          <a:noFill/>
        </p:spPr>
        <p:txBody>
          <a:bodyPr wrap="square" rtlCol="0">
            <a:spAutoFit/>
          </a:bodyPr>
          <a:lstStyle/>
          <a:p>
            <a:pPr algn="ctr"/>
            <a:r>
              <a:rPr lang="en-US" sz="1400" b="1" dirty="0">
                <a:solidFill>
                  <a:schemeClr val="bg1"/>
                </a:solidFill>
              </a:rPr>
              <a:t>Strategic Topic #3: </a:t>
            </a:r>
            <a:endParaRPr lang="en-US" sz="1400" b="1" dirty="0" smtClean="0">
              <a:solidFill>
                <a:schemeClr val="bg1"/>
              </a:solidFill>
            </a:endParaRPr>
          </a:p>
          <a:p>
            <a:pPr algn="ctr"/>
            <a:r>
              <a:rPr lang="en-US" sz="1400" b="1" dirty="0" smtClean="0">
                <a:solidFill>
                  <a:schemeClr val="bg1"/>
                </a:solidFill>
              </a:rPr>
              <a:t>IMT-2020/5G </a:t>
            </a:r>
            <a:endParaRPr lang="en-US" sz="1400" dirty="0">
              <a:solidFill>
                <a:schemeClr val="bg1"/>
              </a:solidFill>
            </a:endParaRPr>
          </a:p>
        </p:txBody>
      </p:sp>
      <p:pic>
        <p:nvPicPr>
          <p:cNvPr id="14" name="Picture 13"/>
          <p:cNvPicPr/>
          <p:nvPr/>
        </p:nvPicPr>
        <p:blipFill rotWithShape="1">
          <a:blip r:embed="rId3" cstate="print">
            <a:extLst>
              <a:ext uri="{28A0092B-C50C-407E-A947-70E740481C1C}">
                <a14:useLocalDpi xmlns:a14="http://schemas.microsoft.com/office/drawing/2010/main" val="0"/>
              </a:ext>
            </a:extLst>
          </a:blip>
          <a:srcRect l="2968" t="40789" r="72626" b="3897"/>
          <a:stretch/>
        </p:blipFill>
        <p:spPr bwMode="auto">
          <a:xfrm>
            <a:off x="349992" y="523220"/>
            <a:ext cx="1143000" cy="146232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TextBox 3"/>
          <p:cNvSpPr txBox="1"/>
          <p:nvPr/>
        </p:nvSpPr>
        <p:spPr>
          <a:xfrm>
            <a:off x="268981" y="1985544"/>
            <a:ext cx="1447800" cy="276999"/>
          </a:xfrm>
          <a:prstGeom prst="rect">
            <a:avLst/>
          </a:prstGeom>
          <a:noFill/>
        </p:spPr>
        <p:txBody>
          <a:bodyPr wrap="square" rtlCol="0">
            <a:spAutoFit/>
          </a:bodyPr>
          <a:lstStyle/>
          <a:p>
            <a:r>
              <a:rPr lang="en-US" sz="1200" b="1" dirty="0" smtClean="0">
                <a:solidFill>
                  <a:schemeClr val="bg1"/>
                </a:solidFill>
              </a:rPr>
              <a:t>15-16 July 2015</a:t>
            </a:r>
            <a:endParaRPr lang="en-US" sz="1200" b="1"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796" y="5543370"/>
            <a:ext cx="1600408" cy="914519"/>
          </a:xfrm>
          <a:prstGeom prst="rect">
            <a:avLst/>
          </a:prstGeom>
        </p:spPr>
      </p:pic>
    </p:spTree>
    <p:extLst>
      <p:ext uri="{BB962C8B-B14F-4D97-AF65-F5344CB8AC3E}">
        <p14:creationId xmlns:p14="http://schemas.microsoft.com/office/powerpoint/2010/main" val="52050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4636655" y="1222653"/>
            <a:ext cx="2457448" cy="5414626"/>
          </a:xfrm>
          <a:prstGeom prst="rect">
            <a:avLst/>
          </a:prstGeom>
          <a:solidFill>
            <a:schemeClr val="bg1"/>
          </a:solidFill>
          <a:ln w="12700" cap="sq" cmpd="sng" algn="ctr">
            <a:no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bwMode="auto">
          <a:xfrm>
            <a:off x="2057402" y="1214774"/>
            <a:ext cx="2457448" cy="5414626"/>
          </a:xfrm>
          <a:prstGeom prst="rect">
            <a:avLst/>
          </a:prstGeom>
          <a:solidFill>
            <a:schemeClr val="bg1"/>
          </a:solidFill>
          <a:ln w="12700" cap="sq" cmpd="sng" algn="ctr">
            <a:no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34" name="Picture 10" descr="http://www.trigcreative.com/wp-content/uploads/2014/10/crowd-fundin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560" y="3264469"/>
            <a:ext cx="2096206" cy="1573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b2b.cbsimg.net/blogs/m2m_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l="25011"/>
          <a:stretch/>
        </p:blipFill>
        <p:spPr bwMode="auto">
          <a:xfrm>
            <a:off x="6560127" y="1296403"/>
            <a:ext cx="2054639" cy="1421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www.rescueyouth.com/wp-content/uploads/2011/12/Brain-Changes-in-Video-Gamers-Rescue-Youth-Parent-Guide.jpg"/>
          <p:cNvPicPr>
            <a:picLocks noChangeAspect="1" noChangeArrowheads="1"/>
          </p:cNvPicPr>
          <p:nvPr/>
        </p:nvPicPr>
        <p:blipFill rotWithShape="1">
          <a:blip r:embed="rId5">
            <a:extLst>
              <a:ext uri="{28A0092B-C50C-407E-A947-70E740481C1C}">
                <a14:useLocalDpi xmlns:a14="http://schemas.microsoft.com/office/drawing/2010/main" val="0"/>
              </a:ext>
            </a:extLst>
          </a:blip>
          <a:srcRect r="27677"/>
          <a:stretch/>
        </p:blipFill>
        <p:spPr bwMode="auto">
          <a:xfrm>
            <a:off x="129311" y="1270878"/>
            <a:ext cx="2083195" cy="1548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4659062" y="1404699"/>
            <a:ext cx="1901065" cy="1212273"/>
          </a:xfrm>
          <a:prstGeom prst="rect">
            <a:avLst/>
          </a:prstGeom>
          <a:solidFill>
            <a:srgbClr val="FFFFFF">
              <a:alpha val="47843"/>
            </a:srgbClr>
          </a:solidFill>
          <a:ln>
            <a:noFill/>
          </a:ln>
          <a:effectLs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r>
              <a:rPr lang="en-US" sz="2800" b="1" kern="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Internet of Things </a:t>
            </a:r>
            <a:endParaRPr lang="en-US" sz="2800" kern="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bwMode="auto">
          <a:xfrm>
            <a:off x="4655127" y="5433318"/>
            <a:ext cx="1905000" cy="914400"/>
          </a:xfrm>
          <a:prstGeom prst="rect">
            <a:avLst/>
          </a:prstGeom>
          <a:solidFill>
            <a:srgbClr val="FFFFFF">
              <a:alpha val="41961"/>
            </a:srgbClr>
          </a:solidFill>
          <a:ln>
            <a:noFill/>
          </a:ln>
          <a:effectLs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r>
              <a:rPr lang="en-US" sz="2800" b="1" kern="0" dirty="0">
                <a:solidFill>
                  <a:schemeClr val="tx1"/>
                </a:solidFill>
                <a:effectLst/>
                <a:latin typeface="Tahoma" panose="020B0604030504040204" pitchFamily="34" charset="0"/>
                <a:ea typeface="Tahoma" panose="020B0604030504040204" pitchFamily="34" charset="0"/>
                <a:cs typeface="Tahoma" panose="020B0604030504040204" pitchFamily="34" charset="0"/>
              </a:rPr>
              <a:t>Public Safety</a:t>
            </a:r>
            <a:endParaRPr lang="en-US" sz="2800" kern="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bwMode="auto">
          <a:xfrm>
            <a:off x="4619914" y="3311753"/>
            <a:ext cx="1898647" cy="1420091"/>
          </a:xfrm>
          <a:prstGeom prst="rect">
            <a:avLst/>
          </a:prstGeom>
          <a:solidFill>
            <a:srgbClr val="FFFFFF">
              <a:alpha val="40000"/>
            </a:srgbClr>
          </a:solidFill>
          <a:ln>
            <a:noFill/>
          </a:ln>
          <a:effectLs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r>
              <a:rPr lang="en-US" sz="2800" b="1" kern="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Explosive Data Density</a:t>
            </a:r>
          </a:p>
        </p:txBody>
      </p:sp>
      <p:sp>
        <p:nvSpPr>
          <p:cNvPr id="8" name="Title 1"/>
          <p:cNvSpPr txBox="1">
            <a:spLocks/>
          </p:cNvSpPr>
          <p:nvPr/>
        </p:nvSpPr>
        <p:spPr bwMode="auto">
          <a:xfrm>
            <a:off x="2057401" y="1214774"/>
            <a:ext cx="2394245" cy="1676400"/>
          </a:xfrm>
          <a:prstGeom prst="rect">
            <a:avLst/>
          </a:prstGeom>
          <a:solidFill>
            <a:schemeClr val="bg1"/>
          </a:solidFill>
          <a:ln>
            <a:noFill/>
          </a:ln>
          <a:effectLs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pPr algn="r"/>
            <a:r>
              <a:rPr lang="en-US" sz="2800" b="1" kern="0" dirty="0">
                <a:solidFill>
                  <a:schemeClr val="tx1"/>
                </a:solidFill>
                <a:effectLst/>
                <a:latin typeface="Tahoma" panose="020B0604030504040204" pitchFamily="34" charset="0"/>
                <a:ea typeface="Tahoma" panose="020B0604030504040204" pitchFamily="34" charset="0"/>
                <a:cs typeface="Tahoma" panose="020B0604030504040204" pitchFamily="34" charset="0"/>
              </a:rPr>
              <a:t>Extreme Video and Gaming Applications</a:t>
            </a:r>
            <a:endParaRPr lang="en-US" sz="2800" kern="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bwMode="auto">
          <a:xfrm>
            <a:off x="2284233" y="5450032"/>
            <a:ext cx="2167413" cy="876300"/>
          </a:xfrm>
          <a:prstGeom prst="rect">
            <a:avLst/>
          </a:prstGeom>
          <a:solidFill>
            <a:srgbClr val="FFFFFF">
              <a:alpha val="41176"/>
            </a:srgbClr>
          </a:solidFill>
          <a:ln>
            <a:noFill/>
          </a:ln>
          <a:effectLs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pPr algn="r"/>
            <a:r>
              <a:rPr lang="en-US" sz="2800" b="1" kern="0" dirty="0">
                <a:solidFill>
                  <a:schemeClr val="tx1"/>
                </a:solidFill>
                <a:effectLst/>
                <a:latin typeface="Tahoma" panose="020B0604030504040204" pitchFamily="34" charset="0"/>
                <a:ea typeface="Tahoma" panose="020B0604030504040204" pitchFamily="34" charset="0"/>
                <a:cs typeface="Tahoma" panose="020B0604030504040204" pitchFamily="34" charset="0"/>
              </a:rPr>
              <a:t>PSTN Sunset</a:t>
            </a:r>
            <a:endParaRPr lang="en-US" sz="2800" kern="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bwMode="auto">
          <a:xfrm>
            <a:off x="4514850" y="1219200"/>
            <a:ext cx="114300" cy="5410200"/>
          </a:xfrm>
          <a:prstGeom prst="rect">
            <a:avLst/>
          </a:prstGeom>
          <a:solidFill>
            <a:schemeClr val="tx2"/>
          </a:solidFill>
          <a:ln w="12700" cap="sq" cmpd="sng" algn="ctr">
            <a:solidFill>
              <a:schemeClr val="tx1"/>
            </a:solidFill>
            <a:prstDash val="solid"/>
            <a:round/>
            <a:headEnd type="none" w="sm" len="sm"/>
            <a:tailEnd type="none" w="sm" len="sm"/>
          </a:ln>
          <a:effectLst/>
          <a:extLst/>
        </p:spPr>
        <p:txBody>
          <a:bodyPr vert="horz" wrap="none" lIns="91436" tIns="45718" rIns="91436" bIns="45718" numCol="1" rtlCol="0" anchor="t" anchorCtr="0" compatLnSpc="1">
            <a:prstTxWarp prst="textNoShape">
              <a:avLst/>
            </a:prstTxWarp>
          </a:bodyPr>
          <a:lstStyle/>
          <a:p>
            <a:pPr defTabSz="914361"/>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bwMode="auto">
          <a:xfrm>
            <a:off x="685801" y="3030970"/>
            <a:ext cx="7848600" cy="71095"/>
          </a:xfrm>
          <a:prstGeom prst="rect">
            <a:avLst/>
          </a:prstGeom>
          <a:solidFill>
            <a:schemeClr val="tx2"/>
          </a:solidFill>
          <a:ln w="12700" cap="sq" cmpd="sng" algn="ctr">
            <a:solidFill>
              <a:schemeClr val="tx1"/>
            </a:solidFill>
            <a:prstDash val="solid"/>
            <a:round/>
            <a:headEnd type="none" w="sm" len="sm"/>
            <a:tailEnd type="none" w="sm" len="sm"/>
          </a:ln>
          <a:effectLst/>
          <a:extLst/>
        </p:spPr>
        <p:txBody>
          <a:bodyPr vert="horz" wrap="none" lIns="91436" tIns="45718" rIns="91436" bIns="45718" numCol="1" rtlCol="0" anchor="t" anchorCtr="0" compatLnSpc="1">
            <a:prstTxWarp prst="textNoShape">
              <a:avLst/>
            </a:prstTxWarp>
          </a:bodyPr>
          <a:lstStyle/>
          <a:p>
            <a:pPr defTabSz="914361"/>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bwMode="auto">
          <a:xfrm>
            <a:off x="676564" y="5081397"/>
            <a:ext cx="7848600" cy="71095"/>
          </a:xfrm>
          <a:prstGeom prst="rect">
            <a:avLst/>
          </a:prstGeom>
          <a:solidFill>
            <a:schemeClr val="tx2"/>
          </a:solidFill>
          <a:ln w="12700" cap="sq" cmpd="sng" algn="ctr">
            <a:solidFill>
              <a:schemeClr val="tx1"/>
            </a:solidFill>
            <a:prstDash val="solid"/>
            <a:round/>
            <a:headEnd type="none" w="sm" len="sm"/>
            <a:tailEnd type="none" w="sm" len="sm"/>
          </a:ln>
          <a:effectLst/>
          <a:extLst/>
        </p:spPr>
        <p:txBody>
          <a:bodyPr vert="horz" wrap="none" lIns="91436" tIns="45718" rIns="91436" bIns="45718" numCol="1" rtlCol="0" anchor="t" anchorCtr="0" compatLnSpc="1">
            <a:prstTxWarp prst="textNoShape">
              <a:avLst/>
            </a:prstTxWarp>
          </a:bodyPr>
          <a:lstStyle/>
          <a:p>
            <a:pPr defTabSz="914361"/>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descr="https://fontanalib.files.wordpress.com/2014/12/e-health-feat-ima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28" t="4410" r="3324" b="8517"/>
          <a:stretch/>
        </p:blipFill>
        <p:spPr bwMode="auto">
          <a:xfrm>
            <a:off x="97380" y="3260694"/>
            <a:ext cx="2157845" cy="1468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057402" y="3320988"/>
            <a:ext cx="2439558" cy="1369033"/>
          </a:xfrm>
          <a:prstGeom prst="rect">
            <a:avLst/>
          </a:prstGeom>
          <a:solidFill>
            <a:srgbClr val="FFFFFF">
              <a:alpha val="41176"/>
            </a:srgbClr>
          </a:solidFill>
          <a:ln>
            <a:noFill/>
          </a:ln>
          <a:effectLs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pPr algn="r"/>
            <a:r>
              <a:rPr lang="en-US" sz="2800" b="1" kern="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Context Aware Services </a:t>
            </a:r>
            <a:endParaRPr lang="en-US" sz="2800" kern="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036" name="Picture 12" descr="https://laviedose.files.wordpress.com/2011/05/portorotaryred-01-l.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750" r="5334" b="19465"/>
          <a:stretch/>
        </p:blipFill>
        <p:spPr bwMode="auto">
          <a:xfrm>
            <a:off x="450621" y="5325284"/>
            <a:ext cx="1772984" cy="1138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911simulators.com/wordpress/wp-content/uploads/2012/03/future-in-public-safet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3679" y="5175447"/>
            <a:ext cx="1721845" cy="1463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22" name="Rounded Rectangle 21"/>
          <p:cNvSpPr/>
          <p:nvPr/>
        </p:nvSpPr>
        <p:spPr bwMode="auto">
          <a:xfrm>
            <a:off x="140856" y="235160"/>
            <a:ext cx="6608220" cy="533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5G Market Drivers and Use Cases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247940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4843" y="2202893"/>
            <a:ext cx="1810501" cy="3588308"/>
          </a:xfrm>
          <a:prstGeom prst="rect">
            <a:avLst/>
          </a:prstGeom>
          <a:solidFill>
            <a:srgbClr val="CCFFFF"/>
          </a:solidFill>
          <a:ln w="12700"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1959233" y="1451528"/>
            <a:ext cx="2270380" cy="4339673"/>
          </a:xfrm>
          <a:prstGeom prst="rect">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82479" tIns="41239" rIns="82479" bIns="41239" numCol="1" rtlCol="0" anchor="t" anchorCtr="0" compatLnSpc="1">
            <a:prstTxWarp prst="textNoShape">
              <a:avLst/>
            </a:prstTxWarp>
          </a:bodyPr>
          <a:lstStyle/>
          <a:p>
            <a:pPr defTabSz="824789"/>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bwMode="auto">
          <a:xfrm>
            <a:off x="4294482" y="1451528"/>
            <a:ext cx="2270380" cy="4339673"/>
          </a:xfrm>
          <a:prstGeom prst="rect">
            <a:avLst/>
          </a:prstGeom>
          <a:solidFill>
            <a:srgbClr val="FEDEF5"/>
          </a:solidFill>
          <a:ln w="9525" cap="flat" cmpd="sng" algn="ctr">
            <a:solidFill>
              <a:schemeClr val="tx1"/>
            </a:solidFill>
            <a:prstDash val="solid"/>
            <a:round/>
            <a:headEnd type="none" w="med" len="med"/>
            <a:tailEnd type="none" w="med" len="med"/>
          </a:ln>
          <a:effectLst/>
          <a:extLst/>
        </p:spPr>
        <p:txBody>
          <a:bodyPr vert="horz" wrap="square" lIns="82479" tIns="41239" rIns="82479" bIns="41239" numCol="1" rtlCol="0" anchor="t" anchorCtr="0" compatLnSpc="1">
            <a:prstTxWarp prst="textNoShape">
              <a:avLst/>
            </a:prstTxWarp>
          </a:bodyPr>
          <a:lstStyle/>
          <a:p>
            <a:pPr defTabSz="824789"/>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bwMode="auto">
          <a:xfrm>
            <a:off x="6629730" y="1451528"/>
            <a:ext cx="2270380" cy="4339673"/>
          </a:xfrm>
          <a:prstGeom prst="rect">
            <a:avLst/>
          </a:prstGeom>
          <a:solidFill>
            <a:srgbClr val="FFF8C1"/>
          </a:solidFill>
          <a:ln w="9525" cap="flat" cmpd="sng" algn="ctr">
            <a:solidFill>
              <a:schemeClr val="tx1"/>
            </a:solidFill>
            <a:prstDash val="solid"/>
            <a:round/>
            <a:headEnd type="none" w="med" len="med"/>
            <a:tailEnd type="none" w="med" len="med"/>
          </a:ln>
          <a:effectLst/>
          <a:extLst/>
        </p:spPr>
        <p:txBody>
          <a:bodyPr vert="horz" wrap="square" lIns="82479" tIns="41239" rIns="82479" bIns="41239" numCol="1" rtlCol="0" anchor="t" anchorCtr="0" compatLnSpc="1">
            <a:prstTxWarp prst="textNoShape">
              <a:avLst/>
            </a:prstTxWarp>
          </a:bodyPr>
          <a:lstStyle/>
          <a:p>
            <a:pPr defTabSz="824789"/>
            <a:endParaRPr lang="en-US" sz="2200"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bwMode="auto">
          <a:xfrm>
            <a:off x="207797" y="2622693"/>
            <a:ext cx="8497710" cy="0"/>
          </a:xfrm>
          <a:prstGeom prst="line">
            <a:avLst/>
          </a:prstGeom>
          <a:ln>
            <a:solidFill>
              <a:schemeClr val="tx2">
                <a:lumMod val="20000"/>
                <a:lumOff val="80000"/>
              </a:schemeClr>
            </a:solidFill>
            <a:prstDash val="sysDash"/>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bwMode="auto">
          <a:xfrm>
            <a:off x="207797" y="3793859"/>
            <a:ext cx="8497710" cy="0"/>
          </a:xfrm>
          <a:prstGeom prst="line">
            <a:avLst/>
          </a:prstGeom>
          <a:ln>
            <a:solidFill>
              <a:schemeClr val="tx2">
                <a:lumMod val="20000"/>
                <a:lumOff val="80000"/>
              </a:schemeClr>
            </a:solidFill>
            <a:prstDash val="sysDash"/>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bwMode="auto">
          <a:xfrm>
            <a:off x="175362" y="4444506"/>
            <a:ext cx="8497710" cy="0"/>
          </a:xfrm>
          <a:prstGeom prst="line">
            <a:avLst/>
          </a:prstGeom>
          <a:ln>
            <a:solidFill>
              <a:schemeClr val="tx2">
                <a:lumMod val="20000"/>
                <a:lumOff val="80000"/>
              </a:schemeClr>
            </a:solidFill>
            <a:prstDash val="sysDash"/>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bwMode="auto">
          <a:xfrm>
            <a:off x="207797" y="3208276"/>
            <a:ext cx="8497710" cy="0"/>
          </a:xfrm>
          <a:prstGeom prst="line">
            <a:avLst/>
          </a:prstGeom>
          <a:ln>
            <a:solidFill>
              <a:schemeClr val="tx2">
                <a:lumMod val="20000"/>
                <a:lumOff val="80000"/>
              </a:schemeClr>
            </a:solidFill>
            <a:prstDash val="sysDash"/>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bwMode="auto">
          <a:xfrm>
            <a:off x="207797" y="5030089"/>
            <a:ext cx="8497710" cy="0"/>
          </a:xfrm>
          <a:prstGeom prst="line">
            <a:avLst/>
          </a:prstGeom>
          <a:ln>
            <a:solidFill>
              <a:schemeClr val="tx2">
                <a:lumMod val="20000"/>
                <a:lumOff val="80000"/>
              </a:schemeClr>
            </a:solidFill>
            <a:prstDash val="sysDash"/>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bwMode="auto">
          <a:xfrm>
            <a:off x="175362" y="5615672"/>
            <a:ext cx="8497710" cy="0"/>
          </a:xfrm>
          <a:prstGeom prst="line">
            <a:avLst/>
          </a:prstGeom>
          <a:ln>
            <a:solidFill>
              <a:schemeClr val="tx2">
                <a:lumMod val="20000"/>
                <a:lumOff val="80000"/>
              </a:schemeClr>
            </a:solidFill>
            <a:prstDash val="sysDash"/>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175361" y="2202893"/>
            <a:ext cx="1783871" cy="452615"/>
          </a:xfrm>
          <a:prstGeom prst="rect">
            <a:avLst/>
          </a:prstGeom>
          <a:noFill/>
        </p:spPr>
        <p:txBody>
          <a:bodyPr wrap="square" lIns="82479" tIns="41239" rIns="82479" bIns="41239"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Data Rate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163755" y="2791127"/>
            <a:ext cx="1621701" cy="452615"/>
          </a:xfrm>
          <a:prstGeom prst="rect">
            <a:avLst/>
          </a:prstGeom>
          <a:noFill/>
        </p:spPr>
        <p:txBody>
          <a:bodyPr wrap="square" lIns="82479" tIns="41239" rIns="82479" bIns="41239"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Latency</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87755" y="3379428"/>
            <a:ext cx="1771478" cy="821947"/>
          </a:xfrm>
          <a:prstGeom prst="rect">
            <a:avLst/>
          </a:prstGeom>
          <a:noFill/>
        </p:spPr>
        <p:txBody>
          <a:bodyPr wrap="square" lIns="82479" tIns="41239" rIns="82479" bIns="41239"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Battery Life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93230" y="4019618"/>
            <a:ext cx="1621701" cy="452615"/>
          </a:xfrm>
          <a:prstGeom prst="rect">
            <a:avLst/>
          </a:prstGeom>
          <a:noFill/>
        </p:spPr>
        <p:txBody>
          <a:bodyPr wrap="square" lIns="82479" tIns="41239" rIns="82479" bIns="41239"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Coverage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03657" y="4603169"/>
            <a:ext cx="1621701" cy="452615"/>
          </a:xfrm>
          <a:prstGeom prst="rect">
            <a:avLst/>
          </a:prstGeom>
          <a:noFill/>
        </p:spPr>
        <p:txBody>
          <a:bodyPr wrap="square" lIns="82479" tIns="41239" rIns="82479" bIns="41239"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Network</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9763" y="5169864"/>
            <a:ext cx="1621701" cy="452615"/>
          </a:xfrm>
          <a:prstGeom prst="rect">
            <a:avLst/>
          </a:prstGeom>
          <a:noFill/>
        </p:spPr>
        <p:txBody>
          <a:bodyPr wrap="square" lIns="82479" tIns="41239" rIns="82479" bIns="41239"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Access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413309" y="1451528"/>
            <a:ext cx="1362228" cy="528389"/>
          </a:xfrm>
          <a:prstGeom prst="rect">
            <a:avLst/>
          </a:prstGeom>
          <a:noFill/>
        </p:spPr>
        <p:txBody>
          <a:bodyPr wrap="square" lIns="82479" tIns="41239" rIns="82479" bIns="41239" rtlCol="0">
            <a:spAutoFit/>
          </a:bodyPr>
          <a:lstStyle/>
          <a:p>
            <a:pPr algn="ctr"/>
            <a:r>
              <a:rPr lang="en-US" sz="2900" b="1" dirty="0">
                <a:latin typeface="Tahoma" panose="020B0604030504040204" pitchFamily="34" charset="0"/>
                <a:ea typeface="Tahoma" panose="020B0604030504040204" pitchFamily="34" charset="0"/>
                <a:cs typeface="Tahoma" panose="020B0604030504040204" pitchFamily="34" charset="0"/>
              </a:rPr>
              <a:t>IoT</a:t>
            </a:r>
          </a:p>
        </p:txBody>
      </p:sp>
      <p:sp>
        <p:nvSpPr>
          <p:cNvPr id="23" name="TextBox 22"/>
          <p:cNvSpPr txBox="1"/>
          <p:nvPr/>
        </p:nvSpPr>
        <p:spPr>
          <a:xfrm>
            <a:off x="4748558" y="1451528"/>
            <a:ext cx="1556832" cy="806489"/>
          </a:xfrm>
          <a:prstGeom prst="rect">
            <a:avLst/>
          </a:prstGeom>
          <a:noFill/>
        </p:spPr>
        <p:txBody>
          <a:bodyPr wrap="square" lIns="82479" tIns="41239" rIns="82479" bIns="41239" rtlCol="0">
            <a:spAutoFit/>
          </a:bodyPr>
          <a:lstStyle/>
          <a:p>
            <a:pPr algn="ctr"/>
            <a:r>
              <a:rPr lang="en-US" sz="2900" b="1" dirty="0">
                <a:latin typeface="Tahoma" panose="020B0604030504040204" pitchFamily="34" charset="0"/>
                <a:ea typeface="Tahoma" panose="020B0604030504040204" pitchFamily="34" charset="0"/>
                <a:cs typeface="Tahoma" panose="020B0604030504040204" pitchFamily="34" charset="0"/>
              </a:rPr>
              <a:t>Macro</a:t>
            </a:r>
          </a:p>
          <a:p>
            <a:pPr algn="ctr"/>
            <a:r>
              <a:rPr lang="en-US" sz="1800" b="1" dirty="0">
                <a:latin typeface="Tahoma" panose="020B0604030504040204" pitchFamily="34" charset="0"/>
                <a:ea typeface="Tahoma" panose="020B0604030504040204" pitchFamily="34" charset="0"/>
                <a:cs typeface="Tahoma" panose="020B0604030504040204" pitchFamily="34" charset="0"/>
              </a:rPr>
              <a:t>cellular</a:t>
            </a:r>
          </a:p>
        </p:txBody>
      </p:sp>
      <p:sp>
        <p:nvSpPr>
          <p:cNvPr id="24" name="TextBox 23"/>
          <p:cNvSpPr txBox="1"/>
          <p:nvPr/>
        </p:nvSpPr>
        <p:spPr>
          <a:xfrm>
            <a:off x="6660970" y="1451527"/>
            <a:ext cx="2239140" cy="529559"/>
          </a:xfrm>
          <a:prstGeom prst="rect">
            <a:avLst/>
          </a:prstGeom>
          <a:noFill/>
        </p:spPr>
        <p:txBody>
          <a:bodyPr wrap="square" lIns="82479" tIns="41239" rIns="82479" bIns="41239" rtlCol="0">
            <a:spAutoFit/>
          </a:bodyPr>
          <a:lstStyle/>
          <a:p>
            <a:pPr algn="ctr"/>
            <a:r>
              <a:rPr lang="en-US" sz="2900" b="1" dirty="0">
                <a:latin typeface="Tahoma" panose="020B0604030504040204" pitchFamily="34" charset="0"/>
                <a:ea typeface="Tahoma" panose="020B0604030504040204" pitchFamily="34" charset="0"/>
                <a:cs typeface="Tahoma" panose="020B0604030504040204" pitchFamily="34" charset="0"/>
              </a:rPr>
              <a:t>mmWave</a:t>
            </a:r>
          </a:p>
        </p:txBody>
      </p:sp>
      <p:sp>
        <p:nvSpPr>
          <p:cNvPr id="25" name="TextBox 24"/>
          <p:cNvSpPr txBox="1"/>
          <p:nvPr/>
        </p:nvSpPr>
        <p:spPr>
          <a:xfrm>
            <a:off x="1959233" y="2205403"/>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1Kbps – 1 Mbps</a:t>
            </a:r>
          </a:p>
        </p:txBody>
      </p:sp>
      <p:sp>
        <p:nvSpPr>
          <p:cNvPr id="26" name="TextBox 25"/>
          <p:cNvSpPr txBox="1"/>
          <p:nvPr/>
        </p:nvSpPr>
        <p:spPr>
          <a:xfrm>
            <a:off x="1966617" y="2805031"/>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1ms - hours</a:t>
            </a:r>
          </a:p>
        </p:txBody>
      </p:sp>
      <p:sp>
        <p:nvSpPr>
          <p:cNvPr id="27" name="TextBox 26"/>
          <p:cNvSpPr txBox="1"/>
          <p:nvPr/>
        </p:nvSpPr>
        <p:spPr>
          <a:xfrm>
            <a:off x="1966617" y="3407239"/>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10-15 years</a:t>
            </a:r>
          </a:p>
        </p:txBody>
      </p:sp>
      <p:sp>
        <p:nvSpPr>
          <p:cNvPr id="28" name="TextBox 27"/>
          <p:cNvSpPr txBox="1"/>
          <p:nvPr/>
        </p:nvSpPr>
        <p:spPr>
          <a:xfrm>
            <a:off x="1959232" y="4031850"/>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Very high</a:t>
            </a:r>
          </a:p>
        </p:txBody>
      </p:sp>
      <p:sp>
        <p:nvSpPr>
          <p:cNvPr id="29" name="TextBox 28"/>
          <p:cNvSpPr txBox="1"/>
          <p:nvPr/>
        </p:nvSpPr>
        <p:spPr>
          <a:xfrm>
            <a:off x="1968923" y="4640750"/>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Overlay</a:t>
            </a:r>
          </a:p>
        </p:txBody>
      </p:sp>
      <p:sp>
        <p:nvSpPr>
          <p:cNvPr id="30" name="TextBox 29"/>
          <p:cNvSpPr txBox="1"/>
          <p:nvPr/>
        </p:nvSpPr>
        <p:spPr>
          <a:xfrm>
            <a:off x="1814930" y="5294237"/>
            <a:ext cx="2592984" cy="361530"/>
          </a:xfrm>
          <a:prstGeom prst="rect">
            <a:avLst/>
          </a:prstGeom>
          <a:noFill/>
        </p:spPr>
        <p:txBody>
          <a:bodyPr wrap="square" lIns="82479" tIns="41239" rIns="82479" bIns="41239" rtlCol="0">
            <a:spAutoFit/>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Massive # modules</a:t>
            </a:r>
          </a:p>
        </p:txBody>
      </p:sp>
      <p:sp>
        <p:nvSpPr>
          <p:cNvPr id="31" name="TextBox 30"/>
          <p:cNvSpPr txBox="1"/>
          <p:nvPr/>
        </p:nvSpPr>
        <p:spPr>
          <a:xfrm>
            <a:off x="4262048" y="2216797"/>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100 Mbps</a:t>
            </a:r>
          </a:p>
        </p:txBody>
      </p:sp>
      <p:sp>
        <p:nvSpPr>
          <p:cNvPr id="32" name="TextBox 31"/>
          <p:cNvSpPr txBox="1"/>
          <p:nvPr/>
        </p:nvSpPr>
        <p:spPr>
          <a:xfrm>
            <a:off x="4294482" y="2805030"/>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Moderate</a:t>
            </a:r>
          </a:p>
        </p:txBody>
      </p:sp>
      <p:sp>
        <p:nvSpPr>
          <p:cNvPr id="33" name="TextBox 32"/>
          <p:cNvSpPr txBox="1"/>
          <p:nvPr/>
        </p:nvSpPr>
        <p:spPr>
          <a:xfrm>
            <a:off x="4262048" y="3410852"/>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3-7 days</a:t>
            </a:r>
          </a:p>
        </p:txBody>
      </p:sp>
      <p:sp>
        <p:nvSpPr>
          <p:cNvPr id="34" name="TextBox 33"/>
          <p:cNvSpPr txBox="1"/>
          <p:nvPr/>
        </p:nvSpPr>
        <p:spPr>
          <a:xfrm>
            <a:off x="4294482" y="4035463"/>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Good </a:t>
            </a:r>
          </a:p>
        </p:txBody>
      </p:sp>
      <p:sp>
        <p:nvSpPr>
          <p:cNvPr id="35" name="TextBox 34"/>
          <p:cNvSpPr txBox="1"/>
          <p:nvPr/>
        </p:nvSpPr>
        <p:spPr>
          <a:xfrm>
            <a:off x="4262048" y="4640749"/>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HetNet</a:t>
            </a:r>
          </a:p>
        </p:txBody>
      </p:sp>
      <p:sp>
        <p:nvSpPr>
          <p:cNvPr id="36" name="TextBox 35"/>
          <p:cNvSpPr txBox="1"/>
          <p:nvPr/>
        </p:nvSpPr>
        <p:spPr>
          <a:xfrm>
            <a:off x="4294481" y="5211700"/>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Smart phones</a:t>
            </a:r>
          </a:p>
        </p:txBody>
      </p:sp>
      <p:sp>
        <p:nvSpPr>
          <p:cNvPr id="37" name="TextBox 36"/>
          <p:cNvSpPr txBox="1"/>
          <p:nvPr/>
        </p:nvSpPr>
        <p:spPr>
          <a:xfrm>
            <a:off x="6597296" y="2205403"/>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1-10Gbps</a:t>
            </a:r>
          </a:p>
        </p:txBody>
      </p:sp>
      <p:sp>
        <p:nvSpPr>
          <p:cNvPr id="38" name="TextBox 37"/>
          <p:cNvSpPr txBox="1"/>
          <p:nvPr/>
        </p:nvSpPr>
        <p:spPr>
          <a:xfrm>
            <a:off x="6597296" y="2791127"/>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1ms</a:t>
            </a:r>
          </a:p>
        </p:txBody>
      </p:sp>
      <p:sp>
        <p:nvSpPr>
          <p:cNvPr id="39" name="TextBox 38"/>
          <p:cNvSpPr txBox="1"/>
          <p:nvPr/>
        </p:nvSpPr>
        <p:spPr>
          <a:xfrm>
            <a:off x="6660970" y="3379428"/>
            <a:ext cx="223913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Varied</a:t>
            </a:r>
          </a:p>
        </p:txBody>
      </p:sp>
      <p:sp>
        <p:nvSpPr>
          <p:cNvPr id="40" name="TextBox 39"/>
          <p:cNvSpPr txBox="1"/>
          <p:nvPr/>
        </p:nvSpPr>
        <p:spPr>
          <a:xfrm>
            <a:off x="6564862" y="4055167"/>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Low</a:t>
            </a:r>
          </a:p>
        </p:txBody>
      </p:sp>
      <p:sp>
        <p:nvSpPr>
          <p:cNvPr id="41" name="TextBox 40"/>
          <p:cNvSpPr txBox="1"/>
          <p:nvPr/>
        </p:nvSpPr>
        <p:spPr>
          <a:xfrm>
            <a:off x="6625891" y="4640748"/>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Underlay</a:t>
            </a:r>
          </a:p>
        </p:txBody>
      </p:sp>
      <p:sp>
        <p:nvSpPr>
          <p:cNvPr id="42" name="TextBox 41"/>
          <p:cNvSpPr txBox="1"/>
          <p:nvPr/>
        </p:nvSpPr>
        <p:spPr>
          <a:xfrm>
            <a:off x="6649883" y="5239511"/>
            <a:ext cx="2335248" cy="389339"/>
          </a:xfrm>
          <a:prstGeom prst="rect">
            <a:avLst/>
          </a:prstGeom>
          <a:noFill/>
        </p:spPr>
        <p:txBody>
          <a:bodyPr wrap="square" lIns="82479" tIns="41239" rIns="82479" bIns="41239"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Opportunistic</a:t>
            </a:r>
          </a:p>
        </p:txBody>
      </p:sp>
      <p:sp>
        <p:nvSpPr>
          <p:cNvPr id="43" name="Rectangle 42"/>
          <p:cNvSpPr/>
          <p:nvPr/>
        </p:nvSpPr>
        <p:spPr bwMode="auto">
          <a:xfrm>
            <a:off x="0" y="5943600"/>
            <a:ext cx="9144000" cy="429948"/>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82479" tIns="41239" rIns="82479" bIns="41239" numCol="1" rtlCol="0" anchor="t" anchorCtr="0" compatLnSpc="1">
            <a:prstTxWarp prst="textNoShape">
              <a:avLst/>
            </a:prstTxWarp>
          </a:bodyPr>
          <a:lstStyle/>
          <a:p>
            <a:pPr algn="ctr" defTabSz="824789"/>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Varied 5G use cases will drive performance criteria</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820" y="251113"/>
            <a:ext cx="1291178" cy="737816"/>
          </a:xfrm>
          <a:prstGeom prst="rect">
            <a:avLst/>
          </a:prstGeom>
          <a:ln>
            <a:noFill/>
          </a:ln>
          <a:effectLst>
            <a:outerShdw blurRad="292100" dist="139700" dir="2700000" algn="tl" rotWithShape="0">
              <a:srgbClr val="333333">
                <a:alpha val="65000"/>
              </a:srgbClr>
            </a:outerShdw>
          </a:effectLst>
        </p:spPr>
      </p:pic>
      <p:sp>
        <p:nvSpPr>
          <p:cNvPr id="47" name="Rounded Rectangle 46"/>
          <p:cNvSpPr/>
          <p:nvPr/>
        </p:nvSpPr>
        <p:spPr bwMode="auto">
          <a:xfrm>
            <a:off x="162522" y="74529"/>
            <a:ext cx="5704878" cy="914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defTabSz="914361" eaLnBrk="1" hangingPunct="1"/>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Industry Consensus 5G Diverse Performance Considerations</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48"/>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1142729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160" y="1173480"/>
            <a:ext cx="9013840" cy="6553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000" b="1" dirty="0">
                <a:solidFill>
                  <a:srgbClr val="FFFFFF"/>
                </a:solidFill>
              </a:rPr>
              <a:t>5G WILL ENHANCE SOME OF THE BUILDING BLOCKS DEFINED IN 4G</a:t>
            </a:r>
          </a:p>
        </p:txBody>
      </p:sp>
      <p:sp>
        <p:nvSpPr>
          <p:cNvPr id="3" name="TextBox 2"/>
          <p:cNvSpPr txBox="1"/>
          <p:nvPr/>
        </p:nvSpPr>
        <p:spPr>
          <a:xfrm>
            <a:off x="130160" y="2290612"/>
            <a:ext cx="5965840" cy="2631486"/>
          </a:xfrm>
          <a:prstGeom prst="rect">
            <a:avLst/>
          </a:prstGeom>
          <a:noFill/>
          <a:ln>
            <a:noFill/>
          </a:ln>
        </p:spPr>
        <p:txBody>
          <a:bodyPr wrap="square" lIns="91436" tIns="45718" rIns="91436" bIns="45718" rtlCol="0">
            <a:spAutoFit/>
          </a:bodyPr>
          <a:lstStyle/>
          <a:p>
            <a:pPr marL="342885" indent="-342885">
              <a:spcBef>
                <a:spcPts val="541"/>
              </a:spcBef>
              <a:spcAft>
                <a:spcPts val="541"/>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Networking flexibility</a:t>
            </a:r>
          </a:p>
          <a:p>
            <a:pPr marL="342885" indent="-342885">
              <a:spcBef>
                <a:spcPts val="541"/>
              </a:spcBef>
              <a:spcAft>
                <a:spcPts val="541"/>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More flexible mobility solutions</a:t>
            </a:r>
          </a:p>
          <a:p>
            <a:pPr marL="342885" indent="-342885">
              <a:spcBef>
                <a:spcPts val="541"/>
              </a:spcBef>
              <a:spcAft>
                <a:spcPts val="541"/>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Additional support for essential functions as fundamental attributes of networking layer</a:t>
            </a:r>
          </a:p>
          <a:p>
            <a:pPr marL="342885" indent="-342885">
              <a:spcBef>
                <a:spcPts val="541"/>
              </a:spcBef>
              <a:spcAft>
                <a:spcPts val="541"/>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Expanding form of multi-RAT integration and </a:t>
            </a:r>
            <a:r>
              <a:rPr lang="en-US" sz="2000" b="1" dirty="0" smtClean="0">
                <a:latin typeface="Tahoma" panose="020B0604030504040204" pitchFamily="34" charset="0"/>
                <a:ea typeface="Tahoma" panose="020B0604030504040204" pitchFamily="34" charset="0"/>
                <a:cs typeface="Tahoma" panose="020B0604030504040204" pitchFamily="34" charset="0"/>
              </a:rPr>
              <a:t>management</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https://recodetech.files.wordpress.com/2015/03/5g.jpg?quality=80&amp;strip=info&amp;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01" y="2277153"/>
            <a:ext cx="2988439" cy="216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1"/>
            <a:ext cx="1600200" cy="1173479"/>
          </a:xfrm>
          <a:prstGeom prst="rect">
            <a:avLst/>
          </a:prstGeom>
        </p:spPr>
      </p:pic>
      <p:sp>
        <p:nvSpPr>
          <p:cNvPr id="11" name="TextBox 10"/>
          <p:cNvSpPr txBox="1"/>
          <p:nvPr/>
        </p:nvSpPr>
        <p:spPr>
          <a:xfrm>
            <a:off x="130160" y="4954291"/>
            <a:ext cx="8384673" cy="1092603"/>
          </a:xfrm>
          <a:prstGeom prst="rect">
            <a:avLst/>
          </a:prstGeom>
          <a:noFill/>
          <a:ln>
            <a:noFill/>
          </a:ln>
        </p:spPr>
        <p:txBody>
          <a:bodyPr wrap="square" lIns="91436" tIns="45718" rIns="91436" bIns="45718" rtlCol="0">
            <a:spAutoFit/>
          </a:bodyPr>
          <a:lstStyle/>
          <a:p>
            <a:pPr marL="342885" indent="-342885">
              <a:spcBef>
                <a:spcPts val="300"/>
              </a:spcBef>
              <a:spcAft>
                <a:spcPts val="300"/>
              </a:spcAft>
              <a:buFont typeface="Arial" panose="020B0604020202020204" pitchFamily="34" charset="0"/>
              <a:buChar char="•"/>
            </a:pPr>
            <a:r>
              <a:rPr lang="en-US" sz="2000" b="1" dirty="0" smtClean="0">
                <a:latin typeface="Tahoma" panose="020B0604030504040204" pitchFamily="34" charset="0"/>
                <a:ea typeface="Tahoma" panose="020B0604030504040204" pitchFamily="34" charset="0"/>
                <a:cs typeface="Tahoma" panose="020B0604030504040204" pitchFamily="34" charset="0"/>
              </a:rPr>
              <a:t>Enhanced </a:t>
            </a:r>
            <a:r>
              <a:rPr lang="en-US" sz="2000" b="1" dirty="0">
                <a:latin typeface="Tahoma" panose="020B0604030504040204" pitchFamily="34" charset="0"/>
                <a:ea typeface="Tahoma" panose="020B0604030504040204" pitchFamily="34" charset="0"/>
                <a:cs typeface="Tahoma" panose="020B0604030504040204" pitchFamily="34" charset="0"/>
              </a:rPr>
              <a:t>efficiency for short burst or small data communication</a:t>
            </a:r>
          </a:p>
          <a:p>
            <a:pPr marL="342885" indent="-342885">
              <a:spcBef>
                <a:spcPts val="300"/>
              </a:spcBef>
              <a:spcAft>
                <a:spcPts val="30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Expanding context information known to the network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bwMode="auto">
          <a:xfrm>
            <a:off x="1524001" y="281104"/>
            <a:ext cx="4180878" cy="611271"/>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Building on 4G for 5G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38987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
        <p:nvSpPr>
          <p:cNvPr id="4" name="Content Placeholder 1"/>
          <p:cNvSpPr txBox="1">
            <a:spLocks/>
          </p:cNvSpPr>
          <p:nvPr/>
        </p:nvSpPr>
        <p:spPr bwMode="auto">
          <a:xfrm>
            <a:off x="248817" y="1371600"/>
            <a:ext cx="5103093" cy="4724400"/>
          </a:xfrm>
          <a:prstGeom prst="rect">
            <a:avLst/>
          </a:prstGeom>
          <a:solidFill>
            <a:schemeClr val="bg1"/>
          </a:solidFill>
          <a:ln>
            <a:noFill/>
          </a:ln>
          <a:extLst/>
        </p:spPr>
        <p:txBody>
          <a:bodyPr vert="horz" wrap="square" lIns="91436" tIns="45718" rIns="91436" bIns="45718" numCol="1" anchor="ctr"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06"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Massive MIMO</a:t>
            </a:r>
          </a:p>
          <a:p>
            <a:pPr marL="176206"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RAN Transmission – Centimeter and Millimeter Waves</a:t>
            </a:r>
          </a:p>
          <a:p>
            <a:pPr marL="176206"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New Waveforms</a:t>
            </a:r>
          </a:p>
          <a:p>
            <a:pPr marL="176206" lvl="1"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Shared Spectrum Access</a:t>
            </a:r>
          </a:p>
          <a:p>
            <a:pPr marL="176206" lvl="1"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Advanced Inter-Node Coordination</a:t>
            </a:r>
          </a:p>
          <a:p>
            <a:pPr marL="176206" lvl="1"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Simultaneous Transmission Reception</a:t>
            </a:r>
          </a:p>
          <a:p>
            <a:pPr marL="176206" lvl="1" indent="-176206">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Multi-RAT Integration &amp; Management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208" y="354118"/>
            <a:ext cx="1291178" cy="737816"/>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bwMode="auto">
          <a:xfrm>
            <a:off x="76200" y="72008"/>
            <a:ext cx="5867698" cy="1016956"/>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4G Americas’ Recommended Potential 5G Technologies </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http://www.techweekeurope.co.uk/wp-content/uploads/2012/10/5G.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1629" y="2057400"/>
            <a:ext cx="336543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0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
        <p:nvSpPr>
          <p:cNvPr id="4" name="Content Placeholder 1"/>
          <p:cNvSpPr txBox="1">
            <a:spLocks/>
          </p:cNvSpPr>
          <p:nvPr/>
        </p:nvSpPr>
        <p:spPr bwMode="auto">
          <a:xfrm>
            <a:off x="248817" y="1388736"/>
            <a:ext cx="5103093" cy="4724400"/>
          </a:xfrm>
          <a:prstGeom prst="rect">
            <a:avLst/>
          </a:prstGeom>
          <a:solidFill>
            <a:schemeClr val="bg1"/>
          </a:solidFill>
          <a:ln>
            <a:noFill/>
          </a:ln>
          <a:extLst/>
        </p:spPr>
        <p:txBody>
          <a:bodyPr vert="horz" wrap="square" lIns="91436" tIns="45718" rIns="91436" bIns="45718" numCol="1" anchor="ctr"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06" lvl="1" indent="-176206">
              <a:spcAft>
                <a:spcPts val="600"/>
              </a:spcAft>
              <a:buFont typeface="Arial" panose="020B0604020202020204" pitchFamily="34" charset="0"/>
              <a:buChar char="•"/>
            </a:pPr>
            <a:r>
              <a:rPr lang="en-US" sz="2400" b="1" dirty="0"/>
              <a:t>D2D Communications </a:t>
            </a:r>
          </a:p>
          <a:p>
            <a:pPr marL="176206" lvl="1" indent="-176206">
              <a:spcAft>
                <a:spcPts val="600"/>
              </a:spcAft>
              <a:buFont typeface="Arial" panose="020B0604020202020204" pitchFamily="34" charset="0"/>
              <a:buChar char="•"/>
            </a:pPr>
            <a:r>
              <a:rPr lang="en-US" sz="2400" b="1" dirty="0"/>
              <a:t>Efficient Small Data Transmission</a:t>
            </a:r>
          </a:p>
          <a:p>
            <a:pPr marL="176206" lvl="1" indent="-176206">
              <a:spcAft>
                <a:spcPts val="600"/>
              </a:spcAft>
              <a:buFont typeface="Arial" panose="020B0604020202020204" pitchFamily="34" charset="0"/>
              <a:buChar char="•"/>
            </a:pPr>
            <a:r>
              <a:rPr lang="en-US" sz="2400" b="1" dirty="0"/>
              <a:t>Wireless Backhaul / Access Integration</a:t>
            </a:r>
          </a:p>
          <a:p>
            <a:pPr marL="176206" lvl="1" indent="-176206">
              <a:spcAft>
                <a:spcPts val="600"/>
              </a:spcAft>
              <a:buFont typeface="Arial" panose="020B0604020202020204" pitchFamily="34" charset="0"/>
              <a:buChar char="•"/>
            </a:pPr>
            <a:r>
              <a:rPr lang="en-US" sz="2400" b="1" dirty="0"/>
              <a:t>Flexible Networks</a:t>
            </a:r>
          </a:p>
          <a:p>
            <a:pPr marL="176206" lvl="1" indent="-176206">
              <a:spcAft>
                <a:spcPts val="600"/>
              </a:spcAft>
              <a:buFont typeface="Arial" panose="020B0604020202020204" pitchFamily="34" charset="0"/>
              <a:buChar char="•"/>
            </a:pPr>
            <a:r>
              <a:rPr lang="en-US" sz="2400" b="1" dirty="0"/>
              <a:t>Flexible Mobility</a:t>
            </a:r>
          </a:p>
          <a:p>
            <a:pPr marL="176206" lvl="1" indent="-176206">
              <a:spcAft>
                <a:spcPts val="600"/>
              </a:spcAft>
              <a:buFont typeface="Arial" panose="020B0604020202020204" pitchFamily="34" charset="0"/>
              <a:buChar char="•"/>
            </a:pPr>
            <a:r>
              <a:rPr lang="en-US" sz="2400" b="1" dirty="0"/>
              <a:t>Context Aware Networking</a:t>
            </a:r>
          </a:p>
          <a:p>
            <a:pPr marL="176206" lvl="1" indent="-176206">
              <a:spcAft>
                <a:spcPts val="600"/>
              </a:spcAft>
              <a:buFont typeface="Arial" panose="020B0604020202020204" pitchFamily="34" charset="0"/>
              <a:buChar char="•"/>
            </a:pPr>
            <a:r>
              <a:rPr lang="en-US" sz="2400" b="1" dirty="0"/>
              <a:t>Information Centric Networking</a:t>
            </a:r>
          </a:p>
          <a:p>
            <a:pPr marL="176206" lvl="1" indent="-176206">
              <a:spcAft>
                <a:spcPts val="600"/>
              </a:spcAft>
              <a:buFont typeface="Arial" panose="020B0604020202020204" pitchFamily="34" charset="0"/>
              <a:buChar char="•"/>
            </a:pPr>
            <a:r>
              <a:rPr lang="en-US" sz="2400" b="1" dirty="0"/>
              <a:t>Moving Networks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bwMode="auto">
          <a:xfrm>
            <a:off x="76200" y="72008"/>
            <a:ext cx="5791200" cy="1016956"/>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4G Americas’ Recommended Potential 5G Technologies </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techweekeurope.co.uk/wp-content/uploads/2012/10/5G.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2286000"/>
            <a:ext cx="336543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6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1354339" y="884204"/>
            <a:ext cx="6629400" cy="1186610"/>
          </a:xfrm>
          <a:prstGeom prst="ellipse">
            <a:avLst/>
          </a:prstGeom>
          <a:solidFill>
            <a:srgbClr val="E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Oval 1"/>
          <p:cNvSpPr/>
          <p:nvPr/>
        </p:nvSpPr>
        <p:spPr>
          <a:xfrm>
            <a:off x="51751" y="2127689"/>
            <a:ext cx="3144977" cy="2962164"/>
          </a:xfrm>
          <a:prstGeom prst="ellipse">
            <a:avLst/>
          </a:prstGeom>
          <a:solidFill>
            <a:srgbClr val="E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5942000" y="2076238"/>
            <a:ext cx="3170265" cy="2954821"/>
          </a:xfrm>
          <a:prstGeom prst="ellipse">
            <a:avLst/>
          </a:prstGeom>
          <a:solidFill>
            <a:srgbClr val="E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281655" y="889992"/>
            <a:ext cx="2580690" cy="430883"/>
          </a:xfrm>
          <a:prstGeom prst="rect">
            <a:avLst/>
          </a:prstGeom>
          <a:noFill/>
        </p:spPr>
        <p:txBody>
          <a:bodyPr wrap="square" lIns="91436" tIns="45718" rIns="91436" bIns="45718" rtlCol="0">
            <a:spAutoFit/>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REGULATORY </a:t>
            </a:r>
          </a:p>
        </p:txBody>
      </p:sp>
      <p:sp>
        <p:nvSpPr>
          <p:cNvPr id="7" name="TextBox 6"/>
          <p:cNvSpPr txBox="1"/>
          <p:nvPr/>
        </p:nvSpPr>
        <p:spPr>
          <a:xfrm>
            <a:off x="1762808" y="1151602"/>
            <a:ext cx="1525526" cy="369332"/>
          </a:xfrm>
          <a:prstGeom prst="rect">
            <a:avLst/>
          </a:prstGeom>
          <a:noFill/>
        </p:spPr>
        <p:txBody>
          <a:bodyPr wrap="square" lIns="91436" tIns="45718" rIns="91436" bIns="45718"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Spectrum</a:t>
            </a:r>
          </a:p>
        </p:txBody>
      </p:sp>
      <p:sp>
        <p:nvSpPr>
          <p:cNvPr id="8" name="TextBox 7"/>
          <p:cNvSpPr txBox="1"/>
          <p:nvPr/>
        </p:nvSpPr>
        <p:spPr>
          <a:xfrm>
            <a:off x="3288334" y="1292843"/>
            <a:ext cx="2682668" cy="369332"/>
          </a:xfrm>
          <a:prstGeom prst="rect">
            <a:avLst/>
          </a:prstGeom>
          <a:noFill/>
        </p:spPr>
        <p:txBody>
          <a:bodyPr wrap="square" lIns="91436" tIns="45718" rIns="91436" bIns="45718" rtlCol="0">
            <a:spAutoFit/>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Lawful Intercept</a:t>
            </a:r>
          </a:p>
        </p:txBody>
      </p:sp>
      <p:sp>
        <p:nvSpPr>
          <p:cNvPr id="9" name="TextBox 8"/>
          <p:cNvSpPr txBox="1"/>
          <p:nvPr/>
        </p:nvSpPr>
        <p:spPr>
          <a:xfrm>
            <a:off x="3346652" y="1614984"/>
            <a:ext cx="2749348" cy="369328"/>
          </a:xfrm>
          <a:prstGeom prst="rect">
            <a:avLst/>
          </a:prstGeom>
          <a:noFill/>
        </p:spPr>
        <p:txBody>
          <a:bodyPr wrap="square" lIns="91436" tIns="45718" rIns="91436" bIns="45718" rtlCol="0">
            <a:spAutoFit/>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Spectrum Sharing</a:t>
            </a:r>
          </a:p>
        </p:txBody>
      </p:sp>
      <p:sp>
        <p:nvSpPr>
          <p:cNvPr id="10" name="TextBox 9"/>
          <p:cNvSpPr txBox="1"/>
          <p:nvPr/>
        </p:nvSpPr>
        <p:spPr>
          <a:xfrm>
            <a:off x="5983490" y="1208727"/>
            <a:ext cx="1660658" cy="646331"/>
          </a:xfrm>
          <a:prstGeom prst="rect">
            <a:avLst/>
          </a:prstGeom>
          <a:noFill/>
        </p:spPr>
        <p:txBody>
          <a:bodyPr wrap="square" lIns="91436" tIns="45718" rIns="91436" bIns="45718"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Emergency Services</a:t>
            </a:r>
          </a:p>
        </p:txBody>
      </p:sp>
      <p:sp>
        <p:nvSpPr>
          <p:cNvPr id="11" name="TextBox 10"/>
          <p:cNvSpPr txBox="1"/>
          <p:nvPr/>
        </p:nvSpPr>
        <p:spPr>
          <a:xfrm>
            <a:off x="1761779" y="1485725"/>
            <a:ext cx="1595187" cy="369332"/>
          </a:xfrm>
          <a:prstGeom prst="rect">
            <a:avLst/>
          </a:prstGeom>
          <a:noFill/>
        </p:spPr>
        <p:txBody>
          <a:bodyPr wrap="square" lIns="91436" tIns="45718" rIns="91436" bIns="45718"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Resiliency</a:t>
            </a:r>
          </a:p>
        </p:txBody>
      </p:sp>
      <p:sp>
        <p:nvSpPr>
          <p:cNvPr id="12" name="Oval 11"/>
          <p:cNvSpPr/>
          <p:nvPr/>
        </p:nvSpPr>
        <p:spPr>
          <a:xfrm>
            <a:off x="1354339" y="5119350"/>
            <a:ext cx="6629400" cy="1433850"/>
          </a:xfrm>
          <a:prstGeom prst="ellipse">
            <a:avLst/>
          </a:prstGeom>
          <a:solidFill>
            <a:srgbClr val="E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3654040" y="5222930"/>
            <a:ext cx="1866900" cy="430883"/>
          </a:xfrm>
          <a:prstGeom prst="rect">
            <a:avLst/>
          </a:prstGeom>
          <a:noFill/>
        </p:spPr>
        <p:txBody>
          <a:bodyPr wrap="square" lIns="91436" tIns="45718" rIns="91436" bIns="45718" rtlCol="0">
            <a:spAutoFit/>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DEVICES </a:t>
            </a:r>
          </a:p>
        </p:txBody>
      </p:sp>
      <p:sp>
        <p:nvSpPr>
          <p:cNvPr id="14" name="TextBox 13"/>
          <p:cNvSpPr txBox="1"/>
          <p:nvPr/>
        </p:nvSpPr>
        <p:spPr>
          <a:xfrm>
            <a:off x="1599226" y="5560697"/>
            <a:ext cx="2564932" cy="369332"/>
          </a:xfrm>
          <a:prstGeom prst="rect">
            <a:avLst/>
          </a:prstGeom>
          <a:noFill/>
        </p:spPr>
        <p:txBody>
          <a:bodyPr wrap="square" lIns="91436" tIns="45718" rIns="91436" bIns="45718"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Mesh Networks</a:t>
            </a:r>
          </a:p>
        </p:txBody>
      </p:sp>
      <p:sp>
        <p:nvSpPr>
          <p:cNvPr id="15" name="TextBox 14"/>
          <p:cNvSpPr txBox="1"/>
          <p:nvPr/>
        </p:nvSpPr>
        <p:spPr>
          <a:xfrm>
            <a:off x="5889412" y="5549167"/>
            <a:ext cx="1662764" cy="369332"/>
          </a:xfrm>
          <a:prstGeom prst="rect">
            <a:avLst/>
          </a:prstGeom>
          <a:noFill/>
        </p:spPr>
        <p:txBody>
          <a:bodyPr wrap="square" lIns="91436" tIns="45718" rIns="91436" bIns="45718" rtlCol="0">
            <a:spAutoFit/>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Modulation</a:t>
            </a:r>
          </a:p>
        </p:txBody>
      </p:sp>
      <p:sp>
        <p:nvSpPr>
          <p:cNvPr id="16" name="TextBox 15"/>
          <p:cNvSpPr txBox="1"/>
          <p:nvPr/>
        </p:nvSpPr>
        <p:spPr>
          <a:xfrm>
            <a:off x="2648983" y="6019800"/>
            <a:ext cx="3836269" cy="369332"/>
          </a:xfrm>
          <a:prstGeom prst="rect">
            <a:avLst/>
          </a:prstGeom>
          <a:noFill/>
        </p:spPr>
        <p:txBody>
          <a:bodyPr wrap="square" lIns="91436" tIns="45718" rIns="91436" bIns="45718" rtlCol="0">
            <a:spAutoFit/>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Context Aware Networking</a:t>
            </a:r>
          </a:p>
        </p:txBody>
      </p:sp>
      <p:sp>
        <p:nvSpPr>
          <p:cNvPr id="17" name="TextBox 16"/>
          <p:cNvSpPr txBox="1"/>
          <p:nvPr/>
        </p:nvSpPr>
        <p:spPr>
          <a:xfrm>
            <a:off x="3962400" y="5567295"/>
            <a:ext cx="1219200" cy="369332"/>
          </a:xfrm>
          <a:prstGeom prst="rect">
            <a:avLst/>
          </a:prstGeom>
          <a:noFill/>
        </p:spPr>
        <p:txBody>
          <a:bodyPr wrap="square" lIns="91436" tIns="45718" rIns="91436" bIns="45718" rtlCol="0">
            <a:spAutoFit/>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D2D</a:t>
            </a:r>
          </a:p>
        </p:txBody>
      </p:sp>
      <p:sp>
        <p:nvSpPr>
          <p:cNvPr id="18" name="Oval 17"/>
          <p:cNvSpPr/>
          <p:nvPr/>
        </p:nvSpPr>
        <p:spPr>
          <a:xfrm>
            <a:off x="2838560" y="1984312"/>
            <a:ext cx="3480981" cy="3256583"/>
          </a:xfrm>
          <a:prstGeom prst="ellipse">
            <a:avLst/>
          </a:prstGeom>
          <a:solidFill>
            <a:srgbClr val="0070C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638550" y="2259097"/>
            <a:ext cx="1866900" cy="461661"/>
          </a:xfrm>
          <a:prstGeom prst="rect">
            <a:avLst/>
          </a:prstGeom>
          <a:noFill/>
        </p:spPr>
        <p:txBody>
          <a:bodyPr wrap="square" lIns="91436" tIns="45718" rIns="91436" bIns="45718"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CORE</a:t>
            </a:r>
          </a:p>
        </p:txBody>
      </p:sp>
      <p:sp>
        <p:nvSpPr>
          <p:cNvPr id="20" name="TextBox 19"/>
          <p:cNvSpPr txBox="1"/>
          <p:nvPr/>
        </p:nvSpPr>
        <p:spPr>
          <a:xfrm>
            <a:off x="4168390" y="2846650"/>
            <a:ext cx="838200" cy="369332"/>
          </a:xfrm>
          <a:prstGeom prst="rect">
            <a:avLst/>
          </a:prstGeom>
          <a:noFill/>
        </p:spPr>
        <p:txBody>
          <a:bodyPr wrap="square" lIns="91436" tIns="45718" rIns="91436" bIns="45718" rtlCol="0">
            <a:spAutoFit/>
          </a:body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NFV</a:t>
            </a:r>
          </a:p>
        </p:txBody>
      </p:sp>
      <p:sp>
        <p:nvSpPr>
          <p:cNvPr id="21" name="TextBox 20"/>
          <p:cNvSpPr txBox="1"/>
          <p:nvPr/>
        </p:nvSpPr>
        <p:spPr>
          <a:xfrm>
            <a:off x="4005726" y="3262146"/>
            <a:ext cx="1255596" cy="369332"/>
          </a:xfrm>
          <a:prstGeom prst="rect">
            <a:avLst/>
          </a:prstGeom>
          <a:noFill/>
        </p:spPr>
        <p:txBody>
          <a:bodyPr wrap="square" lIns="91436" tIns="45718" rIns="91436" bIns="45718" rtlCol="0">
            <a:spAutoFit/>
          </a:body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Security </a:t>
            </a:r>
          </a:p>
        </p:txBody>
      </p:sp>
      <p:sp>
        <p:nvSpPr>
          <p:cNvPr id="22" name="TextBox 21"/>
          <p:cNvSpPr txBox="1"/>
          <p:nvPr/>
        </p:nvSpPr>
        <p:spPr>
          <a:xfrm>
            <a:off x="3903727" y="3725011"/>
            <a:ext cx="1451882" cy="369328"/>
          </a:xfrm>
          <a:prstGeom prst="rect">
            <a:avLst/>
          </a:prstGeom>
          <a:noFill/>
        </p:spPr>
        <p:txBody>
          <a:bodyPr wrap="square" lIns="91436" tIns="45718" rIns="91436" bIns="45718" rtlCol="0">
            <a:spAutoFit/>
          </a:body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M2M/IoT</a:t>
            </a:r>
          </a:p>
        </p:txBody>
      </p:sp>
      <p:sp>
        <p:nvSpPr>
          <p:cNvPr id="23" name="TextBox 22"/>
          <p:cNvSpPr txBox="1"/>
          <p:nvPr/>
        </p:nvSpPr>
        <p:spPr>
          <a:xfrm>
            <a:off x="3343389" y="4132678"/>
            <a:ext cx="2401803" cy="923330"/>
          </a:xfrm>
          <a:prstGeom prst="rect">
            <a:avLst/>
          </a:prstGeom>
          <a:noFill/>
        </p:spPr>
        <p:txBody>
          <a:bodyPr wrap="square" lIns="91436" tIns="45718" rIns="91436" bIns="45718" rtlCol="0">
            <a:spAutoFit/>
          </a:body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Ubiquitous </a:t>
            </a:r>
          </a:p>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Storage &amp; Computing</a:t>
            </a:r>
          </a:p>
        </p:txBody>
      </p:sp>
      <p:sp>
        <p:nvSpPr>
          <p:cNvPr id="24" name="TextBox 23"/>
          <p:cNvSpPr txBox="1"/>
          <p:nvPr/>
        </p:nvSpPr>
        <p:spPr>
          <a:xfrm>
            <a:off x="6172200" y="2286778"/>
            <a:ext cx="2673961" cy="430883"/>
          </a:xfrm>
          <a:prstGeom prst="rect">
            <a:avLst/>
          </a:prstGeom>
          <a:noFill/>
        </p:spPr>
        <p:txBody>
          <a:bodyPr wrap="square" lIns="91436" tIns="45718" rIns="91436" bIns="45718" rtlCol="0">
            <a:spAutoFit/>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APPLICATIONS</a:t>
            </a:r>
          </a:p>
        </p:txBody>
      </p:sp>
      <p:sp>
        <p:nvSpPr>
          <p:cNvPr id="25" name="TextBox 24"/>
          <p:cNvSpPr txBox="1"/>
          <p:nvPr/>
        </p:nvSpPr>
        <p:spPr>
          <a:xfrm>
            <a:off x="7162800" y="2859926"/>
            <a:ext cx="1255596"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Security </a:t>
            </a:r>
          </a:p>
        </p:txBody>
      </p:sp>
      <p:sp>
        <p:nvSpPr>
          <p:cNvPr id="26" name="TextBox 25"/>
          <p:cNvSpPr txBox="1"/>
          <p:nvPr/>
        </p:nvSpPr>
        <p:spPr>
          <a:xfrm>
            <a:off x="7353345" y="3316413"/>
            <a:ext cx="1740769" cy="584771"/>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Context Aware Networking</a:t>
            </a:r>
          </a:p>
        </p:txBody>
      </p:sp>
      <p:sp>
        <p:nvSpPr>
          <p:cNvPr id="27" name="TextBox 26"/>
          <p:cNvSpPr txBox="1"/>
          <p:nvPr/>
        </p:nvSpPr>
        <p:spPr>
          <a:xfrm>
            <a:off x="7405035" y="4073244"/>
            <a:ext cx="1255596"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M2M/IoT</a:t>
            </a:r>
          </a:p>
        </p:txBody>
      </p:sp>
      <p:sp>
        <p:nvSpPr>
          <p:cNvPr id="28" name="TextBox 27"/>
          <p:cNvSpPr txBox="1"/>
          <p:nvPr/>
        </p:nvSpPr>
        <p:spPr>
          <a:xfrm>
            <a:off x="7076516" y="4513495"/>
            <a:ext cx="1219200" cy="338550"/>
          </a:xfrm>
          <a:prstGeom prst="rect">
            <a:avLst/>
          </a:prstGeom>
          <a:noFill/>
        </p:spPr>
        <p:txBody>
          <a:bodyPr wrap="square" lIns="91436" tIns="45718" rIns="91436" bIns="45718"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D2D Apps</a:t>
            </a:r>
          </a:p>
        </p:txBody>
      </p:sp>
      <p:sp>
        <p:nvSpPr>
          <p:cNvPr id="29" name="TextBox 28"/>
          <p:cNvSpPr txBox="1"/>
          <p:nvPr/>
        </p:nvSpPr>
        <p:spPr>
          <a:xfrm>
            <a:off x="692472" y="2239644"/>
            <a:ext cx="1866900" cy="430883"/>
          </a:xfrm>
          <a:prstGeom prst="rect">
            <a:avLst/>
          </a:prstGeom>
          <a:noFill/>
        </p:spPr>
        <p:txBody>
          <a:bodyPr wrap="square" lIns="91436" tIns="45718" rIns="91436" bIns="45718" rtlCol="0">
            <a:spAutoFit/>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RADIO</a:t>
            </a:r>
          </a:p>
        </p:txBody>
      </p:sp>
      <p:sp>
        <p:nvSpPr>
          <p:cNvPr id="30" name="TextBox 29"/>
          <p:cNvSpPr txBox="1"/>
          <p:nvPr/>
        </p:nvSpPr>
        <p:spPr>
          <a:xfrm>
            <a:off x="403135" y="2615819"/>
            <a:ext cx="2503571" cy="830993"/>
          </a:xfrm>
          <a:prstGeom prst="rect">
            <a:avLst/>
          </a:prstGeom>
          <a:noFill/>
        </p:spPr>
        <p:txBody>
          <a:bodyPr wrap="square" lIns="91436" tIns="45718" rIns="91436" bIns="45718"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Advanced Interference Management</a:t>
            </a:r>
          </a:p>
        </p:txBody>
      </p:sp>
      <p:sp>
        <p:nvSpPr>
          <p:cNvPr id="31" name="TextBox 30"/>
          <p:cNvSpPr txBox="1"/>
          <p:nvPr/>
        </p:nvSpPr>
        <p:spPr>
          <a:xfrm>
            <a:off x="160330" y="3435058"/>
            <a:ext cx="2503571" cy="342780"/>
          </a:xfrm>
          <a:prstGeom prst="rect">
            <a:avLst/>
          </a:prstGeom>
          <a:noFill/>
        </p:spPr>
        <p:txBody>
          <a:bodyPr wrap="square" lIns="91436" tIns="45718" rIns="91436" bIns="45718"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Massive MIMO</a:t>
            </a:r>
          </a:p>
        </p:txBody>
      </p:sp>
      <p:sp>
        <p:nvSpPr>
          <p:cNvPr id="32" name="TextBox 31"/>
          <p:cNvSpPr txBox="1"/>
          <p:nvPr/>
        </p:nvSpPr>
        <p:spPr>
          <a:xfrm>
            <a:off x="164948" y="3776258"/>
            <a:ext cx="1255596"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Security </a:t>
            </a:r>
          </a:p>
        </p:txBody>
      </p:sp>
      <p:sp>
        <p:nvSpPr>
          <p:cNvPr id="33" name="TextBox 32"/>
          <p:cNvSpPr txBox="1"/>
          <p:nvPr/>
        </p:nvSpPr>
        <p:spPr>
          <a:xfrm>
            <a:off x="201893" y="4119030"/>
            <a:ext cx="1692118" cy="33855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Modulation</a:t>
            </a:r>
          </a:p>
        </p:txBody>
      </p:sp>
      <p:sp>
        <p:nvSpPr>
          <p:cNvPr id="34" name="TextBox 33"/>
          <p:cNvSpPr txBox="1"/>
          <p:nvPr/>
        </p:nvSpPr>
        <p:spPr>
          <a:xfrm>
            <a:off x="498732" y="4490149"/>
            <a:ext cx="2348564"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Millimeter Wave</a:t>
            </a:r>
          </a:p>
        </p:txBody>
      </p:sp>
      <p:sp>
        <p:nvSpPr>
          <p:cNvPr id="35" name="Oval 34"/>
          <p:cNvSpPr/>
          <p:nvPr/>
        </p:nvSpPr>
        <p:spPr>
          <a:xfrm>
            <a:off x="1974443" y="2693724"/>
            <a:ext cx="1819771" cy="1819771"/>
          </a:xfrm>
          <a:prstGeom prst="ellipse">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2076039" y="2746022"/>
            <a:ext cx="1611307" cy="59307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Mesh Networks</a:t>
            </a:r>
          </a:p>
        </p:txBody>
      </p:sp>
      <p:sp>
        <p:nvSpPr>
          <p:cNvPr id="37" name="TextBox 36"/>
          <p:cNvSpPr txBox="1"/>
          <p:nvPr/>
        </p:nvSpPr>
        <p:spPr>
          <a:xfrm>
            <a:off x="2041642" y="3812870"/>
            <a:ext cx="1611307"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Cloud RAN</a:t>
            </a:r>
          </a:p>
        </p:txBody>
      </p:sp>
      <p:sp>
        <p:nvSpPr>
          <p:cNvPr id="38" name="TextBox 37"/>
          <p:cNvSpPr txBox="1"/>
          <p:nvPr/>
        </p:nvSpPr>
        <p:spPr>
          <a:xfrm>
            <a:off x="1899738" y="3311223"/>
            <a:ext cx="1969180" cy="584771"/>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Flexible Networks</a:t>
            </a:r>
          </a:p>
        </p:txBody>
      </p:sp>
      <p:sp>
        <p:nvSpPr>
          <p:cNvPr id="39" name="TextBox 38"/>
          <p:cNvSpPr txBox="1"/>
          <p:nvPr/>
        </p:nvSpPr>
        <p:spPr>
          <a:xfrm>
            <a:off x="1882388" y="4087591"/>
            <a:ext cx="1969180"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M2M/IoT</a:t>
            </a:r>
          </a:p>
        </p:txBody>
      </p:sp>
      <p:sp>
        <p:nvSpPr>
          <p:cNvPr id="40" name="Oval 39"/>
          <p:cNvSpPr/>
          <p:nvPr/>
        </p:nvSpPr>
        <p:spPr>
          <a:xfrm>
            <a:off x="5396084" y="2740917"/>
            <a:ext cx="1842915" cy="1842915"/>
          </a:xfrm>
          <a:prstGeom prst="ellipse">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5307242" y="2965011"/>
            <a:ext cx="1969180" cy="342780"/>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M2M/IoT</a:t>
            </a:r>
          </a:p>
        </p:txBody>
      </p:sp>
      <p:sp>
        <p:nvSpPr>
          <p:cNvPr id="42" name="TextBox 41"/>
          <p:cNvSpPr txBox="1"/>
          <p:nvPr/>
        </p:nvSpPr>
        <p:spPr>
          <a:xfrm>
            <a:off x="5635695" y="3318541"/>
            <a:ext cx="1381058" cy="830993"/>
          </a:xfrm>
          <a:prstGeom prst="rect">
            <a:avLst/>
          </a:prstGeom>
          <a:noFill/>
        </p:spPr>
        <p:txBody>
          <a:bodyPr wrap="square" lIns="91436" tIns="45718" rIns="91436" bIns="45718"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World Wide Wireless Web </a:t>
            </a:r>
          </a:p>
        </p:txBody>
      </p:sp>
      <p:sp>
        <p:nvSpPr>
          <p:cNvPr id="43" name="TextBox 42"/>
          <p:cNvSpPr txBox="1"/>
          <p:nvPr/>
        </p:nvSpPr>
        <p:spPr>
          <a:xfrm>
            <a:off x="5942000" y="4148525"/>
            <a:ext cx="778794" cy="338550"/>
          </a:xfrm>
          <a:prstGeom prst="rect">
            <a:avLst/>
          </a:prstGeom>
          <a:noFill/>
        </p:spPr>
        <p:txBody>
          <a:bodyPr wrap="square" lIns="91436" tIns="45718" rIns="91436" bIns="45718"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Cloud</a:t>
            </a:r>
          </a:p>
        </p:txBody>
      </p:sp>
      <p:sp>
        <p:nvSpPr>
          <p:cNvPr id="46" name="Rounded Rectangle 45"/>
          <p:cNvSpPr/>
          <p:nvPr/>
        </p:nvSpPr>
        <p:spPr bwMode="auto">
          <a:xfrm>
            <a:off x="109574" y="76200"/>
            <a:ext cx="5151748" cy="611271"/>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End-to-End 5G Ecosystem</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48" name="TextBox 47"/>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149780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44" y="73201"/>
            <a:ext cx="8641225" cy="6665525"/>
          </a:xfrm>
          <a:prstGeom prst="rect">
            <a:avLst/>
          </a:prstGeom>
        </p:spPr>
      </p:pic>
      <p:sp>
        <p:nvSpPr>
          <p:cNvPr id="4" name="Cloud Callout 3"/>
          <p:cNvSpPr/>
          <p:nvPr/>
        </p:nvSpPr>
        <p:spPr>
          <a:xfrm>
            <a:off x="223478" y="1289940"/>
            <a:ext cx="2609503" cy="2026835"/>
          </a:xfrm>
          <a:prstGeom prst="cloudCallout">
            <a:avLst>
              <a:gd name="adj1" fmla="val 37764"/>
              <a:gd name="adj2" fmla="val -10858"/>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solidFill>
                <a:schemeClr val="accent6">
                  <a:lumMod val="50000"/>
                </a:schemeClr>
              </a:solidFill>
            </a:endParaRPr>
          </a:p>
        </p:txBody>
      </p:sp>
      <p:sp>
        <p:nvSpPr>
          <p:cNvPr id="9" name="TextBox 8"/>
          <p:cNvSpPr txBox="1"/>
          <p:nvPr/>
        </p:nvSpPr>
        <p:spPr>
          <a:xfrm rot="20785518">
            <a:off x="563341" y="1832878"/>
            <a:ext cx="2020762" cy="830993"/>
          </a:xfrm>
          <a:prstGeom prst="rect">
            <a:avLst/>
          </a:prstGeom>
          <a:noFill/>
        </p:spPr>
        <p:txBody>
          <a:bodyPr wrap="square" lIns="91436" tIns="45718" rIns="91436" bIns="45718" rtlCol="0">
            <a:spAutoFit/>
          </a:bodyPr>
          <a:lstStyle/>
          <a:p>
            <a:pPr>
              <a:spcBef>
                <a:spcPts val="600"/>
              </a:spcBef>
              <a:spcAft>
                <a:spcPts val="600"/>
              </a:spcAft>
            </a:pPr>
            <a:r>
              <a:rPr lang="en-US"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Increased Innovation </a:t>
            </a:r>
            <a:endParaRPr lang="en-US"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Cloud Callout 25"/>
          <p:cNvSpPr/>
          <p:nvPr/>
        </p:nvSpPr>
        <p:spPr>
          <a:xfrm>
            <a:off x="56278" y="3705260"/>
            <a:ext cx="2534522" cy="1635062"/>
          </a:xfrm>
          <a:prstGeom prst="cloudCallout">
            <a:avLst>
              <a:gd name="adj1" fmla="val 80945"/>
              <a:gd name="adj2" fmla="val -49187"/>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sz="2400" dirty="0">
              <a:solidFill>
                <a:schemeClr val="accent6">
                  <a:lumMod val="50000"/>
                </a:schemeClr>
              </a:solidFill>
            </a:endParaRPr>
          </a:p>
        </p:txBody>
      </p:sp>
      <p:sp>
        <p:nvSpPr>
          <p:cNvPr id="30" name="Cloud Callout 29"/>
          <p:cNvSpPr/>
          <p:nvPr/>
        </p:nvSpPr>
        <p:spPr>
          <a:xfrm rot="21258122">
            <a:off x="2906172" y="4823920"/>
            <a:ext cx="3700043" cy="1219931"/>
          </a:xfrm>
          <a:prstGeom prst="cloudCallout">
            <a:avLst>
              <a:gd name="adj1" fmla="val 34952"/>
              <a:gd name="adj2" fmla="val -32194"/>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solidFill>
                <a:schemeClr val="accent6">
                  <a:lumMod val="50000"/>
                </a:schemeClr>
              </a:solidFill>
            </a:endParaRPr>
          </a:p>
        </p:txBody>
      </p:sp>
      <p:sp>
        <p:nvSpPr>
          <p:cNvPr id="17" name="TextBox 16"/>
          <p:cNvSpPr txBox="1"/>
          <p:nvPr/>
        </p:nvSpPr>
        <p:spPr>
          <a:xfrm rot="20998920">
            <a:off x="3695322" y="4972773"/>
            <a:ext cx="2146813" cy="830993"/>
          </a:xfrm>
          <a:prstGeom prst="rect">
            <a:avLst/>
          </a:prstGeom>
          <a:noFill/>
        </p:spPr>
        <p:txBody>
          <a:bodyPr wrap="square" lIns="91436" tIns="45718" rIns="91436" bIns="45718" rtlCol="0">
            <a:spAutoFit/>
          </a:bodyPr>
          <a:lstStyle/>
          <a:p>
            <a:pPr algn="ctr">
              <a:spcBef>
                <a:spcPts val="600"/>
              </a:spcBef>
              <a:spcAft>
                <a:spcPts val="600"/>
              </a:spcAft>
            </a:pPr>
            <a:r>
              <a:rPr lang="en-US"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Increased Flexibility</a:t>
            </a:r>
            <a:endParaRPr lang="en-US"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4" name="Cloud Callout 33"/>
          <p:cNvSpPr/>
          <p:nvPr/>
        </p:nvSpPr>
        <p:spPr>
          <a:xfrm rot="888370">
            <a:off x="6065064" y="3162431"/>
            <a:ext cx="2644809" cy="1650750"/>
          </a:xfrm>
          <a:prstGeom prst="cloudCallout">
            <a:avLst>
              <a:gd name="adj1" fmla="val 19173"/>
              <a:gd name="adj2" fmla="val -35954"/>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solidFill>
                <a:schemeClr val="accent6">
                  <a:lumMod val="50000"/>
                </a:schemeClr>
              </a:solidFill>
            </a:endParaRPr>
          </a:p>
        </p:txBody>
      </p:sp>
      <p:sp>
        <p:nvSpPr>
          <p:cNvPr id="15" name="TextBox 14"/>
          <p:cNvSpPr txBox="1"/>
          <p:nvPr/>
        </p:nvSpPr>
        <p:spPr>
          <a:xfrm rot="564741">
            <a:off x="6513710" y="3572309"/>
            <a:ext cx="2121783" cy="830993"/>
          </a:xfrm>
          <a:prstGeom prst="rect">
            <a:avLst/>
          </a:prstGeom>
          <a:noFill/>
        </p:spPr>
        <p:txBody>
          <a:bodyPr wrap="square" lIns="91436" tIns="45718" rIns="91436" bIns="45718" rtlCol="0">
            <a:spAutoFit/>
          </a:bodyPr>
          <a:lstStyle/>
          <a:p>
            <a:pPr>
              <a:spcBef>
                <a:spcPts val="600"/>
              </a:spcBef>
              <a:spcAft>
                <a:spcPts val="600"/>
              </a:spcAft>
            </a:pPr>
            <a:r>
              <a:rPr lang="en-US"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Increased Capacity</a:t>
            </a:r>
            <a:endParaRPr lang="en-US"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6" name="Cloud Callout 35"/>
          <p:cNvSpPr/>
          <p:nvPr/>
        </p:nvSpPr>
        <p:spPr>
          <a:xfrm rot="888370">
            <a:off x="6551177" y="1146008"/>
            <a:ext cx="2343519" cy="1481386"/>
          </a:xfrm>
          <a:prstGeom prst="cloudCallout">
            <a:avLst>
              <a:gd name="adj1" fmla="val 19972"/>
              <a:gd name="adj2" fmla="val -5516"/>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solidFill>
                <a:schemeClr val="accent6">
                  <a:lumMod val="50000"/>
                </a:schemeClr>
              </a:solidFill>
            </a:endParaRPr>
          </a:p>
        </p:txBody>
      </p:sp>
      <p:sp>
        <p:nvSpPr>
          <p:cNvPr id="14" name="TextBox 13"/>
          <p:cNvSpPr txBox="1"/>
          <p:nvPr/>
        </p:nvSpPr>
        <p:spPr>
          <a:xfrm rot="20738992">
            <a:off x="380204" y="3988105"/>
            <a:ext cx="2387036" cy="830993"/>
          </a:xfrm>
          <a:prstGeom prst="rect">
            <a:avLst/>
          </a:prstGeom>
          <a:noFill/>
        </p:spPr>
        <p:txBody>
          <a:bodyPr wrap="square" lIns="91436" tIns="45718" rIns="91436" bIns="45718" rtlCol="0">
            <a:spAutoFit/>
          </a:bodyPr>
          <a:lstStyle/>
          <a:p>
            <a:pPr>
              <a:spcBef>
                <a:spcPts val="600"/>
              </a:spcBef>
              <a:spcAft>
                <a:spcPts val="600"/>
              </a:spcAft>
            </a:pPr>
            <a:r>
              <a:rPr lang="en-US"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Increased Adaptability</a:t>
            </a:r>
            <a:endParaRPr lang="en-US"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p:cNvSpPr/>
          <p:nvPr/>
        </p:nvSpPr>
        <p:spPr bwMode="auto">
          <a:xfrm>
            <a:off x="277090" y="175491"/>
            <a:ext cx="7297512" cy="891309"/>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r>
              <a:rPr lang="en-US"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5G Conclusions: An Opportunity for Innovation for Networks in 2020 and Beyond</a:t>
            </a:r>
          </a:p>
        </p:txBody>
      </p:sp>
      <p:pic>
        <p:nvPicPr>
          <p:cNvPr id="19" name="Picture 6" descr="http://static.itpro.co.uk/sites/itpro/files/styles/gallery_wide/public/5g_network.jpg?itok=_xinb7d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19" b="89919" l="10000" r="90000">
                        <a14:foregroundMark x1="20000" y1="16129" x2="36774" y2="13710"/>
                        <a14:foregroundMark x1="45484" y1="40323" x2="54677" y2="28427"/>
                      </a14:backgroundRemoval>
                    </a14:imgEffect>
                  </a14:imgLayer>
                </a14:imgProps>
              </a:ext>
              <a:ext uri="{28A0092B-C50C-407E-A947-70E740481C1C}">
                <a14:useLocalDpi xmlns:a14="http://schemas.microsoft.com/office/drawing/2010/main" val="0"/>
              </a:ext>
            </a:extLst>
          </a:blip>
          <a:srcRect/>
          <a:stretch>
            <a:fillRect/>
          </a:stretch>
        </p:blipFill>
        <p:spPr bwMode="auto">
          <a:xfrm>
            <a:off x="4702732" y="1100845"/>
            <a:ext cx="1897980" cy="15183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588640">
            <a:off x="6558727" y="1349435"/>
            <a:ext cx="2328419" cy="830993"/>
          </a:xfrm>
          <a:prstGeom prst="rect">
            <a:avLst/>
          </a:prstGeom>
          <a:noFill/>
        </p:spPr>
        <p:txBody>
          <a:bodyPr wrap="square" lIns="91436" tIns="45718" rIns="91436" bIns="45718" rtlCol="0">
            <a:spAutoFit/>
          </a:bodyPr>
          <a:lstStyle/>
          <a:p>
            <a:pPr algn="ctr">
              <a:spcBef>
                <a:spcPts val="600"/>
              </a:spcBef>
              <a:spcAft>
                <a:spcPts val="600"/>
              </a:spcAft>
            </a:pPr>
            <a:r>
              <a:rPr lang="en-US"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Increased Performance</a:t>
            </a:r>
            <a:endParaRPr lang="en-US"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307" y="5638800"/>
            <a:ext cx="1291178" cy="737816"/>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04081" y="6395946"/>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rPr>
              <a:t>www.4gamericas.org</a:t>
            </a:r>
          </a:p>
        </p:txBody>
      </p:sp>
    </p:spTree>
    <p:extLst>
      <p:ext uri="{BB962C8B-B14F-4D97-AF65-F5344CB8AC3E}">
        <p14:creationId xmlns:p14="http://schemas.microsoft.com/office/powerpoint/2010/main" val="165986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3742" y="4424350"/>
            <a:ext cx="2435129" cy="1742637"/>
          </a:xfrm>
        </p:spPr>
        <p:txBody>
          <a:bodyPr/>
          <a:lstStyle/>
          <a:p>
            <a:pPr algn="ctr"/>
            <a:r>
              <a:rPr lang="en-US" altLang="en-US" sz="6000" b="1" dirty="0">
                <a:solidFill>
                  <a:schemeClr val="accent6">
                    <a:lumMod val="75000"/>
                  </a:schemeClr>
                </a:solidFill>
              </a:rPr>
              <a:t>Thank you! </a:t>
            </a:r>
          </a:p>
        </p:txBody>
      </p:sp>
      <p:pic>
        <p:nvPicPr>
          <p:cNvPr id="2" name="Picture 1"/>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845881" y="4631893"/>
            <a:ext cx="2160814" cy="1234751"/>
          </a:xfrm>
          <a:prstGeom prst="rect">
            <a:avLst/>
          </a:prstGeom>
          <a:ln>
            <a:noFill/>
          </a:ln>
          <a:effectLst/>
        </p:spPr>
      </p:pic>
      <p:sp>
        <p:nvSpPr>
          <p:cNvPr id="3" name="TextBox 2"/>
          <p:cNvSpPr txBox="1"/>
          <p:nvPr/>
        </p:nvSpPr>
        <p:spPr>
          <a:xfrm>
            <a:off x="3251294" y="4447229"/>
            <a:ext cx="4891895" cy="369328"/>
          </a:xfrm>
          <a:prstGeom prst="rect">
            <a:avLst/>
          </a:prstGeom>
          <a:noFill/>
        </p:spPr>
        <p:txBody>
          <a:bodyPr wrap="square" lIns="91436" tIns="45718" rIns="91436" bIns="45718" rtlCol="0">
            <a:spAutoFit/>
          </a:bodyPr>
          <a:lstStyle/>
          <a:p>
            <a:pPr algn="l"/>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www.facebook.com/4gamericas</a:t>
            </a:r>
          </a:p>
        </p:txBody>
      </p:sp>
      <p:sp>
        <p:nvSpPr>
          <p:cNvPr id="4" name="TextBox 3"/>
          <p:cNvSpPr txBox="1"/>
          <p:nvPr/>
        </p:nvSpPr>
        <p:spPr>
          <a:xfrm>
            <a:off x="3251294" y="5182566"/>
            <a:ext cx="4738987" cy="369328"/>
          </a:xfrm>
          <a:prstGeom prst="rect">
            <a:avLst/>
          </a:prstGeom>
          <a:noFill/>
        </p:spPr>
        <p:txBody>
          <a:bodyPr wrap="square" lIns="91436" tIns="45718" rIns="91436" bIns="45718" rtlCol="0">
            <a:spAutoFit/>
          </a:bodyPr>
          <a:lstStyle/>
          <a:p>
            <a:pPr algn="l"/>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twitter.com/4GAmericas</a:t>
            </a:r>
          </a:p>
        </p:txBody>
      </p:sp>
      <p:pic>
        <p:nvPicPr>
          <p:cNvPr id="1026" name="Picture 2" descr="Facebook Logo, Before and Af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847" t="20184" r="11840" b="17785"/>
          <a:stretch/>
        </p:blipFill>
        <p:spPr bwMode="auto">
          <a:xfrm>
            <a:off x="2587176" y="4339287"/>
            <a:ext cx="595883" cy="636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dweek.com/socialtimes/files/2014/07/alltwitter-twitter-bird-logo-white-on-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3304" y="5182566"/>
            <a:ext cx="596664" cy="3928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ectorlogos.org/files/images/linkedin-vector-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5563468"/>
            <a:ext cx="998873" cy="9988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51294" y="5828942"/>
            <a:ext cx="5755401" cy="369328"/>
          </a:xfrm>
          <a:prstGeom prst="rect">
            <a:avLst/>
          </a:prstGeom>
          <a:noFill/>
        </p:spPr>
        <p:txBody>
          <a:bodyPr wrap="square" lIns="91436" tIns="45718" rIns="91436" bIns="45718" rtlCol="0">
            <a:spAutoFit/>
          </a:bodyPr>
          <a:lstStyle/>
          <a:p>
            <a:pPr algn="l"/>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www.linkedin.com/company/4g-americas</a:t>
            </a:r>
          </a:p>
        </p:txBody>
      </p:sp>
      <p:sp>
        <p:nvSpPr>
          <p:cNvPr id="13" name="TextBox 12"/>
          <p:cNvSpPr txBox="1"/>
          <p:nvPr/>
        </p:nvSpPr>
        <p:spPr>
          <a:xfrm>
            <a:off x="36871" y="179087"/>
            <a:ext cx="4567864" cy="523216"/>
          </a:xfrm>
          <a:prstGeom prst="rect">
            <a:avLst/>
          </a:prstGeom>
          <a:noFill/>
        </p:spPr>
        <p:txBody>
          <a:bodyPr wrap="square" lIns="91436" tIns="45718" rIns="91436" bIns="45718" rtlCol="0">
            <a:spAutoFit/>
          </a:bodyPr>
          <a:lstStyle/>
          <a:p>
            <a:pPr algn="ctr" fontAlgn="base">
              <a:spcBef>
                <a:spcPct val="0"/>
              </a:spcBef>
              <a:spcAft>
                <a:spcPct val="0"/>
              </a:spcAft>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3580262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828" y="1143000"/>
            <a:ext cx="7895364" cy="1204889"/>
          </a:xfrm>
          <a:prstGeom prst="rect">
            <a:avLst/>
          </a:prstGeom>
          <a:noFill/>
        </p:spPr>
        <p:txBody>
          <a:bodyPr wrap="square" lIns="91436" tIns="45718" rIns="91436" bIns="45718"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MISSION:  </a:t>
            </a:r>
            <a:r>
              <a:rPr lang="en-US" sz="1800" dirty="0">
                <a:latin typeface="Tahoma" panose="020B0604030504040204" pitchFamily="34" charset="0"/>
                <a:ea typeface="Tahoma" panose="020B0604030504040204" pitchFamily="34" charset="0"/>
                <a:cs typeface="Tahoma" panose="020B0604030504040204" pitchFamily="34" charset="0"/>
              </a:rPr>
              <a:t>4G Americas will advocate for and foster the advancement and full capabilities of LTE mobile broadband technologies, including LTE-Advanced and beyond to 5G, throughout the ecosystem’s networks, services, applications and wirelessly connected devices in the Americas.</a:t>
            </a:r>
          </a:p>
        </p:txBody>
      </p:sp>
      <p:sp>
        <p:nvSpPr>
          <p:cNvPr id="5" name="Line 35"/>
          <p:cNvSpPr>
            <a:spLocks noChangeShapeType="1"/>
          </p:cNvSpPr>
          <p:nvPr/>
        </p:nvSpPr>
        <p:spPr bwMode="auto">
          <a:xfrm flipH="1" flipV="1">
            <a:off x="2133600" y="2921438"/>
            <a:ext cx="838200" cy="381000"/>
          </a:xfrm>
          <a:prstGeom prst="line">
            <a:avLst/>
          </a:prstGeom>
          <a:noFill/>
          <a:ln w="9525">
            <a:noFill/>
            <a:round/>
            <a:headEnd/>
            <a:tailEnd/>
          </a:ln>
        </p:spPr>
        <p:txBody>
          <a:bodyPr lIns="91436" tIns="45718" rIns="91436" bIns="45718"/>
          <a:lstStyle/>
          <a:p>
            <a:pPr fontAlgn="auto">
              <a:spcBef>
                <a:spcPts val="0"/>
              </a:spcBef>
              <a:spcAft>
                <a:spcPts val="0"/>
              </a:spcAft>
              <a:defRPr/>
            </a:pPr>
            <a:endParaRPr lang="en-US" sz="3200" dirty="0">
              <a:solidFill>
                <a:srgbClr val="002060"/>
              </a:solidFill>
              <a:effectLst>
                <a:outerShdw blurRad="38100" dist="38100" dir="2700000" algn="tl">
                  <a:srgbClr val="000000">
                    <a:alpha val="43137"/>
                  </a:srgbClr>
                </a:outerShdw>
              </a:effectLst>
              <a:latin typeface="+mn-lt"/>
            </a:endParaRPr>
          </a:p>
        </p:txBody>
      </p:sp>
      <p:pic>
        <p:nvPicPr>
          <p:cNvPr id="6" name="Picture 42" descr="telefonica_logo"/>
          <p:cNvPicPr>
            <a:picLocks noChangeAspect="1" noChangeArrowheads="1"/>
          </p:cNvPicPr>
          <p:nvPr/>
        </p:nvPicPr>
        <p:blipFill>
          <a:blip r:embed="rId3" cstate="print"/>
          <a:srcRect t="21212" b="24242"/>
          <a:stretch>
            <a:fillRect/>
          </a:stretch>
        </p:blipFill>
        <p:spPr bwMode="auto">
          <a:xfrm>
            <a:off x="7069210" y="5413132"/>
            <a:ext cx="1716934" cy="620422"/>
          </a:xfrm>
          <a:prstGeom prst="rect">
            <a:avLst/>
          </a:prstGeom>
          <a:ln>
            <a:noFill/>
          </a:ln>
          <a:effectLst>
            <a:outerShdw blurRad="292100" dist="139700" dir="2700000" algn="tl" rotWithShape="0">
              <a:srgbClr val="333333">
                <a:alpha val="65000"/>
              </a:srgbClr>
            </a:outerShdw>
          </a:effectLst>
        </p:spPr>
      </p:pic>
      <p:pic>
        <p:nvPicPr>
          <p:cNvPr id="7" name="Picture 6" descr="02_ATT_SG_Hrz_4c copy.jpg"/>
          <p:cNvPicPr>
            <a:picLocks noChangeAspect="1"/>
          </p:cNvPicPr>
          <p:nvPr/>
        </p:nvPicPr>
        <p:blipFill>
          <a:blip r:embed="rId4" cstate="print">
            <a:clrChange>
              <a:clrFrom>
                <a:srgbClr val="FFFFFE"/>
              </a:clrFrom>
              <a:clrTo>
                <a:srgbClr val="FFFFFE">
                  <a:alpha val="0"/>
                </a:srgbClr>
              </a:clrTo>
            </a:clrChange>
          </a:blip>
          <a:stretch>
            <a:fillRect/>
          </a:stretch>
        </p:blipFill>
        <p:spPr>
          <a:xfrm>
            <a:off x="523900" y="4306926"/>
            <a:ext cx="1580385" cy="912824"/>
          </a:xfrm>
          <a:prstGeom prst="rect">
            <a:avLst/>
          </a:prstGeom>
          <a:solidFill>
            <a:srgbClr val="FFFFFF"/>
          </a:solidFill>
          <a:ln>
            <a:noFill/>
          </a:ln>
          <a:effectLst>
            <a:outerShdw blurRad="292100" dist="139700" dir="2700000" algn="tl" rotWithShape="0">
              <a:srgbClr val="333333">
                <a:alpha val="65000"/>
              </a:srgbClr>
            </a:outerShdw>
          </a:effectLst>
        </p:spPr>
      </p:pic>
      <p:pic>
        <p:nvPicPr>
          <p:cNvPr id="8" name="Picture 7" descr="06_HP_sig_4C copy.jpg"/>
          <p:cNvPicPr>
            <a:picLocks noChangeAspect="1"/>
          </p:cNvPicPr>
          <p:nvPr/>
        </p:nvPicPr>
        <p:blipFill rotWithShape="1">
          <a:blip r:embed="rId5" cstate="print"/>
          <a:srcRect r="13199" b="27077"/>
          <a:stretch/>
        </p:blipFill>
        <p:spPr>
          <a:xfrm>
            <a:off x="5424786" y="2695202"/>
            <a:ext cx="921599" cy="578004"/>
          </a:xfrm>
          <a:prstGeom prst="rect">
            <a:avLst/>
          </a:prstGeom>
          <a:ln>
            <a:noFill/>
          </a:ln>
          <a:effectLst>
            <a:outerShdw blurRad="292100" dist="139700" dir="2700000" algn="tl" rotWithShape="0">
              <a:srgbClr val="333333">
                <a:alpha val="65000"/>
              </a:srgbClr>
            </a:outerShdw>
          </a:effectLst>
        </p:spPr>
      </p:pic>
      <p:pic>
        <p:nvPicPr>
          <p:cNvPr id="10" name="Picture 9" descr="03_CW_logoEPS copy.jpg"/>
          <p:cNvPicPr>
            <a:picLocks noChangeAspect="1"/>
          </p:cNvPicPr>
          <p:nvPr/>
        </p:nvPicPr>
        <p:blipFill>
          <a:blip r:embed="rId6" cstate="print">
            <a:clrChange>
              <a:clrFrom>
                <a:srgbClr val="FFFFFE"/>
              </a:clrFrom>
              <a:clrTo>
                <a:srgbClr val="FFFFFE">
                  <a:alpha val="0"/>
                </a:srgbClr>
              </a:clrTo>
            </a:clrChange>
          </a:blip>
          <a:srcRect l="6971" t="14444" r="6267" b="10889"/>
          <a:stretch>
            <a:fillRect/>
          </a:stretch>
        </p:blipFill>
        <p:spPr>
          <a:xfrm>
            <a:off x="656485" y="5413132"/>
            <a:ext cx="1447800" cy="831558"/>
          </a:xfrm>
          <a:prstGeom prst="rect">
            <a:avLst/>
          </a:prstGeom>
          <a:solidFill>
            <a:srgbClr val="FFFFFF"/>
          </a:solidFill>
          <a:ln>
            <a:noFill/>
          </a:ln>
          <a:effectLst>
            <a:outerShdw blurRad="292100" dist="139700" dir="2700000" algn="tl" rotWithShape="0">
              <a:srgbClr val="333333">
                <a:alpha val="65000"/>
              </a:srgbClr>
            </a:outerShdw>
          </a:effectLst>
        </p:spPr>
      </p:pic>
      <p:pic>
        <p:nvPicPr>
          <p:cNvPr id="11" name="Picture 10" descr="America Movil Logo.JPG"/>
          <p:cNvPicPr>
            <a:picLocks noChangeAspect="1"/>
          </p:cNvPicPr>
          <p:nvPr/>
        </p:nvPicPr>
        <p:blipFill>
          <a:blip r:embed="rId7" cstate="print">
            <a:clrChange>
              <a:clrFrom>
                <a:srgbClr val="FFFFFF"/>
              </a:clrFrom>
              <a:clrTo>
                <a:srgbClr val="FFFFFF">
                  <a:alpha val="0"/>
                </a:srgbClr>
              </a:clrTo>
            </a:clrChange>
          </a:blip>
          <a:srcRect l="1281" t="9261" r="5115" b="18134"/>
          <a:stretch>
            <a:fillRect/>
          </a:stretch>
        </p:blipFill>
        <p:spPr>
          <a:xfrm>
            <a:off x="370458" y="3473958"/>
            <a:ext cx="1922321" cy="590473"/>
          </a:xfrm>
          <a:prstGeom prst="rect">
            <a:avLst/>
          </a:prstGeom>
          <a:solidFill>
            <a:srgbClr val="FFFFFF"/>
          </a:solidFill>
          <a:ln>
            <a:noFill/>
          </a:ln>
          <a:effectLst>
            <a:outerShdw blurRad="292100" dist="139700" dir="2700000" algn="tl" rotWithShape="0">
              <a:srgbClr val="333333">
                <a:alpha val="65000"/>
              </a:srgbClr>
            </a:outerShdw>
          </a:effectLst>
        </p:spPr>
      </p:pic>
      <p:pic>
        <p:nvPicPr>
          <p:cNvPr id="12" name="Picture 11" descr="T-Mobile Logo.JPG"/>
          <p:cNvPicPr>
            <a:picLocks noChangeAspect="1"/>
          </p:cNvPicPr>
          <p:nvPr/>
        </p:nvPicPr>
        <p:blipFill>
          <a:blip r:embed="rId8" cstate="print">
            <a:clrChange>
              <a:clrFrom>
                <a:srgbClr val="FFFFFF"/>
              </a:clrFrom>
              <a:clrTo>
                <a:srgbClr val="FFFFFF">
                  <a:alpha val="0"/>
                </a:srgbClr>
              </a:clrTo>
            </a:clrChange>
          </a:blip>
          <a:srcRect l="1480" t="11939" r="3229" b="14215"/>
          <a:stretch>
            <a:fillRect/>
          </a:stretch>
        </p:blipFill>
        <p:spPr>
          <a:xfrm>
            <a:off x="7020269" y="4590441"/>
            <a:ext cx="1814816" cy="395960"/>
          </a:xfrm>
          <a:prstGeom prst="rect">
            <a:avLst/>
          </a:prstGeom>
          <a:solidFill>
            <a:srgbClr val="FFFFFF"/>
          </a:solidFill>
          <a:ln>
            <a:noFill/>
          </a:ln>
          <a:effectLst>
            <a:outerShdw blurRad="292100" dist="139700" dir="2700000" algn="tl" rotWithShape="0">
              <a:srgbClr val="333333">
                <a:alpha val="65000"/>
              </a:srgbClr>
            </a:outerShdw>
          </a:effectLst>
        </p:spPr>
      </p:pic>
      <p:pic>
        <p:nvPicPr>
          <p:cNvPr id="13" name="Picture 12" descr="Qualcomm Blue JPG.jpg"/>
          <p:cNvPicPr>
            <a:picLocks noChangeAspect="1"/>
          </p:cNvPicPr>
          <p:nvPr/>
        </p:nvPicPr>
        <p:blipFill>
          <a:blip r:embed="rId9" cstate="print"/>
          <a:stretch>
            <a:fillRect/>
          </a:stretch>
        </p:blipFill>
        <p:spPr>
          <a:xfrm>
            <a:off x="7057042" y="2594151"/>
            <a:ext cx="1600200" cy="346711"/>
          </a:xfrm>
          <a:prstGeom prst="rect">
            <a:avLst/>
          </a:prstGeom>
          <a:ln>
            <a:noFill/>
          </a:ln>
          <a:effectLst>
            <a:outerShdw blurRad="292100" dist="139700" dir="2700000" algn="tl" rotWithShape="0">
              <a:srgbClr val="333333">
                <a:alpha val="65000"/>
              </a:srgbClr>
            </a:outerShdw>
          </a:effectLst>
        </p:spPr>
      </p:pic>
      <p:pic>
        <p:nvPicPr>
          <p:cNvPr id="14" name="Picture 13" descr="2011 Commscope_Logo websize.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2941983" y="3608173"/>
            <a:ext cx="1962150" cy="395305"/>
          </a:xfrm>
          <a:prstGeom prst="rect">
            <a:avLst/>
          </a:prstGeom>
          <a:solidFill>
            <a:srgbClr val="FFFFFF"/>
          </a:solidFill>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4594" y="5723343"/>
            <a:ext cx="1685680" cy="480419"/>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6908" y="4660963"/>
            <a:ext cx="1568116" cy="496570"/>
          </a:xfrm>
          <a:prstGeom prst="rect">
            <a:avLst/>
          </a:prstGeom>
          <a:solidFill>
            <a:srgbClr val="FFFFFF"/>
          </a:solidFill>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3738" y="2617912"/>
            <a:ext cx="1238640" cy="614140"/>
          </a:xfrm>
          <a:prstGeom prst="rect">
            <a:avLst/>
          </a:prstGeom>
          <a:solidFill>
            <a:srgbClr val="FFFFFF"/>
          </a:solidFill>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039" y="3308516"/>
            <a:ext cx="1531276" cy="761906"/>
          </a:xfrm>
          <a:prstGeom prst="rect">
            <a:avLst/>
          </a:prstGeom>
          <a:solidFill>
            <a:srgbClr val="FFFFFF"/>
          </a:solidFill>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11778" t="24292" r="9204" b="21283"/>
          <a:stretch/>
        </p:blipFill>
        <p:spPr>
          <a:xfrm>
            <a:off x="4904133" y="5539069"/>
            <a:ext cx="1941815" cy="559875"/>
          </a:xfrm>
          <a:prstGeom prst="rect">
            <a:avLst/>
          </a:prstGeom>
          <a:solidFill>
            <a:srgbClr val="FFFFFF"/>
          </a:solidFill>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4903" y="4306926"/>
            <a:ext cx="1005061" cy="1177357"/>
          </a:xfrm>
          <a:prstGeom prst="rect">
            <a:avLst/>
          </a:prstGeom>
          <a:solidFill>
            <a:srgbClr val="FFFFFF"/>
          </a:solidFill>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24785" y="3608172"/>
            <a:ext cx="932396" cy="614886"/>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5307" y="2586731"/>
            <a:ext cx="1952625" cy="676500"/>
          </a:xfrm>
          <a:prstGeom prst="rect">
            <a:avLst/>
          </a:prstGeom>
          <a:solidFill>
            <a:schemeClr val="bg1"/>
          </a:solidFill>
          <a:ln>
            <a:noFill/>
          </a:ln>
          <a:effectLst>
            <a:outerShdw blurRad="292100" dist="139700" dir="2700000" algn="tl" rotWithShape="0">
              <a:srgbClr val="333333">
                <a:alpha val="65000"/>
              </a:srgbClr>
            </a:outerShdw>
          </a:effectLst>
        </p:spPr>
      </p:pic>
      <p:sp>
        <p:nvSpPr>
          <p:cNvPr id="25" name="Rounded Rectangle 24"/>
          <p:cNvSpPr/>
          <p:nvPr/>
        </p:nvSpPr>
        <p:spPr bwMode="auto">
          <a:xfrm>
            <a:off x="182515" y="304800"/>
            <a:ext cx="6131543" cy="5334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a:latin typeface="Tahoma" panose="020B0604030504040204" pitchFamily="34" charset="0"/>
                <a:ea typeface="Tahoma" panose="020B0604030504040204" pitchFamily="34" charset="0"/>
                <a:cs typeface="Tahoma" panose="020B0604030504040204" pitchFamily="34" charset="0"/>
              </a:rPr>
              <a:t>4G Americas Board of Governors</a:t>
            </a: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85601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418047" y="1892843"/>
            <a:ext cx="2613674" cy="1200329"/>
          </a:xfrm>
          <a:prstGeom prst="rect">
            <a:avLst/>
          </a:prstGeom>
          <a:solidFill>
            <a:schemeClr val="bg1">
              <a:alpha val="56863"/>
            </a:schemeClr>
          </a:solidFill>
          <a:effectLst>
            <a:softEdge rad="63500"/>
          </a:effectLst>
        </p:spPr>
        <p:txBody>
          <a:bodyPr wrap="square" rtlCol="0">
            <a:spAutoFit/>
          </a:bodyPr>
          <a:lstStyle/>
          <a:p>
            <a:pPr algn="ctr">
              <a:spcBef>
                <a:spcPts val="0"/>
              </a:spcBef>
              <a:spcAft>
                <a:spcPts val="0"/>
              </a:spcAft>
            </a:pPr>
            <a:r>
              <a:rPr lang="en-US"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LTE-Advanced </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69 networks </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39 countries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2"/>
          <p:cNvSpPr/>
          <p:nvPr/>
        </p:nvSpPr>
        <p:spPr bwMode="auto">
          <a:xfrm>
            <a:off x="197168" y="237613"/>
            <a:ext cx="7191922" cy="510086"/>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Deployments of LTE and LTE-Advanced</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527" y="1179866"/>
            <a:ext cx="1103746" cy="1020258"/>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2901" y="217378"/>
            <a:ext cx="1291178" cy="737816"/>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97168" y="2176678"/>
            <a:ext cx="4343400" cy="4154984"/>
          </a:xfrm>
          <a:prstGeom prst="rect">
            <a:avLst/>
          </a:prstGeom>
          <a:noFill/>
          <a:effectLst>
            <a:softEdge rad="63500"/>
          </a:effectLst>
        </p:spPr>
        <p:txBody>
          <a:bodyPr wrap="square" rtlCol="0">
            <a:spAutoFit/>
          </a:bodyPr>
          <a:lstStyle/>
          <a:p>
            <a:pPr>
              <a:spcBef>
                <a:spcPts val="0"/>
              </a:spcBef>
              <a:spcAft>
                <a:spcPts val="0"/>
              </a:spcAft>
            </a:pPr>
            <a:r>
              <a:rPr lang="en-US"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Global</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425 networks </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145 countries</a:t>
            </a:r>
          </a:p>
          <a:p>
            <a:pPr algn="ctr">
              <a:spcBef>
                <a:spcPts val="0"/>
              </a:spcBef>
              <a:spcAft>
                <a:spcPts val="0"/>
              </a:spcAft>
            </a:pPr>
            <a:endParaRPr lang="en-US" sz="2400" b="1" i="1"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US/Canada</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68 networks</a:t>
            </a:r>
          </a:p>
          <a:p>
            <a:pPr algn="ctr">
              <a:spcBef>
                <a:spcPts val="0"/>
              </a:spcBef>
              <a:spcAft>
                <a:spcPts val="0"/>
              </a:spcAft>
            </a:pPr>
            <a:endParaRPr lang="en-US" sz="2400" b="1" i="1"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Latin America </a:t>
            </a:r>
          </a:p>
          <a:p>
            <a:pPr>
              <a:spcBef>
                <a:spcPts val="0"/>
              </a:spcBef>
              <a:spcAft>
                <a:spcPts val="0"/>
              </a:spcAft>
            </a:pPr>
            <a:r>
              <a:rPr lang="en-US"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&amp; Caribbean</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67 networks </a:t>
            </a:r>
          </a:p>
          <a:p>
            <a:pPr algn="ctr">
              <a:spcBef>
                <a:spcPts val="0"/>
              </a:spcBef>
              <a:spcAft>
                <a:spcPts val="0"/>
              </a:spcAft>
            </a:pPr>
            <a:r>
              <a:rPr lang="en-US" sz="2400" b="1" dirty="0" smtClean="0">
                <a:latin typeface="Tahoma" panose="020B0604030504040204" pitchFamily="34" charset="0"/>
                <a:ea typeface="Tahoma" panose="020B0604030504040204" pitchFamily="34" charset="0"/>
                <a:cs typeface="Tahoma" panose="020B0604030504040204" pitchFamily="34" charset="0"/>
              </a:rPr>
              <a:t>27 countries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2049" r="19720"/>
          <a:stretch/>
        </p:blipFill>
        <p:spPr>
          <a:xfrm>
            <a:off x="197168" y="1143000"/>
            <a:ext cx="1004455" cy="85017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0" y="3581400"/>
            <a:ext cx="3630233" cy="2362200"/>
          </a:xfrm>
          <a:prstGeom prst="rect">
            <a:avLst/>
          </a:prstGeom>
          <a:ln>
            <a:noFill/>
          </a:ln>
          <a:effectLst>
            <a:outerShdw blurRad="292100" dist="139700" dir="2700000" algn="tl" rotWithShape="0">
              <a:srgbClr val="333333">
                <a:alpha val="65000"/>
              </a:srgbClr>
            </a:outerShdw>
          </a:effectLst>
        </p:spPr>
      </p:pic>
      <p:cxnSp>
        <p:nvCxnSpPr>
          <p:cNvPr id="9" name="Straight Connector 8"/>
          <p:cNvCxnSpPr/>
          <p:nvPr/>
        </p:nvCxnSpPr>
        <p:spPr>
          <a:xfrm>
            <a:off x="3962400" y="1066800"/>
            <a:ext cx="0" cy="56240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7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9775" y="1135592"/>
            <a:ext cx="2214225" cy="570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217" y="4229279"/>
            <a:ext cx="862920" cy="607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20"/>
          <p:cNvSpPr/>
          <p:nvPr/>
        </p:nvSpPr>
        <p:spPr>
          <a:xfrm>
            <a:off x="4508336" y="3223484"/>
            <a:ext cx="1051217" cy="44702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SON</a:t>
            </a:r>
          </a:p>
        </p:txBody>
      </p:sp>
      <p:pic>
        <p:nvPicPr>
          <p:cNvPr id="3078"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3823" y="5594074"/>
            <a:ext cx="475755" cy="448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8787" y="2924856"/>
            <a:ext cx="895350" cy="864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2518" y="1135592"/>
            <a:ext cx="1838881" cy="461661"/>
          </a:xfrm>
          <a:prstGeom prst="rect">
            <a:avLst/>
          </a:prstGeom>
          <a:noFill/>
        </p:spPr>
        <p:txBody>
          <a:bodyPr wrap="square" lIns="91436" tIns="45718" rIns="91436" bIns="45718"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Flexibility</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613013" y="1153341"/>
            <a:ext cx="2743200" cy="461661"/>
          </a:xfrm>
          <a:prstGeom prst="rect">
            <a:avLst/>
          </a:prstGeom>
          <a:noFill/>
        </p:spPr>
        <p:txBody>
          <a:bodyPr wrap="square" lIns="91436" tIns="45718" rIns="91436" bIns="45718"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Performance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6851890" y="1171090"/>
            <a:ext cx="1991281" cy="461661"/>
          </a:xfrm>
          <a:prstGeom prst="rect">
            <a:avLst/>
          </a:prstGeom>
          <a:noFill/>
        </p:spPr>
        <p:txBody>
          <a:bodyPr wrap="square" lIns="91436" tIns="45718" rIns="91436" bIns="45718"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Creativity</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11499" y="2430253"/>
            <a:ext cx="3467397" cy="45577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Evolving Carrier Aggregation</a:t>
            </a:r>
          </a:p>
        </p:txBody>
      </p:sp>
      <p:sp>
        <p:nvSpPr>
          <p:cNvPr id="15" name="Rounded Rectangle 14"/>
          <p:cNvSpPr/>
          <p:nvPr/>
        </p:nvSpPr>
        <p:spPr>
          <a:xfrm>
            <a:off x="260421" y="4924253"/>
            <a:ext cx="2999970" cy="566478"/>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More advanced antenna features and 256 QAM</a:t>
            </a:r>
          </a:p>
        </p:txBody>
      </p:sp>
      <p:sp>
        <p:nvSpPr>
          <p:cNvPr id="16" name="Rounded Rectangle 15"/>
          <p:cNvSpPr/>
          <p:nvPr/>
        </p:nvSpPr>
        <p:spPr>
          <a:xfrm>
            <a:off x="76200" y="5946446"/>
            <a:ext cx="3368414" cy="68295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Higher capacity for M2M and Smartphone signaling</a:t>
            </a:r>
          </a:p>
        </p:txBody>
      </p:sp>
      <p:sp>
        <p:nvSpPr>
          <p:cNvPr id="20" name="Rounded Rectangle 19"/>
          <p:cNvSpPr/>
          <p:nvPr/>
        </p:nvSpPr>
        <p:spPr>
          <a:xfrm>
            <a:off x="3444614" y="2658141"/>
            <a:ext cx="3178662" cy="699215"/>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Device Interference Cancellation</a:t>
            </a:r>
          </a:p>
        </p:txBody>
      </p:sp>
      <p:sp>
        <p:nvSpPr>
          <p:cNvPr id="22" name="Rounded Rectangle 21"/>
          <p:cNvSpPr/>
          <p:nvPr/>
        </p:nvSpPr>
        <p:spPr>
          <a:xfrm>
            <a:off x="3712400" y="3670511"/>
            <a:ext cx="2910876" cy="377535"/>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Coordinated Multipoint</a:t>
            </a:r>
          </a:p>
        </p:txBody>
      </p:sp>
      <p:sp>
        <p:nvSpPr>
          <p:cNvPr id="23" name="Rounded Rectangle 22"/>
          <p:cNvSpPr/>
          <p:nvPr/>
        </p:nvSpPr>
        <p:spPr>
          <a:xfrm>
            <a:off x="6914890" y="2524269"/>
            <a:ext cx="2117690" cy="699215"/>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LTE Broadcast</a:t>
            </a:r>
          </a:p>
        </p:txBody>
      </p:sp>
      <p:sp>
        <p:nvSpPr>
          <p:cNvPr id="24" name="Rounded Rectangle 23"/>
          <p:cNvSpPr/>
          <p:nvPr/>
        </p:nvSpPr>
        <p:spPr>
          <a:xfrm>
            <a:off x="6929775" y="3182552"/>
            <a:ext cx="2117690" cy="34960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LTE Direct</a:t>
            </a:r>
          </a:p>
        </p:txBody>
      </p:sp>
      <p:sp>
        <p:nvSpPr>
          <p:cNvPr id="25" name="Rounded Rectangle 24"/>
          <p:cNvSpPr/>
          <p:nvPr/>
        </p:nvSpPr>
        <p:spPr>
          <a:xfrm>
            <a:off x="6888903" y="4969219"/>
            <a:ext cx="2180895" cy="1698281"/>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Higher bands and new licensing models </a:t>
            </a:r>
          </a:p>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(Authorized Shared Access)</a:t>
            </a:r>
          </a:p>
        </p:txBody>
      </p:sp>
      <p:pic>
        <p:nvPicPr>
          <p:cNvPr id="3075" name="Picture 3"/>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1733431"/>
            <a:ext cx="1779399" cy="670869"/>
          </a:xfrm>
          <a:prstGeom prst="rect">
            <a:avLst/>
          </a:prstGeom>
          <a:ln>
            <a:noFill/>
          </a:ln>
          <a:effectLst>
            <a:outerShdw blurRad="292100" dist="139700" dir="2700000" algn="tl" rotWithShape="0">
              <a:srgbClr val="333333">
                <a:alpha val="65000"/>
              </a:srgbClr>
            </a:outerShdw>
          </a:effectLst>
          <a:extLst/>
        </p:spPr>
      </p:pic>
      <p:pic>
        <p:nvPicPr>
          <p:cNvPr id="3079" name="Picture 7"/>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1697" y="1893649"/>
            <a:ext cx="2162175" cy="71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83795" y="1769057"/>
            <a:ext cx="1009650" cy="819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4337" y="4034421"/>
            <a:ext cx="933450" cy="75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339507" y="1737406"/>
            <a:ext cx="0" cy="4930094"/>
          </a:xfrm>
          <a:prstGeom prst="line">
            <a:avLst/>
          </a:prstGeom>
          <a:ln w="28575">
            <a:solidFill>
              <a:schemeClr val="bg1">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3416" y="3775209"/>
            <a:ext cx="3413981" cy="515216"/>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Further Enhanced HetNets</a:t>
            </a:r>
          </a:p>
        </p:txBody>
      </p:sp>
      <p:sp>
        <p:nvSpPr>
          <p:cNvPr id="28" name="Rounded Rectangle 27"/>
          <p:cNvSpPr/>
          <p:nvPr/>
        </p:nvSpPr>
        <p:spPr bwMode="auto">
          <a:xfrm>
            <a:off x="73274" y="256851"/>
            <a:ext cx="8273717" cy="533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defTabSz="914361" eaLnBrk="1" hangingPunct="1"/>
            <a:r>
              <a:rPr lang="en-US" sz="2800" b="1" dirty="0">
                <a:latin typeface="Tahoma" panose="020B0604030504040204" pitchFamily="34" charset="0"/>
                <a:ea typeface="Tahoma" panose="020B0604030504040204" pitchFamily="34" charset="0"/>
                <a:cs typeface="Tahoma" panose="020B0604030504040204" pitchFamily="34" charset="0"/>
              </a:rPr>
              <a:t>LTE-Advanced: Foundation for the Future</a:t>
            </a:r>
          </a:p>
        </p:txBody>
      </p:sp>
      <p:pic>
        <p:nvPicPr>
          <p:cNvPr id="30" name="Picture 6"/>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884" y="4330679"/>
            <a:ext cx="2860844" cy="2021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p:nvSpPr>
        <p:spPr>
          <a:xfrm>
            <a:off x="3651883" y="5711606"/>
            <a:ext cx="2846989" cy="640294"/>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CoMP for Cell Edge and Capacity</a:t>
            </a:r>
          </a:p>
        </p:txBody>
      </p:sp>
      <p:cxnSp>
        <p:nvCxnSpPr>
          <p:cNvPr id="32" name="Straight Connector 31"/>
          <p:cNvCxnSpPr/>
          <p:nvPr/>
        </p:nvCxnSpPr>
        <p:spPr>
          <a:xfrm flipH="1">
            <a:off x="94011" y="2838450"/>
            <a:ext cx="3144903" cy="0"/>
          </a:xfrm>
          <a:prstGeom prst="line">
            <a:avLst/>
          </a:prstGeom>
          <a:ln w="28575">
            <a:solidFill>
              <a:schemeClr val="bg1">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5488" y="4229279"/>
            <a:ext cx="3144903" cy="0"/>
          </a:xfrm>
          <a:prstGeom prst="line">
            <a:avLst/>
          </a:prstGeom>
          <a:ln w="28575">
            <a:solidFill>
              <a:schemeClr val="bg1">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4010" y="5496640"/>
            <a:ext cx="3144903" cy="0"/>
          </a:xfrm>
          <a:prstGeom prst="line">
            <a:avLst/>
          </a:prstGeom>
          <a:ln w="28575">
            <a:solidFill>
              <a:schemeClr val="bg1">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7142" y="3290054"/>
            <a:ext cx="3144903" cy="0"/>
          </a:xfrm>
          <a:prstGeom prst="line">
            <a:avLst/>
          </a:prstGeom>
          <a:ln w="28575">
            <a:solidFill>
              <a:schemeClr val="bg1">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574531" y="3613735"/>
            <a:ext cx="3144903" cy="0"/>
          </a:xfrm>
          <a:prstGeom prst="line">
            <a:avLst/>
          </a:prstGeom>
          <a:ln w="28575">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567140" y="4176760"/>
            <a:ext cx="3144903" cy="0"/>
          </a:xfrm>
          <a:prstGeom prst="line">
            <a:avLst/>
          </a:prstGeom>
          <a:ln w="28575">
            <a:solidFill>
              <a:schemeClr val="bg1">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13305" y="3115177"/>
            <a:ext cx="1835513" cy="0"/>
          </a:xfrm>
          <a:prstGeom prst="line">
            <a:avLst/>
          </a:prstGeom>
          <a:ln w="28575">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55978" y="3555831"/>
            <a:ext cx="1835513" cy="0"/>
          </a:xfrm>
          <a:prstGeom prst="line">
            <a:avLst/>
          </a:prstGeom>
          <a:ln w="28575">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202151" y="3613735"/>
            <a:ext cx="1356233" cy="34960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D2D</a:t>
            </a:r>
          </a:p>
        </p:txBody>
      </p:sp>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5969" y="169381"/>
            <a:ext cx="1291178" cy="73781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3439" y="907197"/>
            <a:ext cx="618561" cy="615973"/>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11499" y="6544235"/>
            <a:ext cx="2628900" cy="307773"/>
          </a:xfrm>
          <a:prstGeom prst="rect">
            <a:avLst/>
          </a:prstGeom>
          <a:noFill/>
        </p:spPr>
        <p:txBody>
          <a:bodyPr wrap="square" lIns="91436" tIns="45718" rIns="91436" bIns="45718" rtlCol="0">
            <a:spAutoFit/>
          </a:bodyPr>
          <a:lstStyle/>
          <a:p>
            <a:pPr fontAlgn="base">
              <a:spcBef>
                <a:spcPct val="0"/>
              </a:spcBef>
              <a:spcAft>
                <a:spcPct val="0"/>
              </a:spcAft>
            </a:pPr>
            <a:r>
              <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cxnSp>
        <p:nvCxnSpPr>
          <p:cNvPr id="45" name="Straight Connector 44"/>
          <p:cNvCxnSpPr/>
          <p:nvPr/>
        </p:nvCxnSpPr>
        <p:spPr>
          <a:xfrm>
            <a:off x="3455898" y="1133198"/>
            <a:ext cx="0" cy="56240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51890" y="1066632"/>
            <a:ext cx="0" cy="56240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67605" y="1576417"/>
            <a:ext cx="857986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75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448" y="1108347"/>
            <a:ext cx="8324819" cy="3582701"/>
          </a:xfrm>
          <a:prstGeom prst="rect">
            <a:avLst/>
          </a:prstGeom>
        </p:spPr>
      </p:pic>
      <p:sp>
        <p:nvSpPr>
          <p:cNvPr id="3" name="Rectangle 2"/>
          <p:cNvSpPr/>
          <p:nvPr/>
        </p:nvSpPr>
        <p:spPr>
          <a:xfrm>
            <a:off x="3587137" y="3732529"/>
            <a:ext cx="952291" cy="2168739"/>
          </a:xfrm>
          <a:prstGeom prst="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173912" y="2490613"/>
            <a:ext cx="998855" cy="3402533"/>
          </a:xfrm>
          <a:prstGeom prst="rect">
            <a:avLst/>
          </a:prstGeom>
          <a:solidFill>
            <a:srgbClr val="99FF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1142467" y="2899698"/>
            <a:ext cx="966104" cy="2987459"/>
          </a:xfrm>
          <a:prstGeom prst="rect">
            <a:avLst/>
          </a:prstGeom>
          <a:solidFill>
            <a:srgbClr val="99FF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634382" y="2701638"/>
            <a:ext cx="968121" cy="3199629"/>
          </a:xfrm>
          <a:prstGeom prst="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5974422" y="5191741"/>
            <a:ext cx="990600" cy="682463"/>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7012996" y="3361270"/>
            <a:ext cx="990600" cy="250330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619466" y="4863330"/>
            <a:ext cx="1085427" cy="461661"/>
          </a:xfrm>
          <a:prstGeom prst="rect">
            <a:avLst/>
          </a:prstGeo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6" tIns="45718" rIns="91436" bIns="45718"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GSM</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1128573" y="2470807"/>
            <a:ext cx="1229607" cy="461661"/>
          </a:xfrm>
          <a:prstGeom prst="rect">
            <a:avLst/>
          </a:prstGeom>
          <a:noFill/>
        </p:spPr>
        <p:txBody>
          <a:bodyPr wrap="square" lIns="91436" tIns="45718" rIns="91436" bIns="45718"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85 %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144120" y="2028952"/>
            <a:ext cx="1200121" cy="461661"/>
          </a:xfrm>
          <a:prstGeom prst="rect">
            <a:avLst/>
          </a:prstGeom>
          <a:noFill/>
        </p:spPr>
        <p:txBody>
          <a:bodyPr wrap="square" lIns="91436" tIns="45718" rIns="91436" bIns="45718"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95 %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522819" y="3270868"/>
            <a:ext cx="1200121" cy="461661"/>
          </a:xfrm>
          <a:prstGeom prst="rect">
            <a:avLst/>
          </a:prstGeom>
          <a:noFill/>
          <a:effectLst/>
        </p:spPr>
        <p:txBody>
          <a:bodyPr wrap="square" lIns="91436" tIns="45718" rIns="91436" bIns="45718"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60 %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569106" y="2239976"/>
            <a:ext cx="1200121" cy="461661"/>
          </a:xfrm>
          <a:prstGeom prst="rect">
            <a:avLst/>
          </a:prstGeom>
          <a:noFill/>
          <a:effectLst/>
        </p:spPr>
        <p:txBody>
          <a:bodyPr wrap="square" lIns="91436" tIns="45718" rIns="91436" bIns="45718"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90 %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3848019" y="4586332"/>
            <a:ext cx="1382816" cy="83099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6" tIns="45718" rIns="91436" bIns="45718" rtlCol="0">
            <a:sp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HSPA, HSPA+</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894834" y="4770997"/>
            <a:ext cx="1200121" cy="461661"/>
          </a:xfrm>
          <a:prstGeom prst="rect">
            <a:avLst/>
          </a:prstGeom>
          <a:noFill/>
          <a:effectLst/>
        </p:spPr>
        <p:txBody>
          <a:bodyPr wrap="square" lIns="91436" tIns="45718" rIns="91436" bIns="45718"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20 %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6865416" y="2932468"/>
            <a:ext cx="1200121" cy="461661"/>
          </a:xfrm>
          <a:prstGeom prst="rect">
            <a:avLst/>
          </a:prstGeom>
          <a:noFill/>
          <a:effectLst/>
        </p:spPr>
        <p:txBody>
          <a:bodyPr wrap="square" lIns="91436" tIns="45718" rIns="91436" bIns="45718"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70 %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22049" r="19720"/>
          <a:stretch/>
        </p:blipFill>
        <p:spPr>
          <a:xfrm>
            <a:off x="7094955" y="3951600"/>
            <a:ext cx="826682" cy="699703"/>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1128573" y="5893146"/>
            <a:ext cx="1002577" cy="461661"/>
          </a:xfrm>
          <a:prstGeom prst="rect">
            <a:avLst/>
          </a:prstGeom>
          <a:noFill/>
        </p:spPr>
        <p:txBody>
          <a:bodyPr wrap="square" lIns="91436" tIns="45718" rIns="91436" bIns="45718"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2013</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3558914" y="5874203"/>
            <a:ext cx="1002577" cy="461661"/>
          </a:xfrm>
          <a:prstGeom prst="rect">
            <a:avLst/>
          </a:prstGeom>
          <a:noFill/>
        </p:spPr>
        <p:txBody>
          <a:bodyPr wrap="square" lIns="91436" tIns="45718" rIns="91436" bIns="45718"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2013</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5982389" y="5874202"/>
            <a:ext cx="1002577" cy="461661"/>
          </a:xfrm>
          <a:prstGeom prst="rect">
            <a:avLst/>
          </a:prstGeom>
          <a:noFill/>
        </p:spPr>
        <p:txBody>
          <a:bodyPr wrap="square" lIns="91436" tIns="45718" rIns="91436" bIns="45718"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2013</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144120" y="5873075"/>
            <a:ext cx="1070306" cy="461661"/>
          </a:xfrm>
          <a:prstGeom prst="rect">
            <a:avLst/>
          </a:prstGeom>
          <a:noFill/>
        </p:spPr>
        <p:txBody>
          <a:bodyPr wrap="square" lIns="91436" tIns="45718" rIns="91436" bIns="45718"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2020</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4605867" y="5867400"/>
            <a:ext cx="1070306" cy="461661"/>
          </a:xfrm>
          <a:prstGeom prst="rect">
            <a:avLst/>
          </a:prstGeom>
          <a:noFill/>
        </p:spPr>
        <p:txBody>
          <a:bodyPr wrap="square" lIns="91436" tIns="45718" rIns="91436" bIns="45718"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2020</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6990418" y="5853892"/>
            <a:ext cx="1070306" cy="461661"/>
          </a:xfrm>
          <a:prstGeom prst="rect">
            <a:avLst/>
          </a:prstGeom>
          <a:noFill/>
        </p:spPr>
        <p:txBody>
          <a:bodyPr wrap="square" lIns="91436" tIns="45718" rIns="91436" bIns="45718"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2020</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430252" y="840350"/>
            <a:ext cx="6550010" cy="467924"/>
          </a:xfrm>
          <a:prstGeom prst="rect">
            <a:avLst/>
          </a:prstGeom>
          <a:noFill/>
          <a:effectLst/>
        </p:spPr>
        <p:txBody>
          <a:bodyPr wrap="square" lIns="91436" tIns="45718" rIns="91436" bIns="45718" rtlCol="0">
            <a:spAutoFit/>
          </a:bodyPr>
          <a:lstStyle/>
          <a:p>
            <a:r>
              <a:rPr lang="en-US" sz="2400" b="1" dirty="0">
                <a:latin typeface="+mj-lt"/>
                <a:ea typeface="Tahoma" panose="020B0604030504040204" pitchFamily="34" charset="0"/>
                <a:cs typeface="Tahoma" panose="020B0604030504040204" pitchFamily="34" charset="0"/>
              </a:rPr>
              <a:t>World Population Coverage by Technology</a:t>
            </a:r>
          </a:p>
        </p:txBody>
      </p:sp>
      <p:sp>
        <p:nvSpPr>
          <p:cNvPr id="31" name="TextBox 30"/>
          <p:cNvSpPr txBox="1"/>
          <p:nvPr/>
        </p:nvSpPr>
        <p:spPr>
          <a:xfrm>
            <a:off x="4682140" y="6580013"/>
            <a:ext cx="3625508" cy="246221"/>
          </a:xfrm>
          <a:prstGeom prst="rect">
            <a:avLst/>
          </a:prstGeom>
          <a:noFill/>
        </p:spPr>
        <p:txBody>
          <a:bodyPr wrap="square" lIns="91436" tIns="45718" rIns="91436" bIns="45718"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Source: Ericsson Mobility Report, November 2014</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296" y="109370"/>
            <a:ext cx="1291178" cy="737816"/>
          </a:xfrm>
          <a:prstGeom prst="rect">
            <a:avLst/>
          </a:prstGeom>
          <a:ln>
            <a:noFill/>
          </a:ln>
          <a:effectLst>
            <a:outerShdw blurRad="292100" dist="139700" dir="2700000" algn="tl" rotWithShape="0">
              <a:srgbClr val="333333">
                <a:alpha val="65000"/>
              </a:srgbClr>
            </a:outerShdw>
          </a:effectLst>
        </p:spPr>
      </p:pic>
      <p:sp>
        <p:nvSpPr>
          <p:cNvPr id="34" name="Rounded Rectangle 33"/>
          <p:cNvSpPr/>
          <p:nvPr/>
        </p:nvSpPr>
        <p:spPr bwMode="auto">
          <a:xfrm>
            <a:off x="145123" y="211578"/>
            <a:ext cx="5646077" cy="533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a:latin typeface="Tahoma" panose="020B0604030504040204" pitchFamily="34" charset="0"/>
                <a:ea typeface="Tahoma" panose="020B0604030504040204" pitchFamily="34" charset="0"/>
                <a:cs typeface="Tahoma" panose="020B0604030504040204" pitchFamily="34" charset="0"/>
              </a:rPr>
              <a:t>Technology Coverage in 2020</a:t>
            </a:r>
          </a:p>
        </p:txBody>
      </p:sp>
      <p:sp>
        <p:nvSpPr>
          <p:cNvPr id="36" name="TextBox 35"/>
          <p:cNvSpPr txBox="1"/>
          <p:nvPr/>
        </p:nvSpPr>
        <p:spPr>
          <a:xfrm>
            <a:off x="0" y="6507565"/>
            <a:ext cx="2628900" cy="307773"/>
          </a:xfrm>
          <a:prstGeom prst="rect">
            <a:avLst/>
          </a:prstGeom>
          <a:noFill/>
        </p:spPr>
        <p:txBody>
          <a:bodyPr wrap="square" lIns="91436" tIns="45718" rIns="91436" bIns="45718" rtlCol="0">
            <a:spAutoFit/>
          </a:bodyPr>
          <a:lstStyle/>
          <a:p>
            <a:pPr fontAlgn="base">
              <a:spcBef>
                <a:spcPct val="0"/>
              </a:spcBef>
              <a:spcAft>
                <a:spcPct val="0"/>
              </a:spcAft>
            </a:pPr>
            <a:r>
              <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407043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7008" y="1657743"/>
            <a:ext cx="8997274" cy="4133458"/>
          </a:xfrm>
          <a:prstGeom prst="rect">
            <a:avLst/>
          </a:prstGeom>
          <a:solidFill>
            <a:schemeClr val="bg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7368" y="2498786"/>
            <a:ext cx="4327171" cy="49697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44"/>
          <a:stretch/>
        </p:blipFill>
        <p:spPr bwMode="auto">
          <a:xfrm>
            <a:off x="4364491" y="2488738"/>
            <a:ext cx="4689791" cy="317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39" r="2899"/>
          <a:stretch/>
        </p:blipFill>
        <p:spPr bwMode="auto">
          <a:xfrm>
            <a:off x="37321" y="2685726"/>
            <a:ext cx="4437246" cy="298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34976" y="2494913"/>
            <a:ext cx="4700834" cy="1544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3" name="Rectangle 12"/>
          <p:cNvSpPr/>
          <p:nvPr/>
        </p:nvSpPr>
        <p:spPr>
          <a:xfrm>
            <a:off x="4582049" y="2909516"/>
            <a:ext cx="45719" cy="2590800"/>
          </a:xfrm>
          <a:prstGeom prst="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1" name="TextBox 10"/>
          <p:cNvSpPr txBox="1"/>
          <p:nvPr/>
        </p:nvSpPr>
        <p:spPr>
          <a:xfrm>
            <a:off x="4971069" y="1657742"/>
            <a:ext cx="3886200" cy="843360"/>
          </a:xfrm>
          <a:prstGeom prst="rect">
            <a:avLst/>
          </a:prstGeom>
          <a:noFill/>
        </p:spPr>
        <p:txBody>
          <a:bodyPr wrap="square" lIns="91436" tIns="45718" rIns="91436" bIns="45718" rtlCol="0">
            <a:spAutoFit/>
          </a:bodyPr>
          <a:lstStyle/>
          <a:p>
            <a:pPr algn="ctr"/>
            <a:r>
              <a:rPr lang="en-US" sz="2400" b="1" dirty="0">
                <a:latin typeface="Calibri" panose="020F0502020204030204" pitchFamily="34" charset="0"/>
              </a:rPr>
              <a:t>Global Mobile Data Traffic</a:t>
            </a:r>
          </a:p>
          <a:p>
            <a:pPr algn="ctr"/>
            <a:r>
              <a:rPr lang="en-US" sz="2400" b="1" dirty="0">
                <a:latin typeface="Calibri" panose="020F0502020204030204" pitchFamily="34" charset="0"/>
              </a:rPr>
              <a:t>2014 to 2019</a:t>
            </a:r>
          </a:p>
        </p:txBody>
      </p:sp>
      <p:sp>
        <p:nvSpPr>
          <p:cNvPr id="10" name="TextBox 9"/>
          <p:cNvSpPr txBox="1"/>
          <p:nvPr/>
        </p:nvSpPr>
        <p:spPr>
          <a:xfrm>
            <a:off x="408633" y="1667789"/>
            <a:ext cx="3886200" cy="843360"/>
          </a:xfrm>
          <a:prstGeom prst="rect">
            <a:avLst/>
          </a:prstGeom>
          <a:noFill/>
        </p:spPr>
        <p:txBody>
          <a:bodyPr wrap="square" lIns="91436" tIns="45718" rIns="91436" bIns="45718" rtlCol="0">
            <a:spAutoFit/>
          </a:bodyPr>
          <a:lstStyle/>
          <a:p>
            <a:pPr algn="ctr"/>
            <a:r>
              <a:rPr lang="en-US" sz="2400" b="1" dirty="0">
                <a:latin typeface="Calibri" panose="020F0502020204030204" pitchFamily="34" charset="0"/>
              </a:rPr>
              <a:t>Global Mobile Devices &amp; Connections Growth </a:t>
            </a:r>
          </a:p>
        </p:txBody>
      </p:sp>
      <p:sp>
        <p:nvSpPr>
          <p:cNvPr id="14" name="Rounded Rectangle 13"/>
          <p:cNvSpPr/>
          <p:nvPr/>
        </p:nvSpPr>
        <p:spPr bwMode="auto">
          <a:xfrm>
            <a:off x="73172" y="381000"/>
            <a:ext cx="7230137" cy="533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400" b="1" dirty="0">
                <a:latin typeface="Tahoma" panose="020B0604030504040204" pitchFamily="34" charset="0"/>
                <a:ea typeface="Tahoma" panose="020B0604030504040204" pitchFamily="34" charset="0"/>
                <a:cs typeface="Tahoma" panose="020B0604030504040204" pitchFamily="34" charset="0"/>
              </a:rPr>
              <a:t>The Challenge and the Opportunity in 2020</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6993" y="6519447"/>
            <a:ext cx="2628900" cy="307773"/>
          </a:xfrm>
          <a:prstGeom prst="rect">
            <a:avLst/>
          </a:prstGeom>
          <a:noFill/>
        </p:spPr>
        <p:txBody>
          <a:bodyPr wrap="square" lIns="91436" tIns="45718" rIns="91436" bIns="45718" rtlCol="0">
            <a:spAutoFit/>
          </a:bodyPr>
          <a:lstStyle/>
          <a:p>
            <a:pPr fontAlgn="base">
              <a:spcBef>
                <a:spcPct val="0"/>
              </a:spcBef>
              <a:spcAft>
                <a:spcPct val="0"/>
              </a:spcAft>
            </a:pPr>
            <a:r>
              <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cxnSp>
        <p:nvCxnSpPr>
          <p:cNvPr id="15" name="Straight Connector 14"/>
          <p:cNvCxnSpPr/>
          <p:nvPr/>
        </p:nvCxnSpPr>
        <p:spPr>
          <a:xfrm flipH="1">
            <a:off x="4582049" y="2975189"/>
            <a:ext cx="2428" cy="23588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9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672252"/>
            <a:ext cx="2575429" cy="3429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139" y="5309699"/>
            <a:ext cx="9144000" cy="1077218"/>
          </a:xfrm>
          <a:prstGeom prst="rect">
            <a:avLst/>
          </a:prstGeom>
          <a:solidFill>
            <a:schemeClr val="tx1"/>
          </a:solidFill>
        </p:spPr>
        <p:txBody>
          <a:bodyPr wrap="square" lIns="91436" tIns="45718" rIns="91436" bIns="45718" rtlCol="0">
            <a:spAutoFit/>
          </a:bodyPr>
          <a:lstStyle/>
          <a:p>
            <a:pPr algn="ctr"/>
            <a:r>
              <a:rPr lang="en-US" sz="3200" dirty="0">
                <a:solidFill>
                  <a:srgbClr val="FFFFFF"/>
                </a:solidFill>
                <a:latin typeface="Tahoma" panose="020B0604030504040204" pitchFamily="34" charset="0"/>
                <a:ea typeface="Tahoma" panose="020B0604030504040204" pitchFamily="34" charset="0"/>
                <a:cs typeface="Tahoma" panose="020B0604030504040204" pitchFamily="34" charset="0"/>
              </a:rPr>
              <a:t>Available for free download at www.4gamericas.org</a:t>
            </a:r>
          </a:p>
        </p:txBody>
      </p:sp>
      <p:pic>
        <p:nvPicPr>
          <p:cNvPr id="12" name="Picture 2" descr="http://hsc.com/Portals/0/images/Blog/uploads/2014/07/5g-networ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981200"/>
            <a:ext cx="2037494" cy="2368888"/>
          </a:xfrm>
          <a:prstGeom prst="rect">
            <a:avLst/>
          </a:prstGeom>
          <a:solidFill>
            <a:srgbClr val="FFF9EF"/>
          </a:solidFill>
          <a:extLst/>
        </p:spPr>
      </p:pic>
      <p:pic>
        <p:nvPicPr>
          <p:cNvPr id="9" name="Picture 2" descr="http://hsc.com/Portals/0/images/Blog/uploads/2014/07/5g-networ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697" y="1981200"/>
            <a:ext cx="2037494" cy="236888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bwMode="auto">
          <a:xfrm>
            <a:off x="669734" y="211578"/>
            <a:ext cx="7331959" cy="1087582"/>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4G Americas Recommendations on 5G Requirements and Solutions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5479400"/>
            <a:ext cx="1291178" cy="737816"/>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1839043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46561" y="4724400"/>
            <a:ext cx="7977688" cy="76200"/>
          </a:xfrm>
          <a:prstGeom prst="rect">
            <a:avLst/>
          </a:prstGeom>
          <a:solidFill>
            <a:schemeClr val="tx1"/>
          </a:solidFill>
          <a:ln w="12700" cap="sq" cmpd="sng" algn="ctr">
            <a:solidFill>
              <a:schemeClr val="tx1"/>
            </a:solidFill>
            <a:prstDash val="solid"/>
            <a:round/>
            <a:headEnd type="none" w="sm" len="sm"/>
            <a:tailEnd type="none" w="sm" len="sm"/>
          </a:ln>
          <a:effectLst/>
          <a:extLst/>
        </p:spPr>
        <p:txBody>
          <a:bodyPr vert="horz" wrap="none" lIns="91436" tIns="45718" rIns="91436" bIns="45718" numCol="1" rtlCol="0" anchor="t" anchorCtr="0" compatLnSpc="1">
            <a:prstTxWarp prst="textNoShape">
              <a:avLst/>
            </a:prstTxWarp>
          </a:bodyPr>
          <a:lstStyle/>
          <a:p>
            <a:pPr defTabSz="914361"/>
            <a:endParaRPr lang="en-US">
              <a:solidFill>
                <a:srgbClr val="002060"/>
              </a:solidFill>
              <a:latin typeface="+mn-lt"/>
            </a:endParaRPr>
          </a:p>
        </p:txBody>
      </p:sp>
      <p:sp>
        <p:nvSpPr>
          <p:cNvPr id="6" name="Rectangle 5"/>
          <p:cNvSpPr/>
          <p:nvPr/>
        </p:nvSpPr>
        <p:spPr bwMode="auto">
          <a:xfrm>
            <a:off x="323300" y="1395154"/>
            <a:ext cx="7843761" cy="2718689"/>
          </a:xfrm>
          <a:prstGeom prst="rect">
            <a:avLst/>
          </a:prstGeom>
          <a:noFill/>
          <a:ln w="12700" cap="sq" cmpd="sng" algn="ctr">
            <a:noFill/>
            <a:prstDash val="solid"/>
            <a:round/>
            <a:headEnd type="none" w="sm" len="sm"/>
            <a:tailEnd type="none" w="sm" len="sm"/>
          </a:ln>
          <a:effectLst/>
          <a:extLst/>
        </p:spPr>
        <p:txBody>
          <a:bodyPr vert="horz" wrap="square" lIns="91436" tIns="45718" rIns="91436" bIns="45718" numCol="1" rtlCol="0" anchor="t" anchorCtr="0" compatLnSpc="1">
            <a:prstTxWarp prst="textNoShape">
              <a:avLst/>
            </a:prstTxWarp>
            <a:spAutoFit/>
          </a:bodyPr>
          <a:lstStyle/>
          <a:p>
            <a:pPr marL="342885" lvl="1" indent="-342885">
              <a:spcAft>
                <a:spcPts val="1000"/>
              </a:spcAft>
              <a:buFont typeface="Arial" panose="020B0604020202020204" pitchFamily="34" charset="0"/>
              <a:buChar char="•"/>
            </a:pPr>
            <a:r>
              <a:rPr lang="en-US" sz="2200" b="1" dirty="0">
                <a:latin typeface="+mn-lt"/>
                <a:ea typeface="Tahoma" panose="020B0604030504040204" pitchFamily="34" charset="0"/>
                <a:cs typeface="Tahoma" panose="020B0604030504040204" pitchFamily="34" charset="0"/>
              </a:rPr>
              <a:t>Architected to meet the expected use cases/demand in 2020 and beyond</a:t>
            </a:r>
          </a:p>
          <a:p>
            <a:pPr marL="342885" lvl="1" indent="-342885">
              <a:spcAft>
                <a:spcPts val="1000"/>
              </a:spcAft>
              <a:buFont typeface="Arial" panose="020B0604020202020204" pitchFamily="34" charset="0"/>
              <a:buChar char="•"/>
            </a:pPr>
            <a:r>
              <a:rPr lang="en-US" sz="2200" b="1" kern="0" dirty="0">
                <a:latin typeface="+mn-lt"/>
                <a:ea typeface="Tahoma" panose="020B0604030504040204" pitchFamily="34" charset="0"/>
                <a:cs typeface="Tahoma" panose="020B0604030504040204" pitchFamily="34" charset="0"/>
              </a:rPr>
              <a:t>Allows time for true advances of technology, feasibility studies, standardization and product development</a:t>
            </a:r>
          </a:p>
          <a:p>
            <a:pPr marL="342885" lvl="1" indent="-342885">
              <a:spcAft>
                <a:spcPts val="1000"/>
              </a:spcAft>
              <a:buFont typeface="Arial" panose="020B0604020202020204" pitchFamily="34" charset="0"/>
              <a:buChar char="•"/>
            </a:pPr>
            <a:r>
              <a:rPr lang="en-US" sz="2200" b="1" kern="0" dirty="0">
                <a:latin typeface="+mn-lt"/>
                <a:ea typeface="Tahoma" panose="020B0604030504040204" pitchFamily="34" charset="0"/>
                <a:cs typeface="Tahoma" panose="020B0604030504040204" pitchFamily="34" charset="0"/>
              </a:rPr>
              <a:t>Inclusive</a:t>
            </a:r>
            <a:r>
              <a:rPr lang="en-US" sz="2200" b="1" i="1" kern="0" dirty="0">
                <a:latin typeface="+mn-lt"/>
                <a:ea typeface="Tahoma" panose="020B0604030504040204" pitchFamily="34" charset="0"/>
                <a:cs typeface="Tahoma" panose="020B0604030504040204" pitchFamily="34" charset="0"/>
              </a:rPr>
              <a:t> </a:t>
            </a:r>
            <a:r>
              <a:rPr lang="en-US" sz="2200" b="1" kern="0" dirty="0">
                <a:latin typeface="+mn-lt"/>
                <a:ea typeface="Tahoma" panose="020B0604030504040204" pitchFamily="34" charset="0"/>
                <a:cs typeface="Tahoma" panose="020B0604030504040204" pitchFamily="34" charset="0"/>
              </a:rPr>
              <a:t>of the entire ecosystem, including air interface, devices, transport, packet core and </a:t>
            </a:r>
            <a:r>
              <a:rPr lang="en-US" sz="2200" b="1" kern="0" dirty="0" smtClean="0">
                <a:latin typeface="+mn-lt"/>
                <a:ea typeface="Tahoma" panose="020B0604030504040204" pitchFamily="34" charset="0"/>
                <a:cs typeface="Tahoma" panose="020B0604030504040204" pitchFamily="34" charset="0"/>
              </a:rPr>
              <a:t>more</a:t>
            </a:r>
            <a:endParaRPr lang="en-US" sz="2200" b="1" kern="0" dirty="0">
              <a:latin typeface="+mn-lt"/>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8" y="0"/>
            <a:ext cx="1902484" cy="1395154"/>
          </a:xfrm>
          <a:prstGeom prst="rect">
            <a:avLst/>
          </a:prstGeom>
        </p:spPr>
      </p:pic>
      <p:sp>
        <p:nvSpPr>
          <p:cNvPr id="4" name="TextBox 3"/>
          <p:cNvSpPr txBox="1"/>
          <p:nvPr/>
        </p:nvSpPr>
        <p:spPr>
          <a:xfrm>
            <a:off x="267884" y="4953221"/>
            <a:ext cx="6590116" cy="1560611"/>
          </a:xfrm>
          <a:prstGeom prst="rect">
            <a:avLst/>
          </a:prstGeom>
          <a:noFill/>
        </p:spPr>
        <p:txBody>
          <a:bodyPr wrap="square" lIns="82479" tIns="41239" rIns="82479" bIns="41239"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Features considered 5G requirements should be implemented as LTE-Advanced extensions in advance of full 5G availability.</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http://hsc.com/Portals/0/images/Blog/uploads/2014/07/5g-networ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981" y="4097990"/>
            <a:ext cx="1705289" cy="1710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bwMode="auto">
          <a:xfrm>
            <a:off x="1916102" y="271589"/>
            <a:ext cx="2808298" cy="533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smtClean="0">
                <a:latin typeface="Tahoma" panose="020B0604030504040204" pitchFamily="34" charset="0"/>
                <a:ea typeface="Tahoma" panose="020B0604030504040204" pitchFamily="34" charset="0"/>
                <a:cs typeface="Tahoma" panose="020B0604030504040204" pitchFamily="34" charset="0"/>
              </a:rPr>
              <a:t>Key Principles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602" y="211578"/>
            <a:ext cx="1291178" cy="737816"/>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51955" y="6519447"/>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288711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global.hughes.com/images/content/telecom-and-network-providers.png?1426514998"/>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4252" y="4038600"/>
            <a:ext cx="34444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atic.guim.co.uk/sys-images/Technology/Pix/pictures/2011/4/20/1303302982172/iphone-tracking-007.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8601" y="1326266"/>
            <a:ext cx="3430130" cy="2058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244" y="32328"/>
            <a:ext cx="1600200" cy="1173479"/>
          </a:xfrm>
          <a:prstGeom prst="rect">
            <a:avLst/>
          </a:prstGeom>
        </p:spPr>
      </p:pic>
      <p:sp>
        <p:nvSpPr>
          <p:cNvPr id="13" name="Title 1"/>
          <p:cNvSpPr txBox="1">
            <a:spLocks/>
          </p:cNvSpPr>
          <p:nvPr/>
        </p:nvSpPr>
        <p:spPr bwMode="auto">
          <a:xfrm>
            <a:off x="505432" y="1607127"/>
            <a:ext cx="2862118" cy="12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pPr algn="ctr"/>
            <a:r>
              <a:rPr lang="en-US" b="1" kern="0" dirty="0" smtClean="0">
                <a:solidFill>
                  <a:srgbClr val="FFFFFF"/>
                </a:solidFill>
                <a:latin typeface="+mn-lt"/>
              </a:rPr>
              <a:t>USER DRIVEN</a:t>
            </a:r>
            <a:endParaRPr lang="en-US" b="1" kern="0" dirty="0">
              <a:solidFill>
                <a:srgbClr val="FFFFFF"/>
              </a:solidFill>
              <a:latin typeface="+mn-lt"/>
            </a:endParaRPr>
          </a:p>
        </p:txBody>
      </p:sp>
      <p:sp>
        <p:nvSpPr>
          <p:cNvPr id="14" name="Title 1"/>
          <p:cNvSpPr txBox="1">
            <a:spLocks/>
          </p:cNvSpPr>
          <p:nvPr/>
        </p:nvSpPr>
        <p:spPr bwMode="auto">
          <a:xfrm>
            <a:off x="228601" y="4419600"/>
            <a:ext cx="343013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Arial" charset="0"/>
              </a:defRPr>
            </a:lvl9pPr>
          </a:lstStyle>
          <a:p>
            <a:pPr algn="ctr"/>
            <a:r>
              <a:rPr lang="en-US" b="1" kern="0" dirty="0" smtClean="0">
                <a:solidFill>
                  <a:srgbClr val="FFFFFF"/>
                </a:solidFill>
                <a:latin typeface="+mn-lt"/>
              </a:rPr>
              <a:t>NETWORK DRIVEN</a:t>
            </a:r>
            <a:endParaRPr lang="en-US" b="1" kern="0" dirty="0">
              <a:solidFill>
                <a:srgbClr val="FFFFFF"/>
              </a:solidFill>
              <a:latin typeface="+mn-lt"/>
            </a:endParaRPr>
          </a:p>
        </p:txBody>
      </p:sp>
      <p:sp>
        <p:nvSpPr>
          <p:cNvPr id="5" name="TextBox 4"/>
          <p:cNvSpPr txBox="1"/>
          <p:nvPr/>
        </p:nvSpPr>
        <p:spPr>
          <a:xfrm>
            <a:off x="3733801" y="1399491"/>
            <a:ext cx="4615873" cy="1754326"/>
          </a:xfrm>
          <a:prstGeom prst="rect">
            <a:avLst/>
          </a:prstGeom>
          <a:noFill/>
          <a:ln>
            <a:noFill/>
          </a:ln>
        </p:spPr>
        <p:txBody>
          <a:bodyPr wrap="square" lIns="91436" tIns="45718" rIns="91436" bIns="45718" rtlCol="0">
            <a:spAutoFit/>
          </a:bodyPr>
          <a:lstStyle/>
          <a:p>
            <a:pPr marL="260610" indent="-260610">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Battery Life</a:t>
            </a:r>
          </a:p>
          <a:p>
            <a:pPr marL="260610" indent="-260610">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Per-user Data Rate and Latency</a:t>
            </a:r>
          </a:p>
          <a:p>
            <a:pPr marL="260610" indent="-260610">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Robustness and Resiliency</a:t>
            </a:r>
          </a:p>
          <a:p>
            <a:pPr marL="260610" indent="-260610">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Mobility</a:t>
            </a:r>
          </a:p>
          <a:p>
            <a:pPr marL="260610" indent="-260610">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Seamless User Experience</a:t>
            </a:r>
          </a:p>
          <a:p>
            <a:pPr marL="260610" indent="-260610">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Context Aware Network </a:t>
            </a:r>
            <a:endParaRPr lang="en-US" sz="1800" dirty="0">
              <a:solidFill>
                <a:srgbClr val="002060"/>
              </a:solidFill>
              <a:latin typeface="+mn-lt"/>
              <a:ea typeface="Tahoma" panose="020B0604030504040204" pitchFamily="34" charset="0"/>
              <a:cs typeface="Tahoma" panose="020B0604030504040204" pitchFamily="34" charset="0"/>
            </a:endParaRPr>
          </a:p>
        </p:txBody>
      </p:sp>
      <p:sp>
        <p:nvSpPr>
          <p:cNvPr id="15" name="TextBox 14"/>
          <p:cNvSpPr txBox="1"/>
          <p:nvPr/>
        </p:nvSpPr>
        <p:spPr>
          <a:xfrm>
            <a:off x="3726874" y="3555326"/>
            <a:ext cx="4622800" cy="3139321"/>
          </a:xfrm>
          <a:prstGeom prst="rect">
            <a:avLst/>
          </a:prstGeom>
          <a:noFill/>
          <a:ln>
            <a:noFill/>
          </a:ln>
        </p:spPr>
        <p:txBody>
          <a:bodyPr wrap="square" lIns="91436" tIns="45718" rIns="91436" bIns="45718" rtlCol="0">
            <a:spAutoFit/>
          </a:bodyPr>
          <a:lstStyle/>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Scalability</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Network Capacity</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Cost Efficiency</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Automated System Management &amp; Configuration</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Network Flexibility</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Energy Efficiency</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Coverage</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Security</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Diverse Spectrum Operation</a:t>
            </a:r>
          </a:p>
          <a:p>
            <a:pPr marL="285737" indent="-285737">
              <a:buFont typeface="Arial" panose="020B0604020202020204" pitchFamily="34" charset="0"/>
              <a:buChar char="•"/>
            </a:pPr>
            <a:r>
              <a:rPr lang="en-US" sz="1800" b="1" dirty="0">
                <a:solidFill>
                  <a:srgbClr val="002060"/>
                </a:solidFill>
                <a:latin typeface="+mn-lt"/>
                <a:ea typeface="Tahoma" panose="020B0604030504040204" pitchFamily="34" charset="0"/>
                <a:cs typeface="Tahoma" panose="020B0604030504040204" pitchFamily="34" charset="0"/>
              </a:rPr>
              <a:t>Unified System Framework</a:t>
            </a:r>
            <a:endParaRPr lang="en-US" sz="1800" dirty="0">
              <a:solidFill>
                <a:srgbClr val="002060"/>
              </a:solidFill>
              <a:latin typeface="+mn-lt"/>
              <a:ea typeface="Tahoma" panose="020B0604030504040204" pitchFamily="34" charset="0"/>
              <a:cs typeface="Tahoma" panose="020B0604030504040204" pitchFamily="34" charset="0"/>
            </a:endParaRPr>
          </a:p>
        </p:txBody>
      </p:sp>
      <p:sp>
        <p:nvSpPr>
          <p:cNvPr id="16" name="Rectangle 15"/>
          <p:cNvSpPr/>
          <p:nvPr/>
        </p:nvSpPr>
        <p:spPr bwMode="auto">
          <a:xfrm>
            <a:off x="228600" y="3481857"/>
            <a:ext cx="8001000" cy="45719"/>
          </a:xfrm>
          <a:prstGeom prst="rect">
            <a:avLst/>
          </a:prstGeom>
          <a:solidFill>
            <a:srgbClr val="00B0F0"/>
          </a:solidFill>
          <a:ln w="38100" cap="sq" cmpd="sng" algn="ctr">
            <a:noFill/>
            <a:prstDash val="solid"/>
            <a:round/>
            <a:headEnd type="none" w="sm" len="sm"/>
            <a:tailEnd type="none" w="sm" len="sm"/>
          </a:ln>
          <a:effectLst/>
          <a:extLst/>
        </p:spPr>
        <p:txBody>
          <a:bodyPr vert="horz" wrap="none" lIns="91436" tIns="45718" rIns="91436" bIns="45718" numCol="1" rtlCol="0" anchor="t" anchorCtr="0" compatLnSpc="1">
            <a:prstTxWarp prst="textNoShape">
              <a:avLst/>
            </a:prstTxWarp>
          </a:bodyPr>
          <a:lstStyle/>
          <a:p>
            <a:pPr defTabSz="914361"/>
            <a:endParaRPr lang="en-US">
              <a:latin typeface="+mn-lt"/>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291437"/>
            <a:ext cx="1291178" cy="737816"/>
          </a:xfrm>
          <a:prstGeom prst="rect">
            <a:avLst/>
          </a:prstGeom>
          <a:ln>
            <a:noFill/>
          </a:ln>
          <a:effectLst>
            <a:outerShdw blurRad="292100" dist="139700" dir="2700000" algn="tl" rotWithShape="0">
              <a:srgbClr val="333333">
                <a:alpha val="65000"/>
              </a:srgbClr>
            </a:outerShdw>
          </a:effectLst>
        </p:spPr>
      </p:pic>
      <p:sp>
        <p:nvSpPr>
          <p:cNvPr id="21" name="Rounded Rectangle 20"/>
          <p:cNvSpPr/>
          <p:nvPr/>
        </p:nvSpPr>
        <p:spPr bwMode="auto">
          <a:xfrm>
            <a:off x="1834080" y="291437"/>
            <a:ext cx="2808298" cy="533400"/>
          </a:xfrm>
          <a:prstGeom prst="roundRect">
            <a:avLst/>
          </a:prstGeom>
          <a:solidFill>
            <a:schemeClr val="bg1"/>
          </a:solidFill>
          <a:ln w="9525" cap="flat" cmpd="sng" algn="ctr">
            <a:solidFill>
              <a:srgbClr val="0066CC"/>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t" anchorCtr="0" compatLnSpc="1">
            <a:prstTxWarp prst="textNoShape">
              <a:avLst/>
            </a:prstTxWarp>
          </a:bodyPr>
          <a:lstStyle/>
          <a:p>
            <a:pPr algn="ctr" defTabSz="914361" eaLnBrk="1" hangingPunct="1"/>
            <a:r>
              <a:rPr lang="en-US"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Requirements</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5667" y="6468038"/>
            <a:ext cx="2628900" cy="342780"/>
          </a:xfrm>
          <a:prstGeom prst="rect">
            <a:avLst/>
          </a:prstGeom>
          <a:noFill/>
        </p:spPr>
        <p:txBody>
          <a:bodyPr wrap="square" lIns="91436" tIns="45718" rIns="91436" bIns="45718" rtlCol="0">
            <a:spAutoFit/>
          </a:bodyPr>
          <a:lstStyle/>
          <a:p>
            <a:pPr algn="ctr" fontAlgn="base">
              <a:spcBef>
                <a:spcPct val="0"/>
              </a:spcBef>
              <a:spcAft>
                <a:spcPct val="0"/>
              </a:spcAft>
            </a:pPr>
            <a:r>
              <a:rPr lang="en-US" sz="1600" b="1" dirty="0">
                <a:solidFill>
                  <a:srgbClr val="0070C0"/>
                </a:solidFill>
                <a:latin typeface="Tahoma" panose="020B0604030504040204" pitchFamily="34" charset="0"/>
                <a:ea typeface="Tahoma" panose="020B0604030504040204" pitchFamily="34" charset="0"/>
                <a:cs typeface="Tahoma" panose="020B0604030504040204" pitchFamily="34" charset="0"/>
              </a:rPr>
              <a:t>www.4gamericas.org</a:t>
            </a:r>
          </a:p>
        </p:txBody>
      </p:sp>
    </p:spTree>
    <p:extLst>
      <p:ext uri="{BB962C8B-B14F-4D97-AF65-F5344CB8AC3E}">
        <p14:creationId xmlns:p14="http://schemas.microsoft.com/office/powerpoint/2010/main" val="159375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EA5E92C6EE1243B079AB20ED224A18" ma:contentTypeVersion="1" ma:contentTypeDescription="Create a new document." ma:contentTypeScope="" ma:versionID="31ff32be69e0f8345351ffd07a333aa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F83596-81CF-4AEE-B13E-29D487658C31}"/>
</file>

<file path=customXml/itemProps2.xml><?xml version="1.0" encoding="utf-8"?>
<ds:datastoreItem xmlns:ds="http://schemas.openxmlformats.org/officeDocument/2006/customXml" ds:itemID="{739910F8-3EEF-45C1-9BB6-BEDFB34D05D4}"/>
</file>

<file path=customXml/itemProps3.xml><?xml version="1.0" encoding="utf-8"?>
<ds:datastoreItem xmlns:ds="http://schemas.openxmlformats.org/officeDocument/2006/customXml" ds:itemID="{EC9381AA-CAA7-4146-8947-2DE3D18C1B0A}"/>
</file>

<file path=docProps/app.xml><?xml version="1.0" encoding="utf-8"?>
<Properties xmlns="http://schemas.openxmlformats.org/officeDocument/2006/extended-properties" xmlns:vt="http://schemas.openxmlformats.org/officeDocument/2006/docPropsVTypes">
  <Template/>
  <TotalTime>2497</TotalTime>
  <Words>1214</Words>
  <Application>Microsoft Office PowerPoint</Application>
  <PresentationFormat>On-screen Show (4:3)</PresentationFormat>
  <Paragraphs>274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Christy Coulibaly</dc:creator>
  <cp:lastModifiedBy>chris</cp:lastModifiedBy>
  <cp:revision>186</cp:revision>
  <dcterms:created xsi:type="dcterms:W3CDTF">2012-05-01T06:32:14Z</dcterms:created>
  <dcterms:modified xsi:type="dcterms:W3CDTF">2015-07-10T16:07:37Z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0x010100F0EA5E92C6EE1243B079AB20ED224A18</vt:lpwstr>
  </property>
</Properties>
</file>