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-792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timeline is tentative &amp; will be further revised. </a:t>
            </a:r>
          </a:p>
          <a:p>
            <a:r>
              <a:rPr lang="de-DE" dirty="0"/>
              <a:t>The goal is to provide a timely submission to IMT 2020.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2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rik.guttman@partner.samsun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57157" y="3107200"/>
            <a:ext cx="10009533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err="1">
                <a:latin typeface="Calibri" panose="020F0502020204030204" pitchFamily="34" charset="0"/>
              </a:rPr>
              <a:t>3GPP</a:t>
            </a:r>
            <a:r>
              <a:rPr lang="en-US" b="1" dirty="0">
                <a:latin typeface="Calibri" panose="020F0502020204030204" pitchFamily="34" charset="0"/>
              </a:rPr>
              <a:t> and </a:t>
            </a:r>
            <a:r>
              <a:rPr lang="en-US" b="1" dirty="0" smtClean="0">
                <a:latin typeface="Calibri" panose="020F0502020204030204" pitchFamily="34" charset="0"/>
              </a:rPr>
              <a:t>The Road to </a:t>
            </a:r>
            <a:r>
              <a:rPr lang="en-US" b="1" dirty="0" err="1" smtClean="0">
                <a:latin typeface="Calibri" panose="020F0502020204030204" pitchFamily="34" charset="0"/>
              </a:rPr>
              <a:t>5G</a:t>
            </a:r>
            <a:endParaRPr lang="en-US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Calibri" panose="020F0502020204030204" pitchFamily="34" charset="0"/>
              </a:rPr>
              <a:t>Erik Guttman, </a:t>
            </a:r>
            <a:r>
              <a:rPr lang="en-US" sz="2400" b="1" dirty="0" err="1">
                <a:latin typeface="Calibri" panose="020F0502020204030204" pitchFamily="34" charset="0"/>
              </a:rPr>
              <a:t>3GPP</a:t>
            </a:r>
            <a:r>
              <a:rPr lang="en-US" sz="2400" b="1" dirty="0">
                <a:latin typeface="Calibri" panose="020F0502020204030204" pitchFamily="34" charset="0"/>
              </a:rPr>
              <a:t> SA Chairman, Consultant to Samsung Electronics Co., Ltd.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723338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GSC-19_302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3GPP</a:t>
                      </a:r>
                      <a:r>
                        <a:rPr lang="en-US" baseline="0" dirty="0" smtClean="0"/>
                        <a:t> SA Chairman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Erik Guttman,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>
                          <a:hlinkClick r:id="rId2"/>
                        </a:rPr>
                        <a:t>erik.guttman@partner.samsung.com</a:t>
                      </a:r>
                      <a:endParaRPr lang="en-US" baseline="0" dirty="0" smtClean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of </a:t>
            </a:r>
            <a:r>
              <a:rPr lang="en-US" dirty="0" err="1" smtClean="0"/>
              <a:t>5G</a:t>
            </a:r>
            <a:r>
              <a:rPr lang="en-US" dirty="0" smtClean="0"/>
              <a:t> Work in </a:t>
            </a:r>
            <a:r>
              <a:rPr lang="en-US" dirty="0" err="1" smtClean="0"/>
              <a:t>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19726"/>
            <a:ext cx="10944069" cy="4622300"/>
          </a:xfrm>
        </p:spPr>
        <p:txBody>
          <a:bodyPr/>
          <a:lstStyle/>
          <a:p>
            <a:r>
              <a:rPr lang="en-US" sz="3200" dirty="0" err="1" smtClean="0"/>
              <a:t>3GPP</a:t>
            </a:r>
            <a:r>
              <a:rPr lang="en-US" sz="3200" dirty="0" smtClean="0"/>
              <a:t> Release 13 (Stage 3 Freeze Dec 2015)</a:t>
            </a:r>
          </a:p>
          <a:p>
            <a:pPr lvl="1"/>
            <a:r>
              <a:rPr lang="en-US" dirty="0" smtClean="0"/>
              <a:t>Work on Release 13 is ongoing.</a:t>
            </a:r>
          </a:p>
          <a:p>
            <a:r>
              <a:rPr lang="en-US" sz="3200" dirty="0" err="1" smtClean="0"/>
              <a:t>3GPP</a:t>
            </a:r>
            <a:r>
              <a:rPr lang="en-US" sz="3200" dirty="0" smtClean="0"/>
              <a:t> Release 14 (Stage 1 began Jan 2015) </a:t>
            </a:r>
          </a:p>
          <a:p>
            <a:pPr lvl="1"/>
            <a:r>
              <a:rPr lang="en-US" dirty="0" smtClean="0"/>
              <a:t>Have started study of "</a:t>
            </a:r>
            <a:r>
              <a:rPr lang="en-US" dirty="0" err="1" smtClean="0"/>
              <a:t>5G</a:t>
            </a:r>
            <a:r>
              <a:rPr lang="en-US" dirty="0" smtClean="0"/>
              <a:t>" use cases, service requirements.</a:t>
            </a:r>
          </a:p>
          <a:p>
            <a:pPr lvl="1"/>
            <a:r>
              <a:rPr lang="en-US" dirty="0" smtClean="0"/>
              <a:t>Efforts are underway to establish requirements for </a:t>
            </a:r>
            <a:r>
              <a:rPr lang="en-US" dirty="0" err="1" smtClean="0"/>
              <a:t>Rel</a:t>
            </a:r>
            <a:r>
              <a:rPr lang="en-US" dirty="0" smtClean="0"/>
              <a:t>-14 studies and standardization, based on white papers from diverse sources – </a:t>
            </a:r>
            <a:r>
              <a:rPr lang="en-US" dirty="0" err="1" smtClean="0"/>
              <a:t>NGMN</a:t>
            </a:r>
            <a:r>
              <a:rPr lang="en-US" dirty="0" smtClean="0"/>
              <a:t>, </a:t>
            </a:r>
            <a:r>
              <a:rPr lang="en-US" dirty="0" err="1" smtClean="0"/>
              <a:t>IMT2020</a:t>
            </a:r>
            <a:r>
              <a:rPr lang="en-US" dirty="0" smtClean="0"/>
              <a:t>  (</a:t>
            </a:r>
            <a:r>
              <a:rPr lang="en-US" dirty="0" err="1" smtClean="0"/>
              <a:t>5G</a:t>
            </a:r>
            <a:r>
              <a:rPr lang="en-US" dirty="0" smtClean="0"/>
              <a:t>) Promotion Group, </a:t>
            </a:r>
            <a:r>
              <a:rPr lang="en-US" dirty="0" err="1" smtClean="0"/>
              <a:t>4G</a:t>
            </a:r>
            <a:r>
              <a:rPr lang="en-US" dirty="0" smtClean="0"/>
              <a:t> America,  others.</a:t>
            </a:r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"5G" The Term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"5G", as used in this presentation, does not represent actual 3GPP project planning.</a:t>
            </a:r>
          </a:p>
          <a:p>
            <a:r>
              <a:rPr lang="de-DE" dirty="0"/>
              <a:t>3GPP will begin to use more specific terms in its work.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06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 Progress: 3GPP Advances Further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Added capacity through off-loading and use of unlicensed spectrum</a:t>
            </a:r>
          </a:p>
          <a:p>
            <a:pPr lvl="1"/>
            <a:r>
              <a:rPr lang="de-DE" dirty="0" smtClean="0"/>
              <a:t>Includes Wi-Fi interworking </a:t>
            </a:r>
          </a:p>
          <a:p>
            <a:pPr lvl="2"/>
            <a:r>
              <a:rPr lang="de-DE" dirty="0" smtClean="0"/>
              <a:t>Mobility and  non-seamless offload, with increasingly fine grained policies.</a:t>
            </a:r>
          </a:p>
          <a:p>
            <a:pPr lvl="2"/>
            <a:r>
              <a:rPr lang="de-DE" dirty="0" smtClean="0"/>
              <a:t>Integration and interworking with E-UTRAN, per 3GPP policies, Aggregation of LTE and Wi-Fi radio links.</a:t>
            </a:r>
          </a:p>
          <a:p>
            <a:pPr lvl="1"/>
            <a:r>
              <a:rPr lang="de-DE" dirty="0" smtClean="0"/>
              <a:t>LTE over unlicensed spectrum, "License-Assisted Access"operation</a:t>
            </a:r>
          </a:p>
          <a:p>
            <a:pPr lvl="2"/>
            <a:r>
              <a:rPr lang="de-DE" dirty="0" smtClean="0"/>
              <a:t>Provides additional resources for aggregation, if so configured.</a:t>
            </a:r>
          </a:p>
          <a:p>
            <a:pPr lvl="2"/>
            <a:r>
              <a:rPr lang="de-DE" dirty="0" smtClean="0"/>
              <a:t>Coexistence with Wi-Fi: no more impact than additional Wi-Fi network on the same carrier.</a:t>
            </a:r>
          </a:p>
          <a:p>
            <a:pPr lvl="3"/>
            <a:r>
              <a:rPr lang="de-DE" dirty="0" smtClean="0"/>
              <a:t>Study is ongoing on functions to achieve coexistence with other systems and between operators.</a:t>
            </a:r>
          </a:p>
          <a:p>
            <a:r>
              <a:rPr lang="de-DE" dirty="0" smtClean="0"/>
              <a:t>Advances</a:t>
            </a:r>
          </a:p>
          <a:p>
            <a:pPr lvl="1"/>
            <a:r>
              <a:rPr lang="de-DE" dirty="0" smtClean="0"/>
              <a:t>Carrier Aggregation (up to 32 carriers – a major leap in achievable data rates)</a:t>
            </a:r>
          </a:p>
          <a:p>
            <a:pPr lvl="1"/>
            <a:r>
              <a:rPr lang="de-DE" dirty="0" smtClean="0"/>
              <a:t>Ongoing development of MIMO (increasingly relevant with use of higher frequencies in future)</a:t>
            </a:r>
          </a:p>
          <a:p>
            <a:pPr lvl="1"/>
            <a:r>
              <a:rPr lang="de-DE" dirty="0" smtClean="0"/>
              <a:t>Indoor Positioning (a study at this point, to  improve location capability indoors)</a:t>
            </a:r>
          </a:p>
          <a:p>
            <a:r>
              <a:rPr lang="de-DE" dirty="0" smtClean="0"/>
              <a:t>Support for New Services</a:t>
            </a:r>
          </a:p>
          <a:p>
            <a:pPr lvl="1"/>
            <a:r>
              <a:rPr lang="de-DE" dirty="0" smtClean="0"/>
              <a:t>Proximity Based Services (discovery &amp; communication enhancements), Vehicle to Vehicle Communication</a:t>
            </a:r>
          </a:p>
          <a:p>
            <a:pPr lvl="1"/>
            <a:r>
              <a:rPr lang="de-DE" dirty="0" smtClean="0"/>
              <a:t>Internet of Things (low power consumption, low complexity)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9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 Progress: </a:t>
            </a:r>
            <a:r>
              <a:rPr lang="de-DE" dirty="0" smtClean="0"/>
              <a:t>Service Delivery Features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Dedicated Core Networks</a:t>
            </a:r>
          </a:p>
          <a:p>
            <a:pPr lvl="1"/>
            <a:r>
              <a:rPr lang="de-DE" dirty="0" smtClean="0"/>
              <a:t>Separates the serving nodes from service, based on policy associated with individual subscribers, allowing flexible deployment of Enhanced Packet Core functions. </a:t>
            </a:r>
          </a:p>
          <a:p>
            <a:r>
              <a:rPr lang="de-DE" dirty="0" smtClean="0"/>
              <a:t>Flexible Mobile Service Steering</a:t>
            </a:r>
          </a:p>
          <a:p>
            <a:pPr lvl="1"/>
            <a:r>
              <a:rPr lang="de-DE" dirty="0" smtClean="0"/>
              <a:t>Introduces a new capability to steer traffic towards 'service functions' external to the 3GPP Enhanced Packet Core Network – e.g. NAT, security filters, media enhancers, etc.). Steering uses 3GPP-defined policies.</a:t>
            </a:r>
          </a:p>
          <a:p>
            <a:r>
              <a:rPr lang="de-DE" dirty="0" smtClean="0"/>
              <a:t>Machine Type Communication Service Enablement</a:t>
            </a:r>
          </a:p>
          <a:p>
            <a:pPr lvl="1"/>
            <a:r>
              <a:rPr lang="de-DE" dirty="0" smtClean="0"/>
              <a:t>Service capability exposure to 3GPP information and functionality – in Release 13 for Monitoring and Group Enhancements – extensible to more.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96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 Progress</a:t>
            </a:r>
            <a:r>
              <a:rPr lang="de-DE" dirty="0" smtClean="0"/>
              <a:t>: NFV-related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Study ongoing in the 3GPP Telecom Management working group on network management of virtualized networks</a:t>
            </a:r>
          </a:p>
          <a:p>
            <a:pPr lvl="1"/>
            <a:r>
              <a:rPr lang="de-DE" dirty="0" smtClean="0"/>
              <a:t>ETSI ISG NFV 'MANO' / 'IFA' architecture framework as starting point</a:t>
            </a:r>
          </a:p>
          <a:p>
            <a:r>
              <a:rPr lang="de-DE" dirty="0" smtClean="0"/>
              <a:t>Conclusions have not yet been documented in the TR; normative work is expected to begin shortly:</a:t>
            </a:r>
          </a:p>
          <a:p>
            <a:pPr lvl="1"/>
            <a:r>
              <a:rPr lang="de-DE" dirty="0" smtClean="0"/>
              <a:t>specify the architecture, concepts, use cases and requirements for mobile networks that include Virtual Network Functions</a:t>
            </a:r>
          </a:p>
          <a:p>
            <a:pPr lvl="1"/>
            <a:r>
              <a:rPr lang="de-DE" dirty="0" smtClean="0"/>
              <a:t>specify management solutions for Fault Management, Configuration Management, Performance Management, Lifecycle Mangement functions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4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Services and Markets Technology Enablers (SMARTER)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Discusses use cases, derived from 5G white papers.</a:t>
            </a:r>
          </a:p>
          <a:p>
            <a:pPr lvl="1"/>
            <a:r>
              <a:rPr lang="de-DE" dirty="0" smtClean="0"/>
              <a:t>Use cases consider combinations of new capabilities: Low Latency, High Bandwidth, High Reliability, Highly Mobile, Management of Network (for diverse criteria for services, markets, etc.), Flexible Deployment (of resources), others.</a:t>
            </a:r>
          </a:p>
          <a:p>
            <a:pPr lvl="1"/>
            <a:r>
              <a:rPr lang="de-DE" dirty="0" smtClean="0"/>
              <a:t>Use cases will be consolidated to identify requirements.</a:t>
            </a:r>
          </a:p>
          <a:p>
            <a:r>
              <a:rPr lang="de-DE" dirty="0" smtClean="0"/>
              <a:t>It is foreseen that this work will provide the basis for system and architecture work, as well as input for RAN requirements. </a:t>
            </a:r>
          </a:p>
          <a:p>
            <a:pPr lvl="1"/>
            <a:r>
              <a:rPr lang="de-DE" dirty="0" smtClean="0"/>
              <a:t>This work has yet to start in 3GPP.</a:t>
            </a:r>
          </a:p>
        </p:txBody>
      </p:sp>
    </p:spTree>
    <p:extLst>
      <p:ext uri="{BB962C8B-B14F-4D97-AF65-F5344CB8AC3E}">
        <p14:creationId xmlns:p14="http://schemas.microsoft.com/office/powerpoint/2010/main" val="40027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50" y="1032366"/>
            <a:ext cx="8424499" cy="4622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3GPP "5G" Timeline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06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9482" y="1709738"/>
            <a:ext cx="10207967" cy="2852737"/>
          </a:xfrm>
        </p:spPr>
        <p:txBody>
          <a:bodyPr/>
          <a:lstStyle/>
          <a:p>
            <a:r>
              <a:rPr lang="de-DE" dirty="0" smtClean="0"/>
              <a:t>Thank you for your attention.</a:t>
            </a:r>
            <a:endParaRPr 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139482" y="4589463"/>
            <a:ext cx="10207967" cy="1500187"/>
          </a:xfrm>
        </p:spPr>
        <p:txBody>
          <a:bodyPr/>
          <a:lstStyle/>
          <a:p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Erik Guttman • 3GPP TSG SA Chairman • erik.guttman@partner.samsung.com</a:t>
            </a:r>
          </a:p>
        </p:txBody>
      </p:sp>
    </p:spTree>
    <p:extLst>
      <p:ext uri="{BB962C8B-B14F-4D97-AF65-F5344CB8AC3E}">
        <p14:creationId xmlns:p14="http://schemas.microsoft.com/office/powerpoint/2010/main" val="14192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BCA02E-DDFD-4B6D-A8A6-B428737DE4EB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</Words>
  <Application>Microsoft Office PowerPoint</Application>
  <PresentationFormat>Widescreen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Context of 5G Work in 3GPP</vt:lpstr>
      <vt:lpstr>"5G" The Term</vt:lpstr>
      <vt:lpstr>In Progress: 3GPP Advances Further</vt:lpstr>
      <vt:lpstr>In Progress: Service Delivery Features</vt:lpstr>
      <vt:lpstr>In Progress: NFV-related</vt:lpstr>
      <vt:lpstr>Services and Markets Technology Enablers (SMARTER)</vt:lpstr>
      <vt:lpstr>3GPP "5G" Timeline</vt:lpstr>
      <vt:lpstr>Thank you for your attention.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61</cp:revision>
  <cp:lastPrinted>2015-06-10T09:33:51Z</cp:lastPrinted>
  <dcterms:created xsi:type="dcterms:W3CDTF">2015-04-30T14:38:43Z</dcterms:created>
  <dcterms:modified xsi:type="dcterms:W3CDTF">2015-07-13T17:19:25Z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