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slides/slide18.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2"/>
  </p:notesMasterIdLst>
  <p:handoutMasterIdLst>
    <p:handoutMasterId r:id="rId23"/>
  </p:handoutMasterIdLst>
  <p:sldIdLst>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58" r:id="rId21"/>
  </p:sldIdLst>
  <p:sldSz cx="12192000" cy="6858000"/>
  <p:notesSz cx="6794500" cy="9931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44" d="100"/>
          <a:sy n="44" d="100"/>
        </p:scale>
        <p:origin x="60" y="6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zh-CN"/>
          </a:p>
        </p:txBody>
      </p:sp>
      <p:sp>
        <p:nvSpPr>
          <p:cNvPr id="3" name="Date Placeholder 2"/>
          <p:cNvSpPr>
            <a:spLocks noGrp="1"/>
          </p:cNvSpPr>
          <p:nvPr>
            <p:ph type="dt" sz="quarter" idx="1"/>
          </p:nvPr>
        </p:nvSpPr>
        <p:spPr>
          <a:xfrm>
            <a:off x="3848100" y="0"/>
            <a:ext cx="2944813"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040F2EB-0A46-4422-8DB3-6937FCAD5890}" type="datetimeFigureOut">
              <a:rPr lang="en-US" altLang="zh-CN"/>
              <a:pPr>
                <a:defRPr/>
              </a:pPr>
              <a:t>10/07/2015</a:t>
            </a:fld>
            <a:endParaRPr lang="en-US" altLang="zh-CN"/>
          </a:p>
        </p:txBody>
      </p:sp>
      <p:sp>
        <p:nvSpPr>
          <p:cNvPr id="4" name="Footer Placeholder 3"/>
          <p:cNvSpPr>
            <a:spLocks noGrp="1"/>
          </p:cNvSpPr>
          <p:nvPr>
            <p:ph type="ftr" sz="quarter" idx="2"/>
          </p:nvPr>
        </p:nvSpPr>
        <p:spPr>
          <a:xfrm>
            <a:off x="0" y="9432925"/>
            <a:ext cx="2944813" cy="498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zh-CN"/>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604D47-EA4D-44F9-824C-A42DB2225BC9}" type="slidenum">
              <a:rPr lang="en-US" altLang="zh-CN"/>
              <a:pPr>
                <a:defRPr/>
              </a:pPr>
              <a:t>‹#›</a:t>
            </a:fld>
            <a:endParaRPr lang="en-US" altLang="zh-CN"/>
          </a:p>
        </p:txBody>
      </p:sp>
    </p:spTree>
    <p:extLst>
      <p:ext uri="{BB962C8B-B14F-4D97-AF65-F5344CB8AC3E}">
        <p14:creationId xmlns:p14="http://schemas.microsoft.com/office/powerpoint/2010/main" val="2362314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zh-CN"/>
          </a:p>
        </p:txBody>
      </p:sp>
      <p:sp>
        <p:nvSpPr>
          <p:cNvPr id="3" name="Date Placeholder 2"/>
          <p:cNvSpPr>
            <a:spLocks noGrp="1"/>
          </p:cNvSpPr>
          <p:nvPr>
            <p:ph type="dt" idx="1"/>
          </p:nvPr>
        </p:nvSpPr>
        <p:spPr>
          <a:xfrm>
            <a:off x="3848100" y="0"/>
            <a:ext cx="2944813"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C286BFC-AB16-4BF9-A7CF-C7FF0B59380A}" type="datetimeFigureOut">
              <a:rPr lang="en-US" altLang="zh-CN"/>
              <a:pPr>
                <a:defRPr/>
              </a:pPr>
              <a:t>10/07/2015</a:t>
            </a:fld>
            <a:endParaRPr lang="en-US" altLang="zh-CN"/>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2925"/>
            <a:ext cx="2944813" cy="498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zh-CN"/>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62264AC-A47F-42A1-9B70-73B6950D10EA}" type="slidenum">
              <a:rPr lang="en-US" altLang="zh-CN"/>
              <a:pPr>
                <a:defRPr/>
              </a:pPr>
              <a:t>‹#›</a:t>
            </a:fld>
            <a:endParaRPr lang="en-US" altLang="zh-CN"/>
          </a:p>
        </p:txBody>
      </p:sp>
    </p:spTree>
    <p:extLst>
      <p:ext uri="{BB962C8B-B14F-4D97-AF65-F5344CB8AC3E}">
        <p14:creationId xmlns:p14="http://schemas.microsoft.com/office/powerpoint/2010/main" val="3012323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73025" y="749300"/>
            <a:ext cx="66532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77320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73025" y="749300"/>
            <a:ext cx="66532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2032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xfrm>
            <a:off x="73025" y="749300"/>
            <a:ext cx="66532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Windows; word</a:t>
            </a: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Calibri" panose="020F0502020204030204" pitchFamily="34" charset="0"/>
              </a:defRPr>
            </a:lvl1pPr>
            <a:lvl2pPr marL="742950" indent="-285750" defTabSz="928688">
              <a:defRPr>
                <a:solidFill>
                  <a:schemeClr val="tx1"/>
                </a:solidFill>
                <a:latin typeface="Calibri" panose="020F0502020204030204" pitchFamily="34" charset="0"/>
              </a:defRPr>
            </a:lvl2pPr>
            <a:lvl3pPr marL="1143000" indent="-228600" defTabSz="928688">
              <a:defRPr>
                <a:solidFill>
                  <a:schemeClr val="tx1"/>
                </a:solidFill>
                <a:latin typeface="Calibri" panose="020F0502020204030204" pitchFamily="34" charset="0"/>
              </a:defRPr>
            </a:lvl3pPr>
            <a:lvl4pPr marL="1600200" indent="-228600" defTabSz="928688">
              <a:defRPr>
                <a:solidFill>
                  <a:schemeClr val="tx1"/>
                </a:solidFill>
                <a:latin typeface="Calibri" panose="020F0502020204030204" pitchFamily="34" charset="0"/>
              </a:defRPr>
            </a:lvl4pPr>
            <a:lvl5pPr marL="2057400" indent="-228600" defTabSz="928688">
              <a:defRPr>
                <a:solidFill>
                  <a:schemeClr val="tx1"/>
                </a:solidFill>
                <a:latin typeface="Calibri" panose="020F0502020204030204" pitchFamily="34" charset="0"/>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defRPr>
            </a:lvl9pPr>
          </a:lstStyle>
          <a:p>
            <a:fld id="{9DE8B6C5-1AD2-488F-8F2B-AE6B23E93FE3}" type="slidenum">
              <a:rPr lang="zh-CN" altLang="en-US">
                <a:solidFill>
                  <a:srgbClr val="000000"/>
                </a:solidFill>
                <a:latin typeface="Times New Roman" panose="02020603050405020304" pitchFamily="18" charset="0"/>
                <a:cs typeface="Arial" panose="020B0604020202020204" pitchFamily="34" charset="0"/>
              </a:rPr>
              <a:pPr/>
              <a:t>8</a:t>
            </a:fld>
            <a:endParaRPr lang="en-US" altLang="zh-CN">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7049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73025" y="749300"/>
            <a:ext cx="66532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57350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Calibri" panose="020F0502020204030204" pitchFamily="34" charset="0"/>
              </a:defRPr>
            </a:lvl1pPr>
            <a:lvl2pPr marL="742950" indent="-285750" defTabSz="928688">
              <a:defRPr>
                <a:solidFill>
                  <a:schemeClr val="tx1"/>
                </a:solidFill>
                <a:latin typeface="Calibri" panose="020F0502020204030204" pitchFamily="34" charset="0"/>
              </a:defRPr>
            </a:lvl2pPr>
            <a:lvl3pPr marL="1143000" indent="-228600" defTabSz="928688">
              <a:defRPr>
                <a:solidFill>
                  <a:schemeClr val="tx1"/>
                </a:solidFill>
                <a:latin typeface="Calibri" panose="020F0502020204030204" pitchFamily="34" charset="0"/>
              </a:defRPr>
            </a:lvl3pPr>
            <a:lvl4pPr marL="1600200" indent="-228600" defTabSz="928688">
              <a:defRPr>
                <a:solidFill>
                  <a:schemeClr val="tx1"/>
                </a:solidFill>
                <a:latin typeface="Calibri" panose="020F0502020204030204" pitchFamily="34" charset="0"/>
              </a:defRPr>
            </a:lvl4pPr>
            <a:lvl5pPr marL="2057400" indent="-228600" defTabSz="928688">
              <a:defRPr>
                <a:solidFill>
                  <a:schemeClr val="tx1"/>
                </a:solidFill>
                <a:latin typeface="Calibri" panose="020F0502020204030204" pitchFamily="34" charset="0"/>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defRPr>
            </a:lvl9pPr>
          </a:lstStyle>
          <a:p>
            <a:fld id="{89396527-6299-4887-A71E-9E849F2AB7CE}" type="slidenum">
              <a:rPr lang="en-US" altLang="zh-CN">
                <a:latin typeface="Times New Roman" panose="02020603050405020304" pitchFamily="18" charset="0"/>
                <a:cs typeface="Arial" panose="020B0604020202020204" pitchFamily="34" charset="0"/>
              </a:rPr>
              <a:pPr/>
              <a:t>10</a:t>
            </a:fld>
            <a:endParaRPr lang="en-US" altLang="zh-CN">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621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73025" y="749300"/>
            <a:ext cx="66532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04954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Calibri" panose="020F0502020204030204" pitchFamily="34" charset="0"/>
              </a:defRPr>
            </a:lvl1pPr>
            <a:lvl2pPr marL="742950" indent="-285750" defTabSz="928688">
              <a:defRPr>
                <a:solidFill>
                  <a:schemeClr val="tx1"/>
                </a:solidFill>
                <a:latin typeface="Calibri" panose="020F0502020204030204" pitchFamily="34" charset="0"/>
              </a:defRPr>
            </a:lvl2pPr>
            <a:lvl3pPr marL="1143000" indent="-228600" defTabSz="928688">
              <a:defRPr>
                <a:solidFill>
                  <a:schemeClr val="tx1"/>
                </a:solidFill>
                <a:latin typeface="Calibri" panose="020F0502020204030204" pitchFamily="34" charset="0"/>
              </a:defRPr>
            </a:lvl3pPr>
            <a:lvl4pPr marL="1600200" indent="-228600" defTabSz="928688">
              <a:defRPr>
                <a:solidFill>
                  <a:schemeClr val="tx1"/>
                </a:solidFill>
                <a:latin typeface="Calibri" panose="020F0502020204030204" pitchFamily="34" charset="0"/>
              </a:defRPr>
            </a:lvl4pPr>
            <a:lvl5pPr marL="2057400" indent="-228600" defTabSz="928688">
              <a:defRPr>
                <a:solidFill>
                  <a:schemeClr val="tx1"/>
                </a:solidFill>
                <a:latin typeface="Calibri" panose="020F0502020204030204" pitchFamily="34" charset="0"/>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defRPr>
            </a:lvl9pPr>
          </a:lstStyle>
          <a:p>
            <a:fld id="{00D33A4B-566D-49F3-88F0-82F66CEAC045}" type="slidenum">
              <a:rPr lang="en-US" altLang="zh-CN">
                <a:latin typeface="Times New Roman" panose="02020603050405020304" pitchFamily="18" charset="0"/>
                <a:cs typeface="Arial" panose="020B0604020202020204" pitchFamily="34" charset="0"/>
              </a:rPr>
              <a:pPr/>
              <a:t>16</a:t>
            </a:fld>
            <a:endParaRPr lang="en-US" altLang="zh-CN">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853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b="1"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Calibri" panose="020F0502020204030204" pitchFamily="34" charset="0"/>
              </a:defRPr>
            </a:lvl1pPr>
            <a:lvl2pPr marL="742950" indent="-285750" defTabSz="990600">
              <a:defRPr>
                <a:solidFill>
                  <a:schemeClr val="tx1"/>
                </a:solidFill>
                <a:latin typeface="Calibri" panose="020F0502020204030204" pitchFamily="34" charset="0"/>
              </a:defRPr>
            </a:lvl2pPr>
            <a:lvl3pPr marL="1143000" indent="-228600" defTabSz="990600">
              <a:defRPr>
                <a:solidFill>
                  <a:schemeClr val="tx1"/>
                </a:solidFill>
                <a:latin typeface="Calibri" panose="020F0502020204030204" pitchFamily="34" charset="0"/>
              </a:defRPr>
            </a:lvl3pPr>
            <a:lvl4pPr marL="1600200" indent="-228600" defTabSz="990600">
              <a:defRPr>
                <a:solidFill>
                  <a:schemeClr val="tx1"/>
                </a:solidFill>
                <a:latin typeface="Calibri" panose="020F0502020204030204" pitchFamily="34" charset="0"/>
              </a:defRPr>
            </a:lvl4pPr>
            <a:lvl5pPr marL="2057400" indent="-228600" defTabSz="990600">
              <a:defRPr>
                <a:solidFill>
                  <a:schemeClr val="tx1"/>
                </a:solidFill>
                <a:latin typeface="Calibri" panose="020F050202020403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defRPr>
            </a:lvl9pPr>
          </a:lstStyle>
          <a:p>
            <a:fld id="{27439152-F56D-4273-A0E7-D44AF8CFF2DE}" type="slidenum">
              <a:rPr lang="zh-CN" altLang="en-US" sz="1300"/>
              <a:pPr/>
              <a:t>17</a:t>
            </a:fld>
            <a:endParaRPr lang="en-US" altLang="zh-CN" sz="1300"/>
          </a:p>
        </p:txBody>
      </p:sp>
    </p:spTree>
    <p:extLst>
      <p:ext uri="{BB962C8B-B14F-4D97-AF65-F5344CB8AC3E}">
        <p14:creationId xmlns:p14="http://schemas.microsoft.com/office/powerpoint/2010/main" val="103407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9661EF3-0AB9-4878-B23F-E12F53E110F0}" type="datetimeFigureOut">
              <a:rPr lang="en-US" altLang="zh-CN"/>
              <a:pPr>
                <a:defRPr/>
              </a:pPr>
              <a:t>10/07/2015</a:t>
            </a:fld>
            <a:endParaRPr lang="en-US" altLang="zh-CN"/>
          </a:p>
        </p:txBody>
      </p:sp>
      <p:sp>
        <p:nvSpPr>
          <p:cNvPr id="5" name="Footer Placeholder 4"/>
          <p:cNvSpPr>
            <a:spLocks noGrp="1"/>
          </p:cNvSpPr>
          <p:nvPr>
            <p:ph type="ftr" sz="quarter" idx="11"/>
          </p:nvPr>
        </p:nvSpPr>
        <p:spPr/>
        <p:txBody>
          <a:bodyPr/>
          <a:lstStyle>
            <a:lvl1pPr>
              <a:defRPr smtClean="0"/>
            </a:lvl1pPr>
          </a:lstStyle>
          <a:p>
            <a:pPr>
              <a:defRPr/>
            </a:pPr>
            <a:endParaRPr lang="en-US" altLang="zh-CN"/>
          </a:p>
        </p:txBody>
      </p:sp>
      <p:sp>
        <p:nvSpPr>
          <p:cNvPr id="6" name="Slide Number Placeholder 5"/>
          <p:cNvSpPr>
            <a:spLocks noGrp="1"/>
          </p:cNvSpPr>
          <p:nvPr>
            <p:ph type="sldNum" sz="quarter" idx="12"/>
          </p:nvPr>
        </p:nvSpPr>
        <p:spPr/>
        <p:txBody>
          <a:bodyPr/>
          <a:lstStyle>
            <a:lvl1pPr>
              <a:defRPr smtClean="0"/>
            </a:lvl1pPr>
          </a:lstStyle>
          <a:p>
            <a:pPr>
              <a:defRPr/>
            </a:pPr>
            <a:fld id="{8A87F6B3-E8BE-4E07-BC07-6877681917C0}" type="slidenum">
              <a:rPr lang="en-US" altLang="zh-CN"/>
              <a:pPr>
                <a:defRPr/>
              </a:pPr>
              <a:t>‹#›</a:t>
            </a:fld>
            <a:endParaRPr lang="en-US" altLang="zh-CN"/>
          </a:p>
        </p:txBody>
      </p:sp>
    </p:spTree>
    <p:extLst>
      <p:ext uri="{BB962C8B-B14F-4D97-AF65-F5344CB8AC3E}">
        <p14:creationId xmlns:p14="http://schemas.microsoft.com/office/powerpoint/2010/main" val="306802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0B97052-2402-42D0-AB07-E6F2EAAC14D5}" type="datetimeFigureOut">
              <a:rPr lang="en-US" altLang="zh-CN"/>
              <a:pPr>
                <a:defRPr/>
              </a:pPr>
              <a:t>10/07/2015</a:t>
            </a:fld>
            <a:endParaRPr lang="en-US" altLang="zh-CN"/>
          </a:p>
        </p:txBody>
      </p:sp>
      <p:sp>
        <p:nvSpPr>
          <p:cNvPr id="5" name="Footer Placeholder 4"/>
          <p:cNvSpPr>
            <a:spLocks noGrp="1"/>
          </p:cNvSpPr>
          <p:nvPr>
            <p:ph type="ftr" sz="quarter" idx="11"/>
          </p:nvPr>
        </p:nvSpPr>
        <p:spPr/>
        <p:txBody>
          <a:bodyPr/>
          <a:lstStyle>
            <a:lvl1pPr>
              <a:defRPr smtClean="0"/>
            </a:lvl1pPr>
          </a:lstStyle>
          <a:p>
            <a:pPr>
              <a:defRPr/>
            </a:pPr>
            <a:endParaRPr lang="en-US" altLang="zh-CN"/>
          </a:p>
        </p:txBody>
      </p:sp>
      <p:sp>
        <p:nvSpPr>
          <p:cNvPr id="6" name="Slide Number Placeholder 5"/>
          <p:cNvSpPr>
            <a:spLocks noGrp="1"/>
          </p:cNvSpPr>
          <p:nvPr>
            <p:ph type="sldNum" sz="quarter" idx="12"/>
          </p:nvPr>
        </p:nvSpPr>
        <p:spPr/>
        <p:txBody>
          <a:bodyPr/>
          <a:lstStyle>
            <a:lvl1pPr>
              <a:defRPr smtClean="0"/>
            </a:lvl1pPr>
          </a:lstStyle>
          <a:p>
            <a:pPr>
              <a:defRPr/>
            </a:pPr>
            <a:fld id="{0F04C6EA-51C1-4DA1-85B8-F3B83D734C4F}" type="slidenum">
              <a:rPr lang="en-US" altLang="zh-CN"/>
              <a:pPr>
                <a:defRPr/>
              </a:pPr>
              <a:t>‹#›</a:t>
            </a:fld>
            <a:endParaRPr lang="en-US" altLang="zh-CN"/>
          </a:p>
        </p:txBody>
      </p:sp>
    </p:spTree>
    <p:extLst>
      <p:ext uri="{BB962C8B-B14F-4D97-AF65-F5344CB8AC3E}">
        <p14:creationId xmlns:p14="http://schemas.microsoft.com/office/powerpoint/2010/main" val="297604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27E3D14-8E1F-4782-9B04-5B9604E0439E}" type="datetimeFigureOut">
              <a:rPr lang="en-US" altLang="zh-CN"/>
              <a:pPr>
                <a:defRPr/>
              </a:pPr>
              <a:t>10/07/2015</a:t>
            </a:fld>
            <a:endParaRPr lang="en-US" altLang="zh-CN"/>
          </a:p>
        </p:txBody>
      </p:sp>
      <p:sp>
        <p:nvSpPr>
          <p:cNvPr id="5" name="Footer Placeholder 4"/>
          <p:cNvSpPr>
            <a:spLocks noGrp="1"/>
          </p:cNvSpPr>
          <p:nvPr>
            <p:ph type="ftr" sz="quarter" idx="11"/>
          </p:nvPr>
        </p:nvSpPr>
        <p:spPr/>
        <p:txBody>
          <a:bodyPr/>
          <a:lstStyle>
            <a:lvl1pPr>
              <a:defRPr smtClean="0"/>
            </a:lvl1pPr>
          </a:lstStyle>
          <a:p>
            <a:pPr>
              <a:defRPr/>
            </a:pPr>
            <a:endParaRPr lang="en-US" altLang="zh-CN"/>
          </a:p>
        </p:txBody>
      </p:sp>
      <p:sp>
        <p:nvSpPr>
          <p:cNvPr id="6" name="Slide Number Placeholder 5"/>
          <p:cNvSpPr>
            <a:spLocks noGrp="1"/>
          </p:cNvSpPr>
          <p:nvPr>
            <p:ph type="sldNum" sz="quarter" idx="12"/>
          </p:nvPr>
        </p:nvSpPr>
        <p:spPr/>
        <p:txBody>
          <a:bodyPr/>
          <a:lstStyle>
            <a:lvl1pPr>
              <a:defRPr smtClean="0"/>
            </a:lvl1pPr>
          </a:lstStyle>
          <a:p>
            <a:pPr>
              <a:defRPr/>
            </a:pPr>
            <a:fld id="{FF7773DE-AAAA-4B46-AB9F-7516ABC18283}" type="slidenum">
              <a:rPr lang="en-US" altLang="zh-CN"/>
              <a:pPr>
                <a:defRPr/>
              </a:pPr>
              <a:t>‹#›</a:t>
            </a:fld>
            <a:endParaRPr lang="en-US" altLang="zh-CN"/>
          </a:p>
        </p:txBody>
      </p:sp>
    </p:spTree>
    <p:extLst>
      <p:ext uri="{BB962C8B-B14F-4D97-AF65-F5344CB8AC3E}">
        <p14:creationId xmlns:p14="http://schemas.microsoft.com/office/powerpoint/2010/main" val="277655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6" descr="GSC18-Logo-460-23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93200" y="219075"/>
            <a:ext cx="27924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11871" y="333779"/>
            <a:ext cx="8511619" cy="532639"/>
          </a:xfrm>
          <a:prstGeom prst="rect">
            <a:avLst/>
          </a:prstGeom>
        </p:spPr>
        <p:txBody>
          <a:bodyPr anchor="t"/>
          <a:lstStyle>
            <a:lvl1pPr algn="l">
              <a:defRPr sz="2800" b="1" cap="all"/>
            </a:lvl1pPr>
          </a:lstStyle>
          <a:p>
            <a:r>
              <a:rPr lang="en-US" smtClean="0"/>
              <a:t>Click to edit Master title style</a:t>
            </a:r>
            <a:endParaRPr lang="en-GB" dirty="0"/>
          </a:p>
        </p:txBody>
      </p:sp>
      <p:sp>
        <p:nvSpPr>
          <p:cNvPr id="9" name="מציין מיקום תוכן 2"/>
          <p:cNvSpPr>
            <a:spLocks noGrp="1"/>
          </p:cNvSpPr>
          <p:nvPr>
            <p:ph idx="1"/>
          </p:nvPr>
        </p:nvSpPr>
        <p:spPr>
          <a:xfrm>
            <a:off x="600766" y="1404731"/>
            <a:ext cx="10718247" cy="4903305"/>
          </a:xfrm>
          <a:prstGeom prst="rect">
            <a:avLst/>
          </a:prstGeom>
        </p:spPr>
        <p:txBody>
          <a:bodyPr/>
          <a:lstStyle>
            <a:lvl1pPr>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Arial" pitchFamily="34" charset="0"/>
                <a:ea typeface="宋体" pitchFamily="2" charset="-122"/>
                <a:cs typeface="Arial" pitchFamily="34" charset="0"/>
              </a:defRPr>
            </a:lvl1pPr>
          </a:lstStyle>
          <a:p>
            <a:pPr>
              <a:defRPr/>
            </a:pPr>
            <a:endParaRPr lang="en-US" altLang="zh-CN"/>
          </a:p>
        </p:txBody>
      </p:sp>
      <p:sp>
        <p:nvSpPr>
          <p:cNvPr id="6" name="Footer Placeholder 4"/>
          <p:cNvSpPr>
            <a:spLocks noGrp="1"/>
          </p:cNvSpPr>
          <p:nvPr>
            <p:ph type="ftr" sz="quarter" idx="11"/>
          </p:nvPr>
        </p:nvSpPr>
        <p:spPr>
          <a:xfrm>
            <a:off x="3905250" y="6356350"/>
            <a:ext cx="4559300" cy="365125"/>
          </a:xfrm>
        </p:spPr>
        <p:txBody>
          <a:bodyPr rtlCol="0"/>
          <a:lstStyle>
            <a:lvl1pPr algn="ctr" fontAlgn="auto">
              <a:spcBef>
                <a:spcPts val="0"/>
              </a:spcBef>
              <a:spcAft>
                <a:spcPts val="0"/>
              </a:spcAft>
              <a:defRPr sz="1200">
                <a:solidFill>
                  <a:schemeClr val="tx1">
                    <a:tint val="75000"/>
                  </a:schemeClr>
                </a:solidFill>
                <a:latin typeface="Arial" charset="0"/>
                <a:cs typeface="Arial" charset="0"/>
              </a:defRPr>
            </a:lvl1pPr>
          </a:lstStyle>
          <a:p>
            <a:pPr>
              <a:defRPr/>
            </a:pPr>
            <a:r>
              <a:rPr lang="en-US"/>
              <a:t>GSC-18, 22-23 July 2014, Sophia Antipolis</a:t>
            </a:r>
          </a:p>
        </p:txBody>
      </p:sp>
      <p:sp>
        <p:nvSpPr>
          <p:cNvPr id="8" name="Slide Number Placeholder 5"/>
          <p:cNvSpPr>
            <a:spLocks noGrp="1"/>
          </p:cNvSpPr>
          <p:nvPr>
            <p:ph type="sldNum" sz="quarter" idx="12"/>
          </p:nvPr>
        </p:nvSpPr>
        <p:spPr>
          <a:xfrm>
            <a:off x="8737600" y="6356350"/>
            <a:ext cx="2844800" cy="365125"/>
          </a:xfrm>
        </p:spPr>
        <p:txBody>
          <a:bodyPr rtlCol="0"/>
          <a:lstStyle>
            <a:lvl1pPr algn="r" fontAlgn="auto">
              <a:spcBef>
                <a:spcPts val="0"/>
              </a:spcBef>
              <a:spcAft>
                <a:spcPts val="0"/>
              </a:spcAft>
              <a:defRPr sz="1200">
                <a:solidFill>
                  <a:srgbClr val="898989"/>
                </a:solidFill>
                <a:latin typeface="+mn-lt"/>
                <a:ea typeface="宋体" panose="02010600030101010101" pitchFamily="2" charset="-122"/>
              </a:defRPr>
            </a:lvl1pPr>
          </a:lstStyle>
          <a:p>
            <a:pPr>
              <a:defRPr/>
            </a:pPr>
            <a:fld id="{3DD2E1F0-B44E-4A47-AF71-2D6E24EBBBFC}" type="slidenum">
              <a:rPr lang="en-US" altLang="zh-CN"/>
              <a:pPr>
                <a:defRPr/>
              </a:pPr>
              <a:t>‹#›</a:t>
            </a:fld>
            <a:endParaRPr lang="en-US" altLang="zh-CN"/>
          </a:p>
        </p:txBody>
      </p:sp>
    </p:spTree>
    <p:extLst>
      <p:ext uri="{BB962C8B-B14F-4D97-AF65-F5344CB8AC3E}">
        <p14:creationId xmlns:p14="http://schemas.microsoft.com/office/powerpoint/2010/main" val="120543007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7051" y="1052513"/>
            <a:ext cx="11055349" cy="4679950"/>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5" name="标题 1"/>
          <p:cNvSpPr>
            <a:spLocks noGrp="1"/>
          </p:cNvSpPr>
          <p:nvPr>
            <p:ph type="title"/>
          </p:nvPr>
        </p:nvSpPr>
        <p:spPr>
          <a:xfrm>
            <a:off x="152896" y="159296"/>
            <a:ext cx="6807200" cy="533400"/>
          </a:xfrm>
          <a:prstGeom prst="rect">
            <a:avLst/>
          </a:prstGeom>
        </p:spPr>
        <p:txBody>
          <a:bodyPr/>
          <a:lstStyle/>
          <a:p>
            <a:r>
              <a:rPr lang="en-US" altLang="zh-CN" smtClean="0"/>
              <a:t>Click to edit Master title style</a:t>
            </a:r>
            <a:endParaRPr lang="zh-CN" altLang="en-US"/>
          </a:p>
        </p:txBody>
      </p:sp>
      <p:sp>
        <p:nvSpPr>
          <p:cNvPr id="4" name="Rectangle 9"/>
          <p:cNvSpPr>
            <a:spLocks noGrp="1" noChangeArrowheads="1"/>
          </p:cNvSpPr>
          <p:nvPr>
            <p:ph type="sldNum" sz="quarter" idx="10"/>
          </p:nvPr>
        </p:nvSpPr>
        <p:spPr>
          <a:xfrm>
            <a:off x="10609263" y="5876925"/>
            <a:ext cx="1295400" cy="333375"/>
          </a:xfrm>
        </p:spPr>
        <p:txBody>
          <a:bodyPr rtlCol="0" anchor="t"/>
          <a:lstStyle>
            <a:lvl1pPr fontAlgn="auto">
              <a:spcBef>
                <a:spcPts val="0"/>
              </a:spcBef>
              <a:spcAft>
                <a:spcPts val="0"/>
              </a:spcAft>
              <a:defRPr>
                <a:solidFill>
                  <a:schemeClr val="tx1">
                    <a:tint val="75000"/>
                  </a:schemeClr>
                </a:solidFill>
                <a:latin typeface="+mn-lt"/>
              </a:defRPr>
            </a:lvl1pPr>
          </a:lstStyle>
          <a:p>
            <a:pPr>
              <a:defRPr/>
            </a:pPr>
            <a:fld id="{D68B41C7-4DBC-45EB-8449-6ABE3F5E8C62}" type="slidenum">
              <a:rPr lang="en-US" altLang="zh-CN"/>
              <a:pPr>
                <a:defRPr/>
              </a:pPr>
              <a:t>‹#›</a:t>
            </a:fld>
            <a:endParaRPr lang="en-US" altLang="zh-CN"/>
          </a:p>
        </p:txBody>
      </p:sp>
    </p:spTree>
    <p:extLst>
      <p:ext uri="{BB962C8B-B14F-4D97-AF65-F5344CB8AC3E}">
        <p14:creationId xmlns:p14="http://schemas.microsoft.com/office/powerpoint/2010/main" val="98686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7963"/>
            <a:ext cx="10515600" cy="963111"/>
          </a:xfrm>
        </p:spPr>
        <p:txBody>
          <a:bodyPr>
            <a:normAutofit/>
          </a:bodyPr>
          <a:lstStyle>
            <a:lvl1pPr algn="ctr">
              <a:defRPr sz="4000">
                <a:solidFill>
                  <a:schemeClr val="accent6">
                    <a:lumMod val="75000"/>
                  </a:schemeClr>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838200" y="1419726"/>
            <a:ext cx="10515600" cy="462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ltLang="zh-CN"/>
          </a:p>
        </p:txBody>
      </p:sp>
      <p:sp>
        <p:nvSpPr>
          <p:cNvPr id="5" name="Slide Number Placeholder 5"/>
          <p:cNvSpPr>
            <a:spLocks noGrp="1"/>
          </p:cNvSpPr>
          <p:nvPr>
            <p:ph type="sldNum" sz="quarter" idx="11"/>
          </p:nvPr>
        </p:nvSpPr>
        <p:spPr/>
        <p:txBody>
          <a:bodyPr/>
          <a:lstStyle>
            <a:lvl1pPr>
              <a:defRPr/>
            </a:lvl1pPr>
          </a:lstStyle>
          <a:p>
            <a:pPr>
              <a:defRPr/>
            </a:pPr>
            <a:fld id="{0D7D7EB0-E04E-48C2-8E49-034116D9853D}" type="slidenum">
              <a:rPr lang="en-US" altLang="zh-CN"/>
              <a:pPr>
                <a:defRPr/>
              </a:pPr>
              <a:t>‹#›</a:t>
            </a:fld>
            <a:endParaRPr lang="en-US" altLang="zh-CN"/>
          </a:p>
        </p:txBody>
      </p:sp>
    </p:spTree>
    <p:extLst>
      <p:ext uri="{BB962C8B-B14F-4D97-AF65-F5344CB8AC3E}">
        <p14:creationId xmlns:p14="http://schemas.microsoft.com/office/powerpoint/2010/main" val="327072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128CBA6-500A-4BAB-8D1B-47C5CD212AA5}" type="datetimeFigureOut">
              <a:rPr lang="en-US" altLang="zh-CN"/>
              <a:pPr>
                <a:defRPr/>
              </a:pPr>
              <a:t>10/07/2015</a:t>
            </a:fld>
            <a:endParaRPr lang="en-US" altLang="zh-CN"/>
          </a:p>
        </p:txBody>
      </p:sp>
      <p:sp>
        <p:nvSpPr>
          <p:cNvPr id="5" name="Footer Placeholder 4"/>
          <p:cNvSpPr>
            <a:spLocks noGrp="1"/>
          </p:cNvSpPr>
          <p:nvPr>
            <p:ph type="ftr" sz="quarter" idx="11"/>
          </p:nvPr>
        </p:nvSpPr>
        <p:spPr/>
        <p:txBody>
          <a:bodyPr/>
          <a:lstStyle>
            <a:lvl1pPr>
              <a:defRPr smtClean="0"/>
            </a:lvl1pPr>
          </a:lstStyle>
          <a:p>
            <a:pPr>
              <a:defRPr/>
            </a:pPr>
            <a:endParaRPr lang="en-US" altLang="zh-CN"/>
          </a:p>
        </p:txBody>
      </p:sp>
      <p:sp>
        <p:nvSpPr>
          <p:cNvPr id="6" name="Slide Number Placeholder 5"/>
          <p:cNvSpPr>
            <a:spLocks noGrp="1"/>
          </p:cNvSpPr>
          <p:nvPr>
            <p:ph type="sldNum" sz="quarter" idx="12"/>
          </p:nvPr>
        </p:nvSpPr>
        <p:spPr/>
        <p:txBody>
          <a:bodyPr/>
          <a:lstStyle>
            <a:lvl1pPr>
              <a:defRPr smtClean="0"/>
            </a:lvl1pPr>
          </a:lstStyle>
          <a:p>
            <a:pPr>
              <a:defRPr/>
            </a:pPr>
            <a:fld id="{2964BF57-310C-4F82-9A40-DF1E2FD6CB48}" type="slidenum">
              <a:rPr lang="en-US" altLang="zh-CN"/>
              <a:pPr>
                <a:defRPr/>
              </a:pPr>
              <a:t>‹#›</a:t>
            </a:fld>
            <a:endParaRPr lang="en-US" altLang="zh-CN"/>
          </a:p>
        </p:txBody>
      </p:sp>
    </p:spTree>
    <p:extLst>
      <p:ext uri="{BB962C8B-B14F-4D97-AF65-F5344CB8AC3E}">
        <p14:creationId xmlns:p14="http://schemas.microsoft.com/office/powerpoint/2010/main" val="196052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A98FE4F-B038-4855-B97B-D3A620086356}" type="datetimeFigureOut">
              <a:rPr lang="en-US" altLang="zh-CN"/>
              <a:pPr>
                <a:defRPr/>
              </a:pPr>
              <a:t>10/07/2015</a:t>
            </a:fld>
            <a:endParaRPr lang="en-US" altLang="zh-CN"/>
          </a:p>
        </p:txBody>
      </p:sp>
      <p:sp>
        <p:nvSpPr>
          <p:cNvPr id="6" name="Footer Placeholder 5"/>
          <p:cNvSpPr>
            <a:spLocks noGrp="1"/>
          </p:cNvSpPr>
          <p:nvPr>
            <p:ph type="ftr" sz="quarter" idx="11"/>
          </p:nvPr>
        </p:nvSpPr>
        <p:spPr/>
        <p:txBody>
          <a:bodyPr/>
          <a:lstStyle>
            <a:lvl1pPr>
              <a:defRPr smtClean="0"/>
            </a:lvl1pPr>
          </a:lstStyle>
          <a:p>
            <a:pPr>
              <a:defRPr/>
            </a:pPr>
            <a:endParaRPr lang="en-US" altLang="zh-CN"/>
          </a:p>
        </p:txBody>
      </p:sp>
      <p:sp>
        <p:nvSpPr>
          <p:cNvPr id="7" name="Slide Number Placeholder 6"/>
          <p:cNvSpPr>
            <a:spLocks noGrp="1"/>
          </p:cNvSpPr>
          <p:nvPr>
            <p:ph type="sldNum" sz="quarter" idx="12"/>
          </p:nvPr>
        </p:nvSpPr>
        <p:spPr/>
        <p:txBody>
          <a:bodyPr/>
          <a:lstStyle>
            <a:lvl1pPr>
              <a:defRPr smtClean="0"/>
            </a:lvl1pPr>
          </a:lstStyle>
          <a:p>
            <a:pPr>
              <a:defRPr/>
            </a:pPr>
            <a:fld id="{738434F1-839A-4FE0-B6B4-4F9DA02D2BFE}" type="slidenum">
              <a:rPr lang="en-US" altLang="zh-CN"/>
              <a:pPr>
                <a:defRPr/>
              </a:pPr>
              <a:t>‹#›</a:t>
            </a:fld>
            <a:endParaRPr lang="en-US" altLang="zh-CN"/>
          </a:p>
        </p:txBody>
      </p:sp>
    </p:spTree>
    <p:extLst>
      <p:ext uri="{BB962C8B-B14F-4D97-AF65-F5344CB8AC3E}">
        <p14:creationId xmlns:p14="http://schemas.microsoft.com/office/powerpoint/2010/main" val="21799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4A2021F-2317-4558-A38C-B1F6EDAB6A95}" type="datetimeFigureOut">
              <a:rPr lang="en-US" altLang="zh-CN"/>
              <a:pPr>
                <a:defRPr/>
              </a:pPr>
              <a:t>10/07/2015</a:t>
            </a:fld>
            <a:endParaRPr lang="en-US" altLang="zh-CN"/>
          </a:p>
        </p:txBody>
      </p:sp>
      <p:sp>
        <p:nvSpPr>
          <p:cNvPr id="8" name="Footer Placeholder 7"/>
          <p:cNvSpPr>
            <a:spLocks noGrp="1"/>
          </p:cNvSpPr>
          <p:nvPr>
            <p:ph type="ftr" sz="quarter" idx="11"/>
          </p:nvPr>
        </p:nvSpPr>
        <p:spPr/>
        <p:txBody>
          <a:bodyPr/>
          <a:lstStyle>
            <a:lvl1pPr>
              <a:defRPr smtClean="0"/>
            </a:lvl1pPr>
          </a:lstStyle>
          <a:p>
            <a:pPr>
              <a:defRPr/>
            </a:pPr>
            <a:endParaRPr lang="en-US" altLang="zh-CN"/>
          </a:p>
        </p:txBody>
      </p:sp>
      <p:sp>
        <p:nvSpPr>
          <p:cNvPr id="9" name="Slide Number Placeholder 8"/>
          <p:cNvSpPr>
            <a:spLocks noGrp="1"/>
          </p:cNvSpPr>
          <p:nvPr>
            <p:ph type="sldNum" sz="quarter" idx="12"/>
          </p:nvPr>
        </p:nvSpPr>
        <p:spPr/>
        <p:txBody>
          <a:bodyPr/>
          <a:lstStyle>
            <a:lvl1pPr>
              <a:defRPr smtClean="0"/>
            </a:lvl1pPr>
          </a:lstStyle>
          <a:p>
            <a:pPr>
              <a:defRPr/>
            </a:pPr>
            <a:fld id="{507DDEAB-22C5-4BD8-B17C-73065F9A725F}" type="slidenum">
              <a:rPr lang="en-US" altLang="zh-CN"/>
              <a:pPr>
                <a:defRPr/>
              </a:pPr>
              <a:t>‹#›</a:t>
            </a:fld>
            <a:endParaRPr lang="en-US" altLang="zh-CN"/>
          </a:p>
        </p:txBody>
      </p:sp>
    </p:spTree>
    <p:extLst>
      <p:ext uri="{BB962C8B-B14F-4D97-AF65-F5344CB8AC3E}">
        <p14:creationId xmlns:p14="http://schemas.microsoft.com/office/powerpoint/2010/main" val="421355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42AC297-3804-45A9-91DF-7BE603FFC173}" type="datetimeFigureOut">
              <a:rPr lang="en-US" altLang="zh-CN"/>
              <a:pPr>
                <a:defRPr/>
              </a:pPr>
              <a:t>10/07/2015</a:t>
            </a:fld>
            <a:endParaRPr lang="en-US" altLang="zh-CN"/>
          </a:p>
        </p:txBody>
      </p:sp>
      <p:sp>
        <p:nvSpPr>
          <p:cNvPr id="4" name="Footer Placeholder 3"/>
          <p:cNvSpPr>
            <a:spLocks noGrp="1"/>
          </p:cNvSpPr>
          <p:nvPr>
            <p:ph type="ftr" sz="quarter" idx="11"/>
          </p:nvPr>
        </p:nvSpPr>
        <p:spPr/>
        <p:txBody>
          <a:bodyPr/>
          <a:lstStyle>
            <a:lvl1pPr>
              <a:defRPr smtClean="0"/>
            </a:lvl1pPr>
          </a:lstStyle>
          <a:p>
            <a:pPr>
              <a:defRPr/>
            </a:pPr>
            <a:endParaRPr lang="en-US" altLang="zh-CN"/>
          </a:p>
        </p:txBody>
      </p:sp>
      <p:sp>
        <p:nvSpPr>
          <p:cNvPr id="5" name="Slide Number Placeholder 4"/>
          <p:cNvSpPr>
            <a:spLocks noGrp="1"/>
          </p:cNvSpPr>
          <p:nvPr>
            <p:ph type="sldNum" sz="quarter" idx="12"/>
          </p:nvPr>
        </p:nvSpPr>
        <p:spPr/>
        <p:txBody>
          <a:bodyPr/>
          <a:lstStyle>
            <a:lvl1pPr>
              <a:defRPr smtClean="0"/>
            </a:lvl1pPr>
          </a:lstStyle>
          <a:p>
            <a:pPr>
              <a:defRPr/>
            </a:pPr>
            <a:fld id="{4B07AA42-8B06-4DC4-8C0F-797A49F0C601}" type="slidenum">
              <a:rPr lang="en-US" altLang="zh-CN"/>
              <a:pPr>
                <a:defRPr/>
              </a:pPr>
              <a:t>‹#›</a:t>
            </a:fld>
            <a:endParaRPr lang="en-US" altLang="zh-CN"/>
          </a:p>
        </p:txBody>
      </p:sp>
    </p:spTree>
    <p:extLst>
      <p:ext uri="{BB962C8B-B14F-4D97-AF65-F5344CB8AC3E}">
        <p14:creationId xmlns:p14="http://schemas.microsoft.com/office/powerpoint/2010/main" val="27388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84A4136-17FB-4A86-83D5-B6FE4314CDAB}" type="datetimeFigureOut">
              <a:rPr lang="en-US" altLang="zh-CN"/>
              <a:pPr>
                <a:defRPr/>
              </a:pPr>
              <a:t>10/07/2015</a:t>
            </a:fld>
            <a:endParaRPr lang="en-US" altLang="zh-CN"/>
          </a:p>
        </p:txBody>
      </p:sp>
      <p:sp>
        <p:nvSpPr>
          <p:cNvPr id="3" name="Footer Placeholder 2"/>
          <p:cNvSpPr>
            <a:spLocks noGrp="1"/>
          </p:cNvSpPr>
          <p:nvPr>
            <p:ph type="ftr" sz="quarter" idx="11"/>
          </p:nvPr>
        </p:nvSpPr>
        <p:spPr/>
        <p:txBody>
          <a:bodyPr/>
          <a:lstStyle>
            <a:lvl1pPr>
              <a:defRPr smtClean="0"/>
            </a:lvl1pPr>
          </a:lstStyle>
          <a:p>
            <a:pPr>
              <a:defRPr/>
            </a:pPr>
            <a:endParaRPr lang="en-US" altLang="zh-CN"/>
          </a:p>
        </p:txBody>
      </p:sp>
      <p:sp>
        <p:nvSpPr>
          <p:cNvPr id="4" name="Slide Number Placeholder 3"/>
          <p:cNvSpPr>
            <a:spLocks noGrp="1"/>
          </p:cNvSpPr>
          <p:nvPr>
            <p:ph type="sldNum" sz="quarter" idx="12"/>
          </p:nvPr>
        </p:nvSpPr>
        <p:spPr/>
        <p:txBody>
          <a:bodyPr/>
          <a:lstStyle>
            <a:lvl1pPr>
              <a:defRPr smtClean="0"/>
            </a:lvl1pPr>
          </a:lstStyle>
          <a:p>
            <a:pPr>
              <a:defRPr/>
            </a:pPr>
            <a:fld id="{151E71EF-F8A3-4EEB-9F89-C333E761B52A}" type="slidenum">
              <a:rPr lang="en-US" altLang="zh-CN"/>
              <a:pPr>
                <a:defRPr/>
              </a:pPr>
              <a:t>‹#›</a:t>
            </a:fld>
            <a:endParaRPr lang="en-US" altLang="zh-CN"/>
          </a:p>
        </p:txBody>
      </p:sp>
    </p:spTree>
    <p:extLst>
      <p:ext uri="{BB962C8B-B14F-4D97-AF65-F5344CB8AC3E}">
        <p14:creationId xmlns:p14="http://schemas.microsoft.com/office/powerpoint/2010/main" val="70831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5D5418B-BB2B-4252-BAC2-B47EF5CF1AF4}" type="datetimeFigureOut">
              <a:rPr lang="en-US" altLang="zh-CN"/>
              <a:pPr>
                <a:defRPr/>
              </a:pPr>
              <a:t>10/07/2015</a:t>
            </a:fld>
            <a:endParaRPr lang="en-US" altLang="zh-CN"/>
          </a:p>
        </p:txBody>
      </p:sp>
      <p:sp>
        <p:nvSpPr>
          <p:cNvPr id="6" name="Footer Placeholder 5"/>
          <p:cNvSpPr>
            <a:spLocks noGrp="1"/>
          </p:cNvSpPr>
          <p:nvPr>
            <p:ph type="ftr" sz="quarter" idx="11"/>
          </p:nvPr>
        </p:nvSpPr>
        <p:spPr/>
        <p:txBody>
          <a:bodyPr/>
          <a:lstStyle>
            <a:lvl1pPr>
              <a:defRPr smtClean="0"/>
            </a:lvl1pPr>
          </a:lstStyle>
          <a:p>
            <a:pPr>
              <a:defRPr/>
            </a:pPr>
            <a:endParaRPr lang="en-US" altLang="zh-CN"/>
          </a:p>
        </p:txBody>
      </p:sp>
      <p:sp>
        <p:nvSpPr>
          <p:cNvPr id="7" name="Slide Number Placeholder 6"/>
          <p:cNvSpPr>
            <a:spLocks noGrp="1"/>
          </p:cNvSpPr>
          <p:nvPr>
            <p:ph type="sldNum" sz="quarter" idx="12"/>
          </p:nvPr>
        </p:nvSpPr>
        <p:spPr/>
        <p:txBody>
          <a:bodyPr/>
          <a:lstStyle>
            <a:lvl1pPr>
              <a:defRPr smtClean="0"/>
            </a:lvl1pPr>
          </a:lstStyle>
          <a:p>
            <a:pPr>
              <a:defRPr/>
            </a:pPr>
            <a:fld id="{D2551A40-992A-4B24-8BD3-BC1FE355053E}" type="slidenum">
              <a:rPr lang="en-US" altLang="zh-CN"/>
              <a:pPr>
                <a:defRPr/>
              </a:pPr>
              <a:t>‹#›</a:t>
            </a:fld>
            <a:endParaRPr lang="en-US" altLang="zh-CN"/>
          </a:p>
        </p:txBody>
      </p:sp>
    </p:spTree>
    <p:extLst>
      <p:ext uri="{BB962C8B-B14F-4D97-AF65-F5344CB8AC3E}">
        <p14:creationId xmlns:p14="http://schemas.microsoft.com/office/powerpoint/2010/main" val="200979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19115C5-93EF-4A4E-A53D-4B95DAE0CA55}" type="datetimeFigureOut">
              <a:rPr lang="en-US" altLang="zh-CN"/>
              <a:pPr>
                <a:defRPr/>
              </a:pPr>
              <a:t>10/07/2015</a:t>
            </a:fld>
            <a:endParaRPr lang="en-US" altLang="zh-CN"/>
          </a:p>
        </p:txBody>
      </p:sp>
      <p:sp>
        <p:nvSpPr>
          <p:cNvPr id="6" name="Footer Placeholder 5"/>
          <p:cNvSpPr>
            <a:spLocks noGrp="1"/>
          </p:cNvSpPr>
          <p:nvPr>
            <p:ph type="ftr" sz="quarter" idx="11"/>
          </p:nvPr>
        </p:nvSpPr>
        <p:spPr/>
        <p:txBody>
          <a:bodyPr/>
          <a:lstStyle>
            <a:lvl1pPr>
              <a:defRPr smtClean="0"/>
            </a:lvl1pPr>
          </a:lstStyle>
          <a:p>
            <a:pPr>
              <a:defRPr/>
            </a:pPr>
            <a:endParaRPr lang="en-US" altLang="zh-CN"/>
          </a:p>
        </p:txBody>
      </p:sp>
      <p:sp>
        <p:nvSpPr>
          <p:cNvPr id="7" name="Slide Number Placeholder 6"/>
          <p:cNvSpPr>
            <a:spLocks noGrp="1"/>
          </p:cNvSpPr>
          <p:nvPr>
            <p:ph type="sldNum" sz="quarter" idx="12"/>
          </p:nvPr>
        </p:nvSpPr>
        <p:spPr/>
        <p:txBody>
          <a:bodyPr/>
          <a:lstStyle>
            <a:lvl1pPr>
              <a:defRPr smtClean="0"/>
            </a:lvl1pPr>
          </a:lstStyle>
          <a:p>
            <a:pPr>
              <a:defRPr/>
            </a:pPr>
            <a:fld id="{2BE17BD5-10FA-4DFB-B0BB-7CBBF1C94B96}" type="slidenum">
              <a:rPr lang="en-US" altLang="zh-CN"/>
              <a:pPr>
                <a:defRPr/>
              </a:pPr>
              <a:t>‹#›</a:t>
            </a:fld>
            <a:endParaRPr lang="en-US" altLang="zh-CN"/>
          </a:p>
        </p:txBody>
      </p:sp>
    </p:spTree>
    <p:extLst>
      <p:ext uri="{BB962C8B-B14F-4D97-AF65-F5344CB8AC3E}">
        <p14:creationId xmlns:p14="http://schemas.microsoft.com/office/powerpoint/2010/main" val="81551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5">
            <a:extLst>
              <a:ext uri="{28A0092B-C50C-407E-A947-70E740481C1C}">
                <a14:useLocalDpi xmlns:a14="http://schemas.microsoft.com/office/drawing/2010/main" val="0"/>
              </a:ext>
            </a:extLst>
          </a:blip>
          <a:srcRect l="83820" t="77725" r="2931" b="4433"/>
          <a:stretch>
            <a:fillRect/>
          </a:stretch>
        </p:blipFill>
        <p:spPr bwMode="auto">
          <a:xfrm>
            <a:off x="10771188" y="5707063"/>
            <a:ext cx="1333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p:cNvPicPr>
          <p:nvPr/>
        </p:nvPicPr>
        <p:blipFill>
          <a:blip r:embed="rId15">
            <a:extLst>
              <a:ext uri="{28A0092B-C50C-407E-A947-70E740481C1C}">
                <a14:useLocalDpi xmlns:a14="http://schemas.microsoft.com/office/drawing/2010/main" val="0"/>
              </a:ext>
            </a:extLst>
          </a:blip>
          <a:srcRect l="2968" t="41541" r="73048" b="4601"/>
          <a:stretch>
            <a:fillRect/>
          </a:stretch>
        </p:blipFill>
        <p:spPr bwMode="auto">
          <a:xfrm>
            <a:off x="120650" y="3460750"/>
            <a:ext cx="2413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B34141F-5B89-4570-98CE-7AF73A438924}" type="slidenum">
              <a:rPr lang="en-US" altLang="zh-CN"/>
              <a:pPr>
                <a:defRPr/>
              </a:pPr>
              <a:t>‹#›</a:t>
            </a:fld>
            <a:endParaRPr lang="en-US" altLang="zh-CN"/>
          </a:p>
        </p:txBody>
      </p:sp>
      <p:sp>
        <p:nvSpPr>
          <p:cNvPr id="8" name="Footer Placeholder 5"/>
          <p:cNvSpPr txBox="1">
            <a:spLocks/>
          </p:cNvSpPr>
          <p:nvPr/>
        </p:nvSpPr>
        <p:spPr>
          <a:xfrm>
            <a:off x="88900" y="6491288"/>
            <a:ext cx="2906713" cy="3714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chemeClr val="bg1">
                    <a:lumMod val="65000"/>
                  </a:schemeClr>
                </a:solidFill>
              </a:rPr>
              <a:t>GSC-19 Meeting, 15-16 July 2015, Geneva</a:t>
            </a:r>
            <a:endParaRPr lang="en-US" sz="12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10.wmf"/><Relationship Id="rId9"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1524000" y="1296988"/>
            <a:ext cx="9144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zh-CN" b="1"/>
              <a:t/>
            </a:r>
            <a:br>
              <a:rPr lang="en-US" altLang="zh-CN" b="1"/>
            </a:br>
            <a:r>
              <a:rPr lang="en-US" altLang="zh-CN" b="1"/>
              <a:t/>
            </a:r>
            <a:br>
              <a:rPr lang="en-US" altLang="zh-CN" b="1"/>
            </a:br>
            <a:r>
              <a:rPr lang="en-US" altLang="zh-CN" b="1"/>
              <a:t/>
            </a:r>
            <a:br>
              <a:rPr lang="en-US" altLang="zh-CN" b="1"/>
            </a:br>
            <a:r>
              <a:rPr lang="en-US" altLang="zh-CN" b="1"/>
              <a:t/>
            </a:r>
            <a:br>
              <a:rPr lang="en-US" altLang="zh-CN" b="1"/>
            </a:br>
            <a:endParaRPr lang="en-US" altLang="zh-CN" b="1"/>
          </a:p>
        </p:txBody>
      </p:sp>
      <p:sp>
        <p:nvSpPr>
          <p:cNvPr id="16387" name="Subtitle 2"/>
          <p:cNvSpPr txBox="1">
            <a:spLocks/>
          </p:cNvSpPr>
          <p:nvPr/>
        </p:nvSpPr>
        <p:spPr bwMode="auto">
          <a:xfrm>
            <a:off x="1539875" y="3106738"/>
            <a:ext cx="91440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zh-CN" b="1"/>
              <a:t>Internet of Thing in China</a:t>
            </a:r>
          </a:p>
          <a:p>
            <a:pPr algn="ctr" eaLnBrk="1" hangingPunct="1">
              <a:buFont typeface="Arial" panose="020B0604020202020204" pitchFamily="34" charset="0"/>
              <a:buNone/>
            </a:pPr>
            <a:r>
              <a:rPr lang="en-US" altLang="zh-CN" b="1"/>
              <a:t>Heyuan XU, CAICT</a:t>
            </a:r>
          </a:p>
        </p:txBody>
      </p:sp>
      <p:graphicFrame>
        <p:nvGraphicFramePr>
          <p:cNvPr id="6" name="Table 5"/>
          <p:cNvGraphicFramePr>
            <a:graphicFrameLocks noGrp="1"/>
          </p:cNvGraphicFramePr>
          <p:nvPr>
            <p:extLst>
              <p:ext uri="{D42A27DB-BD31-4B8C-83A1-F6EECF244321}">
                <p14:modId xmlns:p14="http://schemas.microsoft.com/office/powerpoint/2010/main" val="347686677"/>
              </p:ext>
            </p:extLst>
          </p:nvPr>
        </p:nvGraphicFramePr>
        <p:xfrm>
          <a:off x="4019550" y="554038"/>
          <a:ext cx="7386638" cy="1575230"/>
        </p:xfrm>
        <a:graphic>
          <a:graphicData uri="http://schemas.openxmlformats.org/drawingml/2006/table">
            <a:tbl>
              <a:tblPr firstRow="1" bandRow="1">
                <a:tableStyleId>{5C22544A-7EE6-4342-B048-85BDC9FD1C3A}</a:tableStyleId>
              </a:tblPr>
              <a:tblGrid>
                <a:gridCol w="1630691"/>
                <a:gridCol w="5755947"/>
              </a:tblGrid>
              <a:tr h="388554">
                <a:tc>
                  <a:txBody>
                    <a:bodyPr/>
                    <a:lstStyle/>
                    <a:p>
                      <a:r>
                        <a:rPr lang="en-US" sz="1800" dirty="0" smtClean="0"/>
                        <a:t>Document No:</a:t>
                      </a:r>
                      <a:endParaRPr lang="en-US" sz="1800" dirty="0"/>
                    </a:p>
                  </a:txBody>
                  <a:tcPr marL="91441" marR="91441" marT="45723" marB="45723"/>
                </a:tc>
                <a:tc>
                  <a:txBody>
                    <a:bodyPr/>
                    <a:lstStyle/>
                    <a:p>
                      <a:r>
                        <a:rPr lang="en-US" sz="1800" dirty="0" smtClean="0"/>
                        <a:t>GSC-19_202</a:t>
                      </a:r>
                      <a:endParaRPr lang="en-US" sz="1800" dirty="0"/>
                    </a:p>
                  </a:txBody>
                  <a:tcPr marL="91441" marR="91441" marT="45723" marB="45723"/>
                </a:tc>
              </a:tr>
              <a:tr h="365782">
                <a:tc>
                  <a:txBody>
                    <a:bodyPr/>
                    <a:lstStyle/>
                    <a:p>
                      <a:r>
                        <a:rPr lang="en-US" sz="1800" b="1" dirty="0" smtClean="0"/>
                        <a:t>Source:</a:t>
                      </a:r>
                      <a:endParaRPr lang="en-US" sz="1800" b="1" dirty="0"/>
                    </a:p>
                  </a:txBody>
                  <a:tcPr marL="91441" marR="91441" marT="45723" marB="45723"/>
                </a:tc>
                <a:tc>
                  <a:txBody>
                    <a:bodyPr/>
                    <a:lstStyle/>
                    <a:p>
                      <a:r>
                        <a:rPr lang="en-US" sz="1800" dirty="0" smtClean="0"/>
                        <a:t>CCSA</a:t>
                      </a:r>
                      <a:endParaRPr lang="en-US" sz="1800" dirty="0"/>
                    </a:p>
                  </a:txBody>
                  <a:tcPr marL="91441" marR="91441" marT="45723" marB="45723"/>
                </a:tc>
              </a:tr>
              <a:tr h="455112">
                <a:tc>
                  <a:txBody>
                    <a:bodyPr/>
                    <a:lstStyle/>
                    <a:p>
                      <a:r>
                        <a:rPr lang="en-US" sz="1800" b="1" dirty="0" smtClean="0"/>
                        <a:t>Contact:</a:t>
                      </a:r>
                      <a:endParaRPr lang="en-US" sz="1800" b="1" dirty="0"/>
                    </a:p>
                  </a:txBody>
                  <a:tcPr marL="91441" marR="91441" marT="45723" marB="45723"/>
                </a:tc>
                <a:tc>
                  <a:txBody>
                    <a:bodyPr/>
                    <a:lstStyle/>
                    <a:p>
                      <a:r>
                        <a:rPr lang="en-US" sz="1800" dirty="0" err="1" smtClean="0"/>
                        <a:t>Heyuan</a:t>
                      </a:r>
                      <a:r>
                        <a:rPr lang="en-US" sz="1800" dirty="0" smtClean="0"/>
                        <a:t> XU</a:t>
                      </a:r>
                      <a:endParaRPr lang="en-US" sz="1800" dirty="0"/>
                    </a:p>
                  </a:txBody>
                  <a:tcPr marL="91441" marR="91441" marT="45723" marB="45723"/>
                </a:tc>
              </a:tr>
              <a:tr h="365782">
                <a:tc>
                  <a:txBody>
                    <a:bodyPr/>
                    <a:lstStyle/>
                    <a:p>
                      <a:r>
                        <a:rPr lang="en-US" sz="1800" b="1" dirty="0" smtClean="0"/>
                        <a:t>Agenda Item:</a:t>
                      </a:r>
                      <a:endParaRPr lang="en-US" sz="1800" b="1" dirty="0"/>
                    </a:p>
                  </a:txBody>
                  <a:tcPr marL="91441" marR="91441" marT="45723" marB="45723"/>
                </a:tc>
                <a:tc>
                  <a:txBody>
                    <a:bodyPr/>
                    <a:lstStyle/>
                    <a:p>
                      <a:r>
                        <a:rPr lang="en-US" sz="1800" smtClean="0"/>
                        <a:t>4</a:t>
                      </a:r>
                      <a:endParaRPr lang="en-US" sz="1800" dirty="0"/>
                    </a:p>
                  </a:txBody>
                  <a:tcPr marL="91441" marR="91441" marT="45723" marB="45723"/>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4452938" y="6356350"/>
            <a:ext cx="4098925" cy="365125"/>
          </a:xfrm>
        </p:spPr>
        <p:txBody>
          <a:bodyPr/>
          <a:lstStyle/>
          <a:p>
            <a:pPr>
              <a:defRPr/>
            </a:pPr>
            <a:r>
              <a:rPr lang="en-US" altLang="zh-CN" dirty="0"/>
              <a:t>GSC-19, 15-16 July 2015, Geneva , Switzerland</a:t>
            </a:r>
          </a:p>
        </p:txBody>
      </p:sp>
      <p:sp>
        <p:nvSpPr>
          <p:cNvPr id="29699"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F2003E1-32F2-4A5E-A013-EBA5BC9E7AB6}" type="slidenum">
              <a:rPr lang="en-US" altLang="zh-CN" sz="1200" smtClean="0">
                <a:solidFill>
                  <a:srgbClr val="898989"/>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10</a:t>
            </a:fld>
            <a:endParaRPr lang="en-US" altLang="zh-CN" sz="1200" smtClean="0">
              <a:solidFill>
                <a:srgbClr val="898989"/>
              </a:solidFill>
              <a:latin typeface="Arial" panose="020B0604020202020204" pitchFamily="34" charset="0"/>
              <a:cs typeface="Arial" panose="020B0604020202020204" pitchFamily="34" charset="0"/>
            </a:endParaRPr>
          </a:p>
        </p:txBody>
      </p:sp>
      <p:sp>
        <p:nvSpPr>
          <p:cNvPr id="29700" name="标题 1"/>
          <p:cNvSpPr txBox="1">
            <a:spLocks/>
          </p:cNvSpPr>
          <p:nvPr/>
        </p:nvSpPr>
        <p:spPr bwMode="auto">
          <a:xfrm>
            <a:off x="1774825" y="128588"/>
            <a:ext cx="828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b="1">
                <a:solidFill>
                  <a:schemeClr val="tx2"/>
                </a:solidFill>
                <a:cs typeface="Arial" panose="020B0604020202020204" pitchFamily="34" charset="0"/>
              </a:rPr>
              <a:t>The driving force and challenges of China industrial development </a:t>
            </a:r>
            <a:br>
              <a:rPr lang="zh-CN" altLang="en-US" b="1">
                <a:solidFill>
                  <a:schemeClr val="tx2"/>
                </a:solidFill>
                <a:cs typeface="Arial" panose="020B0604020202020204" pitchFamily="34" charset="0"/>
              </a:rPr>
            </a:br>
            <a:r>
              <a:rPr lang="en-US" altLang="zh-CN" b="1">
                <a:solidFill>
                  <a:schemeClr val="tx2"/>
                </a:solidFill>
                <a:cs typeface="Arial" panose="020B0604020202020204" pitchFamily="34" charset="0"/>
              </a:rPr>
              <a:t/>
            </a:r>
            <a:br>
              <a:rPr lang="en-US" altLang="zh-CN" b="1">
                <a:solidFill>
                  <a:schemeClr val="tx2"/>
                </a:solidFill>
                <a:cs typeface="Arial" panose="020B0604020202020204" pitchFamily="34" charset="0"/>
              </a:rPr>
            </a:br>
            <a:endParaRPr lang="zh-CN" altLang="en-US" b="1">
              <a:solidFill>
                <a:schemeClr val="tx2"/>
              </a:solidFill>
              <a:cs typeface="Arial" panose="020B0604020202020204" pitchFamily="34" charset="0"/>
            </a:endParaRPr>
          </a:p>
        </p:txBody>
      </p:sp>
      <p:sp>
        <p:nvSpPr>
          <p:cNvPr id="29701" name="五边形 5"/>
          <p:cNvSpPr>
            <a:spLocks noChangeArrowheads="1"/>
          </p:cNvSpPr>
          <p:nvPr/>
        </p:nvSpPr>
        <p:spPr bwMode="auto">
          <a:xfrm>
            <a:off x="8128000" y="1955800"/>
            <a:ext cx="2324100" cy="4337050"/>
          </a:xfrm>
          <a:prstGeom prst="homePlate">
            <a:avLst>
              <a:gd name="adj" fmla="val 435"/>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U</a:t>
            </a:r>
            <a:r>
              <a:rPr lang="en-US" altLang="zh-CN" sz="1600">
                <a:latin typeface="Times New Roman" panose="02020603050405020304" pitchFamily="18" charset="0"/>
                <a:cs typeface="Times New Roman" panose="02020603050405020304" pitchFamily="18" charset="0"/>
                <a:sym typeface="楷体_GB2312"/>
              </a:rPr>
              <a:t>nbalanced distribution of manufacturing enterprises</a:t>
            </a:r>
          </a:p>
          <a:p>
            <a:pPr eaLnBrk="1" hangingPunct="1">
              <a:lnSpc>
                <a:spcPct val="100000"/>
              </a:lnSpc>
              <a:spcBef>
                <a:spcPct val="0"/>
              </a:spcBef>
            </a:pPr>
            <a:endParaRPr lang="zh-CN" altLang="en-US"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C</a:t>
            </a:r>
            <a:r>
              <a:rPr lang="en-US" altLang="zh-CN" sz="1600">
                <a:latin typeface="Times New Roman" panose="02020603050405020304" pitchFamily="18" charset="0"/>
                <a:cs typeface="Times New Roman" panose="02020603050405020304" pitchFamily="18" charset="0"/>
                <a:sym typeface="楷体_GB2312"/>
              </a:rPr>
              <a:t>ross</a:t>
            </a:r>
            <a:r>
              <a:rPr lang="zh-CN" altLang="en-US" sz="1600">
                <a:latin typeface="Times New Roman" panose="02020603050405020304" pitchFamily="18" charset="0"/>
                <a:cs typeface="Times New Roman" panose="02020603050405020304" pitchFamily="18" charset="0"/>
                <a:sym typeface="楷体_GB2312"/>
              </a:rPr>
              <a:t>-</a:t>
            </a:r>
            <a:r>
              <a:rPr lang="en-US" altLang="zh-CN" sz="1600">
                <a:latin typeface="Times New Roman" panose="02020603050405020304" pitchFamily="18" charset="0"/>
                <a:cs typeface="Times New Roman" panose="02020603050405020304" pitchFamily="18" charset="0"/>
                <a:sym typeface="楷体_GB2312"/>
              </a:rPr>
              <a:t>boundary</a:t>
            </a:r>
            <a:r>
              <a:rPr lang="zh-CN" altLang="en-US" sz="1600">
                <a:latin typeface="Times New Roman" panose="02020603050405020304" pitchFamily="18" charset="0"/>
                <a:cs typeface="Times New Roman" panose="02020603050405020304" pitchFamily="18" charset="0"/>
                <a:sym typeface="楷体_GB2312"/>
              </a:rPr>
              <a:t> </a:t>
            </a:r>
            <a:r>
              <a:rPr lang="en-US" altLang="zh-CN" sz="1600">
                <a:latin typeface="Times New Roman" panose="02020603050405020304" pitchFamily="18" charset="0"/>
                <a:cs typeface="Times New Roman" panose="02020603050405020304" pitchFamily="18" charset="0"/>
                <a:sym typeface="楷体_GB2312"/>
              </a:rPr>
              <a:t>cooperation lack</a:t>
            </a:r>
            <a:r>
              <a:rPr lang="zh-CN" altLang="en-US" sz="1600">
                <a:latin typeface="Times New Roman" panose="02020603050405020304" pitchFamily="18" charset="0"/>
                <a:cs typeface="Times New Roman" panose="02020603050405020304" pitchFamily="18" charset="0"/>
                <a:sym typeface="楷体_GB2312"/>
              </a:rPr>
              <a:t>s</a:t>
            </a:r>
            <a:r>
              <a:rPr lang="en-US" altLang="zh-CN" sz="1600">
                <a:latin typeface="Times New Roman" panose="02020603050405020304" pitchFamily="18" charset="0"/>
                <a:cs typeface="Times New Roman" panose="02020603050405020304" pitchFamily="18" charset="0"/>
                <a:sym typeface="楷体_GB2312"/>
              </a:rPr>
              <a:t> unified standards</a:t>
            </a:r>
          </a:p>
          <a:p>
            <a:pPr eaLnBrk="1" hangingPunct="1">
              <a:lnSpc>
                <a:spcPct val="100000"/>
              </a:lnSpc>
              <a:spcBef>
                <a:spcPct val="0"/>
              </a:spcBef>
            </a:pP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Big gap in mastering </a:t>
            </a:r>
            <a:r>
              <a:rPr lang="en-US" altLang="zh-CN" sz="1600">
                <a:latin typeface="Times New Roman" panose="02020603050405020304" pitchFamily="18" charset="0"/>
                <a:cs typeface="Times New Roman" panose="02020603050405020304" pitchFamily="18" charset="0"/>
                <a:sym typeface="楷体_GB2312"/>
              </a:rPr>
              <a:t>crucial technologies</a:t>
            </a:r>
            <a:r>
              <a:rPr lang="zh-CN" altLang="en-US" sz="1600">
                <a:latin typeface="Times New Roman" panose="02020603050405020304" pitchFamily="18" charset="0"/>
                <a:cs typeface="Times New Roman" panose="02020603050405020304" pitchFamily="18" charset="0"/>
                <a:sym typeface="楷体_GB2312"/>
              </a:rPr>
              <a:t> </a:t>
            </a: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endParaRPr lang="zh-CN" altLang="en-US"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Informatization level of manufacturing enterprises is generally low</a:t>
            </a:r>
          </a:p>
          <a:p>
            <a:pPr eaLnBrk="1" hangingPunct="1">
              <a:lnSpc>
                <a:spcPct val="100000"/>
              </a:lnSpc>
              <a:spcBef>
                <a:spcPct val="0"/>
              </a:spcBef>
            </a:pPr>
            <a:endParaRPr lang="zh-CN" altLang="en-US" sz="1600" b="1">
              <a:latin typeface="Microsoft YaHei" panose="020B0503020204020204" pitchFamily="34" charset="-122"/>
              <a:ea typeface="Microsoft YaHei" panose="020B0503020204020204" pitchFamily="34" charset="-122"/>
              <a:cs typeface="Times New Roman" panose="02020603050405020304" pitchFamily="18" charset="0"/>
              <a:sym typeface="楷体_GB2312"/>
            </a:endParaRPr>
          </a:p>
        </p:txBody>
      </p:sp>
      <p:sp>
        <p:nvSpPr>
          <p:cNvPr id="29702" name="Text Box 7"/>
          <p:cNvSpPr txBox="1">
            <a:spLocks noChangeArrowheads="1"/>
          </p:cNvSpPr>
          <p:nvPr/>
        </p:nvSpPr>
        <p:spPr bwMode="auto">
          <a:xfrm>
            <a:off x="1738313" y="2109788"/>
            <a:ext cx="2044700" cy="34083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zh-CN" sz="1600">
                <a:latin typeface="Times New Roman" panose="02020603050405020304" pitchFamily="18" charset="0"/>
                <a:cs typeface="Times New Roman" panose="02020603050405020304" pitchFamily="18" charset="0"/>
                <a:sym typeface="楷体_GB2312"/>
              </a:rPr>
              <a:t>Rapid breakthrough in information technology</a:t>
            </a:r>
          </a:p>
          <a:p>
            <a:pPr eaLnBrk="1" hangingPunct="1">
              <a:lnSpc>
                <a:spcPct val="100000"/>
              </a:lnSpc>
              <a:spcBef>
                <a:spcPct val="0"/>
              </a:spcBef>
            </a:pP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en-US" altLang="zh-CN" sz="1600">
                <a:latin typeface="Times New Roman" panose="02020603050405020304" pitchFamily="18" charset="0"/>
                <a:cs typeface="Times New Roman" panose="02020603050405020304" pitchFamily="18" charset="0"/>
                <a:sym typeface="楷体_GB2312"/>
              </a:rPr>
              <a:t>Internet industry </a:t>
            </a:r>
            <a:r>
              <a:rPr lang="zh-CN" altLang="en-US" sz="1600">
                <a:latin typeface="Times New Roman" panose="02020603050405020304" pitchFamily="18" charset="0"/>
                <a:cs typeface="Times New Roman" panose="02020603050405020304" pitchFamily="18" charset="0"/>
                <a:sym typeface="楷体_GB2312"/>
              </a:rPr>
              <a:t>well </a:t>
            </a:r>
            <a:r>
              <a:rPr lang="en-US" altLang="zh-CN" sz="1600">
                <a:latin typeface="Times New Roman" panose="02020603050405020304" pitchFamily="18" charset="0"/>
                <a:cs typeface="Times New Roman" panose="02020603050405020304" pitchFamily="18" charset="0"/>
                <a:sym typeface="楷体_GB2312"/>
              </a:rPr>
              <a:t>develop</a:t>
            </a:r>
            <a:r>
              <a:rPr lang="zh-CN" altLang="en-US" sz="1600">
                <a:latin typeface="Times New Roman" panose="02020603050405020304" pitchFamily="18" charset="0"/>
                <a:cs typeface="Times New Roman" panose="02020603050405020304" pitchFamily="18" charset="0"/>
                <a:sym typeface="楷体_GB2312"/>
              </a:rPr>
              <a:t>ed</a:t>
            </a:r>
            <a:r>
              <a:rPr lang="en-US" altLang="zh-CN" sz="1600">
                <a:latin typeface="Times New Roman" panose="02020603050405020304" pitchFamily="18" charset="0"/>
                <a:cs typeface="Times New Roman" panose="02020603050405020304" pitchFamily="18" charset="0"/>
                <a:sym typeface="楷体_GB2312"/>
              </a:rPr>
              <a:t> and prosperity</a:t>
            </a:r>
          </a:p>
          <a:p>
            <a:pPr eaLnBrk="1" hangingPunct="1">
              <a:lnSpc>
                <a:spcPct val="100000"/>
              </a:lnSpc>
              <a:spcBef>
                <a:spcPct val="0"/>
              </a:spcBef>
            </a:pP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Continuous improvement  about surroundings of policy</a:t>
            </a:r>
            <a:endParaRPr lang="zh-CN" altLang="en-US" sz="1600" b="1">
              <a:latin typeface="Microsoft YaHei" panose="020B0503020204020204" pitchFamily="34" charset="-122"/>
              <a:ea typeface="Microsoft YaHei" panose="020B0503020204020204" pitchFamily="34" charset="-122"/>
              <a:cs typeface="Times New Roman" panose="02020603050405020304" pitchFamily="18" charset="0"/>
              <a:sym typeface="楷体_GB2312"/>
            </a:endParaRPr>
          </a:p>
        </p:txBody>
      </p:sp>
      <p:sp>
        <p:nvSpPr>
          <p:cNvPr id="29703" name="Text Box 10"/>
          <p:cNvSpPr txBox="1">
            <a:spLocks noChangeArrowheads="1"/>
          </p:cNvSpPr>
          <p:nvPr/>
        </p:nvSpPr>
        <p:spPr bwMode="auto">
          <a:xfrm>
            <a:off x="4032250" y="2109788"/>
            <a:ext cx="2014538" cy="38084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zh-CN" sz="1600">
                <a:latin typeface="Times New Roman" panose="02020603050405020304" pitchFamily="18" charset="0"/>
                <a:cs typeface="Times New Roman" panose="02020603050405020304" pitchFamily="18" charset="0"/>
                <a:sym typeface="楷体_GB2312"/>
              </a:rPr>
              <a:t>Shortage of resources and energy</a:t>
            </a:r>
          </a:p>
          <a:p>
            <a:pPr eaLnBrk="1" hangingPunct="1">
              <a:lnSpc>
                <a:spcPct val="100000"/>
              </a:lnSpc>
              <a:spcBef>
                <a:spcPct val="0"/>
              </a:spcBef>
            </a:pP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D</a:t>
            </a:r>
            <a:r>
              <a:rPr lang="en-US" altLang="zh-CN" sz="1600">
                <a:latin typeface="Times New Roman" panose="02020603050405020304" pitchFamily="18" charset="0"/>
                <a:cs typeface="Times New Roman" panose="02020603050405020304" pitchFamily="18" charset="0"/>
                <a:sym typeface="楷体_GB2312"/>
              </a:rPr>
              <a:t>emographic dividend gradually</a:t>
            </a:r>
            <a:r>
              <a:rPr lang="zh-CN" altLang="en-US" sz="1600">
                <a:latin typeface="Times New Roman" panose="02020603050405020304" pitchFamily="18" charset="0"/>
                <a:cs typeface="Times New Roman" panose="02020603050405020304" pitchFamily="18" charset="0"/>
                <a:sym typeface="楷体_GB2312"/>
              </a:rPr>
              <a:t> disappear, </a:t>
            </a: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en-US" altLang="zh-CN" sz="1600">
                <a:latin typeface="Times New Roman" panose="02020603050405020304" pitchFamily="18" charset="0"/>
                <a:cs typeface="Times New Roman" panose="02020603050405020304" pitchFamily="18" charset="0"/>
                <a:sym typeface="楷体_GB2312"/>
              </a:rPr>
              <a:t>labor costs</a:t>
            </a:r>
            <a:r>
              <a:rPr lang="zh-CN" altLang="en-US" sz="1600">
                <a:latin typeface="Times New Roman" panose="02020603050405020304" pitchFamily="18" charset="0"/>
                <a:cs typeface="Times New Roman" panose="02020603050405020304" pitchFamily="18" charset="0"/>
                <a:sym typeface="楷体_GB2312"/>
              </a:rPr>
              <a:t> r</a:t>
            </a:r>
            <a:r>
              <a:rPr lang="en-US" altLang="zh-CN" sz="1600">
                <a:latin typeface="Times New Roman" panose="02020603050405020304" pitchFamily="18" charset="0"/>
                <a:cs typeface="Times New Roman" panose="02020603050405020304" pitchFamily="18" charset="0"/>
                <a:sym typeface="楷体_GB2312"/>
              </a:rPr>
              <a:t>ising </a:t>
            </a:r>
          </a:p>
          <a:p>
            <a:pPr eaLnBrk="1" hangingPunct="1">
              <a:lnSpc>
                <a:spcPct val="100000"/>
              </a:lnSpc>
              <a:spcBef>
                <a:spcPct val="0"/>
              </a:spcBef>
            </a:pPr>
            <a:endParaRPr lang="zh-CN" altLang="en-US"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Low value-added products</a:t>
            </a:r>
          </a:p>
          <a:p>
            <a:pPr eaLnBrk="1" hangingPunct="1">
              <a:lnSpc>
                <a:spcPct val="100000"/>
              </a:lnSpc>
              <a:spcBef>
                <a:spcPct val="0"/>
              </a:spcBef>
            </a:pP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zh-CN" altLang="en-US" sz="1600">
                <a:latin typeface="Times New Roman" panose="02020603050405020304" pitchFamily="18" charset="0"/>
                <a:cs typeface="Times New Roman" panose="02020603050405020304" pitchFamily="18" charset="0"/>
                <a:sym typeface="楷体_GB2312"/>
              </a:rPr>
              <a:t>Ecological environment is fragile, the pollution of regions are severe</a:t>
            </a:r>
          </a:p>
        </p:txBody>
      </p:sp>
      <p:sp>
        <p:nvSpPr>
          <p:cNvPr id="29704" name="Text Box 13"/>
          <p:cNvSpPr txBox="1">
            <a:spLocks noChangeArrowheads="1"/>
          </p:cNvSpPr>
          <p:nvPr/>
        </p:nvSpPr>
        <p:spPr bwMode="auto">
          <a:xfrm>
            <a:off x="6240463" y="2109788"/>
            <a:ext cx="1693862" cy="37957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zh-CN" sz="1600">
                <a:latin typeface="Times New Roman" panose="02020603050405020304" pitchFamily="18" charset="0"/>
                <a:cs typeface="Times New Roman" panose="02020603050405020304" pitchFamily="18" charset="0"/>
                <a:sym typeface="楷体_GB2312"/>
              </a:rPr>
              <a:t>Backflow of m</a:t>
            </a:r>
            <a:r>
              <a:rPr lang="zh-CN" altLang="en-US" sz="1600">
                <a:latin typeface="Times New Roman" panose="02020603050405020304" pitchFamily="18" charset="0"/>
                <a:cs typeface="Times New Roman" panose="02020603050405020304" pitchFamily="18" charset="0"/>
                <a:sym typeface="楷体_GB2312"/>
              </a:rPr>
              <a:t>anufacturing industry of developed countries</a:t>
            </a: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endParaRPr lang="en-US" altLang="zh-CN" sz="1600">
              <a:latin typeface="Times New Roman" panose="02020603050405020304" pitchFamily="18" charset="0"/>
              <a:cs typeface="Times New Roman" panose="02020603050405020304" pitchFamily="18" charset="0"/>
              <a:sym typeface="楷体_GB2312"/>
            </a:endParaRPr>
          </a:p>
          <a:p>
            <a:pPr eaLnBrk="1" hangingPunct="1">
              <a:lnSpc>
                <a:spcPct val="100000"/>
              </a:lnSpc>
              <a:spcBef>
                <a:spcPct val="0"/>
              </a:spcBef>
            </a:pPr>
            <a:r>
              <a:rPr lang="en-US" altLang="zh-CN" sz="1600">
                <a:latin typeface="Times New Roman" panose="02020603050405020304" pitchFamily="18" charset="0"/>
                <a:cs typeface="Times New Roman" panose="02020603050405020304" pitchFamily="18" charset="0"/>
                <a:sym typeface="楷体_GB2312"/>
              </a:rPr>
              <a:t>Relocation of l</a:t>
            </a:r>
            <a:r>
              <a:rPr lang="zh-CN" altLang="en-US" sz="1600">
                <a:latin typeface="Times New Roman" panose="02020603050405020304" pitchFamily="18" charset="0"/>
                <a:cs typeface="Times New Roman" panose="02020603050405020304" pitchFamily="18" charset="0"/>
                <a:sym typeface="楷体_GB2312"/>
              </a:rPr>
              <a:t>abor</a:t>
            </a:r>
            <a:r>
              <a:rPr lang="en-US" altLang="zh-CN" sz="1600">
                <a:latin typeface="Times New Roman" panose="02020603050405020304" pitchFamily="18" charset="0"/>
                <a:cs typeface="Times New Roman" panose="02020603050405020304" pitchFamily="18" charset="0"/>
                <a:sym typeface="楷体_GB2312"/>
              </a:rPr>
              <a:t>-</a:t>
            </a:r>
            <a:r>
              <a:rPr lang="zh-CN" altLang="en-US" sz="1600">
                <a:latin typeface="Times New Roman" panose="02020603050405020304" pitchFamily="18" charset="0"/>
                <a:cs typeface="Times New Roman" panose="02020603050405020304" pitchFamily="18" charset="0"/>
                <a:sym typeface="楷体_GB2312"/>
              </a:rPr>
              <a:t>intensive industries  to the Southeast Asia and other regions </a:t>
            </a:r>
          </a:p>
        </p:txBody>
      </p:sp>
      <p:sp>
        <p:nvSpPr>
          <p:cNvPr id="29705" name="TextBox 34"/>
          <p:cNvSpPr txBox="1">
            <a:spLocks noChangeArrowheads="1"/>
          </p:cNvSpPr>
          <p:nvPr/>
        </p:nvSpPr>
        <p:spPr bwMode="auto">
          <a:xfrm>
            <a:off x="1920875" y="1417638"/>
            <a:ext cx="1657350" cy="584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600" b="1">
                <a:solidFill>
                  <a:srgbClr val="000000"/>
                </a:solidFill>
                <a:latin typeface="Microsoft YaHei" panose="020B0503020204020204" pitchFamily="34" charset="-122"/>
                <a:ea typeface="Microsoft YaHei" panose="020B0503020204020204" pitchFamily="34" charset="-122"/>
                <a:cs typeface="Arial" panose="020B0604020202020204" pitchFamily="34" charset="0"/>
                <a:sym typeface="楷体_GB2312"/>
              </a:rPr>
              <a:t>Comparative advantage</a:t>
            </a:r>
          </a:p>
        </p:txBody>
      </p:sp>
      <p:sp>
        <p:nvSpPr>
          <p:cNvPr id="29706" name="TextBox 35"/>
          <p:cNvSpPr txBox="1">
            <a:spLocks noChangeArrowheads="1"/>
          </p:cNvSpPr>
          <p:nvPr/>
        </p:nvSpPr>
        <p:spPr bwMode="auto">
          <a:xfrm>
            <a:off x="4173538" y="1417638"/>
            <a:ext cx="1873250" cy="584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600" b="1">
                <a:solidFill>
                  <a:srgbClr val="000000"/>
                </a:solidFill>
                <a:latin typeface="Microsoft YaHei" panose="020B0503020204020204" pitchFamily="34" charset="-122"/>
                <a:ea typeface="Microsoft YaHei" panose="020B0503020204020204" pitchFamily="34" charset="-122"/>
                <a:cs typeface="Arial" panose="020B0604020202020204" pitchFamily="34" charset="0"/>
                <a:sym typeface="楷体_GB2312"/>
              </a:rPr>
              <a:t>Internal driving force</a:t>
            </a:r>
          </a:p>
        </p:txBody>
      </p:sp>
      <p:sp>
        <p:nvSpPr>
          <p:cNvPr id="29707" name="TextBox 36"/>
          <p:cNvSpPr txBox="1">
            <a:spLocks noChangeArrowheads="1"/>
          </p:cNvSpPr>
          <p:nvPr/>
        </p:nvSpPr>
        <p:spPr bwMode="auto">
          <a:xfrm>
            <a:off x="6256338" y="1425575"/>
            <a:ext cx="1800225" cy="584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600" b="1">
                <a:solidFill>
                  <a:srgbClr val="000000"/>
                </a:solidFill>
                <a:latin typeface="Microsoft YaHei" panose="020B0503020204020204" pitchFamily="34" charset="-122"/>
                <a:ea typeface="Microsoft YaHei" panose="020B0503020204020204" pitchFamily="34" charset="-122"/>
                <a:cs typeface="Arial" panose="020B0604020202020204" pitchFamily="34" charset="0"/>
                <a:sym typeface="楷体_GB2312"/>
              </a:rPr>
              <a:t>External driving force</a:t>
            </a:r>
          </a:p>
        </p:txBody>
      </p:sp>
      <p:sp>
        <p:nvSpPr>
          <p:cNvPr id="29708" name="TextBox 37"/>
          <p:cNvSpPr txBox="1">
            <a:spLocks noChangeArrowheads="1"/>
          </p:cNvSpPr>
          <p:nvPr/>
        </p:nvSpPr>
        <p:spPr bwMode="auto">
          <a:xfrm>
            <a:off x="8318500" y="1354138"/>
            <a:ext cx="1943100" cy="584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600" b="1">
                <a:solidFill>
                  <a:srgbClr val="000000"/>
                </a:solidFill>
                <a:latin typeface="Microsoft YaHei" panose="020B0503020204020204" pitchFamily="34" charset="-122"/>
                <a:ea typeface="Microsoft YaHei" panose="020B0503020204020204" pitchFamily="34" charset="-122"/>
                <a:cs typeface="Arial" panose="020B0604020202020204" pitchFamily="34" charset="0"/>
                <a:sym typeface="楷体_GB2312"/>
              </a:rPr>
              <a:t>Development challenges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4452938" y="6356350"/>
            <a:ext cx="4098925" cy="365125"/>
          </a:xfrm>
        </p:spPr>
        <p:txBody>
          <a:bodyPr/>
          <a:lstStyle/>
          <a:p>
            <a:pPr>
              <a:defRPr/>
            </a:pPr>
            <a:r>
              <a:rPr lang="en-US" altLang="zh-CN" dirty="0"/>
              <a:t>GSC-19, 15-16 July 2015, Geneva , Switzerland</a:t>
            </a:r>
          </a:p>
        </p:txBody>
      </p:sp>
      <p:sp>
        <p:nvSpPr>
          <p:cNvPr id="31747"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559B42D-AEA6-43D0-AB03-891A4111BB35}" type="slidenum">
              <a:rPr lang="en-US" altLang="zh-CN" sz="1200" smtClean="0">
                <a:solidFill>
                  <a:srgbClr val="898989"/>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11</a:t>
            </a:fld>
            <a:endParaRPr lang="en-US" altLang="zh-CN" sz="1200" smtClean="0">
              <a:solidFill>
                <a:srgbClr val="898989"/>
              </a:solidFill>
              <a:latin typeface="Arial" panose="020B0604020202020204" pitchFamily="34" charset="0"/>
              <a:cs typeface="Arial" panose="020B0604020202020204" pitchFamily="34" charset="0"/>
            </a:endParaRPr>
          </a:p>
        </p:txBody>
      </p:sp>
      <p:sp>
        <p:nvSpPr>
          <p:cNvPr id="31748" name="标题 1"/>
          <p:cNvSpPr txBox="1">
            <a:spLocks/>
          </p:cNvSpPr>
          <p:nvPr/>
        </p:nvSpPr>
        <p:spPr bwMode="auto">
          <a:xfrm>
            <a:off x="1766888" y="0"/>
            <a:ext cx="89011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2400" b="1">
                <a:solidFill>
                  <a:srgbClr val="FF0000"/>
                </a:solidFill>
                <a:cs typeface="Arial" panose="020B0604020202020204" pitchFamily="34" charset="0"/>
              </a:rPr>
              <a:t/>
            </a:r>
            <a:br>
              <a:rPr lang="zh-CN" altLang="en-US" sz="2400" b="1">
                <a:solidFill>
                  <a:srgbClr val="FF0000"/>
                </a:solidFill>
                <a:cs typeface="Arial" panose="020B0604020202020204" pitchFamily="34" charset="0"/>
              </a:rPr>
            </a:br>
            <a:r>
              <a:rPr lang="en-US" altLang="zh-CN" b="1">
                <a:solidFill>
                  <a:schemeClr val="tx2"/>
                </a:solidFill>
                <a:cs typeface="Arial" panose="020B0604020202020204" pitchFamily="34" charset="0"/>
                <a:sym typeface="楷体_GB2312"/>
              </a:rPr>
              <a:t>Government actions</a:t>
            </a:r>
            <a:r>
              <a:rPr lang="zh-CN" altLang="en-US" b="1">
                <a:solidFill>
                  <a:schemeClr val="tx2"/>
                </a:solidFill>
                <a:cs typeface="Arial" panose="020B0604020202020204" pitchFamily="34" charset="0"/>
                <a:sym typeface="楷体_GB2312"/>
              </a:rPr>
              <a:t> </a:t>
            </a:r>
            <a:r>
              <a:rPr lang="zh-CN" altLang="en-US" b="1">
                <a:solidFill>
                  <a:schemeClr val="tx2"/>
                </a:solidFill>
                <a:cs typeface="Arial" panose="020B0604020202020204" pitchFamily="34" charset="0"/>
              </a:rPr>
              <a:t>to Promote </a:t>
            </a:r>
            <a:r>
              <a:rPr lang="en-US" altLang="zh-CN" b="1">
                <a:solidFill>
                  <a:schemeClr val="tx2"/>
                </a:solidFill>
                <a:cs typeface="Arial" panose="020B0604020202020204" pitchFamily="34" charset="0"/>
              </a:rPr>
              <a:t>integration</a:t>
            </a:r>
            <a:r>
              <a:rPr lang="zh-CN" altLang="en-US" b="1">
                <a:solidFill>
                  <a:schemeClr val="tx2"/>
                </a:solidFill>
                <a:cs typeface="Arial" panose="020B0604020202020204" pitchFamily="34" charset="0"/>
              </a:rPr>
              <a:t> of information technologies and industrial development in China</a:t>
            </a:r>
          </a:p>
        </p:txBody>
      </p:sp>
      <p:sp>
        <p:nvSpPr>
          <p:cNvPr id="31749" name="TextBox 46"/>
          <p:cNvSpPr txBox="1">
            <a:spLocks noChangeArrowheads="1"/>
          </p:cNvSpPr>
          <p:nvPr/>
        </p:nvSpPr>
        <p:spPr bwMode="auto">
          <a:xfrm>
            <a:off x="2020888" y="1916113"/>
            <a:ext cx="2952750" cy="381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zh-CN" sz="1800">
                <a:latin typeface="Times New Roman" panose="02020603050405020304" pitchFamily="18" charset="0"/>
                <a:cs typeface="Times New Roman" panose="02020603050405020304" pitchFamily="18" charset="0"/>
                <a:sym typeface="楷体_GB2312"/>
              </a:rPr>
              <a:t>On August 23, 2013, the Ministry of Industry and Information Technology of China issued  </a:t>
            </a:r>
            <a:r>
              <a:rPr lang="en-US" altLang="zh-CN" sz="2000" b="1">
                <a:solidFill>
                  <a:srgbClr val="FF0000"/>
                </a:solidFill>
                <a:latin typeface="Times New Roman" panose="02020603050405020304" pitchFamily="18" charset="0"/>
                <a:cs typeface="Times New Roman" panose="02020603050405020304" pitchFamily="18" charset="0"/>
                <a:sym typeface="楷体_GB2312"/>
              </a:rPr>
              <a:t>Special Action Plan of Deep Integration of Informatization and Industrialization 2013-2018</a:t>
            </a:r>
            <a:r>
              <a:rPr lang="en-US" altLang="zh-CN" sz="1800">
                <a:latin typeface="Times New Roman" panose="02020603050405020304" pitchFamily="18" charset="0"/>
                <a:cs typeface="Times New Roman" panose="02020603050405020304" pitchFamily="18" charset="0"/>
                <a:sym typeface="楷体_GB2312"/>
              </a:rPr>
              <a:t>, it is the guideline for the deep integration of informatization and industrialization</a:t>
            </a:r>
            <a:endParaRPr lang="zh-CN" altLang="en-US" sz="1800">
              <a:latin typeface="Times New Roman" panose="02020603050405020304" pitchFamily="18" charset="0"/>
              <a:cs typeface="Times New Roman" panose="02020603050405020304" pitchFamily="18" charset="0"/>
              <a:sym typeface="楷体_GB2312"/>
            </a:endParaRPr>
          </a:p>
        </p:txBody>
      </p:sp>
      <p:sp>
        <p:nvSpPr>
          <p:cNvPr id="31750" name="TextBox 46"/>
          <p:cNvSpPr txBox="1">
            <a:spLocks noChangeArrowheads="1"/>
          </p:cNvSpPr>
          <p:nvPr/>
        </p:nvSpPr>
        <p:spPr bwMode="auto">
          <a:xfrm>
            <a:off x="5192713" y="1916113"/>
            <a:ext cx="2619375" cy="381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zh-CN" sz="1800">
                <a:latin typeface="Times New Roman" panose="02020603050405020304" pitchFamily="18" charset="0"/>
                <a:cs typeface="Times New Roman" panose="02020603050405020304" pitchFamily="18" charset="0"/>
                <a:sym typeface="楷体_GB2312"/>
              </a:rPr>
              <a:t>On March 2015, MIIT </a:t>
            </a:r>
            <a:r>
              <a:rPr lang="en-US" altLang="zh-CN" sz="2000">
                <a:latin typeface="Times New Roman" panose="02020603050405020304" pitchFamily="18" charset="0"/>
                <a:cs typeface="Times New Roman" panose="02020603050405020304" pitchFamily="18" charset="0"/>
                <a:sym typeface="楷体_GB2312"/>
              </a:rPr>
              <a:t>issued  </a:t>
            </a:r>
            <a:r>
              <a:rPr lang="en-US" altLang="zh-CN" sz="2000" b="1">
                <a:solidFill>
                  <a:srgbClr val="FF0000"/>
                </a:solidFill>
                <a:latin typeface="Times New Roman" panose="02020603050405020304" pitchFamily="18" charset="0"/>
                <a:cs typeface="Times New Roman" panose="02020603050405020304" pitchFamily="18" charset="0"/>
                <a:sym typeface="楷体_GB2312"/>
              </a:rPr>
              <a:t>Special Action Plan of  Intelligent manufacturing 2015</a:t>
            </a:r>
            <a:r>
              <a:rPr lang="en-US" altLang="zh-CN" sz="1800">
                <a:latin typeface="Times New Roman" panose="02020603050405020304" pitchFamily="18" charset="0"/>
                <a:cs typeface="Times New Roman" panose="02020603050405020304" pitchFamily="18" charset="0"/>
                <a:sym typeface="楷体_GB2312"/>
              </a:rPr>
              <a:t>, it aims to promote industry transformation and upgrading, as well as to redouble our efforts to upgrade China a manufacturer of quality.</a:t>
            </a:r>
            <a:endParaRPr lang="zh-CN" altLang="en-US" sz="1800">
              <a:latin typeface="Times New Roman" panose="02020603050405020304" pitchFamily="18" charset="0"/>
              <a:cs typeface="Times New Roman" panose="02020603050405020304" pitchFamily="18" charset="0"/>
              <a:sym typeface="楷体_GB2312"/>
            </a:endParaRPr>
          </a:p>
        </p:txBody>
      </p:sp>
      <p:sp>
        <p:nvSpPr>
          <p:cNvPr id="31751" name="TextBox 46"/>
          <p:cNvSpPr txBox="1">
            <a:spLocks noChangeArrowheads="1"/>
          </p:cNvSpPr>
          <p:nvPr/>
        </p:nvSpPr>
        <p:spPr bwMode="auto">
          <a:xfrm>
            <a:off x="8204200" y="1916113"/>
            <a:ext cx="2017713" cy="381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2000" b="1">
                <a:solidFill>
                  <a:srgbClr val="000000"/>
                </a:solidFill>
                <a:cs typeface="Arial" panose="020B0604020202020204" pitchFamily="34" charset="0"/>
                <a:sym typeface="楷体_GB2312"/>
              </a:rPr>
              <a:t>The Chinese Government will implement the "</a:t>
            </a:r>
            <a:r>
              <a:rPr lang="en-US" altLang="zh-CN" sz="2000" b="1">
                <a:solidFill>
                  <a:srgbClr val="FF0000"/>
                </a:solidFill>
                <a:cs typeface="Arial" panose="020B0604020202020204" pitchFamily="34" charset="0"/>
                <a:sym typeface="楷体_GB2312"/>
              </a:rPr>
              <a:t>Manfuracture in China 2025</a:t>
            </a:r>
            <a:r>
              <a:rPr lang="en-US" altLang="zh-CN" sz="2000" b="1">
                <a:solidFill>
                  <a:srgbClr val="000000"/>
                </a:solidFill>
                <a:cs typeface="Arial" panose="020B0604020202020204" pitchFamily="34" charset="0"/>
                <a:sym typeface="楷体_GB2312"/>
              </a:rPr>
              <a:t>" strategy from 2015.</a:t>
            </a:r>
            <a:endParaRPr lang="zh-CN" altLang="en-US" sz="2000" b="1">
              <a:solidFill>
                <a:srgbClr val="000000"/>
              </a:solidFill>
              <a:cs typeface="Arial" panose="020B0604020202020204" pitchFamily="34" charset="0"/>
              <a:sym typeface="楷体_GB2312"/>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4452938" y="6356350"/>
            <a:ext cx="4098925" cy="365125"/>
          </a:xfrm>
        </p:spPr>
        <p:txBody>
          <a:bodyPr/>
          <a:lstStyle/>
          <a:p>
            <a:pPr>
              <a:defRPr/>
            </a:pPr>
            <a:r>
              <a:rPr lang="en-US" altLang="zh-CN" dirty="0"/>
              <a:t>GSC-19, 15-16 July 2015, Geneva , Switzerland</a:t>
            </a:r>
          </a:p>
        </p:txBody>
      </p:sp>
      <p:sp>
        <p:nvSpPr>
          <p:cNvPr id="32771"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E3D6307-CA29-483D-BB1E-593123ECBEB6}" type="slidenum">
              <a:rPr lang="en-US" altLang="zh-CN" sz="1200" smtClean="0">
                <a:solidFill>
                  <a:srgbClr val="898989"/>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12</a:t>
            </a:fld>
            <a:endParaRPr lang="en-US" altLang="zh-CN" sz="1200" smtClean="0">
              <a:solidFill>
                <a:srgbClr val="898989"/>
              </a:solidFill>
              <a:latin typeface="Arial" panose="020B0604020202020204" pitchFamily="34" charset="0"/>
              <a:cs typeface="Arial" panose="020B0604020202020204" pitchFamily="34" charset="0"/>
            </a:endParaRPr>
          </a:p>
        </p:txBody>
      </p:sp>
      <p:sp>
        <p:nvSpPr>
          <p:cNvPr id="32772" name="标题 1"/>
          <p:cNvSpPr txBox="1">
            <a:spLocks/>
          </p:cNvSpPr>
          <p:nvPr/>
        </p:nvSpPr>
        <p:spPr bwMode="auto">
          <a:xfrm>
            <a:off x="1766888" y="0"/>
            <a:ext cx="89011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2400" b="1">
                <a:solidFill>
                  <a:srgbClr val="FF0000"/>
                </a:solidFill>
                <a:cs typeface="Arial" panose="020B0604020202020204" pitchFamily="34" charset="0"/>
              </a:rPr>
              <a:t/>
            </a:r>
            <a:br>
              <a:rPr lang="zh-CN" altLang="en-US" sz="2400" b="1">
                <a:solidFill>
                  <a:srgbClr val="FF0000"/>
                </a:solidFill>
                <a:cs typeface="Arial" panose="020B0604020202020204" pitchFamily="34" charset="0"/>
              </a:rPr>
            </a:br>
            <a:r>
              <a:rPr lang="en-US" altLang="zh-CN" b="1">
                <a:solidFill>
                  <a:schemeClr val="tx2"/>
                </a:solidFill>
                <a:cs typeface="Arial" panose="020B0604020202020204" pitchFamily="34" charset="0"/>
                <a:sym typeface="楷体_GB2312"/>
              </a:rPr>
              <a:t>Special Action Plan of  Intelligent manufacturing 2015</a:t>
            </a:r>
            <a:endParaRPr lang="zh-CN" altLang="en-US" b="1">
              <a:solidFill>
                <a:schemeClr val="tx2"/>
              </a:solidFill>
              <a:cs typeface="Arial" panose="020B0604020202020204" pitchFamily="34" charset="0"/>
            </a:endParaRPr>
          </a:p>
        </p:txBody>
      </p:sp>
      <p:sp>
        <p:nvSpPr>
          <p:cNvPr id="9" name="TextBox 70"/>
          <p:cNvSpPr>
            <a:spLocks noChangeArrowheads="1"/>
          </p:cNvSpPr>
          <p:nvPr/>
        </p:nvSpPr>
        <p:spPr bwMode="auto">
          <a:xfrm>
            <a:off x="1700213" y="3184525"/>
            <a:ext cx="1943100" cy="922338"/>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800" b="1">
                <a:latin typeface="Microsoft YaHei" panose="020B0503020204020204" pitchFamily="34" charset="-122"/>
                <a:ea typeface="Microsoft YaHei" panose="020B0503020204020204" pitchFamily="34" charset="-122"/>
                <a:sym typeface="Microsoft YaHei" panose="020B0503020204020204" pitchFamily="34" charset="-122"/>
              </a:rPr>
              <a:t>Six directions</a:t>
            </a:r>
          </a:p>
          <a:p>
            <a:pPr algn="ctr" eaLnBrk="1" hangingPunct="1">
              <a:lnSpc>
                <a:spcPct val="100000"/>
              </a:lnSpc>
              <a:spcBef>
                <a:spcPct val="0"/>
              </a:spcBef>
              <a:buFontTx/>
              <a:buNone/>
            </a:pPr>
            <a:r>
              <a:rPr lang="en-US" altLang="zh-CN" sz="1800" b="1">
                <a:latin typeface="Microsoft YaHei" panose="020B0503020204020204" pitchFamily="34" charset="-122"/>
                <a:ea typeface="Microsoft YaHei" panose="020B0503020204020204" pitchFamily="34" charset="-122"/>
                <a:sym typeface="Microsoft YaHei" panose="020B0503020204020204" pitchFamily="34" charset="-122"/>
              </a:rPr>
              <a:t>Pilot demonstration</a:t>
            </a:r>
            <a:endParaRPr lang="zh-CN" altLang="en-US" sz="1800" b="1">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TextBox 70"/>
          <p:cNvSpPr>
            <a:spLocks noChangeArrowheads="1"/>
          </p:cNvSpPr>
          <p:nvPr/>
        </p:nvSpPr>
        <p:spPr bwMode="auto">
          <a:xfrm>
            <a:off x="4705350" y="1733550"/>
            <a:ext cx="5221288" cy="5857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sym typeface="Microsoft YaHei" panose="020B0503020204020204" pitchFamily="34" charset="-122"/>
              </a:rPr>
              <a:t>Flow Manufacturing</a:t>
            </a:r>
            <a:r>
              <a:rPr lang="zh-CN" altLang="en-US" sz="1600" b="1">
                <a:latin typeface="Microsoft YaHei" panose="020B0503020204020204" pitchFamily="34" charset="-122"/>
                <a:ea typeface="Microsoft YaHei" panose="020B0503020204020204" pitchFamily="34" charset="-122"/>
                <a:sym typeface="Microsoft YaHei" panose="020B0503020204020204" pitchFamily="34" charset="-122"/>
              </a:rPr>
              <a:t>， </a:t>
            </a:r>
            <a:r>
              <a:rPr lang="en-US" altLang="zh-CN" sz="1600" b="1">
                <a:latin typeface="Microsoft YaHei" panose="020B0503020204020204" pitchFamily="34" charset="-122"/>
                <a:ea typeface="Microsoft YaHei" panose="020B0503020204020204" pitchFamily="34" charset="-122"/>
                <a:sym typeface="Microsoft YaHei" panose="020B0503020204020204" pitchFamily="34" charset="-122"/>
              </a:rPr>
              <a:t>focus on intelligent factory </a:t>
            </a:r>
            <a:endParaRPr lang="zh-CN" altLang="en-US" sz="1600" b="1">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TextBox 70"/>
          <p:cNvSpPr>
            <a:spLocks noChangeArrowheads="1"/>
          </p:cNvSpPr>
          <p:nvPr/>
        </p:nvSpPr>
        <p:spPr bwMode="auto">
          <a:xfrm>
            <a:off x="4678363" y="2447925"/>
            <a:ext cx="5246687" cy="5857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rPr>
              <a:t>Intermittent/Discrete Manufacturing, focus on digitalized plant </a:t>
            </a:r>
            <a:endParaRPr lang="zh-CN" altLang="en-US" sz="1600" b="1">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TextBox 70"/>
          <p:cNvSpPr>
            <a:spLocks noChangeArrowheads="1"/>
          </p:cNvSpPr>
          <p:nvPr/>
        </p:nvSpPr>
        <p:spPr bwMode="auto">
          <a:xfrm>
            <a:off x="4676775" y="3162300"/>
            <a:ext cx="5246688" cy="33813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sym typeface="Microsoft YaHei" panose="020B0503020204020204" pitchFamily="34" charset="-122"/>
              </a:rPr>
              <a:t>Intelligent equipment and intelligent products</a:t>
            </a:r>
            <a:endParaRPr lang="zh-CN" altLang="en-US" sz="1600" b="1">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TextBox 70"/>
          <p:cNvSpPr>
            <a:spLocks noChangeArrowheads="1"/>
          </p:cNvSpPr>
          <p:nvPr/>
        </p:nvSpPr>
        <p:spPr bwMode="auto">
          <a:xfrm>
            <a:off x="4673600" y="3630613"/>
            <a:ext cx="5246688" cy="10763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sym typeface="Microsoft YaHei" panose="020B0503020204020204" pitchFamily="34" charset="-122"/>
              </a:rPr>
              <a:t>new models and new forms of business of Smart manufacturing, focus on Customization manufacturing,  </a:t>
            </a:r>
            <a:r>
              <a:rPr lang="en-US" altLang="zh-CN" sz="1600" b="1">
                <a:latin typeface="Microsoft YaHei" panose="020B0503020204020204" pitchFamily="34" charset="-122"/>
                <a:ea typeface="Microsoft YaHei" panose="020B0503020204020204" pitchFamily="34" charset="-122"/>
              </a:rPr>
              <a:t>Collaborative development, e-business</a:t>
            </a:r>
            <a:endParaRPr lang="zh-CN" altLang="en-US" sz="1600" b="1">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5" name="TextBox 70"/>
          <p:cNvSpPr>
            <a:spLocks noChangeArrowheads="1"/>
          </p:cNvSpPr>
          <p:nvPr/>
        </p:nvSpPr>
        <p:spPr bwMode="auto">
          <a:xfrm>
            <a:off x="4672013" y="4837113"/>
            <a:ext cx="5281612" cy="83026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rPr>
              <a:t>Smart management, focus on  logistics informationization, and smart energy management</a:t>
            </a:r>
            <a:endParaRPr lang="zh-CN" altLang="en-US" sz="1600" b="1">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6" name="TextBox 70"/>
          <p:cNvSpPr>
            <a:spLocks noChangeArrowheads="1"/>
          </p:cNvSpPr>
          <p:nvPr/>
        </p:nvSpPr>
        <p:spPr bwMode="auto">
          <a:xfrm>
            <a:off x="4705350" y="5797550"/>
            <a:ext cx="5294313" cy="5842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sym typeface="Microsoft YaHei" panose="020B0503020204020204" pitchFamily="34" charset="-122"/>
              </a:rPr>
              <a:t>Smart services, focus on online monitoring, remote diagnosis and Cloud computing services</a:t>
            </a:r>
            <a:endParaRPr lang="zh-CN" altLang="en-US" sz="1600" b="1">
              <a:latin typeface="Microsoft YaHei" panose="020B0503020204020204" pitchFamily="34" charset="-122"/>
              <a:ea typeface="Microsoft YaHei" panose="020B0503020204020204" pitchFamily="34" charset="-122"/>
              <a:sym typeface="Microsoft YaHei" panose="020B0503020204020204" pitchFamily="34" charset="-122"/>
            </a:endParaRPr>
          </a:p>
        </p:txBody>
      </p:sp>
      <p:cxnSp>
        <p:nvCxnSpPr>
          <p:cNvPr id="17" name="直接连接符 16"/>
          <p:cNvCxnSpPr>
            <a:stCxn id="9" idx="3"/>
            <a:endCxn id="11" idx="1"/>
          </p:cNvCxnSpPr>
          <p:nvPr/>
        </p:nvCxnSpPr>
        <p:spPr>
          <a:xfrm flipV="1">
            <a:off x="3643313" y="2027238"/>
            <a:ext cx="1062037" cy="1619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9" idx="3"/>
            <a:endCxn id="12" idx="1"/>
          </p:cNvCxnSpPr>
          <p:nvPr/>
        </p:nvCxnSpPr>
        <p:spPr>
          <a:xfrm flipV="1">
            <a:off x="3643313" y="2740025"/>
            <a:ext cx="1035050" cy="906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9" idx="3"/>
            <a:endCxn id="13" idx="1"/>
          </p:cNvCxnSpPr>
          <p:nvPr/>
        </p:nvCxnSpPr>
        <p:spPr>
          <a:xfrm flipV="1">
            <a:off x="3643313" y="3332163"/>
            <a:ext cx="1033462" cy="314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9" idx="3"/>
            <a:endCxn id="14" idx="1"/>
          </p:cNvCxnSpPr>
          <p:nvPr/>
        </p:nvCxnSpPr>
        <p:spPr>
          <a:xfrm>
            <a:off x="3643313" y="3646488"/>
            <a:ext cx="1030287" cy="522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9" idx="3"/>
            <a:endCxn id="15" idx="1"/>
          </p:cNvCxnSpPr>
          <p:nvPr/>
        </p:nvCxnSpPr>
        <p:spPr>
          <a:xfrm>
            <a:off x="3643313" y="3646488"/>
            <a:ext cx="1028700" cy="1604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9" idx="3"/>
            <a:endCxn id="16" idx="1"/>
          </p:cNvCxnSpPr>
          <p:nvPr/>
        </p:nvCxnSpPr>
        <p:spPr>
          <a:xfrm>
            <a:off x="3643313" y="3646488"/>
            <a:ext cx="1062037" cy="24431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4452938" y="6356350"/>
            <a:ext cx="4098925" cy="365125"/>
          </a:xfrm>
        </p:spPr>
        <p:txBody>
          <a:bodyPr/>
          <a:lstStyle/>
          <a:p>
            <a:pPr>
              <a:defRPr/>
            </a:pPr>
            <a:r>
              <a:rPr lang="en-US" altLang="zh-CN" dirty="0"/>
              <a:t>GSC-19, 15-16 July 2015, Geneva , Switzerland</a:t>
            </a:r>
          </a:p>
        </p:txBody>
      </p:sp>
      <p:sp>
        <p:nvSpPr>
          <p:cNvPr id="33795"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DBA9B36-F6F2-49D6-82AD-943B627B7247}" type="slidenum">
              <a:rPr lang="en-US" altLang="zh-CN" sz="1200" smtClean="0">
                <a:solidFill>
                  <a:srgbClr val="898989"/>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13</a:t>
            </a:fld>
            <a:endParaRPr lang="en-US" altLang="zh-CN" sz="1200" smtClean="0">
              <a:solidFill>
                <a:srgbClr val="898989"/>
              </a:solidFill>
              <a:latin typeface="Arial" panose="020B0604020202020204" pitchFamily="34" charset="0"/>
              <a:cs typeface="Arial" panose="020B0604020202020204" pitchFamily="34" charset="0"/>
            </a:endParaRPr>
          </a:p>
        </p:txBody>
      </p:sp>
      <p:sp>
        <p:nvSpPr>
          <p:cNvPr id="33796" name="标题 1"/>
          <p:cNvSpPr txBox="1">
            <a:spLocks/>
          </p:cNvSpPr>
          <p:nvPr/>
        </p:nvSpPr>
        <p:spPr bwMode="auto">
          <a:xfrm>
            <a:off x="1766888" y="0"/>
            <a:ext cx="89011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2400" b="1">
                <a:solidFill>
                  <a:srgbClr val="FF0000"/>
                </a:solidFill>
                <a:cs typeface="Arial" panose="020B0604020202020204" pitchFamily="34" charset="0"/>
              </a:rPr>
              <a:t/>
            </a:r>
            <a:br>
              <a:rPr lang="zh-CN" altLang="en-US" sz="2400" b="1">
                <a:solidFill>
                  <a:srgbClr val="FF0000"/>
                </a:solidFill>
                <a:cs typeface="Arial" panose="020B0604020202020204" pitchFamily="34" charset="0"/>
              </a:rPr>
            </a:br>
            <a:r>
              <a:rPr lang="en-US" altLang="zh-CN" b="1">
                <a:solidFill>
                  <a:schemeClr val="tx2"/>
                </a:solidFill>
                <a:cs typeface="Arial" panose="020B0604020202020204" pitchFamily="34" charset="0"/>
                <a:sym typeface="楷体_GB2312"/>
              </a:rPr>
              <a:t>Industry actions</a:t>
            </a:r>
            <a:r>
              <a:rPr lang="zh-CN" altLang="en-US" b="1">
                <a:solidFill>
                  <a:schemeClr val="tx2"/>
                </a:solidFill>
                <a:cs typeface="Arial" panose="020B0604020202020204" pitchFamily="34" charset="0"/>
                <a:sym typeface="楷体_GB2312"/>
              </a:rPr>
              <a:t>（</a:t>
            </a:r>
            <a:r>
              <a:rPr lang="en-US" altLang="zh-CN" b="1">
                <a:solidFill>
                  <a:schemeClr val="tx2"/>
                </a:solidFill>
                <a:cs typeface="Arial" panose="020B0604020202020204" pitchFamily="34" charset="0"/>
                <a:sym typeface="楷体_GB2312"/>
              </a:rPr>
              <a:t>China Integration and Innovation Alliance of Internet and Industry</a:t>
            </a:r>
            <a:r>
              <a:rPr lang="zh-CN" altLang="en-US" b="1">
                <a:solidFill>
                  <a:schemeClr val="tx2"/>
                </a:solidFill>
                <a:cs typeface="Arial" panose="020B0604020202020204" pitchFamily="34" charset="0"/>
                <a:sym typeface="楷体_GB2312"/>
              </a:rPr>
              <a:t>）</a:t>
            </a:r>
            <a:endParaRPr lang="zh-CN" altLang="en-US" b="1">
              <a:solidFill>
                <a:schemeClr val="tx2"/>
              </a:solidFill>
              <a:cs typeface="Arial" panose="020B0604020202020204" pitchFamily="34" charset="0"/>
            </a:endParaRPr>
          </a:p>
        </p:txBody>
      </p:sp>
      <p:sp>
        <p:nvSpPr>
          <p:cNvPr id="23" name="矩形 22"/>
          <p:cNvSpPr/>
          <p:nvPr/>
        </p:nvSpPr>
        <p:spPr>
          <a:xfrm>
            <a:off x="1574800" y="1536700"/>
            <a:ext cx="9144000" cy="1098550"/>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37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2635250"/>
            <a:ext cx="301307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矩形 24"/>
          <p:cNvSpPr>
            <a:spLocks noChangeArrowheads="1"/>
          </p:cNvSpPr>
          <p:nvPr/>
        </p:nvSpPr>
        <p:spPr bwMode="auto">
          <a:xfrm>
            <a:off x="1574800" y="15367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000" b="1">
                <a:latin typeface="Arial" panose="020B0604020202020204" pitchFamily="34" charset="0"/>
                <a:cs typeface="Arial" panose="020B0604020202020204" pitchFamily="34" charset="0"/>
              </a:rPr>
              <a:t>In order to fulfill the needs between the government policies and industry development, on July 30, 2014, China Integration and Innovation Alliance of Internet and Industry(CIIAII) was founded in Beijing, China. </a:t>
            </a:r>
            <a:endParaRPr lang="zh-CN" altLang="en-US" sz="2000" b="1">
              <a:latin typeface="Arial" panose="020B0604020202020204" pitchFamily="34" charset="0"/>
              <a:cs typeface="Arial" panose="020B0604020202020204" pitchFamily="34" charset="0"/>
            </a:endParaRPr>
          </a:p>
        </p:txBody>
      </p:sp>
      <p:pic>
        <p:nvPicPr>
          <p:cNvPr id="338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363" y="2635250"/>
            <a:ext cx="263683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63" y="2635250"/>
            <a:ext cx="29083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Box 6"/>
          <p:cNvSpPr txBox="1">
            <a:spLocks noChangeArrowheads="1"/>
          </p:cNvSpPr>
          <p:nvPr/>
        </p:nvSpPr>
        <p:spPr bwMode="auto">
          <a:xfrm>
            <a:off x="1458913" y="4411663"/>
            <a:ext cx="3068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800">
                <a:latin typeface="Arial" panose="020B0604020202020204" pitchFamily="34" charset="0"/>
                <a:cs typeface="Arial" panose="020B0604020202020204" pitchFamily="34" charset="0"/>
              </a:rPr>
              <a:t>Government Representative</a:t>
            </a:r>
            <a:endParaRPr lang="zh-CN" altLang="en-US" sz="1800">
              <a:latin typeface="Arial" panose="020B0604020202020204" pitchFamily="34" charset="0"/>
              <a:cs typeface="Arial" panose="020B0604020202020204" pitchFamily="34" charset="0"/>
            </a:endParaRPr>
          </a:p>
        </p:txBody>
      </p:sp>
      <p:sp>
        <p:nvSpPr>
          <p:cNvPr id="33803" name="TextBox 10"/>
          <p:cNvSpPr txBox="1">
            <a:spLocks noChangeArrowheads="1"/>
          </p:cNvSpPr>
          <p:nvPr/>
        </p:nvSpPr>
        <p:spPr bwMode="auto">
          <a:xfrm>
            <a:off x="4814888" y="4273550"/>
            <a:ext cx="6011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800">
                <a:latin typeface="Arial" panose="020B0604020202020204" pitchFamily="34" charset="0"/>
                <a:cs typeface="Arial" panose="020B0604020202020204" pitchFamily="34" charset="0"/>
              </a:rPr>
              <a:t>Xueshan Yang,  Vice Minister of MIIT, was selected as the Director of the Steering Committees</a:t>
            </a:r>
          </a:p>
        </p:txBody>
      </p:sp>
      <p:sp>
        <p:nvSpPr>
          <p:cNvPr id="33804" name="TextBox 15"/>
          <p:cNvSpPr txBox="1">
            <a:spLocks noChangeArrowheads="1"/>
          </p:cNvSpPr>
          <p:nvPr/>
        </p:nvSpPr>
        <p:spPr bwMode="auto">
          <a:xfrm>
            <a:off x="1646238" y="5075238"/>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1800">
                <a:latin typeface="Arial" panose="020B0604020202020204" pitchFamily="34" charset="0"/>
                <a:cs typeface="Arial" panose="020B0604020202020204" pitchFamily="34" charset="0"/>
              </a:rPr>
              <a:t>Industry Representative</a:t>
            </a:r>
            <a:endParaRPr lang="zh-CN" altLang="en-US" sz="1800">
              <a:latin typeface="Arial" panose="020B0604020202020204" pitchFamily="34" charset="0"/>
              <a:cs typeface="Arial" panose="020B0604020202020204" pitchFamily="34" charset="0"/>
            </a:endParaRPr>
          </a:p>
        </p:txBody>
      </p:sp>
      <p:sp>
        <p:nvSpPr>
          <p:cNvPr id="33805" name="TextBox 16"/>
          <p:cNvSpPr txBox="1">
            <a:spLocks noChangeArrowheads="1"/>
          </p:cNvSpPr>
          <p:nvPr/>
        </p:nvSpPr>
        <p:spPr bwMode="auto">
          <a:xfrm>
            <a:off x="4778375" y="4921250"/>
            <a:ext cx="5965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800">
                <a:latin typeface="Arial" panose="020B0604020202020204" pitchFamily="34" charset="0"/>
                <a:cs typeface="Arial" panose="020B0604020202020204" pitchFamily="34" charset="0"/>
              </a:rPr>
              <a:t>Shumin Cao,  President of CAICT, was selected as the chairman of CIIAII</a:t>
            </a:r>
          </a:p>
        </p:txBody>
      </p:sp>
      <p:sp>
        <p:nvSpPr>
          <p:cNvPr id="32" name="右箭头 31"/>
          <p:cNvSpPr/>
          <p:nvPr/>
        </p:nvSpPr>
        <p:spPr>
          <a:xfrm>
            <a:off x="4559300" y="4510088"/>
            <a:ext cx="190500" cy="1841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右箭头 32"/>
          <p:cNvSpPr/>
          <p:nvPr/>
        </p:nvSpPr>
        <p:spPr>
          <a:xfrm>
            <a:off x="4562475" y="5167313"/>
            <a:ext cx="190500" cy="1841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加号 33"/>
          <p:cNvSpPr/>
          <p:nvPr/>
        </p:nvSpPr>
        <p:spPr>
          <a:xfrm>
            <a:off x="2900363" y="4803775"/>
            <a:ext cx="360362" cy="298450"/>
          </a:xfrm>
          <a:prstGeom prst="mathPl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3"/>
          <p:cNvSpPr>
            <a:spLocks noGrp="1"/>
          </p:cNvSpPr>
          <p:nvPr>
            <p:ph type="sldNum" sz="quarter" idx="10"/>
          </p:nvPr>
        </p:nvSpPr>
        <p:spPr bwMode="auto">
          <a:xfrm>
            <a:off x="8355013" y="65357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BC79714-1907-4A10-9564-0B7B94060383}" type="slidenum">
              <a:rPr lang="zh-CN" altLang="en-US" sz="1200" smtClean="0">
                <a:solidFill>
                  <a:srgbClr val="000000"/>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14</a:t>
            </a:fld>
            <a:endParaRPr lang="zh-CN" altLang="en-US" sz="1200" smtClean="0">
              <a:solidFill>
                <a:srgbClr val="000000"/>
              </a:solidFill>
              <a:latin typeface="Arial" panose="020B0604020202020204" pitchFamily="34" charset="0"/>
              <a:cs typeface="Arial" panose="020B0604020202020204" pitchFamily="34" charset="0"/>
            </a:endParaRPr>
          </a:p>
        </p:txBody>
      </p:sp>
      <p:cxnSp>
        <p:nvCxnSpPr>
          <p:cNvPr id="4" name="直接连接符 3"/>
          <p:cNvCxnSpPr/>
          <p:nvPr/>
        </p:nvCxnSpPr>
        <p:spPr>
          <a:xfrm>
            <a:off x="6456363" y="3500438"/>
            <a:ext cx="4211637"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 name="矩形 5"/>
          <p:cNvSpPr/>
          <p:nvPr/>
        </p:nvSpPr>
        <p:spPr>
          <a:xfrm>
            <a:off x="7256463" y="2806700"/>
            <a:ext cx="2665412" cy="584200"/>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3200" b="1">
                <a:solidFill>
                  <a:srgbClr val="0D0D0D"/>
                </a:solidFill>
                <a:latin typeface="SimHei" panose="02010609060101010101" pitchFamily="49" charset="-122"/>
              </a:rPr>
              <a:t>Smart cities</a:t>
            </a:r>
            <a:endParaRPr lang="zh-CN" altLang="en-US" sz="3200" b="1">
              <a:solidFill>
                <a:srgbClr val="0D0D0D"/>
              </a:solidFill>
              <a:latin typeface="SimHei" panose="02010609060101010101" pitchFamily="49" charset="-122"/>
            </a:endParaRPr>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4452938" y="6356350"/>
            <a:ext cx="4098925" cy="365125"/>
          </a:xfrm>
        </p:spPr>
        <p:txBody>
          <a:bodyPr/>
          <a:lstStyle/>
          <a:p>
            <a:pPr>
              <a:defRPr/>
            </a:pPr>
            <a:r>
              <a:rPr lang="en-US" altLang="zh-CN" dirty="0"/>
              <a:t>GSC-19, 15-16 July 2015, Geneva , Switzerland</a:t>
            </a:r>
          </a:p>
        </p:txBody>
      </p:sp>
      <p:sp>
        <p:nvSpPr>
          <p:cNvPr id="36867"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AD85F57-C3DB-4B2B-89A6-58DEFA04FAD1}" type="slidenum">
              <a:rPr lang="en-US" altLang="zh-CN" sz="1200" smtClean="0">
                <a:solidFill>
                  <a:srgbClr val="898989"/>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15</a:t>
            </a:fld>
            <a:endParaRPr lang="en-US" altLang="zh-CN" sz="1200" smtClean="0">
              <a:solidFill>
                <a:srgbClr val="898989"/>
              </a:solidFill>
              <a:latin typeface="Arial" panose="020B0604020202020204" pitchFamily="34" charset="0"/>
              <a:cs typeface="Arial" panose="020B0604020202020204" pitchFamily="34" charset="0"/>
            </a:endParaRPr>
          </a:p>
        </p:txBody>
      </p:sp>
      <p:sp>
        <p:nvSpPr>
          <p:cNvPr id="36868" name="标题 1"/>
          <p:cNvSpPr txBox="1">
            <a:spLocks/>
          </p:cNvSpPr>
          <p:nvPr/>
        </p:nvSpPr>
        <p:spPr bwMode="auto">
          <a:xfrm>
            <a:off x="1766888" y="0"/>
            <a:ext cx="89011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2400" b="1">
                <a:solidFill>
                  <a:srgbClr val="FF0000"/>
                </a:solidFill>
                <a:cs typeface="Arial" panose="020B0604020202020204" pitchFamily="34" charset="0"/>
              </a:rPr>
              <a:t/>
            </a:r>
            <a:br>
              <a:rPr lang="zh-CN" altLang="en-US" sz="2400" b="1">
                <a:solidFill>
                  <a:srgbClr val="FF0000"/>
                </a:solidFill>
                <a:cs typeface="Arial" panose="020B0604020202020204" pitchFamily="34" charset="0"/>
              </a:rPr>
            </a:br>
            <a:r>
              <a:rPr lang="en-US" altLang="zh-CN" b="1">
                <a:solidFill>
                  <a:schemeClr val="tx2"/>
                </a:solidFill>
                <a:cs typeface="Arial" panose="020B0604020202020204" pitchFamily="34" charset="0"/>
              </a:rPr>
              <a:t>Smart City is an important direction of </a:t>
            </a:r>
            <a:r>
              <a:rPr lang="en-US" altLang="zh-CN" b="1">
                <a:solidFill>
                  <a:schemeClr val="tx2"/>
                </a:solidFill>
                <a:cs typeface="Arial" panose="020B0604020202020204" pitchFamily="34" charset="0"/>
                <a:sym typeface="楷体_GB2312"/>
              </a:rPr>
              <a:t>urban informatization and urbanization</a:t>
            </a:r>
            <a:endParaRPr lang="zh-CN" altLang="en-US" b="1">
              <a:solidFill>
                <a:schemeClr val="tx2"/>
              </a:solidFill>
              <a:cs typeface="Arial" panose="020B0604020202020204" pitchFamily="34" charset="0"/>
            </a:endParaRPr>
          </a:p>
        </p:txBody>
      </p:sp>
      <p:sp>
        <p:nvSpPr>
          <p:cNvPr id="36869" name="Rectangle 11"/>
          <p:cNvSpPr>
            <a:spLocks noChangeArrowheads="1"/>
          </p:cNvSpPr>
          <p:nvPr/>
        </p:nvSpPr>
        <p:spPr bwMode="auto">
          <a:xfrm>
            <a:off x="2187575" y="1528763"/>
            <a:ext cx="6364288" cy="1938337"/>
          </a:xfrm>
          <a:prstGeom prst="rect">
            <a:avLst/>
          </a:prstGeom>
          <a:solidFill>
            <a:srgbClr val="DAEEF3"/>
          </a:solidFill>
          <a:ln w="9525">
            <a:solidFill>
              <a:srgbClr val="30859B"/>
            </a:solidFill>
            <a:miter lim="200000"/>
            <a:headEnd/>
            <a:tailEnd/>
          </a:ln>
        </p:spPr>
        <p:txBody>
          <a:bodyPr tIns="91440" bIns="91440"/>
          <a:lstStyle>
            <a:lvl1pPr>
              <a:lnSpc>
                <a:spcPct val="90000"/>
              </a:lnSpc>
              <a:spcBef>
                <a:spcPts val="1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9pPr>
          </a:lstStyle>
          <a:p>
            <a:pPr algn="just" eaLnBrk="1" hangingPunct="1">
              <a:lnSpc>
                <a:spcPct val="100000"/>
              </a:lnSpc>
              <a:spcBef>
                <a:spcPts val="600"/>
              </a:spcBef>
              <a:buFontTx/>
              <a:buNone/>
            </a:pPr>
            <a:r>
              <a:rPr lang="en-GB" altLang="zh-CN" sz="1600">
                <a:latin typeface="Times New Roman" panose="02020603050405020304" pitchFamily="18" charset="0"/>
                <a:ea typeface="Malgun Gothic" panose="020B0503020000020004" pitchFamily="34" charset="-127"/>
                <a:cs typeface="Arial" panose="020B0604020202020204" pitchFamily="34" charset="0"/>
              </a:rPr>
              <a:t>“A </a:t>
            </a:r>
            <a:r>
              <a:rPr lang="en-GB" altLang="zh-CN" sz="1600" b="1">
                <a:latin typeface="Times New Roman" panose="02020603050405020304" pitchFamily="18" charset="0"/>
                <a:ea typeface="Malgun Gothic" panose="020B0503020000020004" pitchFamily="34" charset="-127"/>
                <a:cs typeface="Arial" panose="020B0604020202020204" pitchFamily="34" charset="0"/>
              </a:rPr>
              <a:t>Smart Sustainable City</a:t>
            </a:r>
            <a:r>
              <a:rPr lang="en-GB" altLang="zh-CN" sz="1600">
                <a:latin typeface="Times New Roman" panose="02020603050405020304" pitchFamily="18" charset="0"/>
                <a:ea typeface="Malgun Gothic" panose="020B0503020000020004" pitchFamily="34" charset="-127"/>
                <a:cs typeface="Arial" panose="020B0604020202020204" pitchFamily="34" charset="0"/>
              </a:rPr>
              <a:t> is an innotive city that uses Information and Communication Technologies (ICTs) and other means to improve quality of life, efficiency of urban operation and services, and competitiveness, while ensuring that it meets the needs of present and future generations with respect to economic, social and environmental aspects”. </a:t>
            </a:r>
            <a:endParaRPr lang="zh-CN" altLang="zh-CN" sz="1600">
              <a:latin typeface="Times New Roman" panose="02020603050405020304" pitchFamily="18" charset="0"/>
              <a:ea typeface="Malgun Gothic" panose="020B0503020000020004" pitchFamily="34" charset="-127"/>
              <a:cs typeface="Arial" panose="020B0604020202020204" pitchFamily="34" charset="0"/>
            </a:endParaRPr>
          </a:p>
          <a:p>
            <a:pPr algn="just" eaLnBrk="1" hangingPunct="1">
              <a:lnSpc>
                <a:spcPct val="100000"/>
              </a:lnSpc>
              <a:spcBef>
                <a:spcPts val="100"/>
              </a:spcBef>
              <a:spcAft>
                <a:spcPts val="100"/>
              </a:spcAft>
              <a:buFontTx/>
              <a:buNone/>
            </a:pPr>
            <a:r>
              <a:rPr lang="en-GB" altLang="zh-CN" sz="1600">
                <a:latin typeface="Times New Roman" panose="02020603050405020304" pitchFamily="18" charset="0"/>
                <a:ea typeface="Malgun Gothic" panose="020B0503020000020004" pitchFamily="34" charset="-127"/>
                <a:cs typeface="Arial" panose="020B0604020202020204" pitchFamily="34" charset="0"/>
              </a:rPr>
              <a:t> </a:t>
            </a:r>
            <a:endParaRPr lang="zh-CN" altLang="zh-CN" sz="1600">
              <a:latin typeface="Times New Roman" panose="02020603050405020304" pitchFamily="18" charset="0"/>
              <a:ea typeface="Malgun Gothic" panose="020B0503020000020004" pitchFamily="34" charset="-127"/>
              <a:cs typeface="Arial" panose="020B0604020202020204" pitchFamily="34" charset="0"/>
            </a:endParaRPr>
          </a:p>
          <a:p>
            <a:pPr algn="just" eaLnBrk="1" hangingPunct="1">
              <a:lnSpc>
                <a:spcPct val="100000"/>
              </a:lnSpc>
              <a:spcBef>
                <a:spcPts val="100"/>
              </a:spcBef>
              <a:spcAft>
                <a:spcPts val="100"/>
              </a:spcAft>
              <a:buFontTx/>
              <a:buNone/>
            </a:pPr>
            <a:r>
              <a:rPr lang="fr-CH" altLang="zh-CN" sz="1600">
                <a:latin typeface="Times New Roman" panose="02020603050405020304" pitchFamily="18" charset="0"/>
                <a:ea typeface="Malgun Gothic" panose="020B0503020000020004" pitchFamily="34" charset="-127"/>
                <a:cs typeface="Arial" panose="020B0604020202020204" pitchFamily="34" charset="0"/>
              </a:rPr>
              <a:t>Source: ITU-T FG-SSC, 2014.</a:t>
            </a:r>
            <a:endParaRPr lang="zh-CN" altLang="zh-CN" sz="1600">
              <a:latin typeface="Times New Roman" panose="02020603050405020304" pitchFamily="18" charset="0"/>
              <a:ea typeface="Malgun Gothic" panose="020B0503020000020004" pitchFamily="34" charset="-127"/>
              <a:cs typeface="Arial" panose="020B0604020202020204" pitchFamily="34" charset="0"/>
            </a:endParaRPr>
          </a:p>
          <a:p>
            <a:pPr algn="just" eaLnBrk="1" hangingPunct="1">
              <a:lnSpc>
                <a:spcPct val="100000"/>
              </a:lnSpc>
              <a:spcBef>
                <a:spcPts val="600"/>
              </a:spcBef>
              <a:buFontTx/>
              <a:buNone/>
            </a:pPr>
            <a:endParaRPr lang="zh-CN" altLang="zh-CN" sz="1200">
              <a:latin typeface="Times New Roman" panose="02020603050405020304" pitchFamily="18" charset="0"/>
              <a:ea typeface="Malgun Gothic" panose="020B0503020000020004" pitchFamily="34" charset="-127"/>
              <a:cs typeface="Arial" panose="020B0604020202020204" pitchFamily="34" charset="0"/>
            </a:endParaRPr>
          </a:p>
        </p:txBody>
      </p:sp>
      <p:grpSp>
        <p:nvGrpSpPr>
          <p:cNvPr id="36870" name="组合 111"/>
          <p:cNvGrpSpPr>
            <a:grpSpLocks/>
          </p:cNvGrpSpPr>
          <p:nvPr/>
        </p:nvGrpSpPr>
        <p:grpSpPr bwMode="auto">
          <a:xfrm>
            <a:off x="2058988" y="3590925"/>
            <a:ext cx="6542087" cy="2547938"/>
            <a:chOff x="1414567" y="302271"/>
            <a:chExt cx="8760223" cy="3600491"/>
          </a:xfrm>
        </p:grpSpPr>
        <p:grpSp>
          <p:nvGrpSpPr>
            <p:cNvPr id="36872" name="组合 112"/>
            <p:cNvGrpSpPr>
              <a:grpSpLocks/>
            </p:cNvGrpSpPr>
            <p:nvPr/>
          </p:nvGrpSpPr>
          <p:grpSpPr bwMode="auto">
            <a:xfrm>
              <a:off x="1414567" y="302271"/>
              <a:ext cx="8760223" cy="3551425"/>
              <a:chOff x="-581264" y="3150694"/>
              <a:chExt cx="5955840" cy="3551425"/>
            </a:xfrm>
          </p:grpSpPr>
          <p:grpSp>
            <p:nvGrpSpPr>
              <p:cNvPr id="36876" name="组合 116"/>
              <p:cNvGrpSpPr>
                <a:grpSpLocks/>
              </p:cNvGrpSpPr>
              <p:nvPr/>
            </p:nvGrpSpPr>
            <p:grpSpPr bwMode="auto">
              <a:xfrm>
                <a:off x="-581264" y="3150694"/>
                <a:ext cx="5754783" cy="3100998"/>
                <a:chOff x="-581264" y="3150694"/>
                <a:chExt cx="5754783" cy="3100998"/>
              </a:xfrm>
            </p:grpSpPr>
            <p:grpSp>
              <p:nvGrpSpPr>
                <p:cNvPr id="36878" name="组合 118"/>
                <p:cNvGrpSpPr>
                  <a:grpSpLocks/>
                </p:cNvGrpSpPr>
                <p:nvPr/>
              </p:nvGrpSpPr>
              <p:grpSpPr bwMode="auto">
                <a:xfrm>
                  <a:off x="-581264" y="3150694"/>
                  <a:ext cx="5754783" cy="3100998"/>
                  <a:chOff x="4505310" y="3189708"/>
                  <a:chExt cx="5754783" cy="3100998"/>
                </a:xfrm>
              </p:grpSpPr>
              <p:sp>
                <p:nvSpPr>
                  <p:cNvPr id="15" name="右箭头 14"/>
                  <p:cNvSpPr/>
                  <p:nvPr/>
                </p:nvSpPr>
                <p:spPr bwMode="auto">
                  <a:xfrm rot="20791947">
                    <a:off x="4505310" y="3849237"/>
                    <a:ext cx="4876245" cy="2440706"/>
                  </a:xfrm>
                  <a:prstGeom prst="rightArrow">
                    <a:avLst>
                      <a:gd name="adj1" fmla="val 50000"/>
                      <a:gd name="adj2" fmla="val 21045"/>
                    </a:avLst>
                  </a:prstGeom>
                  <a:solidFill>
                    <a:srgbClr val="FFE285"/>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90000" tIns="46800" rIns="90000" bIns="46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70000"/>
                      </a:spcBef>
                      <a:buClr>
                        <a:schemeClr val="accent1"/>
                      </a:buClr>
                      <a:buSzPct val="80000"/>
                      <a:buFont typeface="Wingdings" panose="05000000000000000000" pitchFamily="2" charset="2"/>
                      <a:buNone/>
                    </a:pPr>
                    <a:r>
                      <a:rPr lang="zh-CN" altLang="en-US" sz="4400" b="1">
                        <a:solidFill>
                          <a:srgbClr val="A6A6A6"/>
                        </a:solidFill>
                        <a:latin typeface="Microsoft YaHei" panose="020B0503020204020204" pitchFamily="34" charset="-122"/>
                        <a:ea typeface="Microsoft YaHei" panose="020B0503020204020204" pitchFamily="34" charset="-122"/>
                      </a:rPr>
                      <a:t>城市信息化</a:t>
                    </a:r>
                  </a:p>
                </p:txBody>
              </p:sp>
              <p:sp>
                <p:nvSpPr>
                  <p:cNvPr id="16" name="矩形 15"/>
                  <p:cNvSpPr/>
                  <p:nvPr/>
                </p:nvSpPr>
                <p:spPr>
                  <a:xfrm>
                    <a:off x="6323424" y="4816098"/>
                    <a:ext cx="1240017" cy="502498"/>
                  </a:xfrm>
                  <a:prstGeom prst="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zh-CN" sz="1600" b="1">
                        <a:solidFill>
                          <a:srgbClr val="FF0000"/>
                        </a:solidFill>
                        <a:latin typeface="Microsoft YaHei" panose="020B0503020204020204" pitchFamily="34" charset="-122"/>
                        <a:ea typeface="Microsoft YaHei" panose="020B0503020204020204" pitchFamily="34" charset="-122"/>
                      </a:rPr>
                      <a:t>Wireless City</a:t>
                    </a:r>
                  </a:p>
                </p:txBody>
              </p:sp>
              <p:sp>
                <p:nvSpPr>
                  <p:cNvPr id="17" name="矩形 16"/>
                  <p:cNvSpPr/>
                  <p:nvPr/>
                </p:nvSpPr>
                <p:spPr>
                  <a:xfrm>
                    <a:off x="4883963" y="5352245"/>
                    <a:ext cx="1686597" cy="890589"/>
                  </a:xfrm>
                  <a:prstGeom prst="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b="1">
                        <a:solidFill>
                          <a:srgbClr val="FF0000"/>
                        </a:solidFill>
                        <a:latin typeface="Microsoft YaHei" panose="020B0503020204020204" pitchFamily="34" charset="-122"/>
                        <a:ea typeface="Microsoft YaHei" panose="020B0503020204020204" pitchFamily="34" charset="-122"/>
                      </a:rPr>
                      <a:t>    </a:t>
                    </a:r>
                    <a:r>
                      <a:rPr lang="en-US" altLang="zh-CN" b="1">
                        <a:solidFill>
                          <a:srgbClr val="FF0000"/>
                        </a:solidFill>
                        <a:latin typeface="Microsoft YaHei" panose="020B0503020204020204" pitchFamily="34" charset="-122"/>
                        <a:ea typeface="Microsoft YaHei" panose="020B0503020204020204" pitchFamily="34" charset="-122"/>
                      </a:rPr>
                      <a:t>Digital City</a:t>
                    </a:r>
                  </a:p>
                </p:txBody>
              </p:sp>
              <p:cxnSp>
                <p:nvCxnSpPr>
                  <p:cNvPr id="18" name="直接箭头连接符 17"/>
                  <p:cNvCxnSpPr/>
                  <p:nvPr/>
                </p:nvCxnSpPr>
                <p:spPr bwMode="auto">
                  <a:xfrm>
                    <a:off x="4515426" y="6168805"/>
                    <a:ext cx="5744836" cy="0"/>
                  </a:xfrm>
                  <a:prstGeom prst="straightConnector1">
                    <a:avLst/>
                  </a:prstGeom>
                  <a:ln>
                    <a:solidFill>
                      <a:srgbClr val="0070C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9" name="矩形 18"/>
                  <p:cNvSpPr/>
                  <p:nvPr/>
                </p:nvSpPr>
                <p:spPr>
                  <a:xfrm>
                    <a:off x="6933316" y="3710153"/>
                    <a:ext cx="1412001" cy="794127"/>
                  </a:xfrm>
                  <a:prstGeom prst="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zh-CN" sz="1600" b="1">
                        <a:solidFill>
                          <a:srgbClr val="FF0000"/>
                        </a:solidFill>
                        <a:latin typeface="Microsoft YaHei" panose="020B0503020204020204" pitchFamily="34" charset="-122"/>
                        <a:ea typeface="Microsoft YaHei" panose="020B0503020204020204" pitchFamily="34" charset="-122"/>
                      </a:rPr>
                      <a:t>Broadband City</a:t>
                    </a:r>
                  </a:p>
                </p:txBody>
              </p:sp>
              <p:sp>
                <p:nvSpPr>
                  <p:cNvPr id="36885" name="矩形 125"/>
                  <p:cNvSpPr>
                    <a:spLocks noChangeArrowheads="1"/>
                  </p:cNvSpPr>
                  <p:nvPr/>
                </p:nvSpPr>
                <p:spPr bwMode="auto">
                  <a:xfrm>
                    <a:off x="4529868" y="3901582"/>
                    <a:ext cx="1641574" cy="47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cs typeface="Arial" panose="020B0604020202020204" pitchFamily="34" charset="0"/>
                      </a:rPr>
                      <a:t>Informaization</a:t>
                    </a:r>
                    <a:endParaRPr lang="zh-CN" altLang="en-US" sz="1600" b="1">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 name="矩形 20"/>
                  <p:cNvSpPr/>
                  <p:nvPr/>
                </p:nvSpPr>
                <p:spPr>
                  <a:xfrm>
                    <a:off x="8345317" y="3189708"/>
                    <a:ext cx="1914946" cy="1487306"/>
                  </a:xfrm>
                  <a:prstGeom prst="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zh-CN" sz="2800" b="1">
                        <a:solidFill>
                          <a:srgbClr val="FF0000"/>
                        </a:solidFill>
                        <a:latin typeface="Microsoft YaHei" panose="020B0503020204020204" pitchFamily="34" charset="-122"/>
                        <a:ea typeface="Microsoft YaHei" panose="020B0503020204020204" pitchFamily="34" charset="-122"/>
                      </a:rPr>
                      <a:t>Smart City</a:t>
                    </a:r>
                  </a:p>
                </p:txBody>
              </p:sp>
            </p:grpSp>
            <p:cxnSp>
              <p:nvCxnSpPr>
                <p:cNvPr id="14" name="直接箭头连接符 13"/>
                <p:cNvCxnSpPr/>
                <p:nvPr/>
              </p:nvCxnSpPr>
              <p:spPr bwMode="auto">
                <a:xfrm flipV="1">
                  <a:off x="-571148" y="3861820"/>
                  <a:ext cx="14452" cy="2267971"/>
                </a:xfrm>
                <a:prstGeom prst="straightConnector1">
                  <a:avLst/>
                </a:prstGeom>
                <a:ln>
                  <a:solidFill>
                    <a:srgbClr val="0070C0"/>
                  </a:solidFill>
                  <a:headEnd type="none" w="med" len="med"/>
                  <a:tailEnd type="arrow"/>
                </a:ln>
              </p:spPr>
              <p:style>
                <a:lnRef idx="2">
                  <a:schemeClr val="accent1"/>
                </a:lnRef>
                <a:fillRef idx="0">
                  <a:schemeClr val="accent1"/>
                </a:fillRef>
                <a:effectRef idx="1">
                  <a:schemeClr val="accent1"/>
                </a:effectRef>
                <a:fontRef idx="minor">
                  <a:schemeClr val="tx1"/>
                </a:fontRef>
              </p:style>
            </p:cxnSp>
          </p:grpSp>
          <p:sp>
            <p:nvSpPr>
              <p:cNvPr id="36877" name="矩形 117"/>
              <p:cNvSpPr>
                <a:spLocks noChangeArrowheads="1"/>
              </p:cNvSpPr>
              <p:nvPr/>
            </p:nvSpPr>
            <p:spPr bwMode="auto">
              <a:xfrm>
                <a:off x="4740882" y="6223911"/>
                <a:ext cx="633694" cy="47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Microsoft YaHei" panose="020B0503020204020204" pitchFamily="34" charset="-122"/>
                    <a:ea typeface="Microsoft YaHei" panose="020B0503020204020204" pitchFamily="34" charset="-122"/>
                    <a:cs typeface="Arial" panose="020B0604020202020204" pitchFamily="34" charset="0"/>
                  </a:rPr>
                  <a:t>Time</a:t>
                </a:r>
                <a:endParaRPr lang="zh-CN" altLang="en-US" sz="1600" b="1">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36873" name="矩形 113"/>
            <p:cNvSpPr>
              <a:spLocks noChangeArrowheads="1"/>
            </p:cNvSpPr>
            <p:nvPr/>
          </p:nvSpPr>
          <p:spPr bwMode="auto">
            <a:xfrm>
              <a:off x="2194121" y="3424554"/>
              <a:ext cx="1329445" cy="47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Arial" panose="020B0604020202020204" pitchFamily="34" charset="0"/>
                  <a:cs typeface="Arial" panose="020B0604020202020204" pitchFamily="34" charset="0"/>
                </a:rPr>
                <a:t>90s</a:t>
              </a:r>
              <a:endParaRPr lang="zh-CN" altLang="en-US" sz="1600" b="1">
                <a:latin typeface="Arial" panose="020B0604020202020204" pitchFamily="34" charset="0"/>
                <a:cs typeface="Arial" panose="020B0604020202020204" pitchFamily="34" charset="0"/>
              </a:endParaRPr>
            </a:p>
          </p:txBody>
        </p:sp>
        <p:sp>
          <p:nvSpPr>
            <p:cNvPr id="36874" name="矩形 114"/>
            <p:cNvSpPr>
              <a:spLocks noChangeArrowheads="1"/>
            </p:cNvSpPr>
            <p:nvPr/>
          </p:nvSpPr>
          <p:spPr bwMode="auto">
            <a:xfrm>
              <a:off x="4315479" y="3407070"/>
              <a:ext cx="1045491" cy="47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Arial" panose="020B0604020202020204" pitchFamily="34" charset="0"/>
                  <a:cs typeface="Arial" panose="020B0604020202020204" pitchFamily="34" charset="0"/>
                </a:rPr>
                <a:t>2005</a:t>
              </a:r>
              <a:endParaRPr lang="zh-CN" altLang="en-US" sz="1600" b="1">
                <a:latin typeface="Arial" panose="020B0604020202020204" pitchFamily="34" charset="0"/>
                <a:cs typeface="Arial" panose="020B0604020202020204" pitchFamily="34" charset="0"/>
              </a:endParaRPr>
            </a:p>
          </p:txBody>
        </p:sp>
        <p:sp>
          <p:nvSpPr>
            <p:cNvPr id="36875" name="矩形 115"/>
            <p:cNvSpPr>
              <a:spLocks noChangeArrowheads="1"/>
            </p:cNvSpPr>
            <p:nvPr/>
          </p:nvSpPr>
          <p:spPr bwMode="auto">
            <a:xfrm>
              <a:off x="6242663" y="3407071"/>
              <a:ext cx="1277306" cy="47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1600" b="1">
                  <a:latin typeface="Arial" panose="020B0604020202020204" pitchFamily="34" charset="0"/>
                  <a:cs typeface="Arial" panose="020B0604020202020204" pitchFamily="34" charset="0"/>
                </a:rPr>
                <a:t>2009</a:t>
              </a:r>
              <a:endParaRPr lang="zh-CN" altLang="en-US" sz="1600" b="1">
                <a:latin typeface="Arial" panose="020B0604020202020204" pitchFamily="34" charset="0"/>
                <a:cs typeface="Arial" panose="020B0604020202020204" pitchFamily="34" charset="0"/>
              </a:endParaRPr>
            </a:p>
          </p:txBody>
        </p:sp>
      </p:grpSp>
      <p:sp>
        <p:nvSpPr>
          <p:cNvPr id="23" name="矩形 14"/>
          <p:cNvSpPr>
            <a:spLocks noChangeArrowheads="1"/>
          </p:cNvSpPr>
          <p:nvPr/>
        </p:nvSpPr>
        <p:spPr bwMode="auto">
          <a:xfrm>
            <a:off x="8601075" y="3562350"/>
            <a:ext cx="1958975" cy="2641600"/>
          </a:xfrm>
          <a:prstGeom prst="rect">
            <a:avLst/>
          </a:prstGeom>
          <a:solidFill>
            <a:schemeClr val="accent3">
              <a:lumMod val="20000"/>
              <a:lumOff val="8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15000"/>
              </a:lnSpc>
              <a:spcBef>
                <a:spcPct val="25000"/>
              </a:spcBef>
            </a:pPr>
            <a:r>
              <a:rPr lang="en-US" altLang="zh-CN" sz="1600" b="1">
                <a:solidFill>
                  <a:srgbClr val="0000FF"/>
                </a:solidFill>
                <a:latin typeface="Microsoft YaHei" panose="020B0503020204020204" pitchFamily="34" charset="-122"/>
                <a:ea typeface="Microsoft YaHei" panose="020B0503020204020204" pitchFamily="34" charset="-122"/>
              </a:rPr>
              <a:t>A Smart city is senior phase of  urban informatization</a:t>
            </a:r>
            <a:r>
              <a:rPr lang="zh-CN" altLang="en-US" sz="1600" b="1">
                <a:solidFill>
                  <a:srgbClr val="0000FF"/>
                </a:solidFill>
                <a:latin typeface="Microsoft YaHei" panose="020B0503020204020204" pitchFamily="34" charset="-122"/>
                <a:ea typeface="Microsoft YaHei" panose="020B0503020204020204" pitchFamily="34" charset="-122"/>
              </a:rPr>
              <a:t>，</a:t>
            </a:r>
            <a:r>
              <a:rPr lang="en-US" altLang="zh-CN" sz="1600" b="1">
                <a:solidFill>
                  <a:srgbClr val="0000FF"/>
                </a:solidFill>
                <a:latin typeface="Microsoft YaHei" panose="020B0503020204020204" pitchFamily="34" charset="-122"/>
                <a:ea typeface="Microsoft YaHei" panose="020B0503020204020204" pitchFamily="34" charset="-122"/>
              </a:rPr>
              <a:t>is extension and enhancement of Digital City, Wireless City and Boradband City. </a:t>
            </a:r>
            <a:endParaRPr lang="en-US" altLang="zh-CN" sz="1600" b="1">
              <a:solidFill>
                <a:srgbClr val="FF0000"/>
              </a:solidFill>
              <a:latin typeface="Microsoft YaHei" panose="020B0503020204020204" pitchFamily="34" charset="-122"/>
              <a:ea typeface="Microsoft YaHei" panose="020B0503020204020204" pitchFamily="34" charset="-122"/>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838200" y="269875"/>
            <a:ext cx="10560050" cy="606425"/>
          </a:xfrm>
          <a:extLst/>
        </p:spPr>
        <p:txBody>
          <a:bodyPr rtlCol="0" anchor="t">
            <a:normAutofit/>
          </a:bodyPr>
          <a:lstStyle/>
          <a:p>
            <a:pPr eaLnBrk="1" fontAlgn="auto" hangingPunct="1">
              <a:spcAft>
                <a:spcPts val="0"/>
              </a:spcAft>
              <a:defRPr/>
            </a:pPr>
            <a:r>
              <a:rPr lang="en-US" altLang="zh-CN" sz="2800" b="1" dirty="0">
                <a:solidFill>
                  <a:schemeClr val="tx2"/>
                </a:solidFill>
                <a:latin typeface="Calibri" panose="020F0502020204030204" pitchFamily="34" charset="0"/>
                <a:ea typeface="+mn-ea"/>
                <a:cs typeface="Arial" panose="020B0604020202020204" pitchFamily="34" charset="0"/>
              </a:rPr>
              <a:t>A Smart City was </a:t>
            </a:r>
            <a:r>
              <a:rPr lang="en-US" altLang="zh-CN" sz="2800" b="1" dirty="0" smtClean="0">
                <a:solidFill>
                  <a:schemeClr val="tx2"/>
                </a:solidFill>
                <a:latin typeface="Calibri" panose="020F0502020204030204" pitchFamily="34" charset="0"/>
                <a:ea typeface="+mn-ea"/>
                <a:cs typeface="Arial" panose="020B0604020202020204" pitchFamily="34" charset="0"/>
              </a:rPr>
              <a:t>demonstrated </a:t>
            </a:r>
            <a:r>
              <a:rPr lang="en-US" altLang="zh-CN" sz="2800" b="1" dirty="0">
                <a:solidFill>
                  <a:schemeClr val="tx2"/>
                </a:solidFill>
                <a:latin typeface="Calibri" panose="020F0502020204030204" pitchFamily="34" charset="0"/>
                <a:ea typeface="+mn-ea"/>
                <a:cs typeface="Arial" panose="020B0604020202020204" pitchFamily="34" charset="0"/>
              </a:rPr>
              <a:t>by multiple </a:t>
            </a:r>
            <a:r>
              <a:rPr lang="en-US" altLang="zh-CN" sz="2800" b="1" dirty="0" smtClean="0">
                <a:solidFill>
                  <a:schemeClr val="tx2"/>
                </a:solidFill>
                <a:latin typeface="Calibri" panose="020F0502020204030204" pitchFamily="34" charset="0"/>
                <a:ea typeface="+mn-ea"/>
                <a:cs typeface="Arial" panose="020B0604020202020204" pitchFamily="34" charset="0"/>
              </a:rPr>
              <a:t>Ministries</a:t>
            </a:r>
            <a:endParaRPr lang="zh-CN" altLang="en-US" sz="2800" b="1" dirty="0">
              <a:solidFill>
                <a:schemeClr val="tx2"/>
              </a:solidFill>
              <a:latin typeface="Calibri" panose="020F0502020204030204" pitchFamily="34" charset="0"/>
              <a:ea typeface="+mn-ea"/>
              <a:cs typeface="Arial" panose="020B0604020202020204" pitchFamily="34" charset="0"/>
            </a:endParaRPr>
          </a:p>
        </p:txBody>
      </p:sp>
      <p:sp>
        <p:nvSpPr>
          <p:cNvPr id="3" name="内容占位符 2"/>
          <p:cNvSpPr txBox="1">
            <a:spLocks/>
          </p:cNvSpPr>
          <p:nvPr/>
        </p:nvSpPr>
        <p:spPr>
          <a:xfrm>
            <a:off x="1600200" y="971550"/>
            <a:ext cx="5170488" cy="2944813"/>
          </a:xfrm>
          <a:prstGeom prst="rect">
            <a:avLst/>
          </a:prstGeom>
          <a:ln>
            <a:solidFill>
              <a:srgbClr val="0070C0"/>
            </a:solidFill>
            <a:prstDash val="dash"/>
          </a:ln>
        </p:spPr>
        <p:txBody>
          <a:bodyPr/>
          <a:lstStyle>
            <a:lvl1pPr marL="177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47688" indent="-2730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77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09696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3716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1828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286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743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2004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2" algn="just" eaLnBrk="1" hangingPunct="1">
              <a:lnSpc>
                <a:spcPct val="100000"/>
              </a:lnSpc>
              <a:spcBef>
                <a:spcPct val="0"/>
              </a:spcBef>
              <a:buClr>
                <a:srgbClr val="2DA2BF"/>
              </a:buClr>
              <a:buSzPct val="76000"/>
              <a:buFont typeface="Wingdings" panose="05000000000000000000" pitchFamily="2" charset="2"/>
              <a:buChar char="n"/>
            </a:pPr>
            <a:r>
              <a:rPr lang="en-US" altLang="zh-CN" sz="1800" b="1">
                <a:solidFill>
                  <a:srgbClr val="C00000"/>
                </a:solidFill>
                <a:latin typeface="Microsoft YaHei" panose="020B0503020204020204" pitchFamily="34" charset="-122"/>
                <a:ea typeface="Microsoft YaHei" panose="020B0503020204020204" pitchFamily="34" charset="-122"/>
              </a:rPr>
              <a:t>293</a:t>
            </a:r>
            <a:r>
              <a:rPr lang="zh-CN" altLang="en-US" sz="1800" b="1">
                <a:solidFill>
                  <a:srgbClr val="C00000"/>
                </a:solidFill>
                <a:latin typeface="Microsoft YaHei" panose="020B0503020204020204" pitchFamily="34" charset="-122"/>
                <a:ea typeface="Microsoft YaHei" panose="020B0503020204020204" pitchFamily="34" charset="-122"/>
              </a:rPr>
              <a:t> </a:t>
            </a:r>
            <a:r>
              <a:rPr lang="en-US" altLang="zh-CN" sz="1800" b="1">
                <a:solidFill>
                  <a:srgbClr val="C00000"/>
                </a:solidFill>
                <a:latin typeface="Microsoft YaHei" panose="020B0503020204020204" pitchFamily="34" charset="-122"/>
                <a:ea typeface="Microsoft YaHei" panose="020B0503020204020204" pitchFamily="34" charset="-122"/>
              </a:rPr>
              <a:t>cities to ratified to demonstrate Smart</a:t>
            </a:r>
            <a:endParaRPr lang="en-US" altLang="zh-CN" sz="1400">
              <a:latin typeface="Microsoft YaHei" panose="020B0503020204020204" pitchFamily="34" charset="-122"/>
              <a:ea typeface="Microsoft YaHei" panose="020B0503020204020204" pitchFamily="34" charset="-122"/>
            </a:endParaRPr>
          </a:p>
          <a:p>
            <a:pPr algn="just" eaLnBrk="1" hangingPunct="1">
              <a:lnSpc>
                <a:spcPct val="100000"/>
              </a:lnSpc>
              <a:spcBef>
                <a:spcPct val="0"/>
              </a:spcBef>
              <a:buClr>
                <a:srgbClr val="2DA2BF"/>
              </a:buClr>
              <a:buSzPct val="76000"/>
              <a:buFont typeface="Wingdings" panose="05000000000000000000" pitchFamily="2" charset="2"/>
              <a:buChar char="n"/>
            </a:pPr>
            <a:r>
              <a:rPr lang="en-US" altLang="zh-CN" sz="1800" b="1">
                <a:solidFill>
                  <a:srgbClr val="C00000"/>
                </a:solidFill>
                <a:latin typeface="Microsoft YaHei" panose="020B0503020204020204" pitchFamily="34" charset="-122"/>
                <a:ea typeface="Microsoft YaHei" panose="020B0503020204020204" pitchFamily="34" charset="-122"/>
              </a:rPr>
              <a:t>The work was led by 6 Minstries or administrations</a:t>
            </a:r>
          </a:p>
          <a:p>
            <a:pPr lvl="2" eaLnBrk="1" hangingPunct="1">
              <a:lnSpc>
                <a:spcPct val="100000"/>
              </a:lnSpc>
              <a:spcBef>
                <a:spcPct val="0"/>
              </a:spcBef>
              <a:buClr>
                <a:srgbClr val="2DA2BF"/>
              </a:buClr>
              <a:buSzPct val="76000"/>
            </a:pPr>
            <a:r>
              <a:rPr lang="en-US" altLang="zh-CN" sz="1400">
                <a:latin typeface="Microsoft YaHei" panose="020B0503020204020204" pitchFamily="34" charset="-122"/>
                <a:ea typeface="Microsoft YaHei" panose="020B0503020204020204" pitchFamily="34" charset="-122"/>
              </a:rPr>
              <a:t>Ministry of Housing  and Urban-Rural Development(MOHURD)</a:t>
            </a:r>
          </a:p>
          <a:p>
            <a:pPr lvl="2" algn="just" eaLnBrk="1" hangingPunct="1">
              <a:lnSpc>
                <a:spcPct val="100000"/>
              </a:lnSpc>
              <a:spcBef>
                <a:spcPct val="0"/>
              </a:spcBef>
              <a:buClr>
                <a:srgbClr val="2DA2BF"/>
              </a:buClr>
              <a:buSzPct val="76000"/>
            </a:pPr>
            <a:r>
              <a:rPr lang="en-US" altLang="zh-CN" sz="1400">
                <a:latin typeface="Microsoft YaHei" panose="020B0503020204020204" pitchFamily="34" charset="-122"/>
                <a:ea typeface="Microsoft YaHei" panose="020B0503020204020204" pitchFamily="34" charset="-122"/>
              </a:rPr>
              <a:t>Ministry Of Science and Technology</a:t>
            </a:r>
          </a:p>
          <a:p>
            <a:pPr lvl="2" algn="just" eaLnBrk="1" hangingPunct="1">
              <a:lnSpc>
                <a:spcPct val="100000"/>
              </a:lnSpc>
              <a:spcBef>
                <a:spcPct val="0"/>
              </a:spcBef>
              <a:buClr>
                <a:srgbClr val="2DA2BF"/>
              </a:buClr>
              <a:buSzPct val="76000"/>
            </a:pPr>
            <a:r>
              <a:rPr lang="en-US" altLang="zh-CN" sz="1400">
                <a:latin typeface="Microsoft YaHei" panose="020B0503020204020204" pitchFamily="34" charset="-122"/>
                <a:ea typeface="Microsoft YaHei" panose="020B0503020204020204" pitchFamily="34" charset="-122"/>
              </a:rPr>
              <a:t>Ministry of  Industry and Information Technology </a:t>
            </a:r>
          </a:p>
          <a:p>
            <a:pPr lvl="2" algn="just" eaLnBrk="1" hangingPunct="1">
              <a:lnSpc>
                <a:spcPct val="100000"/>
              </a:lnSpc>
              <a:spcBef>
                <a:spcPct val="0"/>
              </a:spcBef>
              <a:buClr>
                <a:srgbClr val="2DA2BF"/>
              </a:buClr>
              <a:buSzPct val="76000"/>
            </a:pPr>
            <a:r>
              <a:rPr lang="en-US" altLang="zh-CN" sz="1400">
                <a:latin typeface="Microsoft YaHei" panose="020B0503020204020204" pitchFamily="34" charset="-122"/>
                <a:ea typeface="Microsoft YaHei" panose="020B0503020204020204" pitchFamily="34" charset="-122"/>
              </a:rPr>
              <a:t>Ministry of Transport</a:t>
            </a:r>
          </a:p>
          <a:p>
            <a:pPr lvl="2" algn="just" eaLnBrk="1" hangingPunct="1">
              <a:lnSpc>
                <a:spcPct val="100000"/>
              </a:lnSpc>
              <a:spcBef>
                <a:spcPct val="0"/>
              </a:spcBef>
              <a:buClr>
                <a:srgbClr val="2DA2BF"/>
              </a:buClr>
              <a:buSzPct val="76000"/>
            </a:pPr>
            <a:r>
              <a:rPr lang="en-US" altLang="zh-CN" sz="1400">
                <a:latin typeface="Microsoft YaHei" panose="020B0503020204020204" pitchFamily="34" charset="-122"/>
                <a:ea typeface="Microsoft YaHei" panose="020B0503020204020204" pitchFamily="34" charset="-122"/>
              </a:rPr>
              <a:t>National Tourism Administration</a:t>
            </a:r>
          </a:p>
          <a:p>
            <a:pPr lvl="2" algn="just" eaLnBrk="1" hangingPunct="1">
              <a:lnSpc>
                <a:spcPct val="100000"/>
              </a:lnSpc>
              <a:spcBef>
                <a:spcPct val="0"/>
              </a:spcBef>
              <a:buClr>
                <a:srgbClr val="2DA2BF"/>
              </a:buClr>
              <a:buSzPct val="76000"/>
            </a:pPr>
            <a:r>
              <a:rPr lang="en-US" altLang="zh-CN" sz="1400">
                <a:latin typeface="Microsoft YaHei" panose="020B0503020204020204" pitchFamily="34" charset="-122"/>
                <a:ea typeface="Microsoft YaHei" panose="020B0503020204020204" pitchFamily="34" charset="-122"/>
              </a:rPr>
              <a:t>National Administration of Surveying, Mapping and  Geoinformation</a:t>
            </a:r>
          </a:p>
        </p:txBody>
      </p:sp>
      <p:pic>
        <p:nvPicPr>
          <p:cNvPr id="3789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4108450"/>
            <a:ext cx="5053013"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内容占位符 2"/>
          <p:cNvSpPr txBox="1">
            <a:spLocks/>
          </p:cNvSpPr>
          <p:nvPr/>
        </p:nvSpPr>
        <p:spPr bwMode="auto">
          <a:xfrm>
            <a:off x="6902450" y="1312863"/>
            <a:ext cx="3622675" cy="5229225"/>
          </a:xfrm>
          <a:prstGeom prst="rect">
            <a:avLst/>
          </a:prstGeom>
          <a:noFill/>
          <a:ln w="9525">
            <a:solidFill>
              <a:srgbClr val="0070C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109538" indent="152400">
              <a:defRPr>
                <a:solidFill>
                  <a:schemeClr val="tx1"/>
                </a:solidFill>
                <a:latin typeface="Calibri" panose="020F0502020204030204" pitchFamily="34" charset="0"/>
              </a:defRPr>
            </a:lvl2pPr>
            <a:lvl3pPr indent="261938">
              <a:defRPr>
                <a:solidFill>
                  <a:schemeClr val="tx1"/>
                </a:solidFill>
                <a:latin typeface="Calibri" panose="020F0502020204030204" pitchFamily="34" charset="0"/>
              </a:defRPr>
            </a:lvl3pPr>
            <a:lvl4pPr marL="1096963" indent="-228600">
              <a:defRPr>
                <a:solidFill>
                  <a:schemeClr val="tx1"/>
                </a:solidFill>
                <a:latin typeface="Calibri" panose="020F0502020204030204" pitchFamily="34" charset="0"/>
              </a:defRPr>
            </a:lvl4pPr>
            <a:lvl5pPr marL="1371600" indent="-228600">
              <a:defRPr>
                <a:solidFill>
                  <a:schemeClr val="tx1"/>
                </a:solidFill>
                <a:latin typeface="Calibri" panose="020F0502020204030204" pitchFamily="34" charset="0"/>
              </a:defRPr>
            </a:lvl5pPr>
            <a:lvl6pPr marL="1828800" indent="-228600" eaLnBrk="0" fontAlgn="base" hangingPunct="0">
              <a:spcBef>
                <a:spcPct val="0"/>
              </a:spcBef>
              <a:spcAft>
                <a:spcPct val="0"/>
              </a:spcAft>
              <a:defRPr>
                <a:solidFill>
                  <a:schemeClr val="tx1"/>
                </a:solidFill>
                <a:latin typeface="Calibri" panose="020F0502020204030204" pitchFamily="34" charset="0"/>
              </a:defRPr>
            </a:lvl6pPr>
            <a:lvl7pPr marL="2286000" indent="-228600" eaLnBrk="0" fontAlgn="base" hangingPunct="0">
              <a:spcBef>
                <a:spcPct val="0"/>
              </a:spcBef>
              <a:spcAft>
                <a:spcPct val="0"/>
              </a:spcAft>
              <a:defRPr>
                <a:solidFill>
                  <a:schemeClr val="tx1"/>
                </a:solidFill>
                <a:latin typeface="Calibri" panose="020F0502020204030204" pitchFamily="34" charset="0"/>
              </a:defRPr>
            </a:lvl7pPr>
            <a:lvl8pPr marL="2743200" indent="-228600" eaLnBrk="0" fontAlgn="base" hangingPunct="0">
              <a:spcBef>
                <a:spcPct val="0"/>
              </a:spcBef>
              <a:spcAft>
                <a:spcPct val="0"/>
              </a:spcAft>
              <a:defRPr>
                <a:solidFill>
                  <a:schemeClr val="tx1"/>
                </a:solidFill>
                <a:latin typeface="Calibri" panose="020F0502020204030204" pitchFamily="34" charset="0"/>
              </a:defRPr>
            </a:lvl8pPr>
            <a:lvl9pPr marL="32004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600"/>
              </a:spcBef>
              <a:spcAft>
                <a:spcPts val="600"/>
              </a:spcAft>
              <a:buClr>
                <a:srgbClr val="2DA2BF"/>
              </a:buClr>
              <a:buSzPct val="76000"/>
            </a:pPr>
            <a:r>
              <a:rPr lang="en-US" altLang="zh-CN" sz="2000">
                <a:latin typeface="Microsoft YaHei" panose="020B0503020204020204" pitchFamily="34" charset="-122"/>
                <a:ea typeface="Microsoft YaHei" panose="020B0503020204020204" pitchFamily="34" charset="-122"/>
                <a:cs typeface="Arial" panose="020B0604020202020204" pitchFamily="34" charset="0"/>
              </a:rPr>
              <a:t>Two mode was used:</a:t>
            </a:r>
            <a:endParaRPr lang="en-US" altLang="zh-CN" b="1">
              <a:solidFill>
                <a:srgbClr val="7030A0"/>
              </a:solidFill>
              <a:latin typeface="Microsoft YaHei" panose="020B0503020204020204" pitchFamily="34" charset="-122"/>
              <a:ea typeface="Microsoft YaHei" panose="020B0503020204020204" pitchFamily="34" charset="-122"/>
              <a:cs typeface="Arial" panose="020B0604020202020204" pitchFamily="34" charset="0"/>
            </a:endParaRPr>
          </a:p>
          <a:p>
            <a:pPr algn="just" eaLnBrk="1" hangingPunct="1">
              <a:spcBef>
                <a:spcPts val="600"/>
              </a:spcBef>
              <a:spcAft>
                <a:spcPts val="600"/>
              </a:spcAft>
              <a:buClr>
                <a:srgbClr val="2DA2BF"/>
              </a:buClr>
              <a:buSzPct val="76000"/>
            </a:pPr>
            <a:r>
              <a:rPr lang="en-US" altLang="zh-CN" b="1">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Mode1</a:t>
            </a:r>
            <a:r>
              <a:rPr lang="zh-CN" altLang="en-US" b="1">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a:t>
            </a:r>
            <a:r>
              <a:rPr lang="en-US" altLang="zh-CN" b="1">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Demonstration for  whole city</a:t>
            </a:r>
          </a:p>
          <a:p>
            <a:pPr lvl="1" algn="just" eaLnBrk="1" hangingPunct="1">
              <a:spcBef>
                <a:spcPts val="600"/>
              </a:spcBef>
              <a:spcAft>
                <a:spcPts val="600"/>
              </a:spcAft>
              <a:buClr>
                <a:srgbClr val="2DA2BF"/>
              </a:buClr>
              <a:buSzPct val="76000"/>
            </a:pPr>
            <a:r>
              <a:rPr lang="en-US" altLang="zh-CN" sz="1600">
                <a:latin typeface="Microsoft YaHei" panose="020B0503020204020204" pitchFamily="34" charset="-122"/>
                <a:ea typeface="Microsoft YaHei" panose="020B0503020204020204" pitchFamily="34" charset="-122"/>
                <a:cs typeface="Arial" panose="020B0604020202020204" pitchFamily="34" charset="0"/>
              </a:rPr>
              <a:t>MOHURD</a:t>
            </a:r>
            <a:r>
              <a:rPr lang="zh-CN" altLang="en-US" sz="1600">
                <a:latin typeface="Microsoft YaHei" panose="020B0503020204020204" pitchFamily="34" charset="-122"/>
                <a:ea typeface="Microsoft YaHei" panose="020B0503020204020204" pitchFamily="34" charset="-122"/>
                <a:cs typeface="Arial" panose="020B0604020202020204" pitchFamily="34" charset="0"/>
              </a:rPr>
              <a:t>：</a:t>
            </a:r>
            <a:r>
              <a:rPr lang="en-US" altLang="zh-CN" sz="1600">
                <a:latin typeface="Microsoft YaHei" panose="020B0503020204020204" pitchFamily="34" charset="-122"/>
                <a:ea typeface="Microsoft YaHei" panose="020B0503020204020204" pitchFamily="34" charset="-122"/>
                <a:cs typeface="Arial" panose="020B0604020202020204" pitchFamily="34" charset="0"/>
              </a:rPr>
              <a:t>193</a:t>
            </a:r>
          </a:p>
          <a:p>
            <a:pPr lvl="1" algn="just" eaLnBrk="1" hangingPunct="1">
              <a:spcAft>
                <a:spcPts val="600"/>
              </a:spcAft>
              <a:buClr>
                <a:srgbClr val="2DA2BF"/>
              </a:buClr>
              <a:buSzPct val="76000"/>
            </a:pPr>
            <a:r>
              <a:rPr lang="en-US" altLang="zh-CN" sz="1600">
                <a:latin typeface="Microsoft YaHei" panose="020B0503020204020204" pitchFamily="34" charset="-122"/>
                <a:ea typeface="Microsoft YaHei" panose="020B0503020204020204" pitchFamily="34" charset="-122"/>
                <a:cs typeface="Arial" panose="020B0604020202020204" pitchFamily="34" charset="0"/>
              </a:rPr>
              <a:t>MOST</a:t>
            </a:r>
            <a:r>
              <a:rPr lang="zh-CN" altLang="en-US" sz="1600">
                <a:latin typeface="Microsoft YaHei" panose="020B0503020204020204" pitchFamily="34" charset="-122"/>
                <a:ea typeface="Microsoft YaHei" panose="020B0503020204020204" pitchFamily="34" charset="-122"/>
                <a:cs typeface="Arial" panose="020B0604020202020204" pitchFamily="34" charset="0"/>
              </a:rPr>
              <a:t>：</a:t>
            </a:r>
            <a:r>
              <a:rPr lang="en-US" altLang="zh-CN" sz="1600">
                <a:latin typeface="Microsoft YaHei" panose="020B0503020204020204" pitchFamily="34" charset="-122"/>
                <a:ea typeface="Microsoft YaHei" panose="020B0503020204020204" pitchFamily="34" charset="-122"/>
                <a:cs typeface="Arial" panose="020B0604020202020204" pitchFamily="34" charset="0"/>
              </a:rPr>
              <a:t>20</a:t>
            </a:r>
          </a:p>
          <a:p>
            <a:pPr lvl="1" algn="just" eaLnBrk="1" hangingPunct="1">
              <a:spcAft>
                <a:spcPts val="1200"/>
              </a:spcAft>
              <a:buClr>
                <a:srgbClr val="2DA2BF"/>
              </a:buClr>
              <a:buSzPct val="76000"/>
            </a:pPr>
            <a:r>
              <a:rPr lang="en-US" altLang="zh-CN" sz="1600">
                <a:latin typeface="Microsoft YaHei" panose="020B0503020204020204" pitchFamily="34" charset="-122"/>
                <a:ea typeface="Microsoft YaHei" panose="020B0503020204020204" pitchFamily="34" charset="-122"/>
                <a:cs typeface="Arial" panose="020B0604020202020204" pitchFamily="34" charset="0"/>
              </a:rPr>
              <a:t>MIIT</a:t>
            </a:r>
            <a:r>
              <a:rPr lang="zh-CN" altLang="en-US" sz="1600">
                <a:latin typeface="Microsoft YaHei" panose="020B0503020204020204" pitchFamily="34" charset="-122"/>
                <a:ea typeface="Microsoft YaHei" panose="020B0503020204020204" pitchFamily="34" charset="-122"/>
                <a:cs typeface="Arial" panose="020B0604020202020204" pitchFamily="34" charset="0"/>
              </a:rPr>
              <a:t>：</a:t>
            </a:r>
            <a:r>
              <a:rPr lang="en-US" altLang="zh-CN" sz="1600">
                <a:latin typeface="Microsoft YaHei" panose="020B0503020204020204" pitchFamily="34" charset="-122"/>
                <a:ea typeface="Microsoft YaHei" panose="020B0503020204020204" pitchFamily="34" charset="-122"/>
                <a:cs typeface="Arial" panose="020B0604020202020204" pitchFamily="34" charset="0"/>
              </a:rPr>
              <a:t>2</a:t>
            </a:r>
          </a:p>
          <a:p>
            <a:pPr algn="just" eaLnBrk="1" hangingPunct="1">
              <a:spcBef>
                <a:spcPts val="600"/>
              </a:spcBef>
              <a:spcAft>
                <a:spcPts val="600"/>
              </a:spcAft>
              <a:buClr>
                <a:srgbClr val="2DA2BF"/>
              </a:buClr>
              <a:buSzPct val="76000"/>
            </a:pPr>
            <a:r>
              <a:rPr lang="en-US" altLang="zh-CN" b="1">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Mode2</a:t>
            </a:r>
            <a:r>
              <a:rPr lang="zh-CN" altLang="en-US" b="1">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a:t>
            </a:r>
            <a:r>
              <a:rPr lang="en-US" altLang="zh-CN" b="1">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Demonstration for  the sector</a:t>
            </a:r>
          </a:p>
          <a:p>
            <a:pPr marL="0" lvl="2" algn="just" eaLnBrk="1" hangingPunct="1">
              <a:spcBef>
                <a:spcPts val="600"/>
              </a:spcBef>
              <a:spcAft>
                <a:spcPts val="600"/>
              </a:spcAft>
              <a:buClr>
                <a:srgbClr val="2DA2BF"/>
              </a:buClr>
              <a:buSzPct val="76000"/>
            </a:pPr>
            <a:r>
              <a:rPr lang="en-US" altLang="zh-CN" sz="1400">
                <a:latin typeface="Microsoft YaHei" panose="020B0503020204020204" pitchFamily="34" charset="-122"/>
                <a:ea typeface="Microsoft YaHei" panose="020B0503020204020204" pitchFamily="34" charset="-122"/>
                <a:cs typeface="Arial" panose="020B0604020202020204" pitchFamily="34" charset="0"/>
              </a:rPr>
              <a:t>Ministry of Transport</a:t>
            </a:r>
            <a:r>
              <a:rPr lang="zh-CN" altLang="en-US" sz="1600">
                <a:latin typeface="Microsoft YaHei" panose="020B0503020204020204" pitchFamily="34" charset="-122"/>
                <a:ea typeface="Microsoft YaHei" panose="020B0503020204020204" pitchFamily="34" charset="-122"/>
                <a:cs typeface="Arial" panose="020B0604020202020204" pitchFamily="34" charset="0"/>
              </a:rPr>
              <a:t>：</a:t>
            </a:r>
            <a:r>
              <a:rPr lang="en-US" altLang="zh-CN" sz="1600">
                <a:latin typeface="Microsoft YaHei" panose="020B0503020204020204" pitchFamily="34" charset="-122"/>
                <a:ea typeface="Microsoft YaHei" panose="020B0503020204020204" pitchFamily="34" charset="-122"/>
                <a:cs typeface="Arial" panose="020B0604020202020204" pitchFamily="34" charset="0"/>
              </a:rPr>
              <a:t>36</a:t>
            </a:r>
          </a:p>
          <a:p>
            <a:pPr marL="0" lvl="2" algn="just" eaLnBrk="1" hangingPunct="1">
              <a:spcAft>
                <a:spcPts val="600"/>
              </a:spcAft>
              <a:buClr>
                <a:srgbClr val="2DA2BF"/>
              </a:buClr>
              <a:buSzPct val="76000"/>
            </a:pPr>
            <a:r>
              <a:rPr lang="en-US" altLang="zh-CN" sz="1400">
                <a:latin typeface="Microsoft YaHei" panose="020B0503020204020204" pitchFamily="34" charset="-122"/>
                <a:ea typeface="Microsoft YaHei" panose="020B0503020204020204" pitchFamily="34" charset="-122"/>
                <a:cs typeface="Arial" panose="020B0604020202020204" pitchFamily="34" charset="0"/>
              </a:rPr>
              <a:t>National Tourism Administration</a:t>
            </a:r>
            <a:r>
              <a:rPr lang="zh-CN" altLang="en-US" sz="1600">
                <a:latin typeface="Microsoft YaHei" panose="020B0503020204020204" pitchFamily="34" charset="-122"/>
                <a:ea typeface="Microsoft YaHei" panose="020B0503020204020204" pitchFamily="34" charset="-122"/>
                <a:cs typeface="Arial" panose="020B0604020202020204" pitchFamily="34" charset="0"/>
              </a:rPr>
              <a:t>：</a:t>
            </a:r>
            <a:r>
              <a:rPr lang="en-US" altLang="zh-CN" sz="1600">
                <a:latin typeface="Microsoft YaHei" panose="020B0503020204020204" pitchFamily="34" charset="-122"/>
                <a:ea typeface="Microsoft YaHei" panose="020B0503020204020204" pitchFamily="34" charset="-122"/>
                <a:cs typeface="Arial" panose="020B0604020202020204" pitchFamily="34" charset="0"/>
              </a:rPr>
              <a:t>33</a:t>
            </a:r>
          </a:p>
          <a:p>
            <a:pPr marL="0" lvl="2" algn="just" eaLnBrk="1" hangingPunct="1">
              <a:spcAft>
                <a:spcPts val="600"/>
              </a:spcAft>
              <a:buClr>
                <a:srgbClr val="2DA2BF"/>
              </a:buClr>
              <a:buSzPct val="76000"/>
            </a:pPr>
            <a:r>
              <a:rPr lang="en-US" altLang="zh-CN" sz="1400">
                <a:latin typeface="Microsoft YaHei" panose="020B0503020204020204" pitchFamily="34" charset="-122"/>
                <a:ea typeface="Microsoft YaHei" panose="020B0503020204020204" pitchFamily="34" charset="-122"/>
                <a:cs typeface="Arial" panose="020B0604020202020204" pitchFamily="34" charset="0"/>
              </a:rPr>
              <a:t>National Administration of Surveying, Mapping and  Geoinformation</a:t>
            </a:r>
            <a:r>
              <a:rPr lang="zh-CN" altLang="en-US" sz="1600">
                <a:latin typeface="Microsoft YaHei" panose="020B0503020204020204" pitchFamily="34" charset="-122"/>
                <a:ea typeface="Microsoft YaHei" panose="020B0503020204020204" pitchFamily="34" charset="-122"/>
                <a:cs typeface="Arial" panose="020B0604020202020204" pitchFamily="34" charset="0"/>
              </a:rPr>
              <a:t>：</a:t>
            </a:r>
            <a:r>
              <a:rPr lang="en-US" altLang="zh-CN" sz="1600">
                <a:latin typeface="Microsoft YaHei" panose="020B0503020204020204" pitchFamily="34" charset="-122"/>
                <a:ea typeface="Microsoft YaHei" panose="020B0503020204020204" pitchFamily="34" charset="-122"/>
                <a:cs typeface="Arial" panose="020B0604020202020204" pitchFamily="34" charset="0"/>
              </a:rPr>
              <a:t>9</a:t>
            </a:r>
          </a:p>
          <a:p>
            <a:pPr lvl="1" algn="just" eaLnBrk="1" hangingPunct="1">
              <a:spcAft>
                <a:spcPts val="600"/>
              </a:spcAft>
              <a:buClr>
                <a:srgbClr val="2DA2BF"/>
              </a:buClr>
              <a:buSzPct val="76000"/>
            </a:pPr>
            <a:endParaRPr lang="en-US" altLang="zh-CN" sz="1600">
              <a:latin typeface="Microsoft YaHei" panose="020B0503020204020204" pitchFamily="34" charset="-122"/>
              <a:ea typeface="Microsoft YaHei" panose="020B0503020204020204" pitchFamily="34" charset="-122"/>
              <a:cs typeface="Arial" panose="020B0604020202020204" pitchFamily="34" charset="0"/>
            </a:endParaRPr>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838200" y="365125"/>
            <a:ext cx="10520363" cy="650875"/>
          </a:xfrm>
          <a:extLst/>
        </p:spPr>
        <p:txBody>
          <a:bodyPr rtlCol="0" anchor="t">
            <a:normAutofit/>
          </a:bodyPr>
          <a:lstStyle/>
          <a:p>
            <a:pPr algn="ctr" eaLnBrk="1" fontAlgn="auto" hangingPunct="1">
              <a:spcAft>
                <a:spcPts val="0"/>
              </a:spcAft>
              <a:defRPr/>
            </a:pPr>
            <a:r>
              <a:rPr lang="en-US" altLang="zh-CN" sz="2800" b="1" dirty="0" smtClean="0">
                <a:solidFill>
                  <a:schemeClr val="tx2"/>
                </a:solidFill>
                <a:latin typeface="Calibri" panose="020F0502020204030204" pitchFamily="34" charset="0"/>
                <a:ea typeface="+mn-ea"/>
                <a:cs typeface="Arial" panose="020B0604020202020204" pitchFamily="34" charset="0"/>
              </a:rPr>
              <a:t>Smart </a:t>
            </a:r>
            <a:r>
              <a:rPr lang="en-US" altLang="zh-CN" sz="2800" b="1" dirty="0">
                <a:solidFill>
                  <a:schemeClr val="tx2"/>
                </a:solidFill>
                <a:latin typeface="Calibri" panose="020F0502020204030204" pitchFamily="34" charset="0"/>
                <a:ea typeface="+mn-ea"/>
                <a:cs typeface="Arial" panose="020B0604020202020204" pitchFamily="34" charset="0"/>
              </a:rPr>
              <a:t>City </a:t>
            </a:r>
            <a:r>
              <a:rPr lang="en-US" altLang="zh-CN" sz="2800" b="1" dirty="0" smtClean="0">
                <a:solidFill>
                  <a:schemeClr val="tx2"/>
                </a:solidFill>
                <a:latin typeface="Calibri" panose="020F0502020204030204" pitchFamily="34" charset="0"/>
                <a:ea typeface="+mn-ea"/>
                <a:cs typeface="Arial" panose="020B0604020202020204" pitchFamily="34" charset="0"/>
              </a:rPr>
              <a:t>Framework-CCSA</a:t>
            </a:r>
            <a:endParaRPr lang="zh-CN" altLang="en-US" sz="2800" b="1" dirty="0">
              <a:solidFill>
                <a:schemeClr val="tx2"/>
              </a:solidFill>
              <a:latin typeface="Calibri" panose="020F0502020204030204" pitchFamily="34" charset="0"/>
              <a:ea typeface="+mn-ea"/>
              <a:cs typeface="Arial" panose="020B0604020202020204" pitchFamily="34" charset="0"/>
            </a:endParaRPr>
          </a:p>
        </p:txBody>
      </p:sp>
      <p:sp>
        <p:nvSpPr>
          <p:cNvPr id="4" name="流程图: 数据 3"/>
          <p:cNvSpPr/>
          <p:nvPr/>
        </p:nvSpPr>
        <p:spPr bwMode="auto">
          <a:xfrm>
            <a:off x="2009116" y="3103074"/>
            <a:ext cx="8153149" cy="1226033"/>
          </a:xfrm>
          <a:prstGeom prst="flowChartInputOutp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5" name="流程图: 数据 4"/>
          <p:cNvSpPr/>
          <p:nvPr/>
        </p:nvSpPr>
        <p:spPr bwMode="auto">
          <a:xfrm>
            <a:off x="2007977" y="1788818"/>
            <a:ext cx="8154288" cy="1226033"/>
          </a:xfrm>
          <a:prstGeom prst="flowChartInputOutp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6" name="Text Box 39"/>
          <p:cNvSpPr txBox="1">
            <a:spLocks noChangeArrowheads="1"/>
          </p:cNvSpPr>
          <p:nvPr/>
        </p:nvSpPr>
        <p:spPr bwMode="auto">
          <a:xfrm>
            <a:off x="3381375" y="3286125"/>
            <a:ext cx="1984375" cy="33972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altLang="zh-CN" sz="1600" b="1" kern="0" dirty="0">
                <a:latin typeface="+mn-ea"/>
              </a:rPr>
              <a:t>Sector Repository</a:t>
            </a:r>
          </a:p>
        </p:txBody>
      </p:sp>
      <p:grpSp>
        <p:nvGrpSpPr>
          <p:cNvPr id="39946" name="组合 106"/>
          <p:cNvGrpSpPr>
            <a:grpSpLocks/>
          </p:cNvGrpSpPr>
          <p:nvPr/>
        </p:nvGrpSpPr>
        <p:grpSpPr bwMode="auto">
          <a:xfrm>
            <a:off x="4044950" y="3608388"/>
            <a:ext cx="577850" cy="460375"/>
            <a:chOff x="4077466" y="2884350"/>
            <a:chExt cx="580768" cy="570960"/>
          </a:xfrm>
        </p:grpSpPr>
        <p:pic>
          <p:nvPicPr>
            <p:cNvPr id="400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466" y="2884350"/>
              <a:ext cx="362981" cy="4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254" y="2977298"/>
              <a:ext cx="362980" cy="4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47" name="流程图: 数据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5745163"/>
            <a:ext cx="81581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流程图: 数据 18"/>
          <p:cNvSpPr/>
          <p:nvPr/>
        </p:nvSpPr>
        <p:spPr bwMode="auto">
          <a:xfrm>
            <a:off x="2008291" y="4468975"/>
            <a:ext cx="8153974" cy="1226033"/>
          </a:xfrm>
          <a:prstGeom prst="flowChartInputOutp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12" name="云形 11"/>
          <p:cNvSpPr/>
          <p:nvPr/>
        </p:nvSpPr>
        <p:spPr>
          <a:xfrm>
            <a:off x="5153025" y="5745163"/>
            <a:ext cx="3883025" cy="1055687"/>
          </a:xfrm>
          <a:prstGeom prst="cloud">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dirty="0">
              <a:solidFill>
                <a:schemeClr val="tx1"/>
              </a:solidFill>
              <a:latin typeface="+mn-ea"/>
            </a:endParaRPr>
          </a:p>
        </p:txBody>
      </p:sp>
      <p:sp>
        <p:nvSpPr>
          <p:cNvPr id="13" name="矩形 61"/>
          <p:cNvSpPr>
            <a:spLocks noChangeArrowheads="1"/>
          </p:cNvSpPr>
          <p:nvPr/>
        </p:nvSpPr>
        <p:spPr bwMode="auto">
          <a:xfrm>
            <a:off x="6221413" y="6402388"/>
            <a:ext cx="2268537" cy="338137"/>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altLang="zh-CN" sz="1600" b="1" dirty="0">
                <a:latin typeface="+mn-ea"/>
              </a:rPr>
              <a:t>Extension networking</a:t>
            </a:r>
            <a:endParaRPr lang="zh-CN" altLang="en-US" sz="1600" b="1" dirty="0">
              <a:latin typeface="+mn-ea"/>
            </a:endParaRPr>
          </a:p>
        </p:txBody>
      </p:sp>
      <p:sp>
        <p:nvSpPr>
          <p:cNvPr id="14" name="Text Box 39"/>
          <p:cNvSpPr txBox="1">
            <a:spLocks noChangeArrowheads="1"/>
          </p:cNvSpPr>
          <p:nvPr/>
        </p:nvSpPr>
        <p:spPr bwMode="auto">
          <a:xfrm>
            <a:off x="7094538" y="3808413"/>
            <a:ext cx="1501775" cy="584200"/>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altLang="zh-CN" sz="1600" b="1" kern="0" dirty="0">
                <a:latin typeface="+mn-ea"/>
              </a:rPr>
              <a:t>Public Repository</a:t>
            </a:r>
          </a:p>
        </p:txBody>
      </p:sp>
      <p:grpSp>
        <p:nvGrpSpPr>
          <p:cNvPr id="39954" name="组合 107"/>
          <p:cNvGrpSpPr>
            <a:grpSpLocks/>
          </p:cNvGrpSpPr>
          <p:nvPr/>
        </p:nvGrpSpPr>
        <p:grpSpPr bwMode="auto">
          <a:xfrm>
            <a:off x="7356475" y="3354388"/>
            <a:ext cx="579438" cy="460375"/>
            <a:chOff x="5434072" y="2870073"/>
            <a:chExt cx="580768" cy="570960"/>
          </a:xfrm>
        </p:grpSpPr>
        <p:pic>
          <p:nvPicPr>
            <p:cNvPr id="400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072" y="2870073"/>
              <a:ext cx="362981" cy="4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860" y="2963021"/>
              <a:ext cx="362980" cy="4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955" name="Object 2"/>
          <p:cNvGraphicFramePr>
            <a:graphicFrameLocks noChangeAspect="1"/>
          </p:cNvGraphicFramePr>
          <p:nvPr/>
        </p:nvGraphicFramePr>
        <p:xfrm>
          <a:off x="7867650" y="5905500"/>
          <a:ext cx="430213" cy="323850"/>
        </p:xfrm>
        <a:graphic>
          <a:graphicData uri="http://schemas.openxmlformats.org/presentationml/2006/ole">
            <mc:AlternateContent xmlns:mc="http://schemas.openxmlformats.org/markup-compatibility/2006">
              <mc:Choice xmlns:v="urn:schemas-microsoft-com:vml" Requires="v">
                <p:oleObj spid="_x0000_s40022" name="CorelDRAW" r:id="rId6" imgW="4448160" imgH="3672720" progId="">
                  <p:embed/>
                </p:oleObj>
              </mc:Choice>
              <mc:Fallback>
                <p:oleObj name="CorelDRAW" r:id="rId6" imgW="4448160" imgH="367272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7650" y="5905500"/>
                        <a:ext cx="4302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39"/>
          <p:cNvSpPr txBox="1">
            <a:spLocks noChangeArrowheads="1"/>
          </p:cNvSpPr>
          <p:nvPr/>
        </p:nvSpPr>
        <p:spPr bwMode="auto">
          <a:xfrm>
            <a:off x="5076825" y="3697288"/>
            <a:ext cx="1924050" cy="58578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altLang="zh-CN" sz="1600" b="1" kern="0" dirty="0">
                <a:latin typeface="+mn-ea"/>
              </a:rPr>
              <a:t>Public Support Platform</a:t>
            </a:r>
          </a:p>
        </p:txBody>
      </p:sp>
      <p:grpSp>
        <p:nvGrpSpPr>
          <p:cNvPr id="39957" name="组合 105"/>
          <p:cNvGrpSpPr>
            <a:grpSpLocks/>
          </p:cNvGrpSpPr>
          <p:nvPr/>
        </p:nvGrpSpPr>
        <p:grpSpPr bwMode="auto">
          <a:xfrm>
            <a:off x="5718175" y="3216275"/>
            <a:ext cx="579438" cy="463550"/>
            <a:chOff x="2714612" y="2857496"/>
            <a:chExt cx="580768" cy="570960"/>
          </a:xfrm>
        </p:grpSpPr>
        <p:pic>
          <p:nvPicPr>
            <p:cNvPr id="400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612" y="2857496"/>
              <a:ext cx="362981" cy="4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2400" y="2950444"/>
              <a:ext cx="362980" cy="4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58" name="AutoShape 92"/>
          <p:cNvSpPr>
            <a:spLocks noChangeAspect="1" noChangeArrowheads="1" noTextEdit="1"/>
          </p:cNvSpPr>
          <p:nvPr/>
        </p:nvSpPr>
        <p:spPr bwMode="auto">
          <a:xfrm>
            <a:off x="4221163" y="1055688"/>
            <a:ext cx="64468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9959" name="Picture 3336" descr="wlan_base_s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3888" y="5911850"/>
            <a:ext cx="5794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61"/>
          <p:cNvSpPr>
            <a:spLocks noChangeArrowheads="1"/>
          </p:cNvSpPr>
          <p:nvPr/>
        </p:nvSpPr>
        <p:spPr bwMode="auto">
          <a:xfrm>
            <a:off x="3568700" y="6496050"/>
            <a:ext cx="1747838" cy="338138"/>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altLang="zh-CN" sz="1600" b="1" dirty="0">
                <a:latin typeface="+mn-ea"/>
              </a:rPr>
              <a:t>Data collecting</a:t>
            </a:r>
            <a:endParaRPr lang="zh-CN" altLang="en-US" sz="1600" b="1" dirty="0">
              <a:latin typeface="+mn-ea"/>
            </a:endParaRPr>
          </a:p>
        </p:txBody>
      </p:sp>
      <p:pic>
        <p:nvPicPr>
          <p:cNvPr id="39961" name="Picture 3336" descr="wlan_base_s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1513" y="5911850"/>
            <a:ext cx="5794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2" name="Picture 3336" descr="wlan_base_s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4438" y="6297613"/>
            <a:ext cx="581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接连接符 30"/>
          <p:cNvCxnSpPr>
            <a:endCxn id="39962" idx="0"/>
          </p:cNvCxnSpPr>
          <p:nvPr/>
        </p:nvCxnSpPr>
        <p:spPr>
          <a:xfrm>
            <a:off x="6294438" y="6053138"/>
            <a:ext cx="290512" cy="2444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584950" y="6124575"/>
            <a:ext cx="509588" cy="1730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9959" idx="3"/>
          </p:cNvCxnSpPr>
          <p:nvPr/>
        </p:nvCxnSpPr>
        <p:spPr>
          <a:xfrm>
            <a:off x="6283325" y="6053138"/>
            <a:ext cx="811213" cy="714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9966" name="Picture 3336" descr="wlan_base_s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6388" y="6162675"/>
            <a:ext cx="5794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直接连接符 34"/>
          <p:cNvCxnSpPr/>
          <p:nvPr/>
        </p:nvCxnSpPr>
        <p:spPr>
          <a:xfrm>
            <a:off x="7602538" y="6053138"/>
            <a:ext cx="265112" cy="142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9962" idx="3"/>
          </p:cNvCxnSpPr>
          <p:nvPr/>
        </p:nvCxnSpPr>
        <p:spPr>
          <a:xfrm flipV="1">
            <a:off x="6875463" y="6162675"/>
            <a:ext cx="992187" cy="27781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73"/>
          <p:cNvSpPr txBox="1"/>
          <p:nvPr/>
        </p:nvSpPr>
        <p:spPr>
          <a:xfrm>
            <a:off x="3552825" y="1050925"/>
            <a:ext cx="2151063" cy="741363"/>
          </a:xfrm>
          <a:prstGeom prst="rect">
            <a:avLst/>
          </a:prstGeom>
          <a:noFill/>
          <a:ln w="19050">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en-US" altLang="zh-CN" b="1" dirty="0">
                <a:solidFill>
                  <a:schemeClr val="tx1"/>
                </a:solidFill>
                <a:latin typeface="+mn-ea"/>
              </a:rPr>
              <a:t>Smart Governance</a:t>
            </a:r>
          </a:p>
        </p:txBody>
      </p:sp>
      <p:sp>
        <p:nvSpPr>
          <p:cNvPr id="38" name="TextBox 74"/>
          <p:cNvSpPr txBox="1"/>
          <p:nvPr/>
        </p:nvSpPr>
        <p:spPr>
          <a:xfrm>
            <a:off x="5964238" y="1076325"/>
            <a:ext cx="1792287" cy="741363"/>
          </a:xfrm>
          <a:prstGeom prst="rect">
            <a:avLst/>
          </a:prstGeom>
          <a:noFill/>
          <a:ln w="19050">
            <a:noFill/>
          </a:ln>
        </p:spPr>
        <p:style>
          <a:lnRef idx="3">
            <a:schemeClr val="lt1"/>
          </a:lnRef>
          <a:fillRef idx="1">
            <a:schemeClr val="accent1"/>
          </a:fillRef>
          <a:effectRef idx="1">
            <a:schemeClr val="accent1"/>
          </a:effectRef>
          <a:fontRef idx="minor">
            <a:schemeClr val="lt1"/>
          </a:fontRef>
        </p:style>
        <p:txBody>
          <a:bodyPr anchor="ctr"/>
          <a:lstStyle>
            <a:defPPr>
              <a:defRPr lang="zh-CN"/>
            </a:defPPr>
            <a:lvl1pPr algn="ctr">
              <a:defRPr b="1">
                <a:solidFill>
                  <a:schemeClr val="tx1"/>
                </a:solidFill>
                <a:latin typeface="+mn-ea"/>
              </a:defRPr>
            </a:lvl1pPr>
          </a:lstStyle>
          <a:p>
            <a:pPr eaLnBrk="1" fontAlgn="auto" hangingPunct="1">
              <a:spcBef>
                <a:spcPts val="0"/>
              </a:spcBef>
              <a:spcAft>
                <a:spcPts val="0"/>
              </a:spcAft>
              <a:defRPr/>
            </a:pPr>
            <a:r>
              <a:rPr lang="en-US" altLang="zh-CN" dirty="0"/>
              <a:t>Smart Economy</a:t>
            </a:r>
          </a:p>
        </p:txBody>
      </p:sp>
      <p:sp>
        <p:nvSpPr>
          <p:cNvPr id="39" name="TextBox 75"/>
          <p:cNvSpPr txBox="1"/>
          <p:nvPr/>
        </p:nvSpPr>
        <p:spPr>
          <a:xfrm>
            <a:off x="8140700" y="1104900"/>
            <a:ext cx="1709738" cy="741363"/>
          </a:xfrm>
          <a:prstGeom prst="rect">
            <a:avLst/>
          </a:prstGeom>
          <a:noFill/>
          <a:ln w="19050">
            <a:noFill/>
          </a:ln>
        </p:spPr>
        <p:style>
          <a:lnRef idx="3">
            <a:schemeClr val="lt1"/>
          </a:lnRef>
          <a:fillRef idx="1">
            <a:schemeClr val="accent1"/>
          </a:fillRef>
          <a:effectRef idx="1">
            <a:schemeClr val="accent1"/>
          </a:effectRef>
          <a:fontRef idx="minor">
            <a:schemeClr val="lt1"/>
          </a:fontRef>
        </p:style>
        <p:txBody>
          <a:bodyPr anchor="ctr"/>
          <a:lstStyle>
            <a:defPPr>
              <a:defRPr lang="zh-CN"/>
            </a:defPPr>
            <a:lvl1pPr algn="ctr">
              <a:defRPr b="1">
                <a:solidFill>
                  <a:schemeClr val="tx1"/>
                </a:solidFill>
                <a:latin typeface="+mn-ea"/>
              </a:defRPr>
            </a:lvl1pPr>
          </a:lstStyle>
          <a:p>
            <a:pPr eaLnBrk="1" fontAlgn="auto" hangingPunct="1">
              <a:spcBef>
                <a:spcPts val="0"/>
              </a:spcBef>
              <a:spcAft>
                <a:spcPts val="0"/>
              </a:spcAft>
              <a:defRPr/>
            </a:pPr>
            <a:r>
              <a:rPr lang="en-US" altLang="zh-CN" dirty="0"/>
              <a:t>Smart Life</a:t>
            </a:r>
          </a:p>
        </p:txBody>
      </p:sp>
      <p:sp>
        <p:nvSpPr>
          <p:cNvPr id="40" name="平行四边形 39"/>
          <p:cNvSpPr/>
          <p:nvPr/>
        </p:nvSpPr>
        <p:spPr>
          <a:xfrm>
            <a:off x="2690813" y="1673225"/>
            <a:ext cx="3303587" cy="1069975"/>
          </a:xfrm>
          <a:prstGeom prst="parallelogram">
            <a:avLst>
              <a:gd name="adj" fmla="val 108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TextBox 82"/>
          <p:cNvSpPr txBox="1"/>
          <p:nvPr/>
        </p:nvSpPr>
        <p:spPr>
          <a:xfrm>
            <a:off x="3919538" y="1765300"/>
            <a:ext cx="855662" cy="461963"/>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zh-CN" altLang="en-US" sz="1200" b="1">
                <a:solidFill>
                  <a:srgbClr val="FFFFFF"/>
                </a:solidFill>
                <a:latin typeface="宋体" panose="02010600030101010101" pitchFamily="2" charset="-122"/>
              </a:rPr>
              <a:t>运行和指挥中心</a:t>
            </a:r>
          </a:p>
        </p:txBody>
      </p:sp>
      <p:sp>
        <p:nvSpPr>
          <p:cNvPr id="42" name="TextBox 83"/>
          <p:cNvSpPr txBox="1"/>
          <p:nvPr/>
        </p:nvSpPr>
        <p:spPr>
          <a:xfrm>
            <a:off x="4816475" y="1765300"/>
            <a:ext cx="533400" cy="461963"/>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zh-CN" altLang="en-US" sz="1200" b="1">
                <a:solidFill>
                  <a:srgbClr val="FFFFFF"/>
                </a:solidFill>
                <a:latin typeface="宋体" panose="02010600030101010101" pitchFamily="2" charset="-122"/>
              </a:rPr>
              <a:t>智慧环保</a:t>
            </a:r>
          </a:p>
        </p:txBody>
      </p:sp>
      <p:sp>
        <p:nvSpPr>
          <p:cNvPr id="43" name="平行四边形 42"/>
          <p:cNvSpPr/>
          <p:nvPr/>
        </p:nvSpPr>
        <p:spPr>
          <a:xfrm>
            <a:off x="4916488" y="1673225"/>
            <a:ext cx="3103562" cy="1041400"/>
          </a:xfrm>
          <a:prstGeom prst="parallelogram">
            <a:avLst>
              <a:gd name="adj" fmla="val 108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平行四边形 43"/>
          <p:cNvSpPr/>
          <p:nvPr/>
        </p:nvSpPr>
        <p:spPr>
          <a:xfrm>
            <a:off x="6929438" y="1700213"/>
            <a:ext cx="3089275" cy="1014412"/>
          </a:xfrm>
          <a:prstGeom prst="parallelogram">
            <a:avLst>
              <a:gd name="adj" fmla="val 108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TextBox 86"/>
          <p:cNvSpPr txBox="1"/>
          <p:nvPr/>
        </p:nvSpPr>
        <p:spPr>
          <a:xfrm>
            <a:off x="3552825" y="2220913"/>
            <a:ext cx="534988" cy="461962"/>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zh-CN" altLang="en-US" sz="1200" b="1">
                <a:solidFill>
                  <a:srgbClr val="FFFFFF"/>
                </a:solidFill>
                <a:latin typeface="宋体" panose="02010600030101010101" pitchFamily="2" charset="-122"/>
              </a:rPr>
              <a:t>政府监管</a:t>
            </a:r>
          </a:p>
        </p:txBody>
      </p:sp>
      <p:sp>
        <p:nvSpPr>
          <p:cNvPr id="46" name="TextBox 87"/>
          <p:cNvSpPr txBox="1"/>
          <p:nvPr/>
        </p:nvSpPr>
        <p:spPr>
          <a:xfrm>
            <a:off x="4198938" y="2220913"/>
            <a:ext cx="534987" cy="461962"/>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zh-CN" altLang="en-US" sz="1200" b="1" dirty="0">
                <a:latin typeface="+mn-ea"/>
              </a:rPr>
              <a:t>智慧</a:t>
            </a:r>
            <a:endParaRPr lang="en-US" altLang="zh-CN" sz="1200" b="1" dirty="0">
              <a:latin typeface="+mn-ea"/>
            </a:endParaRPr>
          </a:p>
          <a:p>
            <a:pPr algn="ctr" eaLnBrk="1" fontAlgn="auto" hangingPunct="1">
              <a:spcBef>
                <a:spcPts val="0"/>
              </a:spcBef>
              <a:spcAft>
                <a:spcPts val="0"/>
              </a:spcAft>
              <a:defRPr/>
            </a:pPr>
            <a:r>
              <a:rPr lang="en-US" altLang="zh-CN" sz="1200" b="1" dirty="0">
                <a:latin typeface="+mn-ea"/>
              </a:rPr>
              <a:t>…</a:t>
            </a:r>
            <a:endParaRPr lang="zh-CN" altLang="en-US" sz="1200" b="1" dirty="0">
              <a:latin typeface="+mn-ea"/>
            </a:endParaRPr>
          </a:p>
        </p:txBody>
      </p:sp>
      <p:sp>
        <p:nvSpPr>
          <p:cNvPr id="47" name="TextBox 88"/>
          <p:cNvSpPr txBox="1"/>
          <p:nvPr/>
        </p:nvSpPr>
        <p:spPr>
          <a:xfrm>
            <a:off x="6108700" y="1765300"/>
            <a:ext cx="533400" cy="461963"/>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zh-CN" altLang="en-US" sz="1200" b="1" dirty="0">
                <a:latin typeface="+mn-ea"/>
              </a:rPr>
              <a:t>智慧物流</a:t>
            </a:r>
          </a:p>
        </p:txBody>
      </p:sp>
      <p:sp>
        <p:nvSpPr>
          <p:cNvPr id="48" name="TextBox 89"/>
          <p:cNvSpPr txBox="1"/>
          <p:nvPr/>
        </p:nvSpPr>
        <p:spPr>
          <a:xfrm>
            <a:off x="6754813" y="1765300"/>
            <a:ext cx="533400" cy="461963"/>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zh-CN" altLang="en-US" sz="1200" b="1" dirty="0">
                <a:latin typeface="+mn-ea"/>
              </a:rPr>
              <a:t>智慧旅游</a:t>
            </a:r>
          </a:p>
        </p:txBody>
      </p:sp>
      <p:sp>
        <p:nvSpPr>
          <p:cNvPr id="49" name="TextBox 90"/>
          <p:cNvSpPr txBox="1"/>
          <p:nvPr/>
        </p:nvSpPr>
        <p:spPr>
          <a:xfrm>
            <a:off x="5564188" y="2220913"/>
            <a:ext cx="534987" cy="461962"/>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zh-CN" altLang="en-US" sz="1200" b="1">
                <a:solidFill>
                  <a:srgbClr val="FFFFFF"/>
                </a:solidFill>
                <a:latin typeface="宋体" panose="02010600030101010101" pitchFamily="2" charset="-122"/>
              </a:rPr>
              <a:t>智慧园区</a:t>
            </a:r>
          </a:p>
        </p:txBody>
      </p:sp>
      <p:sp>
        <p:nvSpPr>
          <p:cNvPr id="50" name="TextBox 91"/>
          <p:cNvSpPr txBox="1"/>
          <p:nvPr/>
        </p:nvSpPr>
        <p:spPr>
          <a:xfrm>
            <a:off x="6211888" y="2220913"/>
            <a:ext cx="533400" cy="461962"/>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zh-CN" altLang="en-US" sz="1200" b="1" dirty="0">
                <a:latin typeface="+mn-ea"/>
              </a:rPr>
              <a:t>智慧</a:t>
            </a:r>
            <a:endParaRPr lang="en-US" altLang="zh-CN" sz="1200" b="1" dirty="0">
              <a:latin typeface="+mn-ea"/>
            </a:endParaRPr>
          </a:p>
          <a:p>
            <a:pPr algn="ctr" eaLnBrk="1" fontAlgn="auto" hangingPunct="1">
              <a:spcBef>
                <a:spcPts val="0"/>
              </a:spcBef>
              <a:spcAft>
                <a:spcPts val="0"/>
              </a:spcAft>
              <a:defRPr/>
            </a:pPr>
            <a:r>
              <a:rPr lang="en-US" altLang="zh-CN" sz="1200" b="1" dirty="0">
                <a:latin typeface="+mn-ea"/>
              </a:rPr>
              <a:t>…</a:t>
            </a:r>
            <a:endParaRPr lang="zh-CN" altLang="en-US" sz="1200" b="1" dirty="0">
              <a:latin typeface="+mn-ea"/>
            </a:endParaRPr>
          </a:p>
        </p:txBody>
      </p:sp>
      <p:sp>
        <p:nvSpPr>
          <p:cNvPr id="51" name="TextBox 92"/>
          <p:cNvSpPr txBox="1"/>
          <p:nvPr/>
        </p:nvSpPr>
        <p:spPr>
          <a:xfrm>
            <a:off x="8120063" y="1765300"/>
            <a:ext cx="533400" cy="461963"/>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zh-CN" altLang="en-US" sz="1200" b="1">
                <a:solidFill>
                  <a:srgbClr val="FFFFFF"/>
                </a:solidFill>
                <a:latin typeface="宋体" panose="02010600030101010101" pitchFamily="2" charset="-122"/>
              </a:rPr>
              <a:t>智慧医疗</a:t>
            </a:r>
          </a:p>
        </p:txBody>
      </p:sp>
      <p:sp>
        <p:nvSpPr>
          <p:cNvPr id="52" name="TextBox 93"/>
          <p:cNvSpPr txBox="1"/>
          <p:nvPr/>
        </p:nvSpPr>
        <p:spPr>
          <a:xfrm>
            <a:off x="8766175" y="1765300"/>
            <a:ext cx="533400" cy="461963"/>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zh-CN" altLang="en-US" sz="1200" b="1" dirty="0">
                <a:latin typeface="+mn-ea"/>
              </a:rPr>
              <a:t>智慧教育</a:t>
            </a:r>
          </a:p>
        </p:txBody>
      </p:sp>
      <p:sp>
        <p:nvSpPr>
          <p:cNvPr id="53" name="TextBox 94"/>
          <p:cNvSpPr txBox="1"/>
          <p:nvPr/>
        </p:nvSpPr>
        <p:spPr>
          <a:xfrm>
            <a:off x="7577138" y="2220913"/>
            <a:ext cx="533400" cy="461962"/>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zh-CN" altLang="en-US" sz="1200" b="1" dirty="0">
                <a:latin typeface="+mn-ea"/>
              </a:rPr>
              <a:t>智慧社区</a:t>
            </a:r>
          </a:p>
        </p:txBody>
      </p:sp>
      <p:sp>
        <p:nvSpPr>
          <p:cNvPr id="54" name="TextBox 95"/>
          <p:cNvSpPr txBox="1"/>
          <p:nvPr/>
        </p:nvSpPr>
        <p:spPr>
          <a:xfrm>
            <a:off x="8223250" y="2220913"/>
            <a:ext cx="533400" cy="461962"/>
          </a:xfrm>
          <a:prstGeom prst="rect">
            <a:avLst/>
          </a:prstGeom>
          <a:ln w="19050"/>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zh-CN" altLang="en-US" sz="1200" b="1" dirty="0">
                <a:latin typeface="+mn-ea"/>
              </a:rPr>
              <a:t>智慧</a:t>
            </a:r>
            <a:endParaRPr lang="en-US" altLang="zh-CN" sz="1200" b="1" dirty="0">
              <a:latin typeface="+mn-ea"/>
            </a:endParaRPr>
          </a:p>
          <a:p>
            <a:pPr algn="ctr" eaLnBrk="1" fontAlgn="auto" hangingPunct="1">
              <a:spcBef>
                <a:spcPts val="0"/>
              </a:spcBef>
              <a:spcAft>
                <a:spcPts val="0"/>
              </a:spcAft>
              <a:defRPr/>
            </a:pPr>
            <a:r>
              <a:rPr lang="en-US" altLang="zh-CN" sz="1200" b="1" dirty="0">
                <a:latin typeface="+mn-ea"/>
              </a:rPr>
              <a:t>…</a:t>
            </a:r>
            <a:endParaRPr lang="zh-CN" altLang="en-US" sz="1200" b="1" dirty="0">
              <a:latin typeface="+mn-ea"/>
            </a:endParaRPr>
          </a:p>
        </p:txBody>
      </p:sp>
      <p:grpSp>
        <p:nvGrpSpPr>
          <p:cNvPr id="39987" name="组合 4117"/>
          <p:cNvGrpSpPr>
            <a:grpSpLocks/>
          </p:cNvGrpSpPr>
          <p:nvPr/>
        </p:nvGrpSpPr>
        <p:grpSpPr bwMode="auto">
          <a:xfrm>
            <a:off x="1824038" y="2109788"/>
            <a:ext cx="1728787" cy="658812"/>
            <a:chOff x="74806" y="4559151"/>
            <a:chExt cx="1736398" cy="729863"/>
          </a:xfrm>
        </p:grpSpPr>
        <p:sp>
          <p:nvSpPr>
            <p:cNvPr id="56" name="AutoShape 164"/>
            <p:cNvSpPr>
              <a:spLocks noChangeArrowheads="1"/>
            </p:cNvSpPr>
            <p:nvPr/>
          </p:nvSpPr>
          <p:spPr bwMode="auto">
            <a:xfrm>
              <a:off x="180042" y="4559151"/>
              <a:ext cx="1486064" cy="729863"/>
            </a:xfrm>
            <a:prstGeom prst="roundRect">
              <a:avLst>
                <a:gd name="adj" fmla="val 1862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3175">
              <a:solidFill>
                <a:srgbClr val="808080"/>
              </a:solidFill>
              <a:round/>
              <a:headEnd/>
              <a:tailEnd/>
            </a:ln>
            <a:effectLst>
              <a:outerShdw dist="71842" dir="18900000" algn="ctr" rotWithShape="0">
                <a:schemeClr val="bg2">
                  <a:alpha val="50000"/>
                </a:schemeClr>
              </a:outerShdw>
            </a:effectLst>
          </p:spPr>
          <p:txBody>
            <a:bodyPr wrap="none" lIns="100027" tIns="50013" rIns="100027" bIns="50013" anchor="ctr"/>
            <a:lstStyle/>
            <a:p>
              <a:pPr algn="ctr" defTabSz="1000125" eaLnBrk="1" fontAlgn="auto" hangingPunct="1">
                <a:lnSpc>
                  <a:spcPct val="80000"/>
                </a:lnSpc>
                <a:spcBef>
                  <a:spcPts val="0"/>
                </a:spcBef>
                <a:spcAft>
                  <a:spcPts val="0"/>
                </a:spcAft>
                <a:defRPr/>
              </a:pPr>
              <a:endParaRPr lang="en-US" altLang="ko-KR" sz="2400" b="1" dirty="0">
                <a:solidFill>
                  <a:srgbClr val="FF0000"/>
                </a:solidFill>
                <a:latin typeface="+mn-ea"/>
              </a:endParaRPr>
            </a:p>
          </p:txBody>
        </p:sp>
        <p:sp>
          <p:nvSpPr>
            <p:cNvPr id="57" name="矩形 56"/>
            <p:cNvSpPr/>
            <p:nvPr/>
          </p:nvSpPr>
          <p:spPr bwMode="auto">
            <a:xfrm>
              <a:off x="74806" y="4672463"/>
              <a:ext cx="1736398" cy="37460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en-US" altLang="zh-CN" sz="1600" b="1" spc="150" dirty="0">
                  <a:ln w="11430"/>
                  <a:effectLst>
                    <a:outerShdw blurRad="25400" algn="tl" rotWithShape="0">
                      <a:srgbClr val="000000">
                        <a:alpha val="43000"/>
                      </a:srgbClr>
                    </a:outerShdw>
                  </a:effectLst>
                  <a:latin typeface="+mn-ea"/>
                </a:rPr>
                <a:t>Application</a:t>
              </a:r>
              <a:endParaRPr lang="zh-CN" altLang="en-US" sz="1600" b="1" spc="150" dirty="0">
                <a:ln w="11430"/>
                <a:effectLst>
                  <a:outerShdw blurRad="25400" algn="tl" rotWithShape="0">
                    <a:srgbClr val="000000">
                      <a:alpha val="43000"/>
                    </a:srgbClr>
                  </a:outerShdw>
                </a:effectLst>
                <a:latin typeface="+mn-ea"/>
              </a:endParaRPr>
            </a:p>
          </p:txBody>
        </p:sp>
      </p:grpSp>
      <p:grpSp>
        <p:nvGrpSpPr>
          <p:cNvPr id="39988" name="组合 4117"/>
          <p:cNvGrpSpPr>
            <a:grpSpLocks/>
          </p:cNvGrpSpPr>
          <p:nvPr/>
        </p:nvGrpSpPr>
        <p:grpSpPr bwMode="auto">
          <a:xfrm>
            <a:off x="1828800" y="3409950"/>
            <a:ext cx="1728788" cy="658813"/>
            <a:chOff x="74806" y="4559151"/>
            <a:chExt cx="1736398" cy="729863"/>
          </a:xfrm>
        </p:grpSpPr>
        <p:sp>
          <p:nvSpPr>
            <p:cNvPr id="59" name="AutoShape 164"/>
            <p:cNvSpPr>
              <a:spLocks noChangeArrowheads="1"/>
            </p:cNvSpPr>
            <p:nvPr/>
          </p:nvSpPr>
          <p:spPr bwMode="auto">
            <a:xfrm>
              <a:off x="180042" y="4559151"/>
              <a:ext cx="1486063" cy="729863"/>
            </a:xfrm>
            <a:prstGeom prst="roundRect">
              <a:avLst>
                <a:gd name="adj" fmla="val 1862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3175">
              <a:solidFill>
                <a:srgbClr val="808080"/>
              </a:solidFill>
              <a:round/>
              <a:headEnd/>
              <a:tailEnd/>
            </a:ln>
            <a:effectLst>
              <a:outerShdw dist="71842" dir="18900000" algn="ctr" rotWithShape="0">
                <a:schemeClr val="bg2">
                  <a:alpha val="50000"/>
                </a:schemeClr>
              </a:outerShdw>
            </a:effectLst>
          </p:spPr>
          <p:txBody>
            <a:bodyPr wrap="none" lIns="100027" tIns="50013" rIns="100027" bIns="50013" anchor="ctr"/>
            <a:lstStyle/>
            <a:p>
              <a:pPr algn="ctr" defTabSz="1000125" eaLnBrk="1" fontAlgn="auto" hangingPunct="1">
                <a:lnSpc>
                  <a:spcPct val="80000"/>
                </a:lnSpc>
                <a:spcBef>
                  <a:spcPts val="0"/>
                </a:spcBef>
                <a:spcAft>
                  <a:spcPts val="0"/>
                </a:spcAft>
                <a:defRPr/>
              </a:pPr>
              <a:endParaRPr lang="en-US" altLang="ko-KR" sz="2400" b="1" dirty="0">
                <a:solidFill>
                  <a:srgbClr val="FF0000"/>
                </a:solidFill>
                <a:latin typeface="+mn-ea"/>
              </a:endParaRPr>
            </a:p>
          </p:txBody>
        </p:sp>
        <p:sp>
          <p:nvSpPr>
            <p:cNvPr id="60" name="矩形 59"/>
            <p:cNvSpPr/>
            <p:nvPr/>
          </p:nvSpPr>
          <p:spPr bwMode="auto">
            <a:xfrm>
              <a:off x="74806" y="4581128"/>
              <a:ext cx="1736398" cy="64705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en-US" altLang="zh-CN" sz="1600" b="1" spc="150" dirty="0">
                  <a:ln w="11430"/>
                  <a:effectLst>
                    <a:outerShdw blurRad="25400" algn="tl" rotWithShape="0">
                      <a:srgbClr val="000000">
                        <a:alpha val="43000"/>
                      </a:srgbClr>
                    </a:outerShdw>
                  </a:effectLst>
                  <a:latin typeface="+mn-ea"/>
                </a:rPr>
                <a:t>Data and platform </a:t>
              </a:r>
              <a:endParaRPr lang="zh-CN" altLang="en-US" sz="1600" b="1" spc="150" dirty="0">
                <a:ln w="11430"/>
                <a:effectLst>
                  <a:outerShdw blurRad="25400" algn="tl" rotWithShape="0">
                    <a:srgbClr val="000000">
                      <a:alpha val="43000"/>
                    </a:srgbClr>
                  </a:outerShdw>
                </a:effectLst>
                <a:latin typeface="+mn-ea"/>
              </a:endParaRPr>
            </a:p>
          </p:txBody>
        </p:sp>
      </p:grpSp>
      <p:grpSp>
        <p:nvGrpSpPr>
          <p:cNvPr id="39989" name="组合 4117"/>
          <p:cNvGrpSpPr>
            <a:grpSpLocks/>
          </p:cNvGrpSpPr>
          <p:nvPr/>
        </p:nvGrpSpPr>
        <p:grpSpPr bwMode="auto">
          <a:xfrm>
            <a:off x="1828800" y="6019800"/>
            <a:ext cx="1728788" cy="658813"/>
            <a:chOff x="74806" y="4559151"/>
            <a:chExt cx="1736398" cy="729863"/>
          </a:xfrm>
        </p:grpSpPr>
        <p:sp>
          <p:nvSpPr>
            <p:cNvPr id="62" name="AutoShape 164"/>
            <p:cNvSpPr>
              <a:spLocks noChangeArrowheads="1"/>
            </p:cNvSpPr>
            <p:nvPr/>
          </p:nvSpPr>
          <p:spPr bwMode="auto">
            <a:xfrm>
              <a:off x="180042" y="4559151"/>
              <a:ext cx="1486063" cy="729863"/>
            </a:xfrm>
            <a:prstGeom prst="roundRect">
              <a:avLst>
                <a:gd name="adj" fmla="val 1862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3175">
              <a:solidFill>
                <a:srgbClr val="808080"/>
              </a:solidFill>
              <a:round/>
              <a:headEnd/>
              <a:tailEnd/>
            </a:ln>
            <a:effectLst>
              <a:outerShdw dist="71842" dir="18900000" algn="ctr" rotWithShape="0">
                <a:schemeClr val="bg2">
                  <a:alpha val="50000"/>
                </a:schemeClr>
              </a:outerShdw>
            </a:effectLst>
          </p:spPr>
          <p:txBody>
            <a:bodyPr wrap="none" lIns="100027" tIns="50013" rIns="100027" bIns="50013" anchor="ctr"/>
            <a:lstStyle/>
            <a:p>
              <a:pPr algn="ctr" defTabSz="1000125" eaLnBrk="1" fontAlgn="auto" hangingPunct="1">
                <a:lnSpc>
                  <a:spcPct val="80000"/>
                </a:lnSpc>
                <a:spcBef>
                  <a:spcPts val="0"/>
                </a:spcBef>
                <a:spcAft>
                  <a:spcPts val="0"/>
                </a:spcAft>
                <a:defRPr/>
              </a:pPr>
              <a:endParaRPr lang="en-US" altLang="ko-KR" sz="2400" b="1" dirty="0">
                <a:solidFill>
                  <a:srgbClr val="FF0000"/>
                </a:solidFill>
                <a:latin typeface="+mn-ea"/>
              </a:endParaRPr>
            </a:p>
          </p:txBody>
        </p:sp>
        <p:sp>
          <p:nvSpPr>
            <p:cNvPr id="63" name="矩形 62"/>
            <p:cNvSpPr/>
            <p:nvPr/>
          </p:nvSpPr>
          <p:spPr bwMode="auto">
            <a:xfrm>
              <a:off x="74806" y="4581128"/>
              <a:ext cx="1736398" cy="44272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en-US" altLang="zh-CN" sz="2000" b="1" spc="150" dirty="0" err="1">
                  <a:ln w="11430"/>
                  <a:effectLst>
                    <a:outerShdw blurRad="25400" algn="tl" rotWithShape="0">
                      <a:srgbClr val="000000">
                        <a:alpha val="43000"/>
                      </a:srgbClr>
                    </a:outerShdw>
                  </a:effectLst>
                  <a:latin typeface="+mn-ea"/>
                </a:rPr>
                <a:t>Sensoring</a:t>
              </a:r>
              <a:endParaRPr lang="zh-CN" altLang="en-US" sz="2000" b="1" spc="150" dirty="0">
                <a:ln w="11430"/>
                <a:effectLst>
                  <a:outerShdw blurRad="25400" algn="tl" rotWithShape="0">
                    <a:srgbClr val="000000">
                      <a:alpha val="43000"/>
                    </a:srgbClr>
                  </a:outerShdw>
                </a:effectLst>
                <a:latin typeface="+mn-ea"/>
              </a:endParaRPr>
            </a:p>
          </p:txBody>
        </p:sp>
      </p:grpSp>
      <p:grpSp>
        <p:nvGrpSpPr>
          <p:cNvPr id="39990" name="组合 4117"/>
          <p:cNvGrpSpPr>
            <a:grpSpLocks/>
          </p:cNvGrpSpPr>
          <p:nvPr/>
        </p:nvGrpSpPr>
        <p:grpSpPr bwMode="auto">
          <a:xfrm>
            <a:off x="1600200" y="4710113"/>
            <a:ext cx="1957388" cy="660400"/>
            <a:chOff x="-154577" y="4559151"/>
            <a:chExt cx="1965781" cy="729863"/>
          </a:xfrm>
        </p:grpSpPr>
        <p:sp>
          <p:nvSpPr>
            <p:cNvPr id="65" name="AutoShape 164"/>
            <p:cNvSpPr>
              <a:spLocks noChangeArrowheads="1"/>
            </p:cNvSpPr>
            <p:nvPr/>
          </p:nvSpPr>
          <p:spPr bwMode="auto">
            <a:xfrm>
              <a:off x="180227" y="4559151"/>
              <a:ext cx="1485894" cy="729863"/>
            </a:xfrm>
            <a:prstGeom prst="roundRect">
              <a:avLst>
                <a:gd name="adj" fmla="val 1862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3175">
              <a:solidFill>
                <a:srgbClr val="808080"/>
              </a:solidFill>
              <a:round/>
              <a:headEnd/>
              <a:tailEnd/>
            </a:ln>
            <a:effectLst>
              <a:outerShdw dist="71842" dir="18900000" algn="ctr" rotWithShape="0">
                <a:schemeClr val="bg2">
                  <a:alpha val="50000"/>
                </a:schemeClr>
              </a:outerShdw>
            </a:effectLst>
          </p:spPr>
          <p:txBody>
            <a:bodyPr wrap="none" lIns="100027" tIns="50013" rIns="100027" bIns="50013" anchor="ctr"/>
            <a:lstStyle/>
            <a:p>
              <a:pPr algn="ctr" defTabSz="1000125" eaLnBrk="1" fontAlgn="auto" hangingPunct="1">
                <a:lnSpc>
                  <a:spcPct val="80000"/>
                </a:lnSpc>
                <a:spcBef>
                  <a:spcPts val="0"/>
                </a:spcBef>
                <a:spcAft>
                  <a:spcPts val="0"/>
                </a:spcAft>
                <a:defRPr/>
              </a:pPr>
              <a:endParaRPr lang="en-US" altLang="ko-KR" sz="2400" b="1" dirty="0">
                <a:solidFill>
                  <a:srgbClr val="FF0000"/>
                </a:solidFill>
                <a:latin typeface="+mn-ea"/>
              </a:endParaRPr>
            </a:p>
          </p:txBody>
        </p:sp>
        <p:sp>
          <p:nvSpPr>
            <p:cNvPr id="66" name="矩形 65"/>
            <p:cNvSpPr/>
            <p:nvPr/>
          </p:nvSpPr>
          <p:spPr bwMode="auto">
            <a:xfrm>
              <a:off x="-154577" y="4732143"/>
              <a:ext cx="1965781" cy="37460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en-US" altLang="zh-CN" sz="1600" b="1" spc="150" dirty="0" err="1">
                  <a:ln w="11430"/>
                  <a:effectLst>
                    <a:outerShdw blurRad="25400" algn="tl" rotWithShape="0">
                      <a:srgbClr val="000000">
                        <a:alpha val="43000"/>
                      </a:srgbClr>
                    </a:outerShdw>
                  </a:effectLst>
                  <a:latin typeface="+mn-ea"/>
                </a:rPr>
                <a:t>Inforstructure</a:t>
              </a:r>
              <a:endParaRPr lang="en-US" altLang="zh-CN" sz="1600" b="1" spc="150" dirty="0">
                <a:ln w="11430"/>
                <a:effectLst>
                  <a:outerShdw blurRad="25400" algn="tl" rotWithShape="0">
                    <a:srgbClr val="000000">
                      <a:alpha val="43000"/>
                    </a:srgbClr>
                  </a:outerShdw>
                </a:effectLst>
                <a:latin typeface="+mn-ea"/>
              </a:endParaRPr>
            </a:p>
          </p:txBody>
        </p:sp>
      </p:grpSp>
      <p:grpSp>
        <p:nvGrpSpPr>
          <p:cNvPr id="39991" name="组合 2"/>
          <p:cNvGrpSpPr>
            <a:grpSpLocks/>
          </p:cNvGrpSpPr>
          <p:nvPr/>
        </p:nvGrpSpPr>
        <p:grpSpPr bwMode="auto">
          <a:xfrm>
            <a:off x="4260850" y="4654550"/>
            <a:ext cx="4592638" cy="968375"/>
            <a:chOff x="2821060" y="4357688"/>
            <a:chExt cx="2242972" cy="785812"/>
          </a:xfrm>
        </p:grpSpPr>
        <p:sp>
          <p:nvSpPr>
            <p:cNvPr id="68" name="云形 67"/>
            <p:cNvSpPr/>
            <p:nvPr/>
          </p:nvSpPr>
          <p:spPr bwMode="auto">
            <a:xfrm>
              <a:off x="2821060" y="4357688"/>
              <a:ext cx="2242972" cy="785812"/>
            </a:xfrm>
            <a:prstGeom prst="cloud">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dirty="0">
                <a:solidFill>
                  <a:schemeClr val="tx1"/>
                </a:solidFill>
                <a:latin typeface="+mn-ea"/>
              </a:endParaRPr>
            </a:p>
          </p:txBody>
        </p:sp>
        <p:sp>
          <p:nvSpPr>
            <p:cNvPr id="69" name="矩形 68"/>
            <p:cNvSpPr/>
            <p:nvPr/>
          </p:nvSpPr>
          <p:spPr>
            <a:xfrm>
              <a:off x="3293999" y="4615331"/>
              <a:ext cx="1168392" cy="324631"/>
            </a:xfrm>
            <a:prstGeom prst="rect">
              <a:avLst/>
            </a:prstGeom>
          </p:spPr>
          <p:txBody>
            <a:bodyPr wrap="none">
              <a:spAutoFit/>
            </a:bodyPr>
            <a:lstStyle/>
            <a:p>
              <a:pPr algn="ctr" eaLnBrk="1" fontAlgn="auto" hangingPunct="1">
                <a:spcBef>
                  <a:spcPts val="0"/>
                </a:spcBef>
                <a:spcAft>
                  <a:spcPts val="0"/>
                </a:spcAft>
                <a:defRPr/>
              </a:pPr>
              <a:r>
                <a:rPr lang="en-US" altLang="zh-CN" sz="2000" b="1" dirty="0">
                  <a:latin typeface="+mn-ea"/>
                </a:rPr>
                <a:t>Public Networking</a:t>
              </a:r>
              <a:endParaRPr lang="zh-CN" altLang="en-US" sz="2000" b="1" dirty="0">
                <a:latin typeface="+mn-ea"/>
              </a:endParaRPr>
            </a:p>
          </p:txBody>
        </p:sp>
      </p:grpSp>
      <p:sp>
        <p:nvSpPr>
          <p:cNvPr id="70" name="云形 69"/>
          <p:cNvSpPr/>
          <p:nvPr/>
        </p:nvSpPr>
        <p:spPr bwMode="auto">
          <a:xfrm>
            <a:off x="3311525" y="4548188"/>
            <a:ext cx="2095500" cy="603250"/>
          </a:xfrm>
          <a:prstGeom prst="cloud">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b="1" dirty="0">
                <a:solidFill>
                  <a:schemeClr val="tx1"/>
                </a:solidFill>
                <a:latin typeface="+mn-ea"/>
              </a:rPr>
              <a:t>Private networking</a:t>
            </a:r>
            <a:endParaRPr lang="zh-CN" altLang="en-US" b="1" dirty="0">
              <a:solidFill>
                <a:schemeClr val="tx1"/>
              </a:solidFill>
              <a:latin typeface="+mn-ea"/>
            </a:endParaRPr>
          </a:p>
        </p:txBody>
      </p:sp>
      <p:grpSp>
        <p:nvGrpSpPr>
          <p:cNvPr id="39993" name="组合 1"/>
          <p:cNvGrpSpPr>
            <a:grpSpLocks/>
          </p:cNvGrpSpPr>
          <p:nvPr/>
        </p:nvGrpSpPr>
        <p:grpSpPr bwMode="auto">
          <a:xfrm>
            <a:off x="7600950" y="4719638"/>
            <a:ext cx="406400" cy="519112"/>
            <a:chOff x="5940152" y="4293096"/>
            <a:chExt cx="649559" cy="720229"/>
          </a:xfrm>
        </p:grpSpPr>
        <p:pic>
          <p:nvPicPr>
            <p:cNvPr id="39998" name="Picture 111" descr="Ser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5252" y="4293096"/>
              <a:ext cx="484459" cy="72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9" name="Picture 112" descr="Ser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152" y="4293096"/>
              <a:ext cx="481229" cy="72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矩形 61"/>
          <p:cNvSpPr>
            <a:spLocks noChangeArrowheads="1"/>
          </p:cNvSpPr>
          <p:nvPr/>
        </p:nvSpPr>
        <p:spPr bwMode="auto">
          <a:xfrm>
            <a:off x="6318250" y="4394200"/>
            <a:ext cx="2581275" cy="338138"/>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altLang="zh-CN" sz="1600" b="1" dirty="0" err="1">
                <a:latin typeface="+mn-ea"/>
              </a:rPr>
              <a:t>Computering</a:t>
            </a:r>
            <a:r>
              <a:rPr lang="en-US" altLang="zh-CN" sz="1600" b="1" dirty="0">
                <a:latin typeface="+mn-ea"/>
              </a:rPr>
              <a:t> and Storage</a:t>
            </a:r>
            <a:endParaRPr lang="zh-CN" altLang="en-US" sz="1600" b="1" dirty="0">
              <a:latin typeface="+mn-ea"/>
            </a:endParaRPr>
          </a:p>
        </p:txBody>
      </p:sp>
      <p:sp>
        <p:nvSpPr>
          <p:cNvPr id="75" name="圆角矩形 74"/>
          <p:cNvSpPr/>
          <p:nvPr/>
        </p:nvSpPr>
        <p:spPr>
          <a:xfrm>
            <a:off x="3557588" y="3098800"/>
            <a:ext cx="1595437" cy="3702050"/>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9996" name="Picture 3336" descr="wlan_base_s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4538" y="5824538"/>
            <a:ext cx="5794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7" name="Picture 3336" descr="wlan_base_s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4325" y="6572250"/>
            <a:ext cx="5794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838200" y="1419225"/>
            <a:ext cx="10515600" cy="4622800"/>
          </a:xfrm>
        </p:spPr>
        <p:txBody>
          <a:bodyPr/>
          <a:lstStyle/>
          <a:p>
            <a:pPr marL="0" indent="0" eaLnBrk="1" hangingPunct="1">
              <a:buFont typeface="Arial" panose="020B0604020202020204" pitchFamily="34" charset="0"/>
              <a:buNone/>
            </a:pPr>
            <a:endParaRPr lang="en-US" altLang="zh-CN" sz="5400" smtClean="0">
              <a:latin typeface="Microsoft YaHei" panose="020B0503020204020204" pitchFamily="34" charset="-122"/>
              <a:ea typeface="Microsoft YaHei" panose="020B0503020204020204" pitchFamily="34" charset="-122"/>
            </a:endParaRPr>
          </a:p>
          <a:p>
            <a:pPr marL="0" indent="0" eaLnBrk="1" hangingPunct="1">
              <a:buFont typeface="Arial" panose="020B0604020202020204" pitchFamily="34" charset="0"/>
              <a:buNone/>
            </a:pPr>
            <a:endParaRPr lang="en-US" altLang="zh-CN" sz="5400" smtClean="0">
              <a:latin typeface="Microsoft YaHei" panose="020B0503020204020204" pitchFamily="34" charset="-122"/>
              <a:ea typeface="Microsoft YaHei" panose="020B0503020204020204" pitchFamily="34" charset="-122"/>
            </a:endParaRPr>
          </a:p>
          <a:p>
            <a:pPr marL="0" indent="0" algn="ctr" eaLnBrk="1" hangingPunct="1">
              <a:buFont typeface="Arial" panose="020B0604020202020204" pitchFamily="34" charset="0"/>
              <a:buNone/>
            </a:pPr>
            <a:r>
              <a:rPr lang="en-US" altLang="zh-CN" sz="5400" b="1" i="1" smtClean="0">
                <a:latin typeface="Microsoft YaHei" panose="020B0503020204020204" pitchFamily="34" charset="-122"/>
                <a:ea typeface="Microsoft YaHei" panose="020B0503020204020204" pitchFamily="34" charset="-122"/>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txBox="1">
            <a:spLocks/>
          </p:cNvSpPr>
          <p:nvPr/>
        </p:nvSpPr>
        <p:spPr bwMode="auto">
          <a:xfrm>
            <a:off x="1919288" y="-238125"/>
            <a:ext cx="89011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2400" b="1">
                <a:solidFill>
                  <a:srgbClr val="FF0000"/>
                </a:solidFill>
                <a:cs typeface="Arial" panose="020B0604020202020204" pitchFamily="34" charset="0"/>
              </a:rPr>
              <a:t/>
            </a:r>
            <a:br>
              <a:rPr lang="zh-CN" altLang="en-US" sz="2400" b="1">
                <a:solidFill>
                  <a:srgbClr val="FF0000"/>
                </a:solidFill>
                <a:cs typeface="Arial" panose="020B0604020202020204" pitchFamily="34" charset="0"/>
              </a:rPr>
            </a:br>
            <a:r>
              <a:rPr lang="en-US" altLang="zh-CN" b="1" i="1">
                <a:solidFill>
                  <a:schemeClr val="tx2"/>
                </a:solidFill>
                <a:cs typeface="Arial" panose="020B0604020202020204" pitchFamily="34" charset="0"/>
                <a:sym typeface="楷体_GB2312"/>
              </a:rPr>
              <a:t>Hot topic and active field in IoT</a:t>
            </a:r>
            <a:endParaRPr lang="zh-CN" altLang="en-US" b="1" i="1">
              <a:solidFill>
                <a:schemeClr val="tx2"/>
              </a:solidFill>
              <a:cs typeface="Arial" panose="020B0604020202020204" pitchFamily="34" charset="0"/>
            </a:endParaRPr>
          </a:p>
        </p:txBody>
      </p:sp>
      <p:sp>
        <p:nvSpPr>
          <p:cNvPr id="17411" name="Oval 3"/>
          <p:cNvSpPr>
            <a:spLocks noChangeArrowheads="1"/>
          </p:cNvSpPr>
          <p:nvPr/>
        </p:nvSpPr>
        <p:spPr bwMode="auto">
          <a:xfrm>
            <a:off x="5576888" y="1638300"/>
            <a:ext cx="4845050" cy="3275013"/>
          </a:xfrm>
          <a:prstGeom prst="ellipse">
            <a:avLst/>
          </a:prstGeom>
          <a:solidFill>
            <a:schemeClr val="bg1"/>
          </a:solidFill>
          <a:ln w="15875">
            <a:solidFill>
              <a:srgbClr val="008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000" b="1">
                <a:latin typeface="Arial" panose="020B0604020202020204" pitchFamily="34" charset="0"/>
                <a:cs typeface="Arial" panose="020B0604020202020204" pitchFamily="34" charset="0"/>
              </a:rPr>
              <a:t>…..</a:t>
            </a:r>
            <a:endParaRPr lang="zh-CN" altLang="en-US" sz="2000" b="1">
              <a:latin typeface="Arial" panose="020B0604020202020204" pitchFamily="34" charset="0"/>
              <a:cs typeface="Arial" panose="020B0604020202020204" pitchFamily="34" charset="0"/>
            </a:endParaRPr>
          </a:p>
        </p:txBody>
      </p:sp>
      <p:sp>
        <p:nvSpPr>
          <p:cNvPr id="17412" name="Oval 5"/>
          <p:cNvSpPr>
            <a:spLocks noChangeArrowheads="1"/>
          </p:cNvSpPr>
          <p:nvPr/>
        </p:nvSpPr>
        <p:spPr bwMode="auto">
          <a:xfrm>
            <a:off x="6011863" y="2130425"/>
            <a:ext cx="1733550" cy="863600"/>
          </a:xfrm>
          <a:prstGeom prst="ellipse">
            <a:avLst/>
          </a:prstGeom>
          <a:solidFill>
            <a:srgbClr val="FF99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000" b="1">
                <a:latin typeface="Arial" panose="020B0604020202020204" pitchFamily="34" charset="0"/>
                <a:cs typeface="Arial" panose="020B0604020202020204" pitchFamily="34" charset="0"/>
              </a:rPr>
              <a:t>M2M</a:t>
            </a:r>
            <a:endParaRPr lang="zh-CN" altLang="en-US" sz="2000" b="1">
              <a:latin typeface="Arial" panose="020B0604020202020204" pitchFamily="34" charset="0"/>
              <a:cs typeface="Arial" panose="020B0604020202020204" pitchFamily="34" charset="0"/>
            </a:endParaRPr>
          </a:p>
        </p:txBody>
      </p:sp>
      <p:sp>
        <p:nvSpPr>
          <p:cNvPr id="17413" name="Rectangle 7"/>
          <p:cNvSpPr>
            <a:spLocks noChangeArrowheads="1"/>
          </p:cNvSpPr>
          <p:nvPr/>
        </p:nvSpPr>
        <p:spPr bwMode="auto">
          <a:xfrm>
            <a:off x="7134225" y="1655763"/>
            <a:ext cx="122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b="1">
                <a:latin typeface="Arial" panose="020B0604020202020204" pitchFamily="34" charset="0"/>
                <a:cs typeface="Arial" panose="020B0604020202020204" pitchFamily="34" charset="0"/>
              </a:rPr>
              <a:t>IoT</a:t>
            </a:r>
            <a:endParaRPr lang="zh-CN" altLang="en-US" sz="2400" b="1">
              <a:latin typeface="Arial" panose="020B0604020202020204" pitchFamily="34" charset="0"/>
              <a:cs typeface="Arial" panose="020B0604020202020204" pitchFamily="34" charset="0"/>
            </a:endParaRPr>
          </a:p>
        </p:txBody>
      </p:sp>
      <p:sp>
        <p:nvSpPr>
          <p:cNvPr id="31" name="Oval 5"/>
          <p:cNvSpPr>
            <a:spLocks noChangeArrowheads="1"/>
          </p:cNvSpPr>
          <p:nvPr/>
        </p:nvSpPr>
        <p:spPr bwMode="auto">
          <a:xfrm>
            <a:off x="5795963" y="3273425"/>
            <a:ext cx="2051050" cy="863600"/>
          </a:xfrm>
          <a:prstGeom prst="ellipse">
            <a:avLst/>
          </a:prstGeom>
          <a:solidFill>
            <a:schemeClr val="accent3"/>
          </a:solidFill>
          <a:ln w="9525">
            <a:solidFill>
              <a:schemeClr val="tx1"/>
            </a:solidFill>
            <a:round/>
            <a:headEnd/>
            <a:tailEnd/>
          </a:ln>
        </p:spPr>
        <p:txBody>
          <a:bodyPr wrap="none" anchor="ctr"/>
          <a:lstStyle/>
          <a:p>
            <a:pPr algn="ctr" eaLnBrk="1" fontAlgn="auto" hangingPunct="1">
              <a:spcBef>
                <a:spcPts val="0"/>
              </a:spcBef>
              <a:spcAft>
                <a:spcPts val="0"/>
              </a:spcAft>
              <a:defRPr/>
            </a:pPr>
            <a:r>
              <a:rPr lang="en-US" altLang="zh-CN" b="1" dirty="0">
                <a:latin typeface="+mn-lt"/>
              </a:rPr>
              <a:t>Industrial Internet</a:t>
            </a:r>
            <a:endParaRPr lang="zh-CN" altLang="en-US" b="1" dirty="0">
              <a:latin typeface="+mn-lt"/>
            </a:endParaRPr>
          </a:p>
        </p:txBody>
      </p:sp>
      <p:sp>
        <p:nvSpPr>
          <p:cNvPr id="32" name="Oval 5"/>
          <p:cNvSpPr>
            <a:spLocks noChangeArrowheads="1"/>
          </p:cNvSpPr>
          <p:nvPr/>
        </p:nvSpPr>
        <p:spPr bwMode="auto">
          <a:xfrm>
            <a:off x="7891463" y="2130425"/>
            <a:ext cx="1930400" cy="863600"/>
          </a:xfrm>
          <a:prstGeom prst="ellipse">
            <a:avLst/>
          </a:prstGeom>
          <a:solidFill>
            <a:schemeClr val="accent6">
              <a:lumMod val="20000"/>
              <a:lumOff val="80000"/>
            </a:schemeClr>
          </a:solidFill>
          <a:ln w="9525">
            <a:solidFill>
              <a:schemeClr val="tx1"/>
            </a:solidFill>
            <a:round/>
            <a:headEnd/>
            <a:tailEnd/>
          </a:ln>
        </p:spPr>
        <p:txBody>
          <a:bodyPr wrap="none" anchor="ctr"/>
          <a:lstStyle/>
          <a:p>
            <a:pPr algn="ctr" eaLnBrk="1" fontAlgn="auto" hangingPunct="1">
              <a:spcBef>
                <a:spcPts val="0"/>
              </a:spcBef>
              <a:spcAft>
                <a:spcPts val="0"/>
              </a:spcAft>
              <a:defRPr/>
            </a:pPr>
            <a:r>
              <a:rPr lang="en-US" altLang="zh-CN" b="1" dirty="0">
                <a:latin typeface="+mn-lt"/>
              </a:rPr>
              <a:t>Vehicle networking</a:t>
            </a:r>
            <a:endParaRPr lang="zh-CN" altLang="en-US" b="1" dirty="0">
              <a:latin typeface="+mn-lt"/>
            </a:endParaRPr>
          </a:p>
        </p:txBody>
      </p:sp>
      <p:sp>
        <p:nvSpPr>
          <p:cNvPr id="17416" name="Oval 5"/>
          <p:cNvSpPr>
            <a:spLocks noChangeArrowheads="1"/>
          </p:cNvSpPr>
          <p:nvPr/>
        </p:nvSpPr>
        <p:spPr bwMode="auto">
          <a:xfrm>
            <a:off x="7945438" y="3241675"/>
            <a:ext cx="1733550" cy="863600"/>
          </a:xfrm>
          <a:prstGeom prst="ellipse">
            <a:avLst/>
          </a:prstGeom>
          <a:solidFill>
            <a:srgbClr val="00B0F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000" b="1">
                <a:latin typeface="Arial" panose="020B0604020202020204" pitchFamily="34" charset="0"/>
                <a:cs typeface="Arial" panose="020B0604020202020204" pitchFamily="34" charset="0"/>
              </a:rPr>
              <a:t>Smart cities</a:t>
            </a:r>
            <a:endParaRPr lang="zh-CN" altLang="en-US" sz="2000" b="1">
              <a:latin typeface="Arial" panose="020B0604020202020204" pitchFamily="34" charset="0"/>
              <a:cs typeface="Arial" panose="020B0604020202020204" pitchFamily="34" charset="0"/>
            </a:endParaRPr>
          </a:p>
        </p:txBody>
      </p:sp>
      <p:sp>
        <p:nvSpPr>
          <p:cNvPr id="17417" name="矩形 1"/>
          <p:cNvSpPr>
            <a:spLocks noChangeArrowheads="1"/>
          </p:cNvSpPr>
          <p:nvPr/>
        </p:nvSpPr>
        <p:spPr bwMode="auto">
          <a:xfrm>
            <a:off x="1684338" y="1717675"/>
            <a:ext cx="3784600" cy="2554288"/>
          </a:xfrm>
          <a:prstGeom prst="rect">
            <a:avLst/>
          </a:prstGeom>
          <a:noFill/>
          <a:ln w="9525">
            <a:solidFill>
              <a:srgbClr val="2A6EA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03238" algn="l"/>
                <a:tab pos="755650" algn="l"/>
                <a:tab pos="1008063" algn="l"/>
                <a:tab pos="1260475" algn="l"/>
              </a:tabLst>
              <a:defRPr>
                <a:solidFill>
                  <a:schemeClr val="tx1"/>
                </a:solidFill>
                <a:latin typeface="Calibri" panose="020F0502020204030204" pitchFamily="34" charset="0"/>
              </a:defRPr>
            </a:lvl9pPr>
          </a:lstStyle>
          <a:p>
            <a:pPr eaLnBrk="1" hangingPunct="1">
              <a:lnSpc>
                <a:spcPct val="100000"/>
              </a:lnSpc>
              <a:spcBef>
                <a:spcPts val="600"/>
              </a:spcBef>
              <a:buFontTx/>
              <a:buNone/>
            </a:pPr>
            <a:r>
              <a:rPr lang="en-US" altLang="zh-CN" sz="2000" b="1">
                <a:latin typeface="Times New Roman" panose="02020603050405020304" pitchFamily="18" charset="0"/>
                <a:cs typeface="Arial" panose="020B0604020202020204" pitchFamily="34" charset="0"/>
              </a:rPr>
              <a:t>Internet of things (IoT)</a:t>
            </a:r>
            <a:r>
              <a:rPr lang="en-US" altLang="zh-CN" sz="2000">
                <a:latin typeface="Times New Roman" panose="02020603050405020304" pitchFamily="18" charset="0"/>
                <a:cs typeface="Arial" panose="020B0604020202020204" pitchFamily="34" charset="0"/>
              </a:rPr>
              <a:t>: </a:t>
            </a:r>
            <a:r>
              <a:rPr lang="en-GB" altLang="zh-CN" sz="2000">
                <a:latin typeface="Times New Roman" panose="02020603050405020304" pitchFamily="18" charset="0"/>
                <a:cs typeface="Arial" panose="020B0604020202020204" pitchFamily="34" charset="0"/>
              </a:rPr>
              <a:t>A global infrastructure for the information society, enabling advanced services by interconnecting (physical and virtual) things based on existing and evolving interoperable information and communication</a:t>
            </a:r>
            <a:r>
              <a:rPr lang="en-GB" altLang="zh-CN" sz="2000" i="1">
                <a:latin typeface="Times New Roman" panose="02020603050405020304" pitchFamily="18" charset="0"/>
                <a:cs typeface="Arial" panose="020B0604020202020204" pitchFamily="34" charset="0"/>
              </a:rPr>
              <a:t> </a:t>
            </a:r>
            <a:r>
              <a:rPr lang="en-GB" altLang="zh-CN" sz="2000">
                <a:latin typeface="Times New Roman" panose="02020603050405020304" pitchFamily="18" charset="0"/>
                <a:cs typeface="Arial" panose="020B0604020202020204" pitchFamily="34" charset="0"/>
              </a:rPr>
              <a:t>technologies</a:t>
            </a:r>
            <a:r>
              <a:rPr lang="en-GB" altLang="zh-CN" sz="1800">
                <a:latin typeface="Times New Roman" panose="02020603050405020304" pitchFamily="18" charset="0"/>
                <a:cs typeface="Arial" panose="020B0604020202020204" pitchFamily="34" charset="0"/>
              </a:rPr>
              <a:t>.</a:t>
            </a:r>
            <a:endParaRPr lang="zh-CN" altLang="zh-CN" sz="1800">
              <a:latin typeface="Times New Roman" panose="02020603050405020304" pitchFamily="18"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3"/>
          <p:cNvSpPr>
            <a:spLocks noGrp="1"/>
          </p:cNvSpPr>
          <p:nvPr>
            <p:ph type="sldNum" sz="quarter" idx="10"/>
          </p:nvPr>
        </p:nvSpPr>
        <p:spPr bwMode="auto">
          <a:xfrm>
            <a:off x="8355013" y="65357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7A933F2-2368-492B-9A06-7371245CB5C2}" type="slidenum">
              <a:rPr lang="zh-CN" altLang="en-US" sz="1200" smtClean="0">
                <a:solidFill>
                  <a:srgbClr val="000000"/>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3</a:t>
            </a:fld>
            <a:endParaRPr lang="zh-CN" altLang="en-US" sz="1200" smtClean="0">
              <a:solidFill>
                <a:srgbClr val="000000"/>
              </a:solidFill>
              <a:latin typeface="Arial" panose="020B0604020202020204" pitchFamily="34" charset="0"/>
              <a:cs typeface="Arial" panose="020B0604020202020204" pitchFamily="34" charset="0"/>
            </a:endParaRPr>
          </a:p>
        </p:txBody>
      </p:sp>
      <p:cxnSp>
        <p:nvCxnSpPr>
          <p:cNvPr id="4" name="直接连接符 3"/>
          <p:cNvCxnSpPr/>
          <p:nvPr/>
        </p:nvCxnSpPr>
        <p:spPr>
          <a:xfrm>
            <a:off x="6456363" y="3500438"/>
            <a:ext cx="4211637"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 name="矩形 5"/>
          <p:cNvSpPr/>
          <p:nvPr/>
        </p:nvSpPr>
        <p:spPr>
          <a:xfrm>
            <a:off x="7256463" y="2806700"/>
            <a:ext cx="806450" cy="584200"/>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3200" b="1">
                <a:solidFill>
                  <a:srgbClr val="0D0D0D"/>
                </a:solidFill>
                <a:latin typeface="SimHei" panose="02010609060101010101" pitchFamily="49" charset="-122"/>
              </a:rPr>
              <a:t>M2M</a:t>
            </a:r>
            <a:endParaRPr lang="zh-CN" altLang="en-US" sz="3200" b="1">
              <a:solidFill>
                <a:srgbClr val="0D0D0D"/>
              </a:solidFill>
              <a:latin typeface="SimHei" panose="02010609060101010101" pitchFamily="49" charset="-122"/>
            </a:endParaRPr>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785938" y="300038"/>
            <a:ext cx="6813550" cy="650875"/>
          </a:xfrm>
        </p:spPr>
        <p:txBody>
          <a:bodyPr/>
          <a:lstStyle/>
          <a:p>
            <a:pPr eaLnBrk="1" hangingPunct="1"/>
            <a:r>
              <a:rPr lang="en-US" altLang="zh-CN" cap="none" smtClean="0"/>
              <a:t>M2M users maintain sustained growth</a:t>
            </a:r>
            <a:endParaRPr lang="zh-CN" altLang="en-US" cap="none" smtClean="0"/>
          </a:p>
        </p:txBody>
      </p:sp>
      <p:sp>
        <p:nvSpPr>
          <p:cNvPr id="20483" name="内容占位符 2"/>
          <p:cNvSpPr>
            <a:spLocks noGrp="1"/>
          </p:cNvSpPr>
          <p:nvPr>
            <p:ph idx="1"/>
          </p:nvPr>
        </p:nvSpPr>
        <p:spPr>
          <a:xfrm>
            <a:off x="1785938" y="1176338"/>
            <a:ext cx="8039100" cy="1714500"/>
          </a:xfrm>
        </p:spPr>
        <p:txBody>
          <a:bodyPr/>
          <a:lstStyle/>
          <a:p>
            <a:pPr eaLnBrk="1" hangingPunct="1">
              <a:buFontTx/>
              <a:buChar char="•"/>
            </a:pPr>
            <a:r>
              <a:rPr lang="en-US" altLang="zh-CN" smtClean="0">
                <a:latin typeface="Times New Roman" panose="02020603050405020304" pitchFamily="18" charset="0"/>
                <a:cs typeface="Times New Roman" panose="02020603050405020304" pitchFamily="18" charset="0"/>
              </a:rPr>
              <a:t>At the end of 2014,  the number of M2M users  reached </a:t>
            </a:r>
            <a:r>
              <a:rPr lang="en-US" altLang="zh-CN" smtClean="0">
                <a:solidFill>
                  <a:srgbClr val="FF0000"/>
                </a:solidFill>
                <a:latin typeface="Times New Roman" panose="02020603050405020304" pitchFamily="18" charset="0"/>
                <a:cs typeface="Times New Roman" panose="02020603050405020304" pitchFamily="18" charset="0"/>
              </a:rPr>
              <a:t> 60 million</a:t>
            </a:r>
            <a:r>
              <a:rPr lang="en-US" altLang="zh-CN" smtClean="0">
                <a:latin typeface="Times New Roman" panose="02020603050405020304" pitchFamily="18" charset="0"/>
                <a:cs typeface="Times New Roman" panose="02020603050405020304" pitchFamily="18" charset="0"/>
              </a:rPr>
              <a:t>, Compound Annual Growth Rate(CAGR) is  </a:t>
            </a:r>
            <a:r>
              <a:rPr lang="en-US" altLang="zh-CN" smtClean="0">
                <a:solidFill>
                  <a:srgbClr val="FF0000"/>
                </a:solidFill>
                <a:latin typeface="Times New Roman" panose="02020603050405020304" pitchFamily="18" charset="0"/>
                <a:cs typeface="Times New Roman" panose="02020603050405020304" pitchFamily="18" charset="0"/>
              </a:rPr>
              <a:t>20%</a:t>
            </a:r>
            <a:r>
              <a:rPr lang="en-US" altLang="zh-CN" smtClean="0">
                <a:latin typeface="Times New Roman" panose="02020603050405020304" pitchFamily="18" charset="0"/>
                <a:cs typeface="Times New Roman" panose="02020603050405020304" pitchFamily="18" charset="0"/>
              </a:rPr>
              <a:t>. </a:t>
            </a:r>
            <a:endParaRPr lang="zh-CN" altLang="en-US" smtClean="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11"/>
          </p:nvPr>
        </p:nvSpPr>
        <p:spPr>
          <a:xfrm>
            <a:off x="3311525" y="6356350"/>
            <a:ext cx="4560888" cy="365125"/>
          </a:xfrm>
        </p:spPr>
        <p:txBody>
          <a:bodyPr/>
          <a:lstStyle/>
          <a:p>
            <a:pPr>
              <a:defRPr/>
            </a:pPr>
            <a:r>
              <a:rPr lang="en-US" dirty="0" smtClean="0"/>
              <a:t>GSC-19</a:t>
            </a:r>
            <a:r>
              <a:rPr lang="en-US" dirty="0"/>
              <a:t>, 15-16 July 2015, Geneva , </a:t>
            </a:r>
            <a:r>
              <a:rPr lang="en-US" dirty="0" smtClean="0"/>
              <a:t>Switzerland</a:t>
            </a:r>
            <a:endParaRPr lang="en-US" dirty="0"/>
          </a:p>
        </p:txBody>
      </p:sp>
      <p:sp>
        <p:nvSpPr>
          <p:cNvPr id="20485"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918E64F-3206-42B1-95EC-6FC9B8EBB22D}" type="slidenum">
              <a:rPr lang="en-US" altLang="zh-CN" sz="1200" smtClean="0">
                <a:solidFill>
                  <a:srgbClr val="898989"/>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4</a:t>
            </a:fld>
            <a:endParaRPr lang="en-US" altLang="zh-CN" sz="1200" smtClean="0">
              <a:solidFill>
                <a:srgbClr val="898989"/>
              </a:solidFill>
              <a:latin typeface="Arial" panose="020B0604020202020204" pitchFamily="34" charset="0"/>
              <a:cs typeface="Arial" panose="020B0604020202020204" pitchFamily="34" charset="0"/>
            </a:endParaRPr>
          </a:p>
        </p:txBody>
      </p:sp>
      <p:sp>
        <p:nvSpPr>
          <p:cNvPr id="20486" name="矩形 6"/>
          <p:cNvSpPr>
            <a:spLocks noChangeArrowheads="1"/>
          </p:cNvSpPr>
          <p:nvPr/>
        </p:nvSpPr>
        <p:spPr bwMode="auto">
          <a:xfrm>
            <a:off x="7656513" y="3441700"/>
            <a:ext cx="2809875" cy="1200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ü"/>
            </a:pPr>
            <a:r>
              <a:rPr lang="en-US" altLang="zh-CN" sz="1800">
                <a:solidFill>
                  <a:srgbClr val="FF0000"/>
                </a:solidFill>
                <a:latin typeface="Arial" panose="020B0604020202020204" pitchFamily="34" charset="0"/>
                <a:cs typeface="Arial" panose="020B0604020202020204" pitchFamily="34" charset="0"/>
              </a:rPr>
              <a:t>2G: GSM, CDMA</a:t>
            </a:r>
          </a:p>
          <a:p>
            <a:pPr eaLnBrk="1" hangingPunct="1">
              <a:lnSpc>
                <a:spcPct val="100000"/>
              </a:lnSpc>
              <a:spcBef>
                <a:spcPct val="0"/>
              </a:spcBef>
              <a:buFont typeface="Wingdings" panose="05000000000000000000" pitchFamily="2" charset="2"/>
              <a:buChar char="ü"/>
            </a:pPr>
            <a:r>
              <a:rPr lang="en-US" altLang="zh-CN" sz="1800">
                <a:solidFill>
                  <a:srgbClr val="FF0000"/>
                </a:solidFill>
                <a:latin typeface="Arial" panose="020B0604020202020204" pitchFamily="34" charset="0"/>
                <a:cs typeface="Arial" panose="020B0604020202020204" pitchFamily="34" charset="0"/>
              </a:rPr>
              <a:t>3G: WCDMA, cdma2000,TD-SCDMA</a:t>
            </a:r>
          </a:p>
          <a:p>
            <a:pPr eaLnBrk="1" hangingPunct="1">
              <a:lnSpc>
                <a:spcPct val="100000"/>
              </a:lnSpc>
              <a:spcBef>
                <a:spcPct val="0"/>
              </a:spcBef>
              <a:buFont typeface="Wingdings" panose="05000000000000000000" pitchFamily="2" charset="2"/>
              <a:buChar char="ü"/>
            </a:pPr>
            <a:r>
              <a:rPr lang="en-US" altLang="zh-CN" sz="1800">
                <a:solidFill>
                  <a:srgbClr val="FF0000"/>
                </a:solidFill>
                <a:latin typeface="Arial" panose="020B0604020202020204" pitchFamily="34" charset="0"/>
                <a:cs typeface="Arial" panose="020B0604020202020204" pitchFamily="34" charset="0"/>
              </a:rPr>
              <a:t>4G: FDD, TDD</a:t>
            </a:r>
          </a:p>
        </p:txBody>
      </p:sp>
      <p:sp>
        <p:nvSpPr>
          <p:cNvPr id="10" name="矩形 6"/>
          <p:cNvSpPr>
            <a:spLocks noChangeArrowheads="1"/>
          </p:cNvSpPr>
          <p:nvPr/>
        </p:nvSpPr>
        <p:spPr bwMode="auto">
          <a:xfrm>
            <a:off x="7642225" y="5068888"/>
            <a:ext cx="2809875" cy="923925"/>
          </a:xfrm>
          <a:prstGeom prst="rect">
            <a:avLst/>
          </a:prstGeom>
          <a:solidFill>
            <a:schemeClr val="tx2">
              <a:lumMod val="20000"/>
              <a:lumOff val="80000"/>
            </a:schemeClr>
          </a:solidFill>
          <a:ln w="9525">
            <a:solidFill>
              <a:schemeClr val="accent1"/>
            </a:solidFill>
            <a:miter lim="800000"/>
            <a:headEnd/>
            <a:tailEnd/>
          </a:ln>
        </p:spPr>
        <p:txBody>
          <a:bodyPr>
            <a:spAutoFit/>
          </a:bodyPr>
          <a:lstStyle/>
          <a:p>
            <a:pPr eaLnBrk="1" fontAlgn="auto" hangingPunct="1">
              <a:spcBef>
                <a:spcPts val="0"/>
              </a:spcBef>
              <a:spcAft>
                <a:spcPts val="0"/>
              </a:spcAft>
              <a:defRPr/>
            </a:pPr>
            <a:r>
              <a:rPr lang="en-US" altLang="zh-CN" b="1" dirty="0">
                <a:solidFill>
                  <a:srgbClr val="FF0000"/>
                </a:solidFill>
                <a:latin typeface="+mn-lt"/>
              </a:rPr>
              <a:t>3 operators:</a:t>
            </a:r>
            <a:r>
              <a:rPr lang="en-US" altLang="zh-CN" dirty="0">
                <a:solidFill>
                  <a:srgbClr val="FF0000"/>
                </a:solidFill>
                <a:latin typeface="+mn-lt"/>
              </a:rPr>
              <a:t> China Mobile, China Telecom, China Unicom</a:t>
            </a:r>
          </a:p>
        </p:txBody>
      </p:sp>
      <p:graphicFrame>
        <p:nvGraphicFramePr>
          <p:cNvPr id="20488" name="图表 12"/>
          <p:cNvGraphicFramePr>
            <a:graphicFrameLocks/>
          </p:cNvGraphicFramePr>
          <p:nvPr/>
        </p:nvGraphicFramePr>
        <p:xfrm>
          <a:off x="2005013" y="2473325"/>
          <a:ext cx="5124450" cy="2979738"/>
        </p:xfrm>
        <a:graphic>
          <a:graphicData uri="http://schemas.openxmlformats.org/presentationml/2006/ole">
            <mc:AlternateContent xmlns:mc="http://schemas.openxmlformats.org/markup-compatibility/2006">
              <mc:Choice xmlns:v="urn:schemas-microsoft-com:vml" Requires="v">
                <p:oleObj spid="_x0000_s20495" name="图表" r:id="rId4" imgW="5133277" imgH="2987299" progId="Excel.Chart.8">
                  <p:embed/>
                </p:oleObj>
              </mc:Choice>
              <mc:Fallback>
                <p:oleObj name="图表" r:id="rId4" imgW="5133277" imgH="2987299" progId="Excel.Chart.8">
                  <p:embed/>
                  <p:pic>
                    <p:nvPicPr>
                      <p:cNvPr id="0" name="图表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2473325"/>
                        <a:ext cx="51244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1785938" y="219075"/>
            <a:ext cx="7572375" cy="866775"/>
          </a:xfrm>
        </p:spPr>
        <p:txBody>
          <a:bodyPr/>
          <a:lstStyle/>
          <a:p>
            <a:pPr eaLnBrk="1" hangingPunct="1"/>
            <a:r>
              <a:rPr lang="en-US" altLang="zh-CN" cap="none" smtClean="0"/>
              <a:t>M2M : Terminal, communication and platform are paid more attention to advance </a:t>
            </a:r>
            <a:endParaRPr lang="zh-CN" altLang="en-US" cap="none" smtClean="0"/>
          </a:p>
        </p:txBody>
      </p:sp>
      <p:sp>
        <p:nvSpPr>
          <p:cNvPr id="4" name="页脚占位符 3"/>
          <p:cNvSpPr>
            <a:spLocks noGrp="1"/>
          </p:cNvSpPr>
          <p:nvPr>
            <p:ph type="ftr" sz="quarter" idx="11"/>
          </p:nvPr>
        </p:nvSpPr>
        <p:spPr/>
        <p:txBody>
          <a:bodyPr/>
          <a:lstStyle/>
          <a:p>
            <a:pPr>
              <a:defRPr/>
            </a:pPr>
            <a:r>
              <a:rPr lang="en-US" altLang="zh-CN" dirty="0"/>
              <a:t>GSC-19, 15-16 July 2015, Geneva , Switzerland</a:t>
            </a:r>
          </a:p>
        </p:txBody>
      </p:sp>
      <p:sp>
        <p:nvSpPr>
          <p:cNvPr id="21508"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ED41322-E56D-4047-AB24-C775191579A1}" type="slidenum">
              <a:rPr lang="en-US" altLang="zh-CN" sz="1200" smtClean="0">
                <a:solidFill>
                  <a:srgbClr val="898989"/>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5</a:t>
            </a:fld>
            <a:endParaRPr lang="en-US" altLang="zh-CN" sz="1200" smtClean="0">
              <a:solidFill>
                <a:srgbClr val="898989"/>
              </a:solidFill>
              <a:latin typeface="Arial" panose="020B0604020202020204" pitchFamily="34" charset="0"/>
              <a:cs typeface="Arial" panose="020B0604020202020204" pitchFamily="34" charset="0"/>
            </a:endParaRPr>
          </a:p>
        </p:txBody>
      </p:sp>
      <p:grpSp>
        <p:nvGrpSpPr>
          <p:cNvPr id="21509" name="组合 28"/>
          <p:cNvGrpSpPr>
            <a:grpSpLocks/>
          </p:cNvGrpSpPr>
          <p:nvPr/>
        </p:nvGrpSpPr>
        <p:grpSpPr bwMode="auto">
          <a:xfrm>
            <a:off x="5172075" y="1922463"/>
            <a:ext cx="5002213" cy="3408362"/>
            <a:chOff x="3647502" y="1922676"/>
            <a:chExt cx="5002480" cy="3408164"/>
          </a:xfrm>
        </p:grpSpPr>
        <p:cxnSp>
          <p:nvCxnSpPr>
            <p:cNvPr id="3" name="直接箭头连接符 2"/>
            <p:cNvCxnSpPr/>
            <p:nvPr/>
          </p:nvCxnSpPr>
          <p:spPr>
            <a:xfrm flipV="1">
              <a:off x="5925687" y="1944900"/>
              <a:ext cx="0" cy="178900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5925687" y="3733908"/>
              <a:ext cx="1771745" cy="115087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4274598" y="3733908"/>
              <a:ext cx="1651088" cy="115087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647502" y="5022883"/>
              <a:ext cx="1497093" cy="307957"/>
            </a:xfrm>
            <a:prstGeom prst="rect">
              <a:avLst/>
            </a:prstGeom>
            <a:solidFill>
              <a:schemeClr val="accent5">
                <a:lumMod val="40000"/>
                <a:lumOff val="60000"/>
              </a:schemeClr>
            </a:solidFill>
            <a:ln>
              <a:solidFill>
                <a:schemeClr val="accent2">
                  <a:lumMod val="75000"/>
                </a:schemeClr>
              </a:solidFill>
            </a:ln>
          </p:spPr>
          <p:txBody>
            <a:bodyPr wrap="none">
              <a:spAutoFit/>
            </a:bodyPr>
            <a:lstStyle/>
            <a:p>
              <a:pPr eaLnBrk="1" fontAlgn="auto" hangingPunct="1">
                <a:spcBef>
                  <a:spcPts val="0"/>
                </a:spcBef>
                <a:spcAft>
                  <a:spcPts val="0"/>
                </a:spcAft>
                <a:defRPr/>
              </a:pPr>
              <a:r>
                <a:rPr lang="en-US" altLang="zh-CN" sz="1400" dirty="0">
                  <a:latin typeface="+mn-lt"/>
                </a:rPr>
                <a:t>M2M networking</a:t>
              </a:r>
              <a:endParaRPr lang="zh-CN" altLang="en-US" sz="1400" dirty="0">
                <a:latin typeface="+mn-lt"/>
              </a:endParaRPr>
            </a:p>
          </p:txBody>
        </p:sp>
        <p:sp>
          <p:nvSpPr>
            <p:cNvPr id="27" name="文本框 26"/>
            <p:cNvSpPr txBox="1"/>
            <p:nvPr/>
          </p:nvSpPr>
          <p:spPr>
            <a:xfrm>
              <a:off x="6595647" y="5022883"/>
              <a:ext cx="1809847" cy="307957"/>
            </a:xfrm>
            <a:prstGeom prst="rect">
              <a:avLst/>
            </a:prstGeom>
            <a:solidFill>
              <a:srgbClr val="92D050"/>
            </a:solidFill>
            <a:ln>
              <a:solidFill>
                <a:schemeClr val="accent2">
                  <a:lumMod val="75000"/>
                </a:schemeClr>
              </a:solidFill>
            </a:ln>
          </p:spPr>
          <p:txBody>
            <a:bodyPr wrap="none">
              <a:spAutoFit/>
            </a:bodyPr>
            <a:lstStyle/>
            <a:p>
              <a:pPr eaLnBrk="1" fontAlgn="auto" hangingPunct="1">
                <a:spcBef>
                  <a:spcPts val="0"/>
                </a:spcBef>
                <a:spcAft>
                  <a:spcPts val="0"/>
                </a:spcAft>
                <a:defRPr/>
              </a:pPr>
              <a:r>
                <a:rPr lang="en-US" altLang="zh-CN" sz="1400" dirty="0">
                  <a:latin typeface="+mn-lt"/>
                </a:rPr>
                <a:t>M2M service platform</a:t>
              </a:r>
              <a:endParaRPr lang="zh-CN" altLang="en-US" sz="1400" dirty="0">
                <a:latin typeface="+mn-lt"/>
              </a:endParaRPr>
            </a:p>
          </p:txBody>
        </p:sp>
        <p:sp>
          <p:nvSpPr>
            <p:cNvPr id="28" name="文本框 27"/>
            <p:cNvSpPr txBox="1"/>
            <p:nvPr/>
          </p:nvSpPr>
          <p:spPr>
            <a:xfrm>
              <a:off x="5966964" y="1922676"/>
              <a:ext cx="1905102" cy="307957"/>
            </a:xfrm>
            <a:prstGeom prst="rect">
              <a:avLst/>
            </a:prstGeom>
            <a:solidFill>
              <a:srgbClr val="00B0F0"/>
            </a:solidFill>
            <a:ln>
              <a:solidFill>
                <a:schemeClr val="accent2">
                  <a:lumMod val="75000"/>
                </a:schemeClr>
              </a:solidFill>
            </a:ln>
          </p:spPr>
          <p:txBody>
            <a:bodyPr wrap="none">
              <a:spAutoFit/>
            </a:bodyPr>
            <a:lstStyle/>
            <a:p>
              <a:pPr eaLnBrk="1" fontAlgn="auto" hangingPunct="1">
                <a:spcBef>
                  <a:spcPts val="0"/>
                </a:spcBef>
                <a:spcAft>
                  <a:spcPts val="0"/>
                </a:spcAft>
                <a:defRPr/>
              </a:pPr>
              <a:r>
                <a:rPr lang="en-US" altLang="zh-CN" sz="1400" dirty="0">
                  <a:latin typeface="+mn-lt"/>
                </a:rPr>
                <a:t>M2M terminal and chip</a:t>
              </a:r>
              <a:endParaRPr lang="zh-CN" altLang="en-US" sz="1400" dirty="0">
                <a:latin typeface="+mn-lt"/>
              </a:endParaRPr>
            </a:p>
          </p:txBody>
        </p:sp>
        <p:sp>
          <p:nvSpPr>
            <p:cNvPr id="24" name="椭圆 23"/>
            <p:cNvSpPr/>
            <p:nvPr/>
          </p:nvSpPr>
          <p:spPr>
            <a:xfrm>
              <a:off x="6240028" y="3903761"/>
              <a:ext cx="192097" cy="173027"/>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椭圆 30"/>
            <p:cNvSpPr/>
            <p:nvPr/>
          </p:nvSpPr>
          <p:spPr>
            <a:xfrm>
              <a:off x="7021120" y="4400619"/>
              <a:ext cx="190510" cy="17302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7149714" y="4030754"/>
              <a:ext cx="1500268" cy="646074"/>
            </a:xfrm>
            <a:prstGeom prst="rect">
              <a:avLst/>
            </a:prstGeom>
            <a:ln>
              <a:solidFill>
                <a:schemeClr val="accent2">
                  <a:lumMod val="75000"/>
                </a:schemeClr>
              </a:solidFill>
            </a:ln>
          </p:spPr>
          <p:txBody>
            <a:bodyPr>
              <a:spAutoFit/>
            </a:bodyPr>
            <a:lstStyle/>
            <a:p>
              <a:pPr eaLnBrk="1" fontAlgn="auto" hangingPunct="1">
                <a:spcBef>
                  <a:spcPts val="0"/>
                </a:spcBef>
                <a:spcAft>
                  <a:spcPts val="0"/>
                </a:spcAft>
                <a:defRPr/>
              </a:pPr>
              <a:r>
                <a:rPr lang="en-US" altLang="zh-CN" sz="1200" dirty="0">
                  <a:latin typeface="+mn-lt"/>
                </a:rPr>
                <a:t>M2M horizontal service platform(OneM2M)</a:t>
              </a:r>
              <a:endParaRPr lang="zh-CN" altLang="en-US" sz="1200" dirty="0">
                <a:latin typeface="+mn-lt"/>
              </a:endParaRPr>
            </a:p>
          </p:txBody>
        </p:sp>
        <p:sp>
          <p:nvSpPr>
            <p:cNvPr id="33" name="矩形 32"/>
            <p:cNvSpPr/>
            <p:nvPr/>
          </p:nvSpPr>
          <p:spPr>
            <a:xfrm>
              <a:off x="6533731" y="3421189"/>
              <a:ext cx="1500268" cy="461935"/>
            </a:xfrm>
            <a:prstGeom prst="rect">
              <a:avLst/>
            </a:prstGeom>
            <a:ln>
              <a:solidFill>
                <a:schemeClr val="accent2">
                  <a:lumMod val="75000"/>
                </a:schemeClr>
              </a:solidFill>
            </a:ln>
          </p:spPr>
          <p:txBody>
            <a:bodyPr>
              <a:spAutoFit/>
            </a:bodyPr>
            <a:lstStyle/>
            <a:p>
              <a:pPr eaLnBrk="1" fontAlgn="auto" hangingPunct="1">
                <a:spcBef>
                  <a:spcPts val="0"/>
                </a:spcBef>
                <a:spcAft>
                  <a:spcPts val="0"/>
                </a:spcAft>
                <a:defRPr/>
              </a:pPr>
              <a:r>
                <a:rPr lang="en-US" altLang="zh-CN" sz="1200" dirty="0">
                  <a:latin typeface="+mn-lt"/>
                </a:rPr>
                <a:t>Service platform among operators</a:t>
              </a:r>
              <a:endParaRPr lang="zh-CN" altLang="en-US" sz="1200" dirty="0">
                <a:latin typeface="+mn-lt"/>
              </a:endParaRPr>
            </a:p>
          </p:txBody>
        </p:sp>
        <p:sp>
          <p:nvSpPr>
            <p:cNvPr id="36" name="椭圆 35"/>
            <p:cNvSpPr/>
            <p:nvPr/>
          </p:nvSpPr>
          <p:spPr>
            <a:xfrm>
              <a:off x="5397020" y="3989481"/>
              <a:ext cx="190510" cy="17461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椭圆 36"/>
            <p:cNvSpPr/>
            <p:nvPr/>
          </p:nvSpPr>
          <p:spPr>
            <a:xfrm>
              <a:off x="4700071" y="4400619"/>
              <a:ext cx="192097" cy="17302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矩形 37"/>
            <p:cNvSpPr/>
            <p:nvPr/>
          </p:nvSpPr>
          <p:spPr>
            <a:xfrm>
              <a:off x="4882643" y="3625964"/>
              <a:ext cx="554068" cy="277797"/>
            </a:xfrm>
            <a:prstGeom prst="rect">
              <a:avLst/>
            </a:prstGeom>
            <a:ln>
              <a:solidFill>
                <a:schemeClr val="accent2">
                  <a:lumMod val="75000"/>
                </a:schemeClr>
              </a:solidFill>
            </a:ln>
          </p:spPr>
          <p:txBody>
            <a:bodyPr>
              <a:spAutoFit/>
            </a:bodyPr>
            <a:lstStyle/>
            <a:p>
              <a:pPr eaLnBrk="1" fontAlgn="auto" hangingPunct="1">
                <a:spcBef>
                  <a:spcPts val="0"/>
                </a:spcBef>
                <a:spcAft>
                  <a:spcPts val="0"/>
                </a:spcAft>
                <a:defRPr/>
              </a:pPr>
              <a:r>
                <a:rPr lang="en-US" altLang="zh-CN" sz="1200" dirty="0">
                  <a:latin typeface="+mn-lt"/>
                </a:rPr>
                <a:t>MTC</a:t>
              </a:r>
              <a:endParaRPr lang="zh-CN" altLang="en-US" sz="1200" dirty="0">
                <a:latin typeface="+mn-lt"/>
              </a:endParaRPr>
            </a:p>
          </p:txBody>
        </p:sp>
        <p:sp>
          <p:nvSpPr>
            <p:cNvPr id="39" name="矩形 38"/>
            <p:cNvSpPr/>
            <p:nvPr/>
          </p:nvSpPr>
          <p:spPr>
            <a:xfrm>
              <a:off x="3680842" y="4051389"/>
              <a:ext cx="1260542" cy="461936"/>
            </a:xfrm>
            <a:prstGeom prst="rect">
              <a:avLst/>
            </a:prstGeom>
            <a:ln>
              <a:solidFill>
                <a:schemeClr val="accent2">
                  <a:lumMod val="75000"/>
                </a:schemeClr>
              </a:solidFill>
            </a:ln>
          </p:spPr>
          <p:txBody>
            <a:bodyPr>
              <a:spAutoFit/>
            </a:bodyPr>
            <a:lstStyle/>
            <a:p>
              <a:pPr eaLnBrk="1" fontAlgn="auto" hangingPunct="1">
                <a:spcBef>
                  <a:spcPts val="0"/>
                </a:spcBef>
                <a:spcAft>
                  <a:spcPts val="0"/>
                </a:spcAft>
                <a:defRPr/>
              </a:pPr>
              <a:r>
                <a:rPr lang="en-US" altLang="zh-CN" sz="1200" dirty="0">
                  <a:latin typeface="+mn-lt"/>
                </a:rPr>
                <a:t>M2M dedicated network</a:t>
              </a:r>
              <a:endParaRPr lang="zh-CN" altLang="en-US" sz="1200" dirty="0">
                <a:latin typeface="+mn-lt"/>
              </a:endParaRPr>
            </a:p>
          </p:txBody>
        </p:sp>
        <p:sp>
          <p:nvSpPr>
            <p:cNvPr id="40" name="椭圆 39"/>
            <p:cNvSpPr/>
            <p:nvPr/>
          </p:nvSpPr>
          <p:spPr>
            <a:xfrm>
              <a:off x="5830432" y="3135456"/>
              <a:ext cx="190510" cy="173027"/>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椭圆 40"/>
            <p:cNvSpPr/>
            <p:nvPr/>
          </p:nvSpPr>
          <p:spPr>
            <a:xfrm>
              <a:off x="5830432" y="2481444"/>
              <a:ext cx="190510" cy="17461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矩形 41"/>
            <p:cNvSpPr/>
            <p:nvPr/>
          </p:nvSpPr>
          <p:spPr>
            <a:xfrm>
              <a:off x="4015822" y="3037036"/>
              <a:ext cx="1665377" cy="460348"/>
            </a:xfrm>
            <a:prstGeom prst="rect">
              <a:avLst/>
            </a:prstGeom>
            <a:ln>
              <a:solidFill>
                <a:schemeClr val="accent2">
                  <a:lumMod val="75000"/>
                </a:schemeClr>
              </a:solidFill>
            </a:ln>
          </p:spPr>
          <p:txBody>
            <a:bodyPr>
              <a:spAutoFit/>
            </a:bodyPr>
            <a:lstStyle/>
            <a:p>
              <a:pPr eaLnBrk="1" fontAlgn="auto" hangingPunct="1">
                <a:spcBef>
                  <a:spcPts val="0"/>
                </a:spcBef>
                <a:spcAft>
                  <a:spcPts val="0"/>
                </a:spcAft>
                <a:defRPr/>
              </a:pPr>
              <a:r>
                <a:rPr lang="en-US" altLang="zh-CN" sz="1200" dirty="0">
                  <a:latin typeface="+mn-lt"/>
                </a:rPr>
                <a:t>M2M communication module</a:t>
              </a:r>
              <a:endParaRPr lang="zh-CN" altLang="en-US" sz="1200" dirty="0">
                <a:latin typeface="+mn-lt"/>
              </a:endParaRPr>
            </a:p>
          </p:txBody>
        </p:sp>
        <p:sp>
          <p:nvSpPr>
            <p:cNvPr id="43" name="矩形 42"/>
            <p:cNvSpPr/>
            <p:nvPr/>
          </p:nvSpPr>
          <p:spPr>
            <a:xfrm>
              <a:off x="4042811" y="2351276"/>
              <a:ext cx="1665376" cy="277796"/>
            </a:xfrm>
            <a:prstGeom prst="rect">
              <a:avLst/>
            </a:prstGeom>
            <a:ln>
              <a:solidFill>
                <a:schemeClr val="accent2">
                  <a:lumMod val="75000"/>
                </a:schemeClr>
              </a:solidFill>
            </a:ln>
          </p:spPr>
          <p:txBody>
            <a:bodyPr>
              <a:spAutoFit/>
            </a:bodyPr>
            <a:lstStyle/>
            <a:p>
              <a:pPr eaLnBrk="1" fontAlgn="auto" hangingPunct="1">
                <a:spcBef>
                  <a:spcPts val="0"/>
                </a:spcBef>
                <a:spcAft>
                  <a:spcPts val="0"/>
                </a:spcAft>
                <a:defRPr/>
              </a:pPr>
              <a:r>
                <a:rPr lang="en-US" altLang="zh-CN" sz="1200" dirty="0" err="1">
                  <a:latin typeface="+mn-lt"/>
                </a:rPr>
                <a:t>IoT</a:t>
              </a:r>
              <a:r>
                <a:rPr lang="en-US" altLang="zh-CN" sz="1200" dirty="0">
                  <a:latin typeface="+mn-lt"/>
                </a:rPr>
                <a:t> dedicated chip</a:t>
              </a:r>
              <a:endParaRPr lang="zh-CN" altLang="en-US" sz="1200" dirty="0">
                <a:latin typeface="+mn-lt"/>
              </a:endParaRPr>
            </a:p>
          </p:txBody>
        </p:sp>
      </p:grpSp>
      <p:sp>
        <p:nvSpPr>
          <p:cNvPr id="26" name="文本框 25"/>
          <p:cNvSpPr txBox="1"/>
          <p:nvPr/>
        </p:nvSpPr>
        <p:spPr>
          <a:xfrm>
            <a:off x="1630363" y="1836738"/>
            <a:ext cx="3440112" cy="3276600"/>
          </a:xfrm>
          <a:prstGeom prst="rect">
            <a:avLst/>
          </a:prstGeom>
          <a:solidFill>
            <a:schemeClr val="accent6">
              <a:lumMod val="20000"/>
              <a:lumOff val="80000"/>
            </a:schemeClr>
          </a:solidFill>
        </p:spPr>
        <p:txBody>
          <a:bodyPr>
            <a:spAutoFit/>
          </a:bodyPr>
          <a:lstStyle/>
          <a:p>
            <a:pPr marL="285750" indent="-285750" eaLnBrk="1" fontAlgn="auto" hangingPunct="1">
              <a:lnSpc>
                <a:spcPct val="150000"/>
              </a:lnSpc>
              <a:spcBef>
                <a:spcPts val="0"/>
              </a:spcBef>
              <a:spcAft>
                <a:spcPts val="0"/>
              </a:spcAft>
              <a:buFont typeface="Wingdings" panose="05000000000000000000" pitchFamily="2" charset="2"/>
              <a:buChar char="l"/>
              <a:defRPr/>
            </a:pPr>
            <a:r>
              <a:rPr lang="en-US" altLang="zh-CN" dirty="0">
                <a:solidFill>
                  <a:schemeClr val="tx2">
                    <a:lumMod val="50000"/>
                  </a:schemeClr>
                </a:solidFill>
                <a:latin typeface="Times New Roman" panose="02020603050405020304" pitchFamily="18" charset="0"/>
                <a:cs typeface="Times New Roman" panose="02020603050405020304" pitchFamily="18" charset="0"/>
              </a:rPr>
              <a:t>A embedded IC card , M2M service platform and protocols are  being studied  and standardized under CCSA.</a:t>
            </a:r>
          </a:p>
          <a:p>
            <a:pPr marL="285750" indent="-285750" eaLnBrk="1" fontAlgn="auto" hangingPunct="1">
              <a:lnSpc>
                <a:spcPct val="150000"/>
              </a:lnSpc>
              <a:spcBef>
                <a:spcPts val="0"/>
              </a:spcBef>
              <a:spcAft>
                <a:spcPts val="0"/>
              </a:spcAft>
              <a:buFont typeface="Wingdings" panose="05000000000000000000" pitchFamily="2" charset="2"/>
              <a:buChar char="l"/>
              <a:defRPr/>
            </a:pPr>
            <a:r>
              <a:rPr lang="en-US" altLang="zh-CN" dirty="0">
                <a:solidFill>
                  <a:schemeClr val="tx2">
                    <a:lumMod val="50000"/>
                  </a:schemeClr>
                </a:solidFill>
                <a:latin typeface="Times New Roman" panose="02020603050405020304" pitchFamily="18" charset="0"/>
                <a:cs typeface="Times New Roman" panose="02020603050405020304" pitchFamily="18" charset="0"/>
              </a:rPr>
              <a:t>Dedicated M2M network is being deployed by China Mobile.</a:t>
            </a:r>
          </a:p>
          <a:p>
            <a:pPr marL="285750" indent="-285750" eaLnBrk="1" fontAlgn="auto" hangingPunct="1">
              <a:spcBef>
                <a:spcPts val="0"/>
              </a:spcBef>
              <a:spcAft>
                <a:spcPts val="0"/>
              </a:spcAft>
              <a:buFont typeface="Wingdings" panose="05000000000000000000" pitchFamily="2" charset="2"/>
              <a:buChar char="l"/>
              <a:defRPr/>
            </a:pPr>
            <a:endParaRPr lang="zh-CN" altLang="en-US" dirty="0">
              <a:solidFill>
                <a:srgbClr val="FFFFFF"/>
              </a:solidFill>
              <a:latin typeface="+mn-lt"/>
            </a:endParaRPr>
          </a:p>
        </p:txBody>
      </p:sp>
      <p:sp>
        <p:nvSpPr>
          <p:cNvPr id="30" name="圆角矩形 29"/>
          <p:cNvSpPr/>
          <p:nvPr/>
        </p:nvSpPr>
        <p:spPr>
          <a:xfrm>
            <a:off x="5165725" y="1654175"/>
            <a:ext cx="5364163" cy="4133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p:cNvSpPr>
            <a:spLocks noGrp="1"/>
          </p:cNvSpPr>
          <p:nvPr>
            <p:ph type="sldNum" sz="quarter" idx="10"/>
          </p:nvPr>
        </p:nvSpPr>
        <p:spPr bwMode="auto">
          <a:xfrm>
            <a:off x="8355013" y="65357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6F499CA-1238-4B73-9D6F-F67029289F94}" type="slidenum">
              <a:rPr lang="zh-CN" altLang="en-US" sz="1200" smtClean="0">
                <a:solidFill>
                  <a:srgbClr val="000000"/>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6</a:t>
            </a:fld>
            <a:endParaRPr lang="zh-CN" altLang="en-US" sz="1200" smtClean="0">
              <a:solidFill>
                <a:srgbClr val="000000"/>
              </a:solidFill>
              <a:latin typeface="Arial" panose="020B0604020202020204" pitchFamily="34" charset="0"/>
              <a:cs typeface="Arial" panose="020B0604020202020204" pitchFamily="34" charset="0"/>
            </a:endParaRPr>
          </a:p>
        </p:txBody>
      </p:sp>
      <p:cxnSp>
        <p:nvCxnSpPr>
          <p:cNvPr id="4" name="直接连接符 3"/>
          <p:cNvCxnSpPr/>
          <p:nvPr/>
        </p:nvCxnSpPr>
        <p:spPr>
          <a:xfrm>
            <a:off x="6456363" y="3500438"/>
            <a:ext cx="4211637"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 name="矩形 5"/>
          <p:cNvSpPr/>
          <p:nvPr/>
        </p:nvSpPr>
        <p:spPr>
          <a:xfrm>
            <a:off x="6761163" y="2792413"/>
            <a:ext cx="3906837" cy="584200"/>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3200" b="1">
                <a:solidFill>
                  <a:srgbClr val="0D0D0D"/>
                </a:solidFill>
                <a:latin typeface="SimHei" panose="02010609060101010101" pitchFamily="49" charset="-122"/>
              </a:rPr>
              <a:t>Vehicle networking</a:t>
            </a:r>
            <a:endParaRPr lang="zh-CN" altLang="en-US" sz="3200" b="1">
              <a:solidFill>
                <a:srgbClr val="0D0D0D"/>
              </a:solidFill>
              <a:latin typeface="SimHei" panose="02010609060101010101" pitchFamily="49" charset="-122"/>
            </a:endParaRPr>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1757363" y="119063"/>
            <a:ext cx="6799262" cy="1135062"/>
          </a:xfrm>
        </p:spPr>
        <p:txBody>
          <a:bodyPr/>
          <a:lstStyle/>
          <a:p>
            <a:pPr eaLnBrk="1" hangingPunct="1"/>
            <a:r>
              <a:rPr lang="en-US" altLang="zh-CN" cap="none" smtClean="0"/>
              <a:t>The  understanding for car networking </a:t>
            </a:r>
            <a:r>
              <a:rPr lang="zh-CN" altLang="en-US" cap="none" smtClean="0"/>
              <a:t> </a:t>
            </a:r>
            <a:r>
              <a:rPr lang="en-US" altLang="zh-CN" cap="none" smtClean="0"/>
              <a:t>and Key elements</a:t>
            </a:r>
            <a:endParaRPr lang="zh-CN" altLang="en-US" cap="none" smtClean="0"/>
          </a:p>
        </p:txBody>
      </p:sp>
      <p:sp>
        <p:nvSpPr>
          <p:cNvPr id="13" name="TextBox 18"/>
          <p:cNvSpPr txBox="1"/>
          <p:nvPr/>
        </p:nvSpPr>
        <p:spPr>
          <a:xfrm>
            <a:off x="1757363" y="1200150"/>
            <a:ext cx="8664575" cy="1727200"/>
          </a:xfrm>
          <a:prstGeom prst="rect">
            <a:avLst/>
          </a:prstGeom>
          <a:solidFill>
            <a:schemeClr val="accent2">
              <a:lumMod val="20000"/>
              <a:lumOff val="80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buFont typeface="Wingdings" panose="05000000000000000000" pitchFamily="2" charset="2"/>
              <a:buNone/>
            </a:pPr>
            <a:r>
              <a:rPr kumimoji="1" lang="en-US" altLang="zh-CN" sz="2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Vehicle ntworking</a:t>
            </a:r>
            <a:r>
              <a:rPr kumimoji="1" lang="zh-CN" altLang="en-US" sz="2000" b="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kumimoji="1" lang="en-US" altLang="zh-CN" sz="20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Utilizing the new technologies, such as wireless communication, positioning and navigation, context awareness, to implement the connections between vehicle to vehicle, vehicle to man, vehicle to infrastructure, so that the integrated service can be provided.</a:t>
            </a:r>
            <a:endParaRPr kumimoji="1" lang="zh-CN" altLang="en-US" sz="20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4" name="圆角矩形 13"/>
          <p:cNvSpPr/>
          <p:nvPr/>
        </p:nvSpPr>
        <p:spPr bwMode="auto">
          <a:xfrm>
            <a:off x="6222116" y="3856229"/>
            <a:ext cx="2944631" cy="576000"/>
          </a:xfrm>
          <a:prstGeom prst="roundRect">
            <a:avLst/>
          </a:prstGeom>
          <a:solidFill>
            <a:schemeClr val="tx2">
              <a:lumMod val="20000"/>
              <a:lumOff val="80000"/>
            </a:schemeClr>
          </a:solidFill>
          <a:ln w="952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anchor="ctr"/>
          <a:lstStyle/>
          <a:p>
            <a:pPr eaLnBrk="1" fontAlgn="auto" hangingPunct="1">
              <a:spcBef>
                <a:spcPts val="0"/>
              </a:spcBef>
              <a:spcAft>
                <a:spcPts val="0"/>
              </a:spcAft>
              <a:defRPr/>
            </a:pPr>
            <a:r>
              <a:rPr kumimoji="1" lang="en-US" altLang="zh-CN" sz="1600" b="1" dirty="0">
                <a:solidFill>
                  <a:srgbClr val="000000"/>
                </a:solidFill>
                <a:latin typeface="Tahoma" pitchFamily="34" charset="0"/>
              </a:rPr>
              <a:t>Wireless communication</a:t>
            </a:r>
            <a:r>
              <a:rPr kumimoji="1" lang="zh-CN" altLang="en-US" sz="1600" dirty="0">
                <a:solidFill>
                  <a:srgbClr val="000000"/>
                </a:solidFill>
                <a:latin typeface="Tahoma" pitchFamily="34" charset="0"/>
              </a:rPr>
              <a:t> </a:t>
            </a:r>
          </a:p>
        </p:txBody>
      </p:sp>
      <p:sp>
        <p:nvSpPr>
          <p:cNvPr id="15" name="圆角矩形 14"/>
          <p:cNvSpPr/>
          <p:nvPr/>
        </p:nvSpPr>
        <p:spPr bwMode="auto">
          <a:xfrm>
            <a:off x="6222115" y="3109792"/>
            <a:ext cx="4063748" cy="576000"/>
          </a:xfrm>
          <a:prstGeom prst="roundRect">
            <a:avLst/>
          </a:prstGeom>
          <a:solidFill>
            <a:schemeClr val="tx2">
              <a:lumMod val="20000"/>
              <a:lumOff val="80000"/>
            </a:schemeClr>
          </a:solidFill>
          <a:ln w="952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anchor="ctr"/>
          <a:lstStyle/>
          <a:p>
            <a:pPr eaLnBrk="1" fontAlgn="auto" hangingPunct="1">
              <a:spcBef>
                <a:spcPts val="0"/>
              </a:spcBef>
              <a:spcAft>
                <a:spcPts val="0"/>
              </a:spcAft>
              <a:defRPr/>
            </a:pPr>
            <a:r>
              <a:rPr kumimoji="1" lang="en-US" altLang="zh-CN" sz="1600" b="1" dirty="0">
                <a:solidFill>
                  <a:srgbClr val="000000"/>
                </a:solidFill>
                <a:latin typeface="Tahoma" pitchFamily="34" charset="0"/>
              </a:rPr>
              <a:t>Vehicle information service platform</a:t>
            </a:r>
            <a:endParaRPr kumimoji="1" lang="zh-CN" altLang="en-US" sz="1600" b="1" dirty="0">
              <a:solidFill>
                <a:srgbClr val="FF0000"/>
              </a:solidFill>
              <a:latin typeface="Tahoma" pitchFamily="34" charset="0"/>
            </a:endParaRPr>
          </a:p>
        </p:txBody>
      </p:sp>
      <p:sp>
        <p:nvSpPr>
          <p:cNvPr id="16" name="圆角矩形 15"/>
          <p:cNvSpPr/>
          <p:nvPr/>
        </p:nvSpPr>
        <p:spPr bwMode="auto">
          <a:xfrm>
            <a:off x="6222115" y="4632424"/>
            <a:ext cx="2194004" cy="576000"/>
          </a:xfrm>
          <a:prstGeom prst="roundRect">
            <a:avLst/>
          </a:prstGeom>
          <a:solidFill>
            <a:schemeClr val="tx2">
              <a:lumMod val="20000"/>
              <a:lumOff val="80000"/>
            </a:schemeClr>
          </a:solidFill>
          <a:ln w="952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anchor="ctr"/>
          <a:lstStyle/>
          <a:p>
            <a:pPr eaLnBrk="1" fontAlgn="auto" hangingPunct="1">
              <a:spcBef>
                <a:spcPts val="0"/>
              </a:spcBef>
              <a:spcAft>
                <a:spcPts val="0"/>
              </a:spcAft>
              <a:defRPr/>
            </a:pPr>
            <a:r>
              <a:rPr kumimoji="1" lang="en-US" altLang="zh-CN" sz="1600" b="1" dirty="0">
                <a:solidFill>
                  <a:srgbClr val="000000"/>
                </a:solidFill>
                <a:latin typeface="Tahoma" pitchFamily="34" charset="0"/>
              </a:rPr>
              <a:t>Vehicle terminal</a:t>
            </a:r>
            <a:endParaRPr kumimoji="1" lang="zh-CN" altLang="en-US" sz="1600" b="1" dirty="0">
              <a:solidFill>
                <a:srgbClr val="FF0000"/>
              </a:solidFill>
              <a:latin typeface="Tahoma" pitchFamily="34" charset="0"/>
            </a:endParaRPr>
          </a:p>
        </p:txBody>
      </p:sp>
      <p:pic>
        <p:nvPicPr>
          <p:cNvPr id="24589" name="Picture 1" descr="C:\Users\YumingGE\AppData\Roaming\Tencent\Users\30291856\QQ\WinTemp\RichOle\TF9G4TO]LRY5@]B`}[B_9$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3005138"/>
            <a:ext cx="42465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90" name="直接连接符 17"/>
          <p:cNvCxnSpPr>
            <a:cxnSpLocks noChangeShapeType="1"/>
          </p:cNvCxnSpPr>
          <p:nvPr/>
        </p:nvCxnSpPr>
        <p:spPr bwMode="auto">
          <a:xfrm flipV="1">
            <a:off x="5576888" y="3394075"/>
            <a:ext cx="644525" cy="4763"/>
          </a:xfrm>
          <a:prstGeom prst="line">
            <a:avLst/>
          </a:prstGeom>
          <a:noFill/>
          <a:ln w="25400" algn="ctr">
            <a:solidFill>
              <a:srgbClr val="C00000"/>
            </a:solidFill>
            <a:miter lim="800000"/>
            <a:headEnd/>
            <a:tailEnd type="arrow" w="med" len="med"/>
          </a:ln>
          <a:extLst>
            <a:ext uri="{909E8E84-426E-40DD-AFC4-6F175D3DCCD1}">
              <a14:hiddenFill xmlns:a14="http://schemas.microsoft.com/office/drawing/2010/main">
                <a:noFill/>
              </a14:hiddenFill>
            </a:ext>
          </a:extLst>
        </p:spPr>
      </p:cxnSp>
      <p:cxnSp>
        <p:nvCxnSpPr>
          <p:cNvPr id="24591" name="直接连接符 18"/>
          <p:cNvCxnSpPr>
            <a:cxnSpLocks noChangeShapeType="1"/>
          </p:cNvCxnSpPr>
          <p:nvPr/>
        </p:nvCxnSpPr>
        <p:spPr bwMode="auto">
          <a:xfrm>
            <a:off x="4456113" y="4243388"/>
            <a:ext cx="1725612" cy="3175"/>
          </a:xfrm>
          <a:prstGeom prst="line">
            <a:avLst/>
          </a:prstGeom>
          <a:noFill/>
          <a:ln w="25400" algn="ctr">
            <a:solidFill>
              <a:srgbClr val="7030A0"/>
            </a:solidFill>
            <a:miter lim="800000"/>
            <a:headEnd/>
            <a:tailEnd type="arrow" w="med" len="med"/>
          </a:ln>
          <a:extLst>
            <a:ext uri="{909E8E84-426E-40DD-AFC4-6F175D3DCCD1}">
              <a14:hiddenFill xmlns:a14="http://schemas.microsoft.com/office/drawing/2010/main">
                <a:noFill/>
              </a14:hiddenFill>
            </a:ext>
          </a:extLst>
        </p:spPr>
      </p:cxnSp>
      <p:cxnSp>
        <p:nvCxnSpPr>
          <p:cNvPr id="20" name="直接连接符 19"/>
          <p:cNvCxnSpPr/>
          <p:nvPr/>
        </p:nvCxnSpPr>
        <p:spPr>
          <a:xfrm>
            <a:off x="1524000" y="5346700"/>
            <a:ext cx="9144000" cy="2857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525588" y="2990850"/>
            <a:ext cx="9144000" cy="269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594" name="直接连接符 21"/>
          <p:cNvCxnSpPr>
            <a:cxnSpLocks noChangeShapeType="1"/>
          </p:cNvCxnSpPr>
          <p:nvPr/>
        </p:nvCxnSpPr>
        <p:spPr bwMode="auto">
          <a:xfrm flipV="1">
            <a:off x="5849938" y="4919663"/>
            <a:ext cx="371475" cy="20637"/>
          </a:xfrm>
          <a:prstGeom prst="line">
            <a:avLst/>
          </a:prstGeom>
          <a:noFill/>
          <a:ln w="25400" algn="ctr">
            <a:solidFill>
              <a:srgbClr val="0070C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1524000" y="241300"/>
            <a:ext cx="9144000" cy="785813"/>
          </a:xfrm>
        </p:spPr>
        <p:txBody>
          <a:bodyPr anchor="t"/>
          <a:lstStyle/>
          <a:p>
            <a:pPr eaLnBrk="1" hangingPunct="1"/>
            <a:r>
              <a:rPr lang="en-US" altLang="zh-CN" sz="2400" smtClean="0"/>
              <a:t>The progress of Vehicle Networing in China in 2014</a:t>
            </a:r>
            <a:endParaRPr lang="zh-CN" altLang="en-US" sz="2400" smtClean="0"/>
          </a:p>
        </p:txBody>
      </p:sp>
      <p:sp>
        <p:nvSpPr>
          <p:cNvPr id="25603" name="灯片编号占位符 3"/>
          <p:cNvSpPr txBox="1">
            <a:spLocks/>
          </p:cNvSpPr>
          <p:nvPr/>
        </p:nvSpPr>
        <p:spPr bwMode="auto">
          <a:xfrm>
            <a:off x="8370888" y="646747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D280AF67-2F0C-4DED-A929-D5DA02B02048}" type="slidenum">
              <a:rPr lang="zh-CN" altLang="en-US" sz="1000">
                <a:solidFill>
                  <a:srgbClr val="000000"/>
                </a:solidFill>
                <a:latin typeface="Arial" panose="020B0604020202020204" pitchFamily="34" charset="0"/>
                <a:cs typeface="Arial" panose="020B0604020202020204" pitchFamily="34" charset="0"/>
              </a:rPr>
              <a:pPr algn="r" eaLnBrk="1" hangingPunct="1">
                <a:lnSpc>
                  <a:spcPct val="100000"/>
                </a:lnSpc>
                <a:spcBef>
                  <a:spcPct val="0"/>
                </a:spcBef>
                <a:buFontTx/>
                <a:buNone/>
              </a:pPr>
              <a:t>8</a:t>
            </a:fld>
            <a:endParaRPr lang="zh-CN" altLang="en-US" sz="1000">
              <a:solidFill>
                <a:srgbClr val="000000"/>
              </a:solidFill>
              <a:latin typeface="Arial" panose="020B0604020202020204" pitchFamily="34" charset="0"/>
              <a:cs typeface="Arial" panose="020B0604020202020204" pitchFamily="34" charset="0"/>
            </a:endParaRPr>
          </a:p>
        </p:txBody>
      </p:sp>
      <p:sp>
        <p:nvSpPr>
          <p:cNvPr id="42" name="文本框 6"/>
          <p:cNvSpPr txBox="1">
            <a:spLocks noChangeArrowheads="1"/>
          </p:cNvSpPr>
          <p:nvPr/>
        </p:nvSpPr>
        <p:spPr bwMode="auto">
          <a:xfrm>
            <a:off x="1909763" y="2093913"/>
            <a:ext cx="2984500" cy="1125537"/>
          </a:xfrm>
          <a:prstGeom prst="rect">
            <a:avLst/>
          </a:prstGeom>
          <a:noFill/>
          <a:ln w="25400">
            <a:solidFill>
              <a:schemeClr val="tx2">
                <a:lumMod val="60000"/>
                <a:lumOff val="40000"/>
              </a:schemeClr>
            </a:solidFill>
            <a:prstDash val="dash"/>
            <a:miter lim="800000"/>
            <a:headEnd/>
            <a:tailEnd/>
          </a:ln>
        </p:spPr>
        <p:txBody>
          <a:bodyPr/>
          <a:lstStyle>
            <a:lvl1pPr marL="342900" indent="-342900">
              <a:defRPr>
                <a:solidFill>
                  <a:schemeClr val="tx1"/>
                </a:solidFill>
                <a:latin typeface="Calibri" panose="020F0502020204030204" pitchFamily="34" charset="0"/>
              </a:defRPr>
            </a:lvl1pPr>
            <a:lvl2pPr marL="3429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eaLnBrk="1" hangingPunct="1">
              <a:spcBef>
                <a:spcPts val="600"/>
              </a:spcBef>
              <a:spcAft>
                <a:spcPts val="600"/>
              </a:spcAft>
              <a:buClr>
                <a:srgbClr val="CC6600"/>
              </a:buClr>
              <a:buSzPct val="60000"/>
              <a:buFont typeface="Wingdings" panose="05000000000000000000" pitchFamily="2" charset="2"/>
              <a:buChar char="p"/>
            </a:pPr>
            <a:r>
              <a:rPr kumimoji="1" lang="en-US" altLang="zh-CN" b="1">
                <a:solidFill>
                  <a:srgbClr val="000000"/>
                </a:solidFill>
                <a:latin typeface="Microsoft YaHei" panose="020B0503020204020204" pitchFamily="34" charset="-122"/>
                <a:ea typeface="Microsoft YaHei" panose="020B0503020204020204" pitchFamily="34" charset="-122"/>
              </a:rPr>
              <a:t>Baidu</a:t>
            </a:r>
            <a:r>
              <a:rPr kumimoji="1" lang="zh-CN" altLang="en-US">
                <a:solidFill>
                  <a:srgbClr val="000000"/>
                </a:solidFill>
                <a:latin typeface="Microsoft YaHei" panose="020B0503020204020204" pitchFamily="34" charset="-122"/>
                <a:ea typeface="Microsoft YaHei" panose="020B0503020204020204" pitchFamily="34" charset="-122"/>
              </a:rPr>
              <a:t>：</a:t>
            </a:r>
            <a:r>
              <a:rPr kumimoji="1" lang="en-US" altLang="zh-CN" b="1">
                <a:solidFill>
                  <a:srgbClr val="FF0000"/>
                </a:solidFill>
                <a:latin typeface="Microsoft YaHei" panose="020B0503020204020204" pitchFamily="34" charset="-122"/>
                <a:ea typeface="Microsoft YaHei" panose="020B0503020204020204" pitchFamily="34" charset="-122"/>
              </a:rPr>
              <a:t>CarNet, </a:t>
            </a:r>
            <a:r>
              <a:rPr kumimoji="1" lang="en-US" altLang="zh-CN" sz="1400">
                <a:solidFill>
                  <a:srgbClr val="000000"/>
                </a:solidFill>
                <a:latin typeface="Microsoft YaHei" panose="020B0503020204020204" pitchFamily="34" charset="-122"/>
                <a:ea typeface="Microsoft YaHei" panose="020B0503020204020204" pitchFamily="34" charset="-122"/>
              </a:rPr>
              <a:t>which is vehicle networking related product </a:t>
            </a:r>
            <a:r>
              <a:rPr kumimoji="1" lang="zh-CN" altLang="en-US" sz="1400">
                <a:solidFill>
                  <a:srgbClr val="000000"/>
                </a:solidFill>
                <a:latin typeface="Microsoft YaHei" panose="020B0503020204020204" pitchFamily="34" charset="-122"/>
                <a:ea typeface="Microsoft YaHei" panose="020B0503020204020204" pitchFamily="34" charset="-122"/>
              </a:rPr>
              <a:t>，</a:t>
            </a:r>
            <a:r>
              <a:rPr kumimoji="1" lang="en-US" altLang="zh-CN" sz="1400">
                <a:solidFill>
                  <a:srgbClr val="000000"/>
                </a:solidFill>
                <a:latin typeface="Microsoft YaHei" panose="020B0503020204020204" pitchFamily="34" charset="-122"/>
                <a:ea typeface="Microsoft YaHei" panose="020B0503020204020204" pitchFamily="34" charset="-122"/>
              </a:rPr>
              <a:t>was released in 2014</a:t>
            </a:r>
          </a:p>
        </p:txBody>
      </p:sp>
      <p:sp>
        <p:nvSpPr>
          <p:cNvPr id="45" name="TextBox 44"/>
          <p:cNvSpPr txBox="1"/>
          <p:nvPr/>
        </p:nvSpPr>
        <p:spPr>
          <a:xfrm>
            <a:off x="1957388" y="1112838"/>
            <a:ext cx="2936875" cy="668337"/>
          </a:xfrm>
          <a:prstGeom prst="rect">
            <a:avLst/>
          </a:prstGeom>
          <a:solidFill>
            <a:schemeClr val="tx2">
              <a:lumMod val="60000"/>
              <a:lumOff val="40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en-US" altLang="zh-CN" sz="2000" b="1">
                <a:solidFill>
                  <a:srgbClr val="FFFFFF"/>
                </a:solidFill>
                <a:latin typeface="Microsoft YaHei" panose="020B0503020204020204" pitchFamily="34" charset="-122"/>
                <a:ea typeface="Microsoft YaHei" panose="020B0503020204020204" pitchFamily="34" charset="-122"/>
              </a:rPr>
              <a:t>Vehicle terminal</a:t>
            </a:r>
          </a:p>
        </p:txBody>
      </p:sp>
      <p:sp>
        <p:nvSpPr>
          <p:cNvPr id="15366" name="内容占位符 2"/>
          <p:cNvSpPr txBox="1">
            <a:spLocks/>
          </p:cNvSpPr>
          <p:nvPr/>
        </p:nvSpPr>
        <p:spPr bwMode="auto">
          <a:xfrm>
            <a:off x="1773238" y="4319588"/>
            <a:ext cx="3354387" cy="2095500"/>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429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ts val="600"/>
              </a:spcBef>
              <a:spcAft>
                <a:spcPts val="600"/>
              </a:spcAft>
              <a:buClr>
                <a:srgbClr val="CC6600"/>
              </a:buClr>
              <a:buSzPct val="60000"/>
              <a:buFont typeface="Wingdings" panose="05000000000000000000" pitchFamily="2" charset="2"/>
              <a:buChar char="p"/>
            </a:pPr>
            <a:r>
              <a:rPr kumimoji="1" lang="en-US" altLang="zh-CN" sz="140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Vehicle networking was taken as an important use case of  5G requirement by IMT-2020(5G) Study Group of China in 2014</a:t>
            </a:r>
          </a:p>
          <a:p>
            <a:pPr lvl="1" eaLnBrk="1" hangingPunct="1">
              <a:lnSpc>
                <a:spcPct val="100000"/>
              </a:lnSpc>
              <a:spcBef>
                <a:spcPts val="600"/>
              </a:spcBef>
              <a:spcAft>
                <a:spcPts val="600"/>
              </a:spcAft>
              <a:buClr>
                <a:srgbClr val="CC6600"/>
              </a:buClr>
              <a:buSzPct val="60000"/>
              <a:buFont typeface="Wingdings" panose="05000000000000000000" pitchFamily="2" charset="2"/>
              <a:buChar char="p"/>
            </a:pPr>
            <a:r>
              <a:rPr kumimoji="1" lang="en-US" altLang="zh-CN" sz="140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DSRC based on LTE  was paid more effort to study  by Da Tang , Huawei, </a:t>
            </a:r>
            <a:r>
              <a:rPr kumimoji="1" lang="en-US" altLang="zh-CN" sz="1400" b="1">
                <a:solidFill>
                  <a:srgbClr val="FF0000"/>
                </a:solidFill>
                <a:latin typeface="Microsoft YaHei" panose="020B0503020204020204" pitchFamily="34" charset="-122"/>
                <a:ea typeface="Microsoft YaHei" panose="020B0503020204020204" pitchFamily="34" charset="-122"/>
                <a:cs typeface="Arial" panose="020B0604020202020204" pitchFamily="34" charset="0"/>
              </a:rPr>
              <a:t>feasibility analysis of DSRC </a:t>
            </a:r>
            <a:r>
              <a:rPr kumimoji="1" lang="en-US" altLang="zh-CN" sz="140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was finished in 2014. </a:t>
            </a:r>
            <a:endParaRPr kumimoji="1" lang="zh-CN" altLang="en-US" sz="1400">
              <a:solidFill>
                <a:srgbClr val="0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 name="矩形 27"/>
          <p:cNvSpPr/>
          <p:nvPr/>
        </p:nvSpPr>
        <p:spPr bwMode="auto">
          <a:xfrm>
            <a:off x="5527675" y="2324100"/>
            <a:ext cx="4999038" cy="1541463"/>
          </a:xfrm>
          <a:prstGeom prst="rect">
            <a:avLst/>
          </a:prstGeom>
          <a:solidFill>
            <a:schemeClr val="bg1"/>
          </a:solidFill>
          <a:ln w="63500" cap="flat" cmpd="thickThin" algn="ctr">
            <a:solidFill>
              <a:schemeClr val="tx2">
                <a:lumMod val="60000"/>
                <a:lumOff val="40000"/>
              </a:schemeClr>
            </a:solidFill>
            <a:prstDash val="solid"/>
          </a:ln>
          <a:effectLst>
            <a:outerShdw blurRad="50800" dist="38100" dir="5400000" rotWithShape="0">
              <a:srgbClr val="000000">
                <a:alpha val="35000"/>
              </a:srgbClr>
            </a:outerShdw>
          </a:effectLst>
        </p:spPr>
        <p:txBody>
          <a:bodyPr anchor="ctr"/>
          <a:lstStyle>
            <a:lvl1pPr marL="179388"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p"/>
            </a:pPr>
            <a:endParaRPr kumimoji="1" lang="en-US" altLang="zh-CN" sz="1600">
              <a:solidFill>
                <a:srgbClr val="000000"/>
              </a:solidFill>
              <a:latin typeface="Microsoft YaHei" panose="020B0503020204020204" pitchFamily="34" charset="-122"/>
              <a:ea typeface="Microsoft YaHei" panose="020B0503020204020204" pitchFamily="34" charset="-122"/>
            </a:endParaRPr>
          </a:p>
        </p:txBody>
      </p:sp>
      <p:sp>
        <p:nvSpPr>
          <p:cNvPr id="25608" name="内容占位符 2"/>
          <p:cNvSpPr txBox="1">
            <a:spLocks/>
          </p:cNvSpPr>
          <p:nvPr/>
        </p:nvSpPr>
        <p:spPr bwMode="auto">
          <a:xfrm>
            <a:off x="6043613" y="2324100"/>
            <a:ext cx="45021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Clr>
                <a:srgbClr val="3333CC"/>
              </a:buClr>
              <a:buSzPct val="60000"/>
              <a:buFont typeface="Wingdings" panose="05000000000000000000" pitchFamily="2" charset="2"/>
              <a:buChar char="n"/>
            </a:pPr>
            <a:r>
              <a:rPr kumimoji="1" lang="en-US" altLang="zh-CN" sz="18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contract  was signed  between China Mobile  and Germany  Telecom. for vehicle joint company in 2014</a:t>
            </a:r>
            <a:r>
              <a:rPr kumimoji="1" lang="zh-CN" altLang="en-US" sz="18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kumimoji="1" lang="en-US" altLang="zh-CN" sz="18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service of which is oriented to end to end solution for vehicle networking.</a:t>
            </a:r>
          </a:p>
        </p:txBody>
      </p:sp>
      <p:sp>
        <p:nvSpPr>
          <p:cNvPr id="30" name="Text Box 12"/>
          <p:cNvSpPr txBox="1">
            <a:spLocks noChangeArrowheads="1"/>
          </p:cNvSpPr>
          <p:nvPr/>
        </p:nvSpPr>
        <p:spPr bwMode="auto">
          <a:xfrm>
            <a:off x="5546725" y="2428875"/>
            <a:ext cx="454025" cy="1214438"/>
          </a:xfrm>
          <a:prstGeom prst="rect">
            <a:avLst/>
          </a:prstGeom>
          <a:solidFill>
            <a:srgbClr val="0070C0"/>
          </a:solidFill>
          <a:ln w="25400" algn="ctr">
            <a:solidFill>
              <a:srgbClr val="0070C0"/>
            </a:solidFill>
            <a:miter lim="800000"/>
            <a:headEnd/>
            <a:tailEnd/>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40000"/>
              </a:lnSpc>
            </a:pPr>
            <a:r>
              <a:rPr kumimoji="1" lang="zh-CN" altLang="en-US" sz="1600" b="1">
                <a:solidFill>
                  <a:srgbClr val="FFFFFF"/>
                </a:solidFill>
                <a:latin typeface="Microsoft YaHei" panose="020B0503020204020204" pitchFamily="34" charset="-122"/>
                <a:ea typeface="Microsoft YaHei" panose="020B0503020204020204" pitchFamily="34" charset="-122"/>
              </a:rPr>
              <a:t>中国移动</a:t>
            </a:r>
          </a:p>
        </p:txBody>
      </p:sp>
      <p:sp>
        <p:nvSpPr>
          <p:cNvPr id="31" name="矩形 30"/>
          <p:cNvSpPr/>
          <p:nvPr/>
        </p:nvSpPr>
        <p:spPr bwMode="auto">
          <a:xfrm>
            <a:off x="5527675" y="3970338"/>
            <a:ext cx="4999038" cy="1571625"/>
          </a:xfrm>
          <a:prstGeom prst="rect">
            <a:avLst/>
          </a:prstGeom>
          <a:solidFill>
            <a:schemeClr val="bg1"/>
          </a:solidFill>
          <a:ln w="63500" cap="flat" cmpd="thickThin" algn="ctr">
            <a:solidFill>
              <a:schemeClr val="tx2">
                <a:lumMod val="60000"/>
                <a:lumOff val="40000"/>
              </a:schemeClr>
            </a:solidFill>
            <a:prstDash val="solid"/>
          </a:ln>
          <a:effectLst>
            <a:outerShdw blurRad="50800" dist="38100" dir="5400000" rotWithShape="0">
              <a:srgbClr val="000000">
                <a:alpha val="35000"/>
              </a:srgbClr>
            </a:outerShdw>
          </a:effectLst>
        </p:spPr>
        <p:txBody>
          <a:bodyPr anchor="ctr"/>
          <a:lstStyle>
            <a:lvl1pPr marL="179388"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p"/>
            </a:pPr>
            <a:endParaRPr kumimoji="1" lang="en-US" altLang="zh-CN" sz="1600">
              <a:solidFill>
                <a:srgbClr val="000000"/>
              </a:solidFill>
              <a:latin typeface="Microsoft YaHei" panose="020B0503020204020204" pitchFamily="34" charset="-122"/>
              <a:ea typeface="Microsoft YaHei" panose="020B0503020204020204" pitchFamily="34" charset="-122"/>
            </a:endParaRPr>
          </a:p>
        </p:txBody>
      </p:sp>
      <p:sp>
        <p:nvSpPr>
          <p:cNvPr id="32" name="Text Box 12"/>
          <p:cNvSpPr txBox="1">
            <a:spLocks noChangeArrowheads="1"/>
          </p:cNvSpPr>
          <p:nvPr/>
        </p:nvSpPr>
        <p:spPr bwMode="auto">
          <a:xfrm>
            <a:off x="5589588" y="4008438"/>
            <a:ext cx="454025" cy="1428750"/>
          </a:xfrm>
          <a:prstGeom prst="rect">
            <a:avLst/>
          </a:prstGeom>
          <a:solidFill>
            <a:srgbClr val="0070C0"/>
          </a:solidFill>
          <a:ln w="25400" algn="ctr">
            <a:solidFill>
              <a:srgbClr val="0070C0"/>
            </a:solidFill>
            <a:miter lim="800000"/>
            <a:headEnd/>
            <a:tailEnd/>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40000"/>
              </a:lnSpc>
            </a:pPr>
            <a:r>
              <a:rPr kumimoji="1" lang="zh-CN" altLang="en-US" sz="1600" b="1">
                <a:solidFill>
                  <a:srgbClr val="FFFFFF"/>
                </a:solidFill>
                <a:latin typeface="Microsoft YaHei" panose="020B0503020204020204" pitchFamily="34" charset="-122"/>
                <a:ea typeface="Microsoft YaHei" panose="020B0503020204020204" pitchFamily="34" charset="-122"/>
              </a:rPr>
              <a:t>阿里巴巴</a:t>
            </a:r>
          </a:p>
        </p:txBody>
      </p:sp>
      <p:sp>
        <p:nvSpPr>
          <p:cNvPr id="25612" name="内容占位符 2"/>
          <p:cNvSpPr txBox="1">
            <a:spLocks/>
          </p:cNvSpPr>
          <p:nvPr/>
        </p:nvSpPr>
        <p:spPr bwMode="auto">
          <a:xfrm>
            <a:off x="6002338" y="3959225"/>
            <a:ext cx="44608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Clr>
                <a:srgbClr val="3333CC"/>
              </a:buClr>
              <a:buSzPct val="60000"/>
              <a:buFont typeface="Wingdings" panose="05000000000000000000" pitchFamily="2" charset="2"/>
              <a:buChar char="n"/>
            </a:pPr>
            <a:r>
              <a:rPr kumimoji="1" lang="en-US" altLang="zh-CN" sz="18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cooperation agreement  was signed  between Alibaba  and Shangqi Group. for Intenet Carin in 2014, both sides will start to cooperate to setup “Internet Car” ecosystem</a:t>
            </a:r>
            <a:r>
              <a:rPr kumimoji="1" lang="en-US" altLang="zh-CN" sz="16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kumimoji="1" lang="zh-CN" altLang="en-US" sz="160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kumimoji="1" lang="en-US" altLang="zh-CN" sz="16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5" name="TextBox 44"/>
          <p:cNvSpPr txBox="1"/>
          <p:nvPr/>
        </p:nvSpPr>
        <p:spPr>
          <a:xfrm>
            <a:off x="1373188" y="3767138"/>
            <a:ext cx="4105275" cy="428625"/>
          </a:xfrm>
          <a:prstGeom prst="rect">
            <a:avLst/>
          </a:prstGeom>
          <a:solidFill>
            <a:schemeClr val="tx2">
              <a:lumMod val="60000"/>
              <a:lumOff val="40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en-US" altLang="zh-CN" sz="2000" b="1">
                <a:solidFill>
                  <a:srgbClr val="FFFFFF"/>
                </a:solidFill>
                <a:latin typeface="Microsoft YaHei" panose="020B0503020204020204" pitchFamily="34" charset="-122"/>
                <a:ea typeface="Microsoft YaHei" panose="020B0503020204020204" pitchFamily="34" charset="-122"/>
              </a:rPr>
              <a:t>Wireless communication </a:t>
            </a:r>
          </a:p>
        </p:txBody>
      </p:sp>
      <p:sp>
        <p:nvSpPr>
          <p:cNvPr id="16" name="TextBox 44"/>
          <p:cNvSpPr txBox="1"/>
          <p:nvPr/>
        </p:nvSpPr>
        <p:spPr>
          <a:xfrm>
            <a:off x="6683375" y="1465263"/>
            <a:ext cx="2936875" cy="668337"/>
          </a:xfrm>
          <a:prstGeom prst="rect">
            <a:avLst/>
          </a:prstGeom>
          <a:solidFill>
            <a:schemeClr val="tx2">
              <a:lumMod val="60000"/>
              <a:lumOff val="40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en-US" altLang="zh-CN" sz="2000" b="1">
                <a:solidFill>
                  <a:srgbClr val="FFFFFF"/>
                </a:solidFill>
                <a:latin typeface="Microsoft YaHei" panose="020B0503020204020204" pitchFamily="34" charset="-122"/>
                <a:ea typeface="Microsoft YaHei" panose="020B0503020204020204" pitchFamily="34" charset="-122"/>
              </a:rPr>
              <a:t>Vehicle information service platform</a:t>
            </a:r>
            <a:endParaRPr kumimoji="1" lang="zh-CN" altLang="en-US" sz="2000" b="1">
              <a:solidFill>
                <a:srgbClr val="FFFFFF"/>
              </a:solidFill>
              <a:latin typeface="Microsoft YaHei" panose="020B0503020204020204" pitchFamily="34" charset="-122"/>
              <a:ea typeface="Microsoft YaHei" panose="020B0503020204020204" pitchFamily="34" charset="-122"/>
            </a:endParaRPr>
          </a:p>
        </p:txBody>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3"/>
          <p:cNvSpPr>
            <a:spLocks noGrp="1"/>
          </p:cNvSpPr>
          <p:nvPr>
            <p:ph type="sldNum" sz="quarter" idx="10"/>
          </p:nvPr>
        </p:nvSpPr>
        <p:spPr bwMode="auto">
          <a:xfrm>
            <a:off x="8355013" y="65357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80631FD-E2BE-4311-BAFD-641C31E18B8D}" type="slidenum">
              <a:rPr lang="zh-CN" altLang="en-US" sz="1200" smtClean="0">
                <a:solidFill>
                  <a:srgbClr val="000000"/>
                </a:solidFill>
                <a:latin typeface="Arial" panose="020B0604020202020204" pitchFamily="34" charset="0"/>
                <a:cs typeface="Arial" panose="020B0604020202020204" pitchFamily="34" charset="0"/>
              </a:rPr>
              <a:pPr fontAlgn="base">
                <a:lnSpc>
                  <a:spcPct val="100000"/>
                </a:lnSpc>
                <a:spcBef>
                  <a:spcPct val="0"/>
                </a:spcBef>
                <a:spcAft>
                  <a:spcPct val="0"/>
                </a:spcAft>
                <a:buFontTx/>
                <a:buNone/>
              </a:pPr>
              <a:t>9</a:t>
            </a:fld>
            <a:endParaRPr lang="zh-CN" altLang="en-US" sz="1200" smtClean="0">
              <a:solidFill>
                <a:srgbClr val="000000"/>
              </a:solidFill>
              <a:latin typeface="Arial" panose="020B0604020202020204" pitchFamily="34" charset="0"/>
              <a:cs typeface="Arial" panose="020B0604020202020204" pitchFamily="34" charset="0"/>
            </a:endParaRPr>
          </a:p>
        </p:txBody>
      </p:sp>
      <p:cxnSp>
        <p:nvCxnSpPr>
          <p:cNvPr id="4" name="直接连接符 3"/>
          <p:cNvCxnSpPr/>
          <p:nvPr/>
        </p:nvCxnSpPr>
        <p:spPr>
          <a:xfrm>
            <a:off x="6456363" y="3500438"/>
            <a:ext cx="4211637"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 name="矩形 5"/>
          <p:cNvSpPr/>
          <p:nvPr/>
        </p:nvSpPr>
        <p:spPr>
          <a:xfrm>
            <a:off x="6346825" y="2819400"/>
            <a:ext cx="4321175" cy="585788"/>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3200" b="1">
                <a:solidFill>
                  <a:srgbClr val="0D0D0D"/>
                </a:solidFill>
                <a:latin typeface="SimHei" panose="02010609060101010101" pitchFamily="49" charset="-122"/>
              </a:rPr>
              <a:t>Industrial Internet </a:t>
            </a:r>
            <a:endParaRPr lang="zh-CN" altLang="en-US" sz="3200" b="1">
              <a:solidFill>
                <a:srgbClr val="0D0D0D"/>
              </a:solidFill>
              <a:latin typeface="SimHei" panose="02010609060101010101" pitchFamily="49" charset="-122"/>
            </a:endParaRPr>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C19_0xx_IoT_M2M_in_China_CCSA [兼容模式]" id="{660A3E8A-0994-45F4-BBCA-BE60BF202C93}" vid="{83F1FF29-CCE4-43A8-AE85-CC942979AF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EA5E92C6EE1243B079AB20ED224A18" ma:contentTypeVersion="1" ma:contentTypeDescription="Create a new document." ma:contentTypeScope="" ma:versionID="31ff32be69e0f8345351ffd07a333aab">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B8BE2-5364-4382-85C3-B9C283FC4991}"/>
</file>

<file path=customXml/itemProps2.xml><?xml version="1.0" encoding="utf-8"?>
<ds:datastoreItem xmlns:ds="http://schemas.openxmlformats.org/officeDocument/2006/customXml" ds:itemID="{2343AED5-6E6A-467D-B346-3024F950625C}"/>
</file>

<file path=customXml/itemProps3.xml><?xml version="1.0" encoding="utf-8"?>
<ds:datastoreItem xmlns:ds="http://schemas.openxmlformats.org/officeDocument/2006/customXml" ds:itemID="{09686A5A-E26C-420F-8357-3120CFF3A972}"/>
</file>

<file path=docProps/app.xml><?xml version="1.0" encoding="utf-8"?>
<Properties xmlns="http://schemas.openxmlformats.org/officeDocument/2006/extended-properties" xmlns:vt="http://schemas.openxmlformats.org/officeDocument/2006/docPropsVTypes">
  <Template>GSC-19_202_Internet_of_Things_in_China</Template>
  <TotalTime>1</TotalTime>
  <Words>1133</Words>
  <Application>Microsoft Office PowerPoint</Application>
  <PresentationFormat>Widescreen</PresentationFormat>
  <Paragraphs>195</Paragraphs>
  <Slides>18</Slides>
  <Notes>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33" baseType="lpstr">
      <vt:lpstr>楷体_GB2312</vt:lpstr>
      <vt:lpstr>Malgun Gothic</vt:lpstr>
      <vt:lpstr>Malgun Gothic</vt:lpstr>
      <vt:lpstr>Microsoft YaHei</vt:lpstr>
      <vt:lpstr>SimHei</vt:lpstr>
      <vt:lpstr>宋体</vt:lpstr>
      <vt:lpstr>Arial</vt:lpstr>
      <vt:lpstr>Calibri</vt:lpstr>
      <vt:lpstr>Calibri Light</vt:lpstr>
      <vt:lpstr>Tahoma</vt:lpstr>
      <vt:lpstr>Times New Roman</vt:lpstr>
      <vt:lpstr>Wingdings</vt:lpstr>
      <vt:lpstr>Office Theme</vt:lpstr>
      <vt:lpstr>图表</vt:lpstr>
      <vt:lpstr>CorelDRAW</vt:lpstr>
      <vt:lpstr>PowerPoint Presentation</vt:lpstr>
      <vt:lpstr>PowerPoint Presentation</vt:lpstr>
      <vt:lpstr>PowerPoint Presentation</vt:lpstr>
      <vt:lpstr>M2M users maintain sustained growth</vt:lpstr>
      <vt:lpstr>M2M : Terminal, communication and platform are paid more attention to advance </vt:lpstr>
      <vt:lpstr>PowerPoint Presentation</vt:lpstr>
      <vt:lpstr>The  understanding for car networking  and Key elements</vt:lpstr>
      <vt:lpstr>The progress of Vehicle Networing in China in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Smart City was demonstrated by multiple Ministries</vt:lpstr>
      <vt:lpstr>Smart City Framework-CCSA</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Daily, Honora</dc:creator>
  <cp:lastModifiedBy>Daily, Honora</cp:lastModifiedBy>
  <cp:revision>3</cp:revision>
  <cp:lastPrinted>2015-06-10T09:33:51Z</cp:lastPrinted>
  <dcterms:created xsi:type="dcterms:W3CDTF">2015-07-07T12:15:31Z</dcterms:created>
  <dcterms:modified xsi:type="dcterms:W3CDTF">2015-07-10T16:54:27Z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0x010100F0EA5E92C6EE1243B079AB20ED224A18</vt:lpwstr>
  </property>
  <property fmtid="{D5CDD505-2E9C-101B-9397-08002B2CF9AE}" pid="3" name="PublishingExpirationDate">
    <vt:lpwstr/>
  </property>
  <property fmtid="{D5CDD505-2E9C-101B-9397-08002B2CF9AE}" pid="4" name="PublishingStartDate">
    <vt:lpwstr/>
  </property>
</Properties>
</file>