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8" r:id="rId7"/>
    <p:sldId id="259" r:id="rId8"/>
    <p:sldId id="270" r:id="rId9"/>
    <p:sldId id="260" r:id="rId10"/>
    <p:sldId id="261" r:id="rId11"/>
    <p:sldId id="271" r:id="rId12"/>
    <p:sldId id="266" r:id="rId13"/>
    <p:sldId id="263" r:id="rId14"/>
    <p:sldId id="267" r:id="rId15"/>
    <p:sldId id="265" r:id="rId16"/>
    <p:sldId id="273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B520A-55E3-40D2-AF1A-C0CDB1CC7810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CDB1F2-B972-49C4-9AD9-2C09AF462A03}">
      <dgm:prSet phldrT="[文本]" custT="1"/>
      <dgm:spPr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en-US" altLang="zh-CN" sz="4400" b="1" dirty="0" smtClean="0">
              <a:solidFill>
                <a:srgbClr val="0070C0"/>
              </a:solidFill>
            </a:rPr>
            <a:t>LTE-V</a:t>
          </a:r>
          <a:endParaRPr lang="zh-CN" altLang="en-US" sz="6000" b="1" dirty="0">
            <a:solidFill>
              <a:srgbClr val="0070C0"/>
            </a:solidFill>
          </a:endParaRPr>
        </a:p>
      </dgm:t>
    </dgm:pt>
    <dgm:pt modelId="{A473865B-AFC9-44EE-8C90-B20948A385A6}" type="parTrans" cxnId="{39B04EC4-F48A-4211-B226-F166D9E2068B}">
      <dgm:prSet/>
      <dgm:spPr/>
      <dgm:t>
        <a:bodyPr/>
        <a:lstStyle/>
        <a:p>
          <a:endParaRPr lang="zh-CN" altLang="en-US"/>
        </a:p>
      </dgm:t>
    </dgm:pt>
    <dgm:pt modelId="{6BBE8DDC-D452-499E-90B4-B61FEA932BA6}" type="sibTrans" cxnId="{39B04EC4-F48A-4211-B226-F166D9E2068B}">
      <dgm:prSet/>
      <dgm:spPr/>
      <dgm:t>
        <a:bodyPr/>
        <a:lstStyle/>
        <a:p>
          <a:endParaRPr lang="zh-CN" altLang="en-US"/>
        </a:p>
      </dgm:t>
    </dgm:pt>
    <dgm:pt modelId="{E4F15933-6B85-4FCA-A84A-00E1A62E8270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n-US" altLang="zh-CN" sz="3200" dirty="0" smtClean="0">
            <a:solidFill>
              <a:srgbClr val="C00000"/>
            </a:solidFill>
          </a:endParaRPr>
        </a:p>
      </dgm:t>
    </dgm:pt>
    <dgm:pt modelId="{8C6803FB-475D-4F6F-B29D-3948162E0A66}" type="parTrans" cxnId="{6073ECF8-C60C-475C-A069-B91C79DA24E7}">
      <dgm:prSet/>
      <dgm:spPr/>
      <dgm:t>
        <a:bodyPr/>
        <a:lstStyle/>
        <a:p>
          <a:endParaRPr lang="zh-CN" altLang="en-US"/>
        </a:p>
      </dgm:t>
    </dgm:pt>
    <dgm:pt modelId="{8EC6F91A-8C06-41DB-A05A-EC9E9C081165}" type="sibTrans" cxnId="{6073ECF8-C60C-475C-A069-B91C79DA24E7}">
      <dgm:prSet/>
      <dgm:spPr/>
      <dgm:t>
        <a:bodyPr/>
        <a:lstStyle/>
        <a:p>
          <a:endParaRPr lang="zh-CN" altLang="en-US"/>
        </a:p>
      </dgm:t>
    </dgm:pt>
    <dgm:pt modelId="{5A3D556F-B0C5-4990-A50B-4D1E5B8BC3EF}">
      <dgm:prSet phldrT="[文本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zh-CN" altLang="en-US" sz="3200" b="1" dirty="0" smtClean="0">
            <a:solidFill>
              <a:srgbClr val="0070C0"/>
            </a:solidFill>
          </a:endParaRPr>
        </a:p>
      </dgm:t>
    </dgm:pt>
    <dgm:pt modelId="{5D065E5B-CE53-4ABC-B301-F05AF53B294B}" type="parTrans" cxnId="{35C44E65-336A-457F-96DA-B3855E97EA4D}">
      <dgm:prSet/>
      <dgm:spPr/>
      <dgm:t>
        <a:bodyPr/>
        <a:lstStyle/>
        <a:p>
          <a:endParaRPr lang="zh-CN" altLang="en-US"/>
        </a:p>
      </dgm:t>
    </dgm:pt>
    <dgm:pt modelId="{F378BEA8-D65B-4ECF-A3EC-A020903D79B3}" type="sibTrans" cxnId="{35C44E65-336A-457F-96DA-B3855E97EA4D}">
      <dgm:prSet/>
      <dgm:spPr/>
      <dgm:t>
        <a:bodyPr/>
        <a:lstStyle/>
        <a:p>
          <a:endParaRPr lang="zh-CN" altLang="en-US"/>
        </a:p>
      </dgm:t>
    </dgm:pt>
    <dgm:pt modelId="{589D3C40-7348-4D25-ADF6-0DB0BF45E88B}">
      <dgm:prSet phldrT="[文本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endParaRPr lang="en-US" altLang="zh-CN" sz="3200" b="1" dirty="0" smtClean="0">
            <a:solidFill>
              <a:srgbClr val="0070C0"/>
            </a:solidFill>
          </a:endParaRPr>
        </a:p>
        <a:p>
          <a:pPr algn="ctr"/>
          <a:r>
            <a:rPr lang="zh-CN" altLang="en-US" sz="3200" b="1" dirty="0" smtClean="0">
              <a:solidFill>
                <a:srgbClr val="0070C0"/>
              </a:solidFill>
            </a:rPr>
            <a:t>  </a:t>
          </a:r>
        </a:p>
      </dgm:t>
    </dgm:pt>
    <dgm:pt modelId="{91BA54CA-EC6D-42D2-BC0E-5D47779CB9AC}" type="parTrans" cxnId="{42661B48-B5F3-43C8-B281-1EE44F59B6DA}">
      <dgm:prSet/>
      <dgm:spPr/>
      <dgm:t>
        <a:bodyPr/>
        <a:lstStyle/>
        <a:p>
          <a:endParaRPr lang="zh-CN" altLang="en-US"/>
        </a:p>
      </dgm:t>
    </dgm:pt>
    <dgm:pt modelId="{34691B6F-7D41-4D68-B68F-36B4ACBE8088}" type="sibTrans" cxnId="{42661B48-B5F3-43C8-B281-1EE44F59B6DA}">
      <dgm:prSet/>
      <dgm:spPr/>
      <dgm:t>
        <a:bodyPr/>
        <a:lstStyle/>
        <a:p>
          <a:endParaRPr lang="zh-CN" altLang="en-US"/>
        </a:p>
      </dgm:t>
    </dgm:pt>
    <dgm:pt modelId="{00DB398E-83BE-4974-983D-113D9757E9DA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zh-CN" altLang="en-US" sz="3900" b="1" dirty="0" smtClean="0">
            <a:solidFill>
              <a:srgbClr val="0070C0"/>
            </a:solidFill>
          </a:endParaRPr>
        </a:p>
      </dgm:t>
    </dgm:pt>
    <dgm:pt modelId="{37987A54-3070-4B33-9B35-3111B337DADB}" type="parTrans" cxnId="{A3553E89-5D3E-47EF-A27C-373E4834AE02}">
      <dgm:prSet/>
      <dgm:spPr/>
      <dgm:t>
        <a:bodyPr/>
        <a:lstStyle/>
        <a:p>
          <a:endParaRPr lang="zh-CN" altLang="en-US"/>
        </a:p>
      </dgm:t>
    </dgm:pt>
    <dgm:pt modelId="{ACA51510-E877-4A07-B441-34D6AAB72A3B}" type="sibTrans" cxnId="{A3553E89-5D3E-47EF-A27C-373E4834AE02}">
      <dgm:prSet/>
      <dgm:spPr/>
      <dgm:t>
        <a:bodyPr/>
        <a:lstStyle/>
        <a:p>
          <a:endParaRPr lang="zh-CN" altLang="en-US"/>
        </a:p>
      </dgm:t>
    </dgm:pt>
    <dgm:pt modelId="{FA169332-FFEF-4E51-9E4C-A05AF5DA8ADC}" type="pres">
      <dgm:prSet presAssocID="{A17B520A-55E3-40D2-AF1A-C0CDB1CC78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8DEF2D7-BB2A-436E-B2F1-4EE2FC0E60D5}" type="pres">
      <dgm:prSet presAssocID="{A17B520A-55E3-40D2-AF1A-C0CDB1CC7810}" presName="matrix" presStyleCnt="0"/>
      <dgm:spPr/>
    </dgm:pt>
    <dgm:pt modelId="{E934E1F9-5911-4EC6-888F-3E8680B7FFB7}" type="pres">
      <dgm:prSet presAssocID="{A17B520A-55E3-40D2-AF1A-C0CDB1CC7810}" presName="tile1" presStyleLbl="node1" presStyleIdx="0" presStyleCnt="4" custLinFactNeighborX="-50000" custLinFactNeighborY="-7306"/>
      <dgm:spPr/>
      <dgm:t>
        <a:bodyPr/>
        <a:lstStyle/>
        <a:p>
          <a:endParaRPr lang="zh-CN" altLang="en-US"/>
        </a:p>
      </dgm:t>
    </dgm:pt>
    <dgm:pt modelId="{509419DD-C29F-421C-8059-456CA5937152}" type="pres">
      <dgm:prSet presAssocID="{A17B520A-55E3-40D2-AF1A-C0CDB1CC78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A34E19-5C29-4F93-AD71-85C5ACA47636}" type="pres">
      <dgm:prSet presAssocID="{A17B520A-55E3-40D2-AF1A-C0CDB1CC7810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4354D34E-E7FB-4A6C-BFCA-B5B55ECD816E}" type="pres">
      <dgm:prSet presAssocID="{A17B520A-55E3-40D2-AF1A-C0CDB1CC78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95C1D2-302F-4BAA-8492-2A8692B8BAE4}" type="pres">
      <dgm:prSet presAssocID="{A17B520A-55E3-40D2-AF1A-C0CDB1CC7810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F3BC0F69-07B6-4C41-87CA-332B8E2A52F6}" type="pres">
      <dgm:prSet presAssocID="{A17B520A-55E3-40D2-AF1A-C0CDB1CC78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83898A-E14C-47E7-8477-40629D801352}" type="pres">
      <dgm:prSet presAssocID="{A17B520A-55E3-40D2-AF1A-C0CDB1CC7810}" presName="tile4" presStyleLbl="node1" presStyleIdx="3" presStyleCnt="4" custLinFactNeighborX="13344" custLinFactNeighborY="0"/>
      <dgm:spPr/>
      <dgm:t>
        <a:bodyPr/>
        <a:lstStyle/>
        <a:p>
          <a:endParaRPr lang="zh-CN" altLang="en-US"/>
        </a:p>
      </dgm:t>
    </dgm:pt>
    <dgm:pt modelId="{214BA56A-E574-4339-B90C-8D01527ADEDB}" type="pres">
      <dgm:prSet presAssocID="{A17B520A-55E3-40D2-AF1A-C0CDB1CC78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7B0BC3-BCE4-4F6A-9AAA-BBED8CDBCDE3}" type="pres">
      <dgm:prSet presAssocID="{A17B520A-55E3-40D2-AF1A-C0CDB1CC7810}" presName="centerTile" presStyleLbl="fgShp" presStyleIdx="0" presStyleCnt="1" custScaleY="6943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AC78FDF2-A8F8-42E2-A1F1-B5DC4A751728}" type="presOf" srcId="{5A3D556F-B0C5-4990-A50B-4D1E5B8BC3EF}" destId="{0183898A-E14C-47E7-8477-40629D801352}" srcOrd="0" destOrd="0" presId="urn:microsoft.com/office/officeart/2005/8/layout/matrix1"/>
    <dgm:cxn modelId="{35C44E65-336A-457F-96DA-B3855E97EA4D}" srcId="{60CDB1F2-B972-49C4-9AD9-2C09AF462A03}" destId="{5A3D556F-B0C5-4990-A50B-4D1E5B8BC3EF}" srcOrd="3" destOrd="0" parTransId="{5D065E5B-CE53-4ABC-B301-F05AF53B294B}" sibTransId="{F378BEA8-D65B-4ECF-A3EC-A020903D79B3}"/>
    <dgm:cxn modelId="{3D9D9AAC-E155-41D6-9319-AFD85E968845}" type="presOf" srcId="{589D3C40-7348-4D25-ADF6-0DB0BF45E88B}" destId="{C8A34E19-5C29-4F93-AD71-85C5ACA47636}" srcOrd="0" destOrd="0" presId="urn:microsoft.com/office/officeart/2005/8/layout/matrix1"/>
    <dgm:cxn modelId="{C2129BA3-8EF8-416C-97CD-63180118E7AA}" type="presOf" srcId="{A17B520A-55E3-40D2-AF1A-C0CDB1CC7810}" destId="{FA169332-FFEF-4E51-9E4C-A05AF5DA8ADC}" srcOrd="0" destOrd="0" presId="urn:microsoft.com/office/officeart/2005/8/layout/matrix1"/>
    <dgm:cxn modelId="{9C5AA317-C635-463B-AED8-F3C86B3E0112}" type="presOf" srcId="{00DB398E-83BE-4974-983D-113D9757E9DA}" destId="{F3BC0F69-07B6-4C41-87CA-332B8E2A52F6}" srcOrd="1" destOrd="0" presId="urn:microsoft.com/office/officeart/2005/8/layout/matrix1"/>
    <dgm:cxn modelId="{6513EF3E-BE6C-429C-82F5-260960777DB9}" type="presOf" srcId="{00DB398E-83BE-4974-983D-113D9757E9DA}" destId="{B895C1D2-302F-4BAA-8492-2A8692B8BAE4}" srcOrd="0" destOrd="0" presId="urn:microsoft.com/office/officeart/2005/8/layout/matrix1"/>
    <dgm:cxn modelId="{762504DA-6AFD-44C0-A29D-4A04F186673F}" type="presOf" srcId="{E4F15933-6B85-4FCA-A84A-00E1A62E8270}" destId="{509419DD-C29F-421C-8059-456CA5937152}" srcOrd="1" destOrd="0" presId="urn:microsoft.com/office/officeart/2005/8/layout/matrix1"/>
    <dgm:cxn modelId="{9740B120-EB73-4C88-B20D-85D5C6F847A7}" type="presOf" srcId="{589D3C40-7348-4D25-ADF6-0DB0BF45E88B}" destId="{4354D34E-E7FB-4A6C-BFCA-B5B55ECD816E}" srcOrd="1" destOrd="0" presId="urn:microsoft.com/office/officeart/2005/8/layout/matrix1"/>
    <dgm:cxn modelId="{BB736B18-BE3C-4F47-9F0A-6E5E0BFF8867}" type="presOf" srcId="{E4F15933-6B85-4FCA-A84A-00E1A62E8270}" destId="{E934E1F9-5911-4EC6-888F-3E8680B7FFB7}" srcOrd="0" destOrd="0" presId="urn:microsoft.com/office/officeart/2005/8/layout/matrix1"/>
    <dgm:cxn modelId="{6073ECF8-C60C-475C-A069-B91C79DA24E7}" srcId="{60CDB1F2-B972-49C4-9AD9-2C09AF462A03}" destId="{E4F15933-6B85-4FCA-A84A-00E1A62E8270}" srcOrd="0" destOrd="0" parTransId="{8C6803FB-475D-4F6F-B29D-3948162E0A66}" sibTransId="{8EC6F91A-8C06-41DB-A05A-EC9E9C081165}"/>
    <dgm:cxn modelId="{42661B48-B5F3-43C8-B281-1EE44F59B6DA}" srcId="{60CDB1F2-B972-49C4-9AD9-2C09AF462A03}" destId="{589D3C40-7348-4D25-ADF6-0DB0BF45E88B}" srcOrd="1" destOrd="0" parTransId="{91BA54CA-EC6D-42D2-BC0E-5D47779CB9AC}" sibTransId="{34691B6F-7D41-4D68-B68F-36B4ACBE8088}"/>
    <dgm:cxn modelId="{39B04EC4-F48A-4211-B226-F166D9E2068B}" srcId="{A17B520A-55E3-40D2-AF1A-C0CDB1CC7810}" destId="{60CDB1F2-B972-49C4-9AD9-2C09AF462A03}" srcOrd="0" destOrd="0" parTransId="{A473865B-AFC9-44EE-8C90-B20948A385A6}" sibTransId="{6BBE8DDC-D452-499E-90B4-B61FEA932BA6}"/>
    <dgm:cxn modelId="{A5CCAEC8-584E-4B68-A1E9-F552E6991E76}" type="presOf" srcId="{5A3D556F-B0C5-4990-A50B-4D1E5B8BC3EF}" destId="{214BA56A-E574-4339-B90C-8D01527ADEDB}" srcOrd="1" destOrd="0" presId="urn:microsoft.com/office/officeart/2005/8/layout/matrix1"/>
    <dgm:cxn modelId="{A3553E89-5D3E-47EF-A27C-373E4834AE02}" srcId="{60CDB1F2-B972-49C4-9AD9-2C09AF462A03}" destId="{00DB398E-83BE-4974-983D-113D9757E9DA}" srcOrd="2" destOrd="0" parTransId="{37987A54-3070-4B33-9B35-3111B337DADB}" sibTransId="{ACA51510-E877-4A07-B441-34D6AAB72A3B}"/>
    <dgm:cxn modelId="{5C685EA3-4E17-48A9-AE12-7E4D3117E441}" type="presOf" srcId="{60CDB1F2-B972-49C4-9AD9-2C09AF462A03}" destId="{F77B0BC3-BCE4-4F6A-9AAA-BBED8CDBCDE3}" srcOrd="0" destOrd="0" presId="urn:microsoft.com/office/officeart/2005/8/layout/matrix1"/>
    <dgm:cxn modelId="{6701104D-6F93-46F9-B23B-EB9F88E7D693}" type="presParOf" srcId="{FA169332-FFEF-4E51-9E4C-A05AF5DA8ADC}" destId="{78DEF2D7-BB2A-436E-B2F1-4EE2FC0E60D5}" srcOrd="0" destOrd="0" presId="urn:microsoft.com/office/officeart/2005/8/layout/matrix1"/>
    <dgm:cxn modelId="{8E5029CE-9FD6-455E-A95B-09499D16957D}" type="presParOf" srcId="{78DEF2D7-BB2A-436E-B2F1-4EE2FC0E60D5}" destId="{E934E1F9-5911-4EC6-888F-3E8680B7FFB7}" srcOrd="0" destOrd="0" presId="urn:microsoft.com/office/officeart/2005/8/layout/matrix1"/>
    <dgm:cxn modelId="{67161E7C-CBD2-492F-94F9-76E22129138B}" type="presParOf" srcId="{78DEF2D7-BB2A-436E-B2F1-4EE2FC0E60D5}" destId="{509419DD-C29F-421C-8059-456CA5937152}" srcOrd="1" destOrd="0" presId="urn:microsoft.com/office/officeart/2005/8/layout/matrix1"/>
    <dgm:cxn modelId="{6B0EB988-A8B4-4892-8CB6-3E9D1D32FD59}" type="presParOf" srcId="{78DEF2D7-BB2A-436E-B2F1-4EE2FC0E60D5}" destId="{C8A34E19-5C29-4F93-AD71-85C5ACA47636}" srcOrd="2" destOrd="0" presId="urn:microsoft.com/office/officeart/2005/8/layout/matrix1"/>
    <dgm:cxn modelId="{3BB240AC-FA4F-4B94-8470-1F6FF05DEFBF}" type="presParOf" srcId="{78DEF2D7-BB2A-436E-B2F1-4EE2FC0E60D5}" destId="{4354D34E-E7FB-4A6C-BFCA-B5B55ECD816E}" srcOrd="3" destOrd="0" presId="urn:microsoft.com/office/officeart/2005/8/layout/matrix1"/>
    <dgm:cxn modelId="{A9DEF895-212F-46B3-A8B3-39D967591378}" type="presParOf" srcId="{78DEF2D7-BB2A-436E-B2F1-4EE2FC0E60D5}" destId="{B895C1D2-302F-4BAA-8492-2A8692B8BAE4}" srcOrd="4" destOrd="0" presId="urn:microsoft.com/office/officeart/2005/8/layout/matrix1"/>
    <dgm:cxn modelId="{605190C4-7C18-499B-865F-541F2C848CFB}" type="presParOf" srcId="{78DEF2D7-BB2A-436E-B2F1-4EE2FC0E60D5}" destId="{F3BC0F69-07B6-4C41-87CA-332B8E2A52F6}" srcOrd="5" destOrd="0" presId="urn:microsoft.com/office/officeart/2005/8/layout/matrix1"/>
    <dgm:cxn modelId="{C977D17C-D3C4-4851-B096-2A54CCFC92BD}" type="presParOf" srcId="{78DEF2D7-BB2A-436E-B2F1-4EE2FC0E60D5}" destId="{0183898A-E14C-47E7-8477-40629D801352}" srcOrd="6" destOrd="0" presId="urn:microsoft.com/office/officeart/2005/8/layout/matrix1"/>
    <dgm:cxn modelId="{4DD86845-6028-4F63-BCD9-04E258B53780}" type="presParOf" srcId="{78DEF2D7-BB2A-436E-B2F1-4EE2FC0E60D5}" destId="{214BA56A-E574-4339-B90C-8D01527ADEDB}" srcOrd="7" destOrd="0" presId="urn:microsoft.com/office/officeart/2005/8/layout/matrix1"/>
    <dgm:cxn modelId="{976FC4AE-5FB6-4642-A819-A384C669633A}" type="presParOf" srcId="{FA169332-FFEF-4E51-9E4C-A05AF5DA8ADC}" destId="{F77B0BC3-BCE4-4F6A-9AAA-BBED8CDBCD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4E1F9-5911-4EC6-888F-3E8680B7FFB7}">
      <dsp:nvSpPr>
        <dsp:cNvPr id="0" name=""/>
        <dsp:cNvSpPr/>
      </dsp:nvSpPr>
      <dsp:spPr>
        <a:xfrm rot="16200000">
          <a:off x="1226406" y="-1226406"/>
          <a:ext cx="2206869" cy="4659682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200" kern="1200" dirty="0" smtClean="0">
            <a:solidFill>
              <a:srgbClr val="C00000"/>
            </a:solidFill>
          </a:endParaRPr>
        </a:p>
      </dsp:txBody>
      <dsp:txXfrm rot="5400000">
        <a:off x="0" y="0"/>
        <a:ext cx="4659682" cy="1655151"/>
      </dsp:txXfrm>
    </dsp:sp>
    <dsp:sp modelId="{C8A34E19-5C29-4F93-AD71-85C5ACA47636}">
      <dsp:nvSpPr>
        <dsp:cNvPr id="0" name=""/>
        <dsp:cNvSpPr/>
      </dsp:nvSpPr>
      <dsp:spPr>
        <a:xfrm>
          <a:off x="4659682" y="0"/>
          <a:ext cx="4659682" cy="2206869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200" b="1" kern="1200" dirty="0" smtClean="0">
            <a:solidFill>
              <a:srgbClr val="0070C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rgbClr val="0070C0"/>
              </a:solidFill>
            </a:rPr>
            <a:t>  </a:t>
          </a:r>
        </a:p>
      </dsp:txBody>
      <dsp:txXfrm>
        <a:off x="4659682" y="0"/>
        <a:ext cx="4659682" cy="1655151"/>
      </dsp:txXfrm>
    </dsp:sp>
    <dsp:sp modelId="{B895C1D2-302F-4BAA-8492-2A8692B8BAE4}">
      <dsp:nvSpPr>
        <dsp:cNvPr id="0" name=""/>
        <dsp:cNvSpPr/>
      </dsp:nvSpPr>
      <dsp:spPr>
        <a:xfrm rot="10800000">
          <a:off x="0" y="2206869"/>
          <a:ext cx="4659682" cy="2206869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900" b="1" kern="1200" dirty="0" smtClean="0">
            <a:solidFill>
              <a:srgbClr val="0070C0"/>
            </a:solidFill>
          </a:endParaRPr>
        </a:p>
      </dsp:txBody>
      <dsp:txXfrm rot="10800000">
        <a:off x="0" y="2758586"/>
        <a:ext cx="4659682" cy="1655151"/>
      </dsp:txXfrm>
    </dsp:sp>
    <dsp:sp modelId="{0183898A-E14C-47E7-8477-40629D801352}">
      <dsp:nvSpPr>
        <dsp:cNvPr id="0" name=""/>
        <dsp:cNvSpPr/>
      </dsp:nvSpPr>
      <dsp:spPr>
        <a:xfrm rot="5400000">
          <a:off x="5886089" y="980462"/>
          <a:ext cx="2206869" cy="4659682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b="1" kern="1200" dirty="0" smtClean="0">
            <a:solidFill>
              <a:srgbClr val="0070C0"/>
            </a:solidFill>
          </a:endParaRPr>
        </a:p>
      </dsp:txBody>
      <dsp:txXfrm rot="-5400000">
        <a:off x="4659682" y="2758585"/>
        <a:ext cx="4659682" cy="1655151"/>
      </dsp:txXfrm>
    </dsp:sp>
    <dsp:sp modelId="{F77B0BC3-BCE4-4F6A-9AAA-BBED8CDBCDE3}">
      <dsp:nvSpPr>
        <dsp:cNvPr id="0" name=""/>
        <dsp:cNvSpPr/>
      </dsp:nvSpPr>
      <dsp:spPr>
        <a:xfrm>
          <a:off x="3261777" y="1823811"/>
          <a:ext cx="2795809" cy="766114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1" kern="1200" dirty="0" smtClean="0">
              <a:solidFill>
                <a:srgbClr val="0070C0"/>
              </a:solidFill>
            </a:rPr>
            <a:t>LTE-V</a:t>
          </a:r>
          <a:endParaRPr lang="zh-CN" altLang="en-US" sz="6000" b="1" kern="1200" dirty="0">
            <a:solidFill>
              <a:srgbClr val="0070C0"/>
            </a:solidFill>
          </a:endParaRPr>
        </a:p>
      </dsp:txBody>
      <dsp:txXfrm>
        <a:off x="3671214" y="1936006"/>
        <a:ext cx="1976935" cy="541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2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8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90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2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9352-9285-4CF1-8AEC-80889BB30D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pPr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 smtClean="0">
                <a:latin typeface="Calibri" panose="020F0502020204030204" pitchFamily="34" charset="0"/>
              </a:rPr>
              <a:t>Progress of LTE V2X in China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Hu </a:t>
            </a:r>
            <a:r>
              <a:rPr lang="en-US" b="1" dirty="0" err="1" smtClean="0">
                <a:latin typeface="Calibri" panose="020F0502020204030204" pitchFamily="34" charset="0"/>
              </a:rPr>
              <a:t>Jinling</a:t>
            </a:r>
            <a:r>
              <a:rPr lang="en-US" b="1" dirty="0" smtClean="0">
                <a:latin typeface="Calibri" panose="020F0502020204030204" pitchFamily="34" charset="0"/>
              </a:rPr>
              <a:t>, CCSA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26375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GSC-19_201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CCSA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Jinling</a:t>
                      </a:r>
                      <a:r>
                        <a:rPr lang="en-US" baseline="0" dirty="0" smtClean="0"/>
                        <a:t>, hujinling@catt.cn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Supplement Slides- CATT LTE-V Demo</a:t>
            </a:r>
            <a:endParaRPr lang="en-US" b="1" dirty="0"/>
          </a:p>
        </p:txBody>
      </p:sp>
      <p:sp>
        <p:nvSpPr>
          <p:cNvPr id="5" name="矩形 4"/>
          <p:cNvSpPr/>
          <p:nvPr/>
        </p:nvSpPr>
        <p:spPr>
          <a:xfrm>
            <a:off x="849182" y="1218309"/>
            <a:ext cx="4213225" cy="3205162"/>
          </a:xfrm>
          <a:prstGeom prst="rect">
            <a:avLst/>
          </a:prstGeom>
          <a:solidFill>
            <a:srgbClr val="F2F2F2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862535" y="2024020"/>
            <a:ext cx="361791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Partners : </a:t>
            </a:r>
            <a:r>
              <a:rPr lang="en-US" altLang="zh-CN" sz="1600" b="0" dirty="0" err="1" smtClean="0">
                <a:latin typeface="微软雅黑" pitchFamily="34" charset="-122"/>
                <a:ea typeface="微软雅黑" pitchFamily="34" charset="-122"/>
              </a:rPr>
              <a:t>Tsinghua</a:t>
            </a: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 university, Chang An automaker</a:t>
            </a:r>
            <a:endParaRPr lang="en-US" altLang="zh-CN" sz="1600" b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9 OBU nodes, 3 RSU nodes, with CATT LTE-V devices.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Use Cases: 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V2V safety warnings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Speed advisory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Pedestrians detection</a:t>
            </a: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endParaRPr lang="en-US" altLang="zh-CN" sz="16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538288" y="1538288"/>
            <a:ext cx="244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Demo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900113" y="1350963"/>
            <a:ext cx="638175" cy="600075"/>
          </a:xfrm>
          <a:custGeom>
            <a:avLst/>
            <a:gdLst>
              <a:gd name="T0" fmla="*/ 151 w 192"/>
              <a:gd name="T1" fmla="*/ 144 h 180"/>
              <a:gd name="T2" fmla="*/ 132 w 192"/>
              <a:gd name="T3" fmla="*/ 128 h 180"/>
              <a:gd name="T4" fmla="*/ 105 w 192"/>
              <a:gd name="T5" fmla="*/ 128 h 180"/>
              <a:gd name="T6" fmla="*/ 108 w 192"/>
              <a:gd name="T7" fmla="*/ 119 h 180"/>
              <a:gd name="T8" fmla="*/ 138 w 192"/>
              <a:gd name="T9" fmla="*/ 104 h 180"/>
              <a:gd name="T10" fmla="*/ 171 w 192"/>
              <a:gd name="T11" fmla="*/ 104 h 180"/>
              <a:gd name="T12" fmla="*/ 182 w 192"/>
              <a:gd name="T13" fmla="*/ 113 h 180"/>
              <a:gd name="T14" fmla="*/ 192 w 192"/>
              <a:gd name="T15" fmla="*/ 144 h 180"/>
              <a:gd name="T16" fmla="*/ 151 w 192"/>
              <a:gd name="T17" fmla="*/ 144 h 180"/>
              <a:gd name="T18" fmla="*/ 146 w 192"/>
              <a:gd name="T19" fmla="*/ 96 h 180"/>
              <a:gd name="T20" fmla="*/ 141 w 192"/>
              <a:gd name="T21" fmla="*/ 95 h 180"/>
              <a:gd name="T22" fmla="*/ 151 w 192"/>
              <a:gd name="T23" fmla="*/ 63 h 180"/>
              <a:gd name="T24" fmla="*/ 129 w 192"/>
              <a:gd name="T25" fmla="*/ 24 h 180"/>
              <a:gd name="T26" fmla="*/ 182 w 192"/>
              <a:gd name="T27" fmla="*/ 59 h 180"/>
              <a:gd name="T28" fmla="*/ 146 w 192"/>
              <a:gd name="T29" fmla="*/ 96 h 180"/>
              <a:gd name="T30" fmla="*/ 140 w 192"/>
              <a:gd name="T31" fmla="*/ 66 h 180"/>
              <a:gd name="T32" fmla="*/ 94 w 192"/>
              <a:gd name="T33" fmla="*/ 112 h 180"/>
              <a:gd name="T34" fmla="*/ 48 w 192"/>
              <a:gd name="T35" fmla="*/ 66 h 180"/>
              <a:gd name="T36" fmla="*/ 94 w 192"/>
              <a:gd name="T37" fmla="*/ 20 h 180"/>
              <a:gd name="T38" fmla="*/ 140 w 192"/>
              <a:gd name="T39" fmla="*/ 66 h 180"/>
              <a:gd name="T40" fmla="*/ 86 w 192"/>
              <a:gd name="T41" fmla="*/ 33 h 180"/>
              <a:gd name="T42" fmla="*/ 58 w 192"/>
              <a:gd name="T43" fmla="*/ 66 h 180"/>
              <a:gd name="T44" fmla="*/ 94 w 192"/>
              <a:gd name="T45" fmla="*/ 102 h 180"/>
              <a:gd name="T46" fmla="*/ 129 w 192"/>
              <a:gd name="T47" fmla="*/ 66 h 180"/>
              <a:gd name="T48" fmla="*/ 86 w 192"/>
              <a:gd name="T49" fmla="*/ 33 h 180"/>
              <a:gd name="T50" fmla="*/ 60 w 192"/>
              <a:gd name="T51" fmla="*/ 23 h 180"/>
              <a:gd name="T52" fmla="*/ 36 w 192"/>
              <a:gd name="T53" fmla="*/ 63 h 180"/>
              <a:gd name="T54" fmla="*/ 46 w 192"/>
              <a:gd name="T55" fmla="*/ 100 h 180"/>
              <a:gd name="T56" fmla="*/ 46 w 192"/>
              <a:gd name="T57" fmla="*/ 100 h 180"/>
              <a:gd name="T58" fmla="*/ 9 w 192"/>
              <a:gd name="T59" fmla="*/ 59 h 180"/>
              <a:gd name="T60" fmla="*/ 60 w 192"/>
              <a:gd name="T61" fmla="*/ 23 h 180"/>
              <a:gd name="T62" fmla="*/ 23 w 192"/>
              <a:gd name="T63" fmla="*/ 104 h 180"/>
              <a:gd name="T64" fmla="*/ 50 w 192"/>
              <a:gd name="T65" fmla="*/ 104 h 180"/>
              <a:gd name="T66" fmla="*/ 80 w 192"/>
              <a:gd name="T67" fmla="*/ 120 h 180"/>
              <a:gd name="T68" fmla="*/ 82 w 192"/>
              <a:gd name="T69" fmla="*/ 128 h 180"/>
              <a:gd name="T70" fmla="*/ 58 w 192"/>
              <a:gd name="T71" fmla="*/ 128 h 180"/>
              <a:gd name="T72" fmla="*/ 40 w 192"/>
              <a:gd name="T73" fmla="*/ 144 h 180"/>
              <a:gd name="T74" fmla="*/ 0 w 192"/>
              <a:gd name="T75" fmla="*/ 144 h 180"/>
              <a:gd name="T76" fmla="*/ 11 w 192"/>
              <a:gd name="T77" fmla="*/ 113 h 180"/>
              <a:gd name="T78" fmla="*/ 23 w 192"/>
              <a:gd name="T79" fmla="*/ 104 h 180"/>
              <a:gd name="T80" fmla="*/ 65 w 192"/>
              <a:gd name="T81" fmla="*/ 132 h 180"/>
              <a:gd name="T82" fmla="*/ 125 w 192"/>
              <a:gd name="T83" fmla="*/ 132 h 180"/>
              <a:gd name="T84" fmla="*/ 140 w 192"/>
              <a:gd name="T85" fmla="*/ 143 h 180"/>
              <a:gd name="T86" fmla="*/ 152 w 192"/>
              <a:gd name="T87" fmla="*/ 180 h 180"/>
              <a:gd name="T88" fmla="*/ 36 w 192"/>
              <a:gd name="T89" fmla="*/ 180 h 180"/>
              <a:gd name="T90" fmla="*/ 51 w 192"/>
              <a:gd name="T91" fmla="*/ 143 h 180"/>
              <a:gd name="T92" fmla="*/ 65 w 192"/>
              <a:gd name="T93" fmla="*/ 13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80">
                <a:moveTo>
                  <a:pt x="151" y="144"/>
                </a:moveTo>
                <a:cubicBezTo>
                  <a:pt x="150" y="142"/>
                  <a:pt x="145" y="128"/>
                  <a:pt x="132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20" y="116"/>
                  <a:pt x="130" y="113"/>
                  <a:pt x="138" y="104"/>
                </a:cubicBezTo>
                <a:cubicBezTo>
                  <a:pt x="171" y="104"/>
                  <a:pt x="171" y="104"/>
                  <a:pt x="171" y="104"/>
                </a:cubicBezTo>
                <a:cubicBezTo>
                  <a:pt x="180" y="104"/>
                  <a:pt x="182" y="113"/>
                  <a:pt x="182" y="113"/>
                </a:cubicBezTo>
                <a:cubicBezTo>
                  <a:pt x="192" y="144"/>
                  <a:pt x="192" y="144"/>
                  <a:pt x="192" y="144"/>
                </a:cubicBezTo>
                <a:lnTo>
                  <a:pt x="151" y="144"/>
                </a:lnTo>
                <a:close/>
                <a:moveTo>
                  <a:pt x="146" y="96"/>
                </a:moveTo>
                <a:cubicBezTo>
                  <a:pt x="144" y="96"/>
                  <a:pt x="143" y="95"/>
                  <a:pt x="141" y="95"/>
                </a:cubicBezTo>
                <a:cubicBezTo>
                  <a:pt x="147" y="86"/>
                  <a:pt x="151" y="75"/>
                  <a:pt x="151" y="63"/>
                </a:cubicBezTo>
                <a:cubicBezTo>
                  <a:pt x="151" y="38"/>
                  <a:pt x="139" y="34"/>
                  <a:pt x="129" y="24"/>
                </a:cubicBezTo>
                <a:cubicBezTo>
                  <a:pt x="102" y="32"/>
                  <a:pt x="182" y="0"/>
                  <a:pt x="182" y="59"/>
                </a:cubicBezTo>
                <a:cubicBezTo>
                  <a:pt x="182" y="79"/>
                  <a:pt x="166" y="96"/>
                  <a:pt x="146" y="96"/>
                </a:cubicBezTo>
                <a:close/>
                <a:moveTo>
                  <a:pt x="140" y="66"/>
                </a:moveTo>
                <a:cubicBezTo>
                  <a:pt x="140" y="92"/>
                  <a:pt x="119" y="112"/>
                  <a:pt x="94" y="112"/>
                </a:cubicBezTo>
                <a:cubicBezTo>
                  <a:pt x="68" y="112"/>
                  <a:pt x="48" y="92"/>
                  <a:pt x="48" y="66"/>
                </a:cubicBezTo>
                <a:cubicBezTo>
                  <a:pt x="48" y="41"/>
                  <a:pt x="68" y="20"/>
                  <a:pt x="94" y="20"/>
                </a:cubicBezTo>
                <a:cubicBezTo>
                  <a:pt x="119" y="20"/>
                  <a:pt x="140" y="41"/>
                  <a:pt x="140" y="66"/>
                </a:cubicBezTo>
                <a:close/>
                <a:moveTo>
                  <a:pt x="86" y="33"/>
                </a:moveTo>
                <a:cubicBezTo>
                  <a:pt x="72" y="38"/>
                  <a:pt x="89" y="56"/>
                  <a:pt x="58" y="66"/>
                </a:cubicBezTo>
                <a:cubicBezTo>
                  <a:pt x="58" y="86"/>
                  <a:pt x="74" y="102"/>
                  <a:pt x="94" y="102"/>
                </a:cubicBezTo>
                <a:cubicBezTo>
                  <a:pt x="113" y="102"/>
                  <a:pt x="129" y="86"/>
                  <a:pt x="129" y="66"/>
                </a:cubicBezTo>
                <a:cubicBezTo>
                  <a:pt x="111" y="52"/>
                  <a:pt x="81" y="58"/>
                  <a:pt x="86" y="33"/>
                </a:cubicBezTo>
                <a:close/>
                <a:moveTo>
                  <a:pt x="60" y="23"/>
                </a:moveTo>
                <a:cubicBezTo>
                  <a:pt x="50" y="33"/>
                  <a:pt x="36" y="41"/>
                  <a:pt x="36" y="63"/>
                </a:cubicBezTo>
                <a:cubicBezTo>
                  <a:pt x="36" y="75"/>
                  <a:pt x="40" y="9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26" y="100"/>
                  <a:pt x="9" y="79"/>
                  <a:pt x="9" y="59"/>
                </a:cubicBezTo>
                <a:cubicBezTo>
                  <a:pt x="9" y="3"/>
                  <a:pt x="90" y="29"/>
                  <a:pt x="60" y="23"/>
                </a:cubicBezTo>
                <a:close/>
                <a:moveTo>
                  <a:pt x="23" y="104"/>
                </a:moveTo>
                <a:cubicBezTo>
                  <a:pt x="50" y="104"/>
                  <a:pt x="50" y="104"/>
                  <a:pt x="50" y="104"/>
                </a:cubicBezTo>
                <a:cubicBezTo>
                  <a:pt x="59" y="115"/>
                  <a:pt x="66" y="118"/>
                  <a:pt x="80" y="120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45" y="128"/>
                  <a:pt x="41" y="142"/>
                  <a:pt x="4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1" y="113"/>
                  <a:pt x="14" y="104"/>
                  <a:pt x="23" y="104"/>
                </a:cubicBezTo>
                <a:close/>
                <a:moveTo>
                  <a:pt x="65" y="132"/>
                </a:moveTo>
                <a:cubicBezTo>
                  <a:pt x="125" y="132"/>
                  <a:pt x="125" y="132"/>
                  <a:pt x="125" y="132"/>
                </a:cubicBezTo>
                <a:cubicBezTo>
                  <a:pt x="136" y="132"/>
                  <a:pt x="140" y="143"/>
                  <a:pt x="140" y="143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1" y="143"/>
                  <a:pt x="54" y="132"/>
                  <a:pt x="65" y="1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pic>
        <p:nvPicPr>
          <p:cNvPr id="9" name="Picture 6" descr="\\catt-nas-02\部门共享目录\管理服务器\车联网项目\项目内共享\南京展会照片\邓猛\20150426_180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017" y="4426747"/>
            <a:ext cx="251936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\\catt-nas-02\部门共享目录\管理服务器\车联网项目\项目内共享\南京展会照片\王泽来\IMG_20150427_112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4038" y="1277938"/>
            <a:ext cx="17732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catt-nas-02\部门共享目录\管理服务器\车联网项目\项目内共享\南京展会照片\王泽来\IMG_20150424_130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9093" y="1277938"/>
            <a:ext cx="17732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9" descr="20150428_10180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3488" y="3176588"/>
            <a:ext cx="23050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8585350" y="2686050"/>
            <a:ext cx="2417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On Board LTE-V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device</a:t>
            </a:r>
            <a:endParaRPr lang="zh-CN" altLang="en-US" sz="16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5915048" y="2689225"/>
            <a:ext cx="24698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 smtClean="0">
                <a:latin typeface="微软雅黑" pitchFamily="34" charset="-122"/>
                <a:ea typeface="微软雅黑" pitchFamily="34" charset="-122"/>
              </a:rPr>
              <a:t>LTE-V Road Side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device</a:t>
            </a:r>
            <a:endParaRPr lang="zh-CN" altLang="en-US" sz="16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9" descr="\\catt-nas-02\部门共享目录\管理服务器\车联网项目\项目内共享\南京展会照片\万亭宇\IMG_20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2831" y="4873625"/>
            <a:ext cx="20177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9636860" y="4124075"/>
            <a:ext cx="19294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Real Road Demo</a:t>
            </a:r>
            <a:endParaRPr lang="zh-CN" altLang="en-US" sz="16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7" descr="\\catt-nas-02\部门共享目录\管理服务器\车联网项目\项目内共享\南京展会照片\邓猛\20150428_0921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40868" y="4861259"/>
            <a:ext cx="25479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48"/>
          <p:cNvGrpSpPr>
            <a:grpSpLocks/>
          </p:cNvGrpSpPr>
          <p:nvPr/>
        </p:nvGrpSpPr>
        <p:grpSpPr bwMode="auto">
          <a:xfrm>
            <a:off x="2451356" y="1110397"/>
            <a:ext cx="4448175" cy="4767356"/>
            <a:chOff x="4601663" y="1448780"/>
            <a:chExt cx="4448175" cy="416242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1663" y="1448780"/>
              <a:ext cx="4448175" cy="416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任意多边形 4"/>
            <p:cNvSpPr>
              <a:spLocks/>
            </p:cNvSpPr>
            <p:nvPr/>
          </p:nvSpPr>
          <p:spPr bwMode="auto">
            <a:xfrm>
              <a:off x="5505748" y="3928829"/>
              <a:ext cx="1320003" cy="848799"/>
            </a:xfrm>
            <a:custGeom>
              <a:avLst/>
              <a:gdLst>
                <a:gd name="T0" fmla="*/ 1292574 w 1222375"/>
                <a:gd name="T1" fmla="*/ 845457 h 806450"/>
                <a:gd name="T2" fmla="*/ 1244574 w 1222375"/>
                <a:gd name="T3" fmla="*/ 828749 h 806450"/>
                <a:gd name="T4" fmla="*/ 1217146 w 1222375"/>
                <a:gd name="T5" fmla="*/ 815382 h 806450"/>
                <a:gd name="T6" fmla="*/ 1114288 w 1222375"/>
                <a:gd name="T7" fmla="*/ 805357 h 806450"/>
                <a:gd name="T8" fmla="*/ 1093717 w 1222375"/>
                <a:gd name="T9" fmla="*/ 795331 h 806450"/>
                <a:gd name="T10" fmla="*/ 1035431 w 1222375"/>
                <a:gd name="T11" fmla="*/ 775281 h 806450"/>
                <a:gd name="T12" fmla="*/ 1011431 w 1222375"/>
                <a:gd name="T13" fmla="*/ 765256 h 806450"/>
                <a:gd name="T14" fmla="*/ 953145 w 1222375"/>
                <a:gd name="T15" fmla="*/ 755231 h 806450"/>
                <a:gd name="T16" fmla="*/ 922288 w 1222375"/>
                <a:gd name="T17" fmla="*/ 745205 h 806450"/>
                <a:gd name="T18" fmla="*/ 891431 w 1222375"/>
                <a:gd name="T19" fmla="*/ 728497 h 806450"/>
                <a:gd name="T20" fmla="*/ 792002 w 1222375"/>
                <a:gd name="T21" fmla="*/ 715130 h 806450"/>
                <a:gd name="T22" fmla="*/ 764573 w 1222375"/>
                <a:gd name="T23" fmla="*/ 705105 h 806450"/>
                <a:gd name="T24" fmla="*/ 744002 w 1222375"/>
                <a:gd name="T25" fmla="*/ 705105 h 806450"/>
                <a:gd name="T26" fmla="*/ 709716 w 1222375"/>
                <a:gd name="T27" fmla="*/ 715130 h 806450"/>
                <a:gd name="T28" fmla="*/ 682287 w 1222375"/>
                <a:gd name="T29" fmla="*/ 748547 h 806450"/>
                <a:gd name="T30" fmla="*/ 658287 w 1222375"/>
                <a:gd name="T31" fmla="*/ 778623 h 806450"/>
                <a:gd name="T32" fmla="*/ 617144 w 1222375"/>
                <a:gd name="T33" fmla="*/ 802015 h 806450"/>
                <a:gd name="T34" fmla="*/ 593144 w 1222375"/>
                <a:gd name="T35" fmla="*/ 828749 h 806450"/>
                <a:gd name="T36" fmla="*/ 552001 w 1222375"/>
                <a:gd name="T37" fmla="*/ 838774 h 806450"/>
                <a:gd name="T38" fmla="*/ 531430 w 1222375"/>
                <a:gd name="T39" fmla="*/ 798673 h 806450"/>
                <a:gd name="T40" fmla="*/ 521144 w 1222375"/>
                <a:gd name="T41" fmla="*/ 778623 h 806450"/>
                <a:gd name="T42" fmla="*/ 510858 w 1222375"/>
                <a:gd name="T43" fmla="*/ 748547 h 806450"/>
                <a:gd name="T44" fmla="*/ 480001 w 1222375"/>
                <a:gd name="T45" fmla="*/ 711788 h 806450"/>
                <a:gd name="T46" fmla="*/ 456001 w 1222375"/>
                <a:gd name="T47" fmla="*/ 675029 h 806450"/>
                <a:gd name="T48" fmla="*/ 432001 w 1222375"/>
                <a:gd name="T49" fmla="*/ 648295 h 806450"/>
                <a:gd name="T50" fmla="*/ 421715 w 1222375"/>
                <a:gd name="T51" fmla="*/ 618220 h 806450"/>
                <a:gd name="T52" fmla="*/ 408001 w 1222375"/>
                <a:gd name="T53" fmla="*/ 598169 h 806450"/>
                <a:gd name="T54" fmla="*/ 397715 w 1222375"/>
                <a:gd name="T55" fmla="*/ 571436 h 806450"/>
                <a:gd name="T56" fmla="*/ 377144 w 1222375"/>
                <a:gd name="T57" fmla="*/ 538018 h 806450"/>
                <a:gd name="T58" fmla="*/ 346286 w 1222375"/>
                <a:gd name="T59" fmla="*/ 494576 h 806450"/>
                <a:gd name="T60" fmla="*/ 315429 w 1222375"/>
                <a:gd name="T61" fmla="*/ 447792 h 806450"/>
                <a:gd name="T62" fmla="*/ 288001 w 1222375"/>
                <a:gd name="T63" fmla="*/ 417716 h 806450"/>
                <a:gd name="T64" fmla="*/ 267429 w 1222375"/>
                <a:gd name="T65" fmla="*/ 380957 h 806450"/>
                <a:gd name="T66" fmla="*/ 253715 w 1222375"/>
                <a:gd name="T67" fmla="*/ 364248 h 806450"/>
                <a:gd name="T68" fmla="*/ 233143 w 1222375"/>
                <a:gd name="T69" fmla="*/ 324148 h 806450"/>
                <a:gd name="T70" fmla="*/ 222858 w 1222375"/>
                <a:gd name="T71" fmla="*/ 304097 h 806450"/>
                <a:gd name="T72" fmla="*/ 185143 w 1222375"/>
                <a:gd name="T73" fmla="*/ 267338 h 806450"/>
                <a:gd name="T74" fmla="*/ 154286 w 1222375"/>
                <a:gd name="T75" fmla="*/ 253971 h 806450"/>
                <a:gd name="T76" fmla="*/ 126857 w 1222375"/>
                <a:gd name="T77" fmla="*/ 213871 h 806450"/>
                <a:gd name="T78" fmla="*/ 102857 w 1222375"/>
                <a:gd name="T79" fmla="*/ 187137 h 806450"/>
                <a:gd name="T80" fmla="*/ 82286 w 1222375"/>
                <a:gd name="T81" fmla="*/ 153720 h 806450"/>
                <a:gd name="T82" fmla="*/ 54857 w 1222375"/>
                <a:gd name="T83" fmla="*/ 116960 h 806450"/>
                <a:gd name="T84" fmla="*/ 24000 w 1222375"/>
                <a:gd name="T85" fmla="*/ 56809 h 806450"/>
                <a:gd name="T86" fmla="*/ 6857 w 1222375"/>
                <a:gd name="T87" fmla="*/ 16709 h 806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2375"/>
                <a:gd name="T133" fmla="*/ 0 h 806450"/>
                <a:gd name="T134" fmla="*/ 1222375 w 1222375"/>
                <a:gd name="T135" fmla="*/ 806450 h 806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2375" h="806450">
                  <a:moveTo>
                    <a:pt x="1222375" y="806450"/>
                  </a:moveTo>
                  <a:cubicBezTo>
                    <a:pt x="1213908" y="805392"/>
                    <a:pt x="1205370" y="804801"/>
                    <a:pt x="1196975" y="803275"/>
                  </a:cubicBezTo>
                  <a:cubicBezTo>
                    <a:pt x="1192257" y="802417"/>
                    <a:pt x="1173164" y="794328"/>
                    <a:pt x="1171575" y="793750"/>
                  </a:cubicBezTo>
                  <a:cubicBezTo>
                    <a:pt x="1165285" y="791463"/>
                    <a:pt x="1158740" y="789886"/>
                    <a:pt x="1152525" y="787400"/>
                  </a:cubicBezTo>
                  <a:cubicBezTo>
                    <a:pt x="1147233" y="785283"/>
                    <a:pt x="1141748" y="783599"/>
                    <a:pt x="1136650" y="781050"/>
                  </a:cubicBezTo>
                  <a:cubicBezTo>
                    <a:pt x="1133237" y="779343"/>
                    <a:pt x="1130918" y="775121"/>
                    <a:pt x="1127125" y="774700"/>
                  </a:cubicBezTo>
                  <a:cubicBezTo>
                    <a:pt x="1101858" y="771893"/>
                    <a:pt x="1076325" y="772583"/>
                    <a:pt x="1050925" y="771525"/>
                  </a:cubicBezTo>
                  <a:lnTo>
                    <a:pt x="1031875" y="765175"/>
                  </a:lnTo>
                  <a:cubicBezTo>
                    <a:pt x="1028700" y="764117"/>
                    <a:pt x="1025135" y="763856"/>
                    <a:pt x="1022350" y="762000"/>
                  </a:cubicBezTo>
                  <a:cubicBezTo>
                    <a:pt x="1019175" y="759883"/>
                    <a:pt x="1016312" y="757200"/>
                    <a:pt x="1012825" y="755650"/>
                  </a:cubicBezTo>
                  <a:cubicBezTo>
                    <a:pt x="1006708" y="752932"/>
                    <a:pt x="1000125" y="751417"/>
                    <a:pt x="993775" y="749300"/>
                  </a:cubicBezTo>
                  <a:cubicBezTo>
                    <a:pt x="982568" y="745564"/>
                    <a:pt x="969374" y="741862"/>
                    <a:pt x="958850" y="736600"/>
                  </a:cubicBezTo>
                  <a:cubicBezTo>
                    <a:pt x="955437" y="734893"/>
                    <a:pt x="952832" y="731753"/>
                    <a:pt x="949325" y="730250"/>
                  </a:cubicBezTo>
                  <a:cubicBezTo>
                    <a:pt x="945314" y="728531"/>
                    <a:pt x="940885" y="728022"/>
                    <a:pt x="936625" y="727075"/>
                  </a:cubicBezTo>
                  <a:cubicBezTo>
                    <a:pt x="931357" y="725904"/>
                    <a:pt x="926084" y="724721"/>
                    <a:pt x="920750" y="723900"/>
                  </a:cubicBezTo>
                  <a:cubicBezTo>
                    <a:pt x="899185" y="720582"/>
                    <a:pt x="899452" y="722591"/>
                    <a:pt x="882650" y="717550"/>
                  </a:cubicBezTo>
                  <a:cubicBezTo>
                    <a:pt x="876239" y="715627"/>
                    <a:pt x="869950" y="713317"/>
                    <a:pt x="863600" y="711200"/>
                  </a:cubicBezTo>
                  <a:cubicBezTo>
                    <a:pt x="860425" y="710142"/>
                    <a:pt x="856860" y="709881"/>
                    <a:pt x="854075" y="708025"/>
                  </a:cubicBezTo>
                  <a:cubicBezTo>
                    <a:pt x="847725" y="703792"/>
                    <a:pt x="842265" y="697738"/>
                    <a:pt x="835025" y="695325"/>
                  </a:cubicBezTo>
                  <a:cubicBezTo>
                    <a:pt x="831850" y="694267"/>
                    <a:pt x="828493" y="693647"/>
                    <a:pt x="825500" y="692150"/>
                  </a:cubicBezTo>
                  <a:cubicBezTo>
                    <a:pt x="817425" y="688112"/>
                    <a:pt x="815881" y="683350"/>
                    <a:pt x="806450" y="682625"/>
                  </a:cubicBezTo>
                  <a:cubicBezTo>
                    <a:pt x="782157" y="680756"/>
                    <a:pt x="757767" y="680508"/>
                    <a:pt x="733425" y="679450"/>
                  </a:cubicBezTo>
                  <a:cubicBezTo>
                    <a:pt x="730250" y="677333"/>
                    <a:pt x="727473" y="674440"/>
                    <a:pt x="723900" y="673100"/>
                  </a:cubicBezTo>
                  <a:cubicBezTo>
                    <a:pt x="718847" y="671205"/>
                    <a:pt x="713260" y="671234"/>
                    <a:pt x="708025" y="669925"/>
                  </a:cubicBezTo>
                  <a:cubicBezTo>
                    <a:pt x="704778" y="669113"/>
                    <a:pt x="701675" y="667808"/>
                    <a:pt x="698500" y="666750"/>
                  </a:cubicBezTo>
                  <a:cubicBezTo>
                    <a:pt x="695325" y="667808"/>
                    <a:pt x="692257" y="669269"/>
                    <a:pt x="688975" y="669925"/>
                  </a:cubicBezTo>
                  <a:cubicBezTo>
                    <a:pt x="681637" y="671393"/>
                    <a:pt x="673918" y="670950"/>
                    <a:pt x="666750" y="673100"/>
                  </a:cubicBezTo>
                  <a:cubicBezTo>
                    <a:pt x="663095" y="674196"/>
                    <a:pt x="660400" y="677333"/>
                    <a:pt x="657225" y="679450"/>
                  </a:cubicBezTo>
                  <a:cubicBezTo>
                    <a:pt x="655108" y="685800"/>
                    <a:pt x="656444" y="694787"/>
                    <a:pt x="650875" y="698500"/>
                  </a:cubicBezTo>
                  <a:cubicBezTo>
                    <a:pt x="644525" y="702733"/>
                    <a:pt x="637221" y="705804"/>
                    <a:pt x="631825" y="711200"/>
                  </a:cubicBezTo>
                  <a:cubicBezTo>
                    <a:pt x="619602" y="723423"/>
                    <a:pt x="626036" y="718234"/>
                    <a:pt x="612775" y="727075"/>
                  </a:cubicBezTo>
                  <a:cubicBezTo>
                    <a:pt x="611717" y="731308"/>
                    <a:pt x="612473" y="736491"/>
                    <a:pt x="609600" y="739775"/>
                  </a:cubicBezTo>
                  <a:cubicBezTo>
                    <a:pt x="604574" y="745518"/>
                    <a:pt x="596900" y="748242"/>
                    <a:pt x="590550" y="752475"/>
                  </a:cubicBezTo>
                  <a:cubicBezTo>
                    <a:pt x="578240" y="760681"/>
                    <a:pt x="584645" y="757618"/>
                    <a:pt x="571500" y="762000"/>
                  </a:cubicBezTo>
                  <a:cubicBezTo>
                    <a:pt x="554567" y="787400"/>
                    <a:pt x="576792" y="756708"/>
                    <a:pt x="555625" y="777875"/>
                  </a:cubicBezTo>
                  <a:cubicBezTo>
                    <a:pt x="552927" y="780573"/>
                    <a:pt x="552255" y="785016"/>
                    <a:pt x="549275" y="787400"/>
                  </a:cubicBezTo>
                  <a:cubicBezTo>
                    <a:pt x="546662" y="789491"/>
                    <a:pt x="543017" y="789849"/>
                    <a:pt x="539750" y="790575"/>
                  </a:cubicBezTo>
                  <a:cubicBezTo>
                    <a:pt x="506223" y="798025"/>
                    <a:pt x="532617" y="789778"/>
                    <a:pt x="511175" y="796925"/>
                  </a:cubicBezTo>
                  <a:cubicBezTo>
                    <a:pt x="509058" y="790575"/>
                    <a:pt x="508538" y="783444"/>
                    <a:pt x="504825" y="777875"/>
                  </a:cubicBezTo>
                  <a:lnTo>
                    <a:pt x="492125" y="758825"/>
                  </a:lnTo>
                  <a:cubicBezTo>
                    <a:pt x="490269" y="756040"/>
                    <a:pt x="490447" y="752293"/>
                    <a:pt x="488950" y="749300"/>
                  </a:cubicBezTo>
                  <a:cubicBezTo>
                    <a:pt x="487243" y="745887"/>
                    <a:pt x="484150" y="743262"/>
                    <a:pt x="482600" y="739775"/>
                  </a:cubicBezTo>
                  <a:cubicBezTo>
                    <a:pt x="479882" y="733658"/>
                    <a:pt x="478367" y="727075"/>
                    <a:pt x="476250" y="720725"/>
                  </a:cubicBezTo>
                  <a:cubicBezTo>
                    <a:pt x="475192" y="717550"/>
                    <a:pt x="475083" y="713877"/>
                    <a:pt x="473075" y="711200"/>
                  </a:cubicBezTo>
                  <a:cubicBezTo>
                    <a:pt x="469900" y="706967"/>
                    <a:pt x="466994" y="702518"/>
                    <a:pt x="463550" y="698500"/>
                  </a:cubicBezTo>
                  <a:cubicBezTo>
                    <a:pt x="437016" y="667544"/>
                    <a:pt x="472354" y="713414"/>
                    <a:pt x="444500" y="676275"/>
                  </a:cubicBezTo>
                  <a:cubicBezTo>
                    <a:pt x="443442" y="673100"/>
                    <a:pt x="442822" y="669743"/>
                    <a:pt x="441325" y="666750"/>
                  </a:cubicBezTo>
                  <a:cubicBezTo>
                    <a:pt x="435598" y="655296"/>
                    <a:pt x="431719" y="649220"/>
                    <a:pt x="422275" y="641350"/>
                  </a:cubicBezTo>
                  <a:cubicBezTo>
                    <a:pt x="419344" y="638907"/>
                    <a:pt x="415925" y="637117"/>
                    <a:pt x="412750" y="635000"/>
                  </a:cubicBezTo>
                  <a:cubicBezTo>
                    <a:pt x="402246" y="603488"/>
                    <a:pt x="419869" y="651625"/>
                    <a:pt x="400050" y="615950"/>
                  </a:cubicBezTo>
                  <a:cubicBezTo>
                    <a:pt x="396799" y="610099"/>
                    <a:pt x="395817" y="603250"/>
                    <a:pt x="393700" y="596900"/>
                  </a:cubicBezTo>
                  <a:cubicBezTo>
                    <a:pt x="392642" y="593725"/>
                    <a:pt x="392892" y="589742"/>
                    <a:pt x="390525" y="587375"/>
                  </a:cubicBezTo>
                  <a:lnTo>
                    <a:pt x="381000" y="577850"/>
                  </a:lnTo>
                  <a:cubicBezTo>
                    <a:pt x="379942" y="574675"/>
                    <a:pt x="379143" y="571401"/>
                    <a:pt x="377825" y="568325"/>
                  </a:cubicBezTo>
                  <a:cubicBezTo>
                    <a:pt x="375961" y="563975"/>
                    <a:pt x="373137" y="560057"/>
                    <a:pt x="371475" y="555625"/>
                  </a:cubicBezTo>
                  <a:cubicBezTo>
                    <a:pt x="369943" y="551539"/>
                    <a:pt x="370613" y="546625"/>
                    <a:pt x="368300" y="542925"/>
                  </a:cubicBezTo>
                  <a:cubicBezTo>
                    <a:pt x="365127" y="537848"/>
                    <a:pt x="359833" y="534458"/>
                    <a:pt x="355600" y="530225"/>
                  </a:cubicBezTo>
                  <a:cubicBezTo>
                    <a:pt x="353483" y="523875"/>
                    <a:pt x="352963" y="516744"/>
                    <a:pt x="349250" y="511175"/>
                  </a:cubicBezTo>
                  <a:cubicBezTo>
                    <a:pt x="339965" y="497247"/>
                    <a:pt x="345190" y="504703"/>
                    <a:pt x="333375" y="488950"/>
                  </a:cubicBezTo>
                  <a:cubicBezTo>
                    <a:pt x="322871" y="457438"/>
                    <a:pt x="340494" y="505575"/>
                    <a:pt x="320675" y="469900"/>
                  </a:cubicBezTo>
                  <a:cubicBezTo>
                    <a:pt x="305117" y="441896"/>
                    <a:pt x="324456" y="457604"/>
                    <a:pt x="304800" y="444500"/>
                  </a:cubicBezTo>
                  <a:cubicBezTo>
                    <a:pt x="300567" y="438150"/>
                    <a:pt x="297496" y="430846"/>
                    <a:pt x="292100" y="425450"/>
                  </a:cubicBezTo>
                  <a:cubicBezTo>
                    <a:pt x="288925" y="422275"/>
                    <a:pt x="285185" y="419579"/>
                    <a:pt x="282575" y="415925"/>
                  </a:cubicBezTo>
                  <a:cubicBezTo>
                    <a:pt x="267927" y="395418"/>
                    <a:pt x="285477" y="409393"/>
                    <a:pt x="266700" y="396875"/>
                  </a:cubicBezTo>
                  <a:cubicBezTo>
                    <a:pt x="258356" y="363500"/>
                    <a:pt x="270866" y="401438"/>
                    <a:pt x="254000" y="377825"/>
                  </a:cubicBezTo>
                  <a:cubicBezTo>
                    <a:pt x="250687" y="373187"/>
                    <a:pt x="249651" y="367286"/>
                    <a:pt x="247650" y="361950"/>
                  </a:cubicBezTo>
                  <a:cubicBezTo>
                    <a:pt x="246475" y="358816"/>
                    <a:pt x="246566" y="355038"/>
                    <a:pt x="244475" y="352425"/>
                  </a:cubicBezTo>
                  <a:cubicBezTo>
                    <a:pt x="242091" y="349445"/>
                    <a:pt x="238125" y="348192"/>
                    <a:pt x="234950" y="346075"/>
                  </a:cubicBezTo>
                  <a:cubicBezTo>
                    <a:pt x="233679" y="340991"/>
                    <a:pt x="227744" y="315871"/>
                    <a:pt x="225425" y="314325"/>
                  </a:cubicBezTo>
                  <a:lnTo>
                    <a:pt x="215900" y="307975"/>
                  </a:lnTo>
                  <a:cubicBezTo>
                    <a:pt x="213783" y="304800"/>
                    <a:pt x="211257" y="301863"/>
                    <a:pt x="209550" y="298450"/>
                  </a:cubicBezTo>
                  <a:cubicBezTo>
                    <a:pt x="208053" y="295457"/>
                    <a:pt x="208466" y="291538"/>
                    <a:pt x="206375" y="288925"/>
                  </a:cubicBezTo>
                  <a:cubicBezTo>
                    <a:pt x="203991" y="285945"/>
                    <a:pt x="200025" y="284692"/>
                    <a:pt x="196850" y="282575"/>
                  </a:cubicBezTo>
                  <a:cubicBezTo>
                    <a:pt x="191294" y="274242"/>
                    <a:pt x="179606" y="255359"/>
                    <a:pt x="171450" y="254000"/>
                  </a:cubicBezTo>
                  <a:lnTo>
                    <a:pt x="152400" y="250825"/>
                  </a:lnTo>
                  <a:cubicBezTo>
                    <a:pt x="149225" y="247650"/>
                    <a:pt x="146324" y="244175"/>
                    <a:pt x="142875" y="241300"/>
                  </a:cubicBezTo>
                  <a:cubicBezTo>
                    <a:pt x="139944" y="238857"/>
                    <a:pt x="135057" y="238363"/>
                    <a:pt x="133350" y="234950"/>
                  </a:cubicBezTo>
                  <a:cubicBezTo>
                    <a:pt x="115161" y="198573"/>
                    <a:pt x="139033" y="217572"/>
                    <a:pt x="117475" y="203200"/>
                  </a:cubicBezTo>
                  <a:cubicBezTo>
                    <a:pt x="100542" y="177800"/>
                    <a:pt x="122767" y="208492"/>
                    <a:pt x="101600" y="187325"/>
                  </a:cubicBezTo>
                  <a:cubicBezTo>
                    <a:pt x="98902" y="184627"/>
                    <a:pt x="97693" y="180731"/>
                    <a:pt x="95250" y="177800"/>
                  </a:cubicBezTo>
                  <a:cubicBezTo>
                    <a:pt x="92375" y="174351"/>
                    <a:pt x="88900" y="171450"/>
                    <a:pt x="85725" y="168275"/>
                  </a:cubicBezTo>
                  <a:cubicBezTo>
                    <a:pt x="83519" y="161658"/>
                    <a:pt x="80559" y="151281"/>
                    <a:pt x="76200" y="146050"/>
                  </a:cubicBezTo>
                  <a:cubicBezTo>
                    <a:pt x="73757" y="143119"/>
                    <a:pt x="69850" y="141817"/>
                    <a:pt x="66675" y="139700"/>
                  </a:cubicBezTo>
                  <a:cubicBezTo>
                    <a:pt x="57201" y="82857"/>
                    <a:pt x="73113" y="151288"/>
                    <a:pt x="50800" y="111125"/>
                  </a:cubicBezTo>
                  <a:cubicBezTo>
                    <a:pt x="47674" y="105498"/>
                    <a:pt x="50504" y="97833"/>
                    <a:pt x="47625" y="92075"/>
                  </a:cubicBezTo>
                  <a:cubicBezTo>
                    <a:pt x="40799" y="78423"/>
                    <a:pt x="30692" y="66675"/>
                    <a:pt x="22225" y="53975"/>
                  </a:cubicBezTo>
                  <a:lnTo>
                    <a:pt x="9525" y="34925"/>
                  </a:lnTo>
                  <a:cubicBezTo>
                    <a:pt x="8467" y="28575"/>
                    <a:pt x="7747" y="22159"/>
                    <a:pt x="6350" y="15875"/>
                  </a:cubicBezTo>
                  <a:cubicBezTo>
                    <a:pt x="4781" y="8813"/>
                    <a:pt x="3007" y="6014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任意多边形 5"/>
            <p:cNvSpPr>
              <a:spLocks/>
            </p:cNvSpPr>
            <p:nvPr/>
          </p:nvSpPr>
          <p:spPr bwMode="auto">
            <a:xfrm>
              <a:off x="5531347" y="1828346"/>
              <a:ext cx="1740953" cy="2129460"/>
            </a:xfrm>
            <a:custGeom>
              <a:avLst/>
              <a:gdLst>
                <a:gd name="T0" fmla="*/ 93522 w 1536700"/>
                <a:gd name="T1" fmla="*/ 2111966 h 1850351"/>
                <a:gd name="T2" fmla="*/ 122298 w 1536700"/>
                <a:gd name="T3" fmla="*/ 2046196 h 1850351"/>
                <a:gd name="T4" fmla="*/ 187045 w 1536700"/>
                <a:gd name="T5" fmla="*/ 2009656 h 1850351"/>
                <a:gd name="T6" fmla="*/ 273373 w 1536700"/>
                <a:gd name="T7" fmla="*/ 1907347 h 1850351"/>
                <a:gd name="T8" fmla="*/ 316537 w 1536700"/>
                <a:gd name="T9" fmla="*/ 1848884 h 1850351"/>
                <a:gd name="T10" fmla="*/ 352507 w 1536700"/>
                <a:gd name="T11" fmla="*/ 1812345 h 1850351"/>
                <a:gd name="T12" fmla="*/ 402865 w 1536700"/>
                <a:gd name="T13" fmla="*/ 1761190 h 1850351"/>
                <a:gd name="T14" fmla="*/ 446029 w 1536700"/>
                <a:gd name="T15" fmla="*/ 1710035 h 1850351"/>
                <a:gd name="T16" fmla="*/ 489193 w 1536700"/>
                <a:gd name="T17" fmla="*/ 1651572 h 1850351"/>
                <a:gd name="T18" fmla="*/ 539552 w 1536700"/>
                <a:gd name="T19" fmla="*/ 1622341 h 1850351"/>
                <a:gd name="T20" fmla="*/ 582716 w 1536700"/>
                <a:gd name="T21" fmla="*/ 1556570 h 1850351"/>
                <a:gd name="T22" fmla="*/ 625880 w 1536700"/>
                <a:gd name="T23" fmla="*/ 1534647 h 1850351"/>
                <a:gd name="T24" fmla="*/ 669044 w 1536700"/>
                <a:gd name="T25" fmla="*/ 1476184 h 1850351"/>
                <a:gd name="T26" fmla="*/ 733790 w 1536700"/>
                <a:gd name="T27" fmla="*/ 1388490 h 1850351"/>
                <a:gd name="T28" fmla="*/ 769760 w 1536700"/>
                <a:gd name="T29" fmla="*/ 1344643 h 1850351"/>
                <a:gd name="T30" fmla="*/ 798536 w 1536700"/>
                <a:gd name="T31" fmla="*/ 1308104 h 1850351"/>
                <a:gd name="T32" fmla="*/ 884865 w 1536700"/>
                <a:gd name="T33" fmla="*/ 1227718 h 1850351"/>
                <a:gd name="T34" fmla="*/ 920835 w 1536700"/>
                <a:gd name="T35" fmla="*/ 1132715 h 1850351"/>
                <a:gd name="T36" fmla="*/ 971193 w 1536700"/>
                <a:gd name="T37" fmla="*/ 1074253 h 1850351"/>
                <a:gd name="T38" fmla="*/ 1028745 w 1536700"/>
                <a:gd name="T39" fmla="*/ 1015790 h 1850351"/>
                <a:gd name="T40" fmla="*/ 1093491 w 1536700"/>
                <a:gd name="T41" fmla="*/ 935404 h 1850351"/>
                <a:gd name="T42" fmla="*/ 1136655 w 1536700"/>
                <a:gd name="T43" fmla="*/ 869633 h 1850351"/>
                <a:gd name="T44" fmla="*/ 1194208 w 1536700"/>
                <a:gd name="T45" fmla="*/ 789247 h 1850351"/>
                <a:gd name="T46" fmla="*/ 1251760 w 1536700"/>
                <a:gd name="T47" fmla="*/ 694245 h 1850351"/>
                <a:gd name="T48" fmla="*/ 1294924 w 1536700"/>
                <a:gd name="T49" fmla="*/ 635782 h 1850351"/>
                <a:gd name="T50" fmla="*/ 1338088 w 1536700"/>
                <a:gd name="T51" fmla="*/ 570012 h 1850351"/>
                <a:gd name="T52" fmla="*/ 1388446 w 1536700"/>
                <a:gd name="T53" fmla="*/ 482318 h 1850351"/>
                <a:gd name="T54" fmla="*/ 1438804 w 1536700"/>
                <a:gd name="T55" fmla="*/ 423855 h 1850351"/>
                <a:gd name="T56" fmla="*/ 1481968 w 1536700"/>
                <a:gd name="T57" fmla="*/ 358084 h 1850351"/>
                <a:gd name="T58" fmla="*/ 1553909 w 1536700"/>
                <a:gd name="T59" fmla="*/ 285006 h 1850351"/>
                <a:gd name="T60" fmla="*/ 1575491 w 1536700"/>
                <a:gd name="T61" fmla="*/ 241159 h 1850351"/>
                <a:gd name="T62" fmla="*/ 1661819 w 1536700"/>
                <a:gd name="T63" fmla="*/ 138849 h 1850351"/>
                <a:gd name="T64" fmla="*/ 1712177 w 1536700"/>
                <a:gd name="T65" fmla="*/ 51155 h 1850351"/>
                <a:gd name="T66" fmla="*/ 1740953 w 1536700"/>
                <a:gd name="T67" fmla="*/ 0 h 1850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6700"/>
                <a:gd name="T103" fmla="*/ 0 h 1850351"/>
                <a:gd name="T104" fmla="*/ 1536700 w 1536700"/>
                <a:gd name="T105" fmla="*/ 1850351 h 1850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6700" h="1850351">
                  <a:moveTo>
                    <a:pt x="0" y="1835150"/>
                  </a:moveTo>
                  <a:cubicBezTo>
                    <a:pt x="31504" y="1845651"/>
                    <a:pt x="36946" y="1850351"/>
                    <a:pt x="82550" y="1835150"/>
                  </a:cubicBezTo>
                  <a:cubicBezTo>
                    <a:pt x="89790" y="1832737"/>
                    <a:pt x="92150" y="1823074"/>
                    <a:pt x="95250" y="1816100"/>
                  </a:cubicBezTo>
                  <a:cubicBezTo>
                    <a:pt x="100687" y="1803867"/>
                    <a:pt x="95250" y="1782233"/>
                    <a:pt x="107950" y="1778000"/>
                  </a:cubicBezTo>
                  <a:cubicBezTo>
                    <a:pt x="114300" y="1775883"/>
                    <a:pt x="121149" y="1774901"/>
                    <a:pt x="127000" y="1771650"/>
                  </a:cubicBezTo>
                  <a:cubicBezTo>
                    <a:pt x="140343" y="1764237"/>
                    <a:pt x="165100" y="1746250"/>
                    <a:pt x="165100" y="1746250"/>
                  </a:cubicBezTo>
                  <a:cubicBezTo>
                    <a:pt x="210482" y="1678177"/>
                    <a:pt x="139808" y="1781489"/>
                    <a:pt x="196850" y="1708150"/>
                  </a:cubicBezTo>
                  <a:cubicBezTo>
                    <a:pt x="236741" y="1656862"/>
                    <a:pt x="204421" y="1681936"/>
                    <a:pt x="241300" y="1657350"/>
                  </a:cubicBezTo>
                  <a:cubicBezTo>
                    <a:pt x="246465" y="1641856"/>
                    <a:pt x="248040" y="1631560"/>
                    <a:pt x="260350" y="1619250"/>
                  </a:cubicBezTo>
                  <a:cubicBezTo>
                    <a:pt x="265746" y="1613854"/>
                    <a:pt x="273050" y="1610783"/>
                    <a:pt x="279400" y="1606550"/>
                  </a:cubicBezTo>
                  <a:cubicBezTo>
                    <a:pt x="283633" y="1600200"/>
                    <a:pt x="286704" y="1592896"/>
                    <a:pt x="292100" y="1587500"/>
                  </a:cubicBezTo>
                  <a:cubicBezTo>
                    <a:pt x="297496" y="1582104"/>
                    <a:pt x="306382" y="1580759"/>
                    <a:pt x="311150" y="1574800"/>
                  </a:cubicBezTo>
                  <a:cubicBezTo>
                    <a:pt x="315331" y="1569573"/>
                    <a:pt x="312767" y="1560483"/>
                    <a:pt x="317500" y="1555750"/>
                  </a:cubicBezTo>
                  <a:cubicBezTo>
                    <a:pt x="328293" y="1544957"/>
                    <a:pt x="355600" y="1530350"/>
                    <a:pt x="355600" y="1530350"/>
                  </a:cubicBezTo>
                  <a:cubicBezTo>
                    <a:pt x="359783" y="1517801"/>
                    <a:pt x="363459" y="1501202"/>
                    <a:pt x="374650" y="1492250"/>
                  </a:cubicBezTo>
                  <a:cubicBezTo>
                    <a:pt x="379877" y="1488069"/>
                    <a:pt x="387713" y="1488893"/>
                    <a:pt x="393700" y="1485900"/>
                  </a:cubicBezTo>
                  <a:cubicBezTo>
                    <a:pt x="400526" y="1482487"/>
                    <a:pt x="406400" y="1477433"/>
                    <a:pt x="412750" y="1473200"/>
                  </a:cubicBezTo>
                  <a:cubicBezTo>
                    <a:pt x="417084" y="1460198"/>
                    <a:pt x="420437" y="1444569"/>
                    <a:pt x="431800" y="1435100"/>
                  </a:cubicBezTo>
                  <a:cubicBezTo>
                    <a:pt x="439072" y="1429040"/>
                    <a:pt x="448981" y="1427096"/>
                    <a:pt x="457200" y="1422400"/>
                  </a:cubicBezTo>
                  <a:cubicBezTo>
                    <a:pt x="463826" y="1418614"/>
                    <a:pt x="469900" y="1413933"/>
                    <a:pt x="476250" y="1409700"/>
                  </a:cubicBezTo>
                  <a:cubicBezTo>
                    <a:pt x="478367" y="1403350"/>
                    <a:pt x="479607" y="1396637"/>
                    <a:pt x="482600" y="1390650"/>
                  </a:cubicBezTo>
                  <a:cubicBezTo>
                    <a:pt x="489736" y="1376379"/>
                    <a:pt x="502313" y="1362581"/>
                    <a:pt x="514350" y="1352550"/>
                  </a:cubicBezTo>
                  <a:cubicBezTo>
                    <a:pt x="520213" y="1347664"/>
                    <a:pt x="526574" y="1343263"/>
                    <a:pt x="533400" y="1339850"/>
                  </a:cubicBezTo>
                  <a:cubicBezTo>
                    <a:pt x="539387" y="1336857"/>
                    <a:pt x="546100" y="1335617"/>
                    <a:pt x="552450" y="1333500"/>
                  </a:cubicBezTo>
                  <a:cubicBezTo>
                    <a:pt x="554567" y="1327150"/>
                    <a:pt x="554619" y="1319677"/>
                    <a:pt x="558800" y="1314450"/>
                  </a:cubicBezTo>
                  <a:cubicBezTo>
                    <a:pt x="592667" y="1272117"/>
                    <a:pt x="565150" y="1333500"/>
                    <a:pt x="590550" y="1282700"/>
                  </a:cubicBezTo>
                  <a:cubicBezTo>
                    <a:pt x="603159" y="1257481"/>
                    <a:pt x="588802" y="1267998"/>
                    <a:pt x="609600" y="1244600"/>
                  </a:cubicBezTo>
                  <a:cubicBezTo>
                    <a:pt x="621532" y="1231176"/>
                    <a:pt x="635000" y="1219200"/>
                    <a:pt x="647700" y="1206500"/>
                  </a:cubicBezTo>
                  <a:cubicBezTo>
                    <a:pt x="654050" y="1200150"/>
                    <a:pt x="661769" y="1194922"/>
                    <a:pt x="666750" y="1187450"/>
                  </a:cubicBezTo>
                  <a:cubicBezTo>
                    <a:pt x="670983" y="1181100"/>
                    <a:pt x="676037" y="1175226"/>
                    <a:pt x="679450" y="1168400"/>
                  </a:cubicBezTo>
                  <a:cubicBezTo>
                    <a:pt x="682443" y="1162413"/>
                    <a:pt x="681619" y="1154577"/>
                    <a:pt x="685800" y="1149350"/>
                  </a:cubicBezTo>
                  <a:cubicBezTo>
                    <a:pt x="690568" y="1143391"/>
                    <a:pt x="698987" y="1141536"/>
                    <a:pt x="704850" y="1136650"/>
                  </a:cubicBezTo>
                  <a:cubicBezTo>
                    <a:pt x="711749" y="1130901"/>
                    <a:pt x="716811" y="1123113"/>
                    <a:pt x="723900" y="1117600"/>
                  </a:cubicBezTo>
                  <a:cubicBezTo>
                    <a:pt x="780187" y="1073821"/>
                    <a:pt x="746337" y="1113084"/>
                    <a:pt x="781050" y="1066800"/>
                  </a:cubicBezTo>
                  <a:cubicBezTo>
                    <a:pt x="781588" y="1063036"/>
                    <a:pt x="785690" y="1015391"/>
                    <a:pt x="793750" y="1003300"/>
                  </a:cubicBezTo>
                  <a:cubicBezTo>
                    <a:pt x="798731" y="995828"/>
                    <a:pt x="805901" y="989999"/>
                    <a:pt x="812800" y="984250"/>
                  </a:cubicBezTo>
                  <a:cubicBezTo>
                    <a:pt x="818663" y="979364"/>
                    <a:pt x="825500" y="975783"/>
                    <a:pt x="831850" y="971550"/>
                  </a:cubicBezTo>
                  <a:lnTo>
                    <a:pt x="857250" y="933450"/>
                  </a:lnTo>
                  <a:cubicBezTo>
                    <a:pt x="861483" y="927100"/>
                    <a:pt x="863600" y="918633"/>
                    <a:pt x="869950" y="914400"/>
                  </a:cubicBezTo>
                  <a:cubicBezTo>
                    <a:pt x="896472" y="896719"/>
                    <a:pt x="883604" y="907096"/>
                    <a:pt x="908050" y="882650"/>
                  </a:cubicBezTo>
                  <a:cubicBezTo>
                    <a:pt x="919209" y="849172"/>
                    <a:pt x="907024" y="876261"/>
                    <a:pt x="933450" y="844550"/>
                  </a:cubicBezTo>
                  <a:cubicBezTo>
                    <a:pt x="959908" y="812800"/>
                    <a:pt x="930275" y="836083"/>
                    <a:pt x="965200" y="812800"/>
                  </a:cubicBezTo>
                  <a:lnTo>
                    <a:pt x="990600" y="774700"/>
                  </a:lnTo>
                  <a:cubicBezTo>
                    <a:pt x="994833" y="768350"/>
                    <a:pt x="996950" y="759883"/>
                    <a:pt x="1003300" y="755650"/>
                  </a:cubicBezTo>
                  <a:cubicBezTo>
                    <a:pt x="1029822" y="737969"/>
                    <a:pt x="1016954" y="748346"/>
                    <a:pt x="1041400" y="723900"/>
                  </a:cubicBezTo>
                  <a:cubicBezTo>
                    <a:pt x="1045633" y="711200"/>
                    <a:pt x="1050853" y="698787"/>
                    <a:pt x="1054100" y="685800"/>
                  </a:cubicBezTo>
                  <a:cubicBezTo>
                    <a:pt x="1056217" y="677333"/>
                    <a:pt x="1056547" y="668206"/>
                    <a:pt x="1060450" y="660400"/>
                  </a:cubicBezTo>
                  <a:cubicBezTo>
                    <a:pt x="1075641" y="630019"/>
                    <a:pt x="1083994" y="624156"/>
                    <a:pt x="1104900" y="603250"/>
                  </a:cubicBezTo>
                  <a:cubicBezTo>
                    <a:pt x="1110065" y="587756"/>
                    <a:pt x="1111640" y="577460"/>
                    <a:pt x="1123950" y="565150"/>
                  </a:cubicBezTo>
                  <a:cubicBezTo>
                    <a:pt x="1129346" y="559754"/>
                    <a:pt x="1136650" y="556683"/>
                    <a:pt x="1143000" y="552450"/>
                  </a:cubicBezTo>
                  <a:lnTo>
                    <a:pt x="1168400" y="514350"/>
                  </a:lnTo>
                  <a:cubicBezTo>
                    <a:pt x="1172633" y="508000"/>
                    <a:pt x="1175704" y="500696"/>
                    <a:pt x="1181100" y="495300"/>
                  </a:cubicBezTo>
                  <a:lnTo>
                    <a:pt x="1200150" y="476250"/>
                  </a:lnTo>
                  <a:cubicBezTo>
                    <a:pt x="1209380" y="448561"/>
                    <a:pt x="1208779" y="439226"/>
                    <a:pt x="1225550" y="419100"/>
                  </a:cubicBezTo>
                  <a:cubicBezTo>
                    <a:pt x="1231299" y="412201"/>
                    <a:pt x="1238250" y="406400"/>
                    <a:pt x="1244600" y="400050"/>
                  </a:cubicBezTo>
                  <a:cubicBezTo>
                    <a:pt x="1260561" y="352167"/>
                    <a:pt x="1237174" y="409332"/>
                    <a:pt x="1270000" y="368300"/>
                  </a:cubicBezTo>
                  <a:cubicBezTo>
                    <a:pt x="1274181" y="363073"/>
                    <a:pt x="1273357" y="355237"/>
                    <a:pt x="1276350" y="349250"/>
                  </a:cubicBezTo>
                  <a:cubicBezTo>
                    <a:pt x="1283021" y="335909"/>
                    <a:pt x="1296610" y="320087"/>
                    <a:pt x="1308100" y="311150"/>
                  </a:cubicBezTo>
                  <a:cubicBezTo>
                    <a:pt x="1320148" y="301779"/>
                    <a:pt x="1346200" y="285750"/>
                    <a:pt x="1346200" y="285750"/>
                  </a:cubicBezTo>
                  <a:lnTo>
                    <a:pt x="1371600" y="247650"/>
                  </a:lnTo>
                  <a:cubicBezTo>
                    <a:pt x="1375833" y="241300"/>
                    <a:pt x="1381887" y="235840"/>
                    <a:pt x="1384300" y="228600"/>
                  </a:cubicBezTo>
                  <a:cubicBezTo>
                    <a:pt x="1386417" y="222250"/>
                    <a:pt x="1386937" y="215119"/>
                    <a:pt x="1390650" y="209550"/>
                  </a:cubicBezTo>
                  <a:cubicBezTo>
                    <a:pt x="1400429" y="194882"/>
                    <a:pt x="1414693" y="187171"/>
                    <a:pt x="1428750" y="177800"/>
                  </a:cubicBezTo>
                  <a:lnTo>
                    <a:pt x="1466850" y="120650"/>
                  </a:lnTo>
                  <a:cubicBezTo>
                    <a:pt x="1471083" y="114300"/>
                    <a:pt x="1477137" y="108840"/>
                    <a:pt x="1479550" y="101600"/>
                  </a:cubicBezTo>
                  <a:cubicBezTo>
                    <a:pt x="1490727" y="68070"/>
                    <a:pt x="1482187" y="88119"/>
                    <a:pt x="1511300" y="44450"/>
                  </a:cubicBezTo>
                  <a:cubicBezTo>
                    <a:pt x="1515533" y="38100"/>
                    <a:pt x="1521587" y="32640"/>
                    <a:pt x="1524000" y="25400"/>
                  </a:cubicBezTo>
                  <a:cubicBezTo>
                    <a:pt x="1531297" y="3510"/>
                    <a:pt x="1525617" y="11083"/>
                    <a:pt x="153670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椭圆 6"/>
            <p:cNvSpPr>
              <a:spLocks noChangeArrowheads="1"/>
            </p:cNvSpPr>
            <p:nvPr/>
          </p:nvSpPr>
          <p:spPr bwMode="auto">
            <a:xfrm>
              <a:off x="6949698" y="1484784"/>
              <a:ext cx="645204" cy="63159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椭圆 7"/>
            <p:cNvSpPr>
              <a:spLocks noChangeArrowheads="1"/>
            </p:cNvSpPr>
            <p:nvPr/>
          </p:nvSpPr>
          <p:spPr bwMode="auto">
            <a:xfrm>
              <a:off x="6537719" y="4581128"/>
              <a:ext cx="645204" cy="63159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6516216" y="4735376"/>
              <a:ext cx="900100" cy="32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0" dirty="0"/>
                <a:t>起点</a:t>
              </a:r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948264" y="1520788"/>
              <a:ext cx="900100" cy="32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0" dirty="0"/>
                <a:t>终点</a:t>
              </a:r>
            </a:p>
          </p:txBody>
        </p:sp>
        <p:cxnSp>
          <p:nvCxnSpPr>
            <p:cNvPr id="26" name="直接箭头连接符 10"/>
            <p:cNvCxnSpPr>
              <a:cxnSpLocks noChangeShapeType="1"/>
              <a:stCxn id="29" idx="1"/>
            </p:cNvCxnSpPr>
            <p:nvPr/>
          </p:nvCxnSpPr>
          <p:spPr bwMode="auto">
            <a:xfrm flipH="1">
              <a:off x="7344308" y="1847162"/>
              <a:ext cx="468052" cy="2343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直接箭头连接符 11"/>
            <p:cNvCxnSpPr>
              <a:cxnSpLocks noChangeShapeType="1"/>
            </p:cNvCxnSpPr>
            <p:nvPr/>
          </p:nvCxnSpPr>
          <p:spPr bwMode="auto">
            <a:xfrm flipV="1">
              <a:off x="5112060" y="4041068"/>
              <a:ext cx="324036" cy="33136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5022050" y="4408296"/>
              <a:ext cx="828092" cy="32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0" dirty="0"/>
                <a:t>RSU</a:t>
              </a:r>
              <a:endParaRPr lang="zh-CN" altLang="en-US" b="0" dirty="0"/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7812360" y="1685928"/>
              <a:ext cx="828092" cy="32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0" dirty="0"/>
                <a:t>RSU</a:t>
              </a:r>
              <a:endParaRPr lang="zh-CN" altLang="en-US" b="0" dirty="0"/>
            </a:p>
          </p:txBody>
        </p:sp>
        <p:cxnSp>
          <p:nvCxnSpPr>
            <p:cNvPr id="30" name="直接箭头连接符 17"/>
            <p:cNvCxnSpPr>
              <a:cxnSpLocks noChangeShapeType="1"/>
            </p:cNvCxnSpPr>
            <p:nvPr/>
          </p:nvCxnSpPr>
          <p:spPr bwMode="auto">
            <a:xfrm flipH="1">
              <a:off x="5670839" y="4041068"/>
              <a:ext cx="66535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1" name="椭圆 30"/>
            <p:cNvSpPr/>
            <p:nvPr/>
          </p:nvSpPr>
          <p:spPr bwMode="auto">
            <a:xfrm>
              <a:off x="6354263" y="3787168"/>
              <a:ext cx="252413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36801" y="3815743"/>
              <a:ext cx="466725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050" dirty="0" smtClean="0"/>
                <a:t>8</a:t>
              </a:r>
              <a:endParaRPr lang="zh-CN" altLang="en-US" sz="1050" dirty="0"/>
            </a:p>
          </p:txBody>
        </p:sp>
        <p:grpSp>
          <p:nvGrpSpPr>
            <p:cNvPr id="33" name="组合 20"/>
            <p:cNvGrpSpPr>
              <a:grpSpLocks/>
            </p:cNvGrpSpPr>
            <p:nvPr/>
          </p:nvGrpSpPr>
          <p:grpSpPr bwMode="auto">
            <a:xfrm>
              <a:off x="6660232" y="3783736"/>
              <a:ext cx="270804" cy="290185"/>
              <a:chOff x="3887924" y="5949280"/>
              <a:chExt cx="270804" cy="290185"/>
            </a:xfrm>
          </p:grpSpPr>
          <p:sp>
            <p:nvSpPr>
              <p:cNvPr id="57" name="椭圆 21"/>
              <p:cNvSpPr/>
              <p:nvPr/>
            </p:nvSpPr>
            <p:spPr bwMode="auto">
              <a:xfrm>
                <a:off x="3905805" y="5949537"/>
                <a:ext cx="252413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888343" y="5978112"/>
                <a:ext cx="26987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 smtClean="0"/>
                  <a:t>9</a:t>
                </a:r>
                <a:endParaRPr lang="zh-CN" altLang="en-US" sz="1050" dirty="0"/>
              </a:p>
            </p:txBody>
          </p:sp>
        </p:grpSp>
        <p:cxnSp>
          <p:nvCxnSpPr>
            <p:cNvPr id="34" name="直接箭头连接符 23"/>
            <p:cNvCxnSpPr>
              <a:cxnSpLocks noChangeShapeType="1"/>
            </p:cNvCxnSpPr>
            <p:nvPr/>
          </p:nvCxnSpPr>
          <p:spPr bwMode="auto">
            <a:xfrm>
              <a:off x="6516216" y="1844824"/>
              <a:ext cx="5961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" name="椭圆 34"/>
            <p:cNvSpPr/>
            <p:nvPr/>
          </p:nvSpPr>
          <p:spPr bwMode="auto">
            <a:xfrm>
              <a:off x="5549401" y="1656743"/>
              <a:ext cx="252412" cy="288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 sz="105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31938" y="1685318"/>
              <a:ext cx="466725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050" dirty="0" smtClean="0"/>
                <a:t>7</a:t>
              </a:r>
              <a:endParaRPr lang="zh-CN" altLang="en-US" sz="1050" dirty="0"/>
            </a:p>
          </p:txBody>
        </p:sp>
        <p:grpSp>
          <p:nvGrpSpPr>
            <p:cNvPr id="37" name="组合 26"/>
            <p:cNvGrpSpPr>
              <a:grpSpLocks/>
            </p:cNvGrpSpPr>
            <p:nvPr/>
          </p:nvGrpSpPr>
          <p:grpSpPr bwMode="auto">
            <a:xfrm>
              <a:off x="5855383" y="1653409"/>
              <a:ext cx="270804" cy="290185"/>
              <a:chOff x="3887924" y="5949280"/>
              <a:chExt cx="270804" cy="290185"/>
            </a:xfrm>
          </p:grpSpPr>
          <p:sp>
            <p:nvSpPr>
              <p:cNvPr id="55" name="椭圆 27"/>
              <p:cNvSpPr/>
              <p:nvPr/>
            </p:nvSpPr>
            <p:spPr bwMode="auto">
              <a:xfrm>
                <a:off x="3905792" y="5949439"/>
                <a:ext cx="252412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6" name="TextBox 28"/>
              <p:cNvSpPr txBox="1"/>
              <p:nvPr/>
            </p:nvSpPr>
            <p:spPr>
              <a:xfrm>
                <a:off x="3888329" y="5978014"/>
                <a:ext cx="26987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 smtClean="0"/>
                  <a:t>8</a:t>
                </a:r>
                <a:endParaRPr lang="zh-CN" altLang="en-US" sz="1050" dirty="0"/>
              </a:p>
            </p:txBody>
          </p:sp>
        </p:grpSp>
        <p:grpSp>
          <p:nvGrpSpPr>
            <p:cNvPr id="38" name="组合 29"/>
            <p:cNvGrpSpPr>
              <a:grpSpLocks/>
            </p:cNvGrpSpPr>
            <p:nvPr/>
          </p:nvGrpSpPr>
          <p:grpSpPr bwMode="auto">
            <a:xfrm>
              <a:off x="6179419" y="1653409"/>
              <a:ext cx="270804" cy="290185"/>
              <a:chOff x="3887924" y="5949280"/>
              <a:chExt cx="270804" cy="290185"/>
            </a:xfrm>
          </p:grpSpPr>
          <p:sp>
            <p:nvSpPr>
              <p:cNvPr id="53" name="椭圆 52"/>
              <p:cNvSpPr/>
              <p:nvPr/>
            </p:nvSpPr>
            <p:spPr bwMode="auto">
              <a:xfrm>
                <a:off x="3905606" y="5949439"/>
                <a:ext cx="252412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88143" y="5978014"/>
                <a:ext cx="26987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 smtClean="0"/>
                  <a:t>9</a:t>
                </a:r>
                <a:endParaRPr lang="zh-CN" altLang="en-US" sz="1050" dirty="0"/>
              </a:p>
            </p:txBody>
          </p:sp>
        </p:grpSp>
        <p:cxnSp>
          <p:nvCxnSpPr>
            <p:cNvPr id="39" name="直接箭头连接符 32"/>
            <p:cNvCxnSpPr>
              <a:cxnSpLocks noChangeShapeType="1"/>
            </p:cNvCxnSpPr>
            <p:nvPr/>
          </p:nvCxnSpPr>
          <p:spPr bwMode="auto">
            <a:xfrm>
              <a:off x="5505748" y="3465004"/>
              <a:ext cx="34439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40" name="组合 33"/>
            <p:cNvGrpSpPr>
              <a:grpSpLocks/>
            </p:cNvGrpSpPr>
            <p:nvPr/>
          </p:nvGrpSpPr>
          <p:grpSpPr bwMode="auto">
            <a:xfrm>
              <a:off x="5075999" y="3066807"/>
              <a:ext cx="270804" cy="290185"/>
              <a:chOff x="3887924" y="5949280"/>
              <a:chExt cx="270804" cy="290185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3905713" y="5948916"/>
                <a:ext cx="252413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88251" y="5977491"/>
                <a:ext cx="26987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/>
                  <a:t>1</a:t>
                </a:r>
                <a:endParaRPr lang="zh-CN" altLang="en-US" sz="1050" dirty="0"/>
              </a:p>
            </p:txBody>
          </p:sp>
        </p:grpSp>
        <p:grpSp>
          <p:nvGrpSpPr>
            <p:cNvPr id="41" name="组合 36"/>
            <p:cNvGrpSpPr>
              <a:grpSpLocks/>
            </p:cNvGrpSpPr>
            <p:nvPr/>
          </p:nvGrpSpPr>
          <p:grpSpPr bwMode="auto">
            <a:xfrm>
              <a:off x="5400176" y="3066443"/>
              <a:ext cx="269875" cy="290512"/>
              <a:chOff x="3888065" y="5948916"/>
              <a:chExt cx="269875" cy="290512"/>
            </a:xfrm>
          </p:grpSpPr>
          <p:sp>
            <p:nvSpPr>
              <p:cNvPr id="49" name="椭圆 48"/>
              <p:cNvSpPr/>
              <p:nvPr/>
            </p:nvSpPr>
            <p:spPr bwMode="auto">
              <a:xfrm>
                <a:off x="3905527" y="5948916"/>
                <a:ext cx="252413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88065" y="5977491"/>
                <a:ext cx="26987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/>
                  <a:t>2</a:t>
                </a:r>
                <a:endParaRPr lang="zh-CN" altLang="en-US" sz="1050" dirty="0"/>
              </a:p>
            </p:txBody>
          </p:sp>
        </p:grpSp>
        <p:grpSp>
          <p:nvGrpSpPr>
            <p:cNvPr id="42" name="组合 39"/>
            <p:cNvGrpSpPr>
              <a:grpSpLocks/>
            </p:cNvGrpSpPr>
            <p:nvPr/>
          </p:nvGrpSpPr>
          <p:grpSpPr bwMode="auto">
            <a:xfrm>
              <a:off x="5619251" y="2420330"/>
              <a:ext cx="279400" cy="288925"/>
              <a:chOff x="3905254" y="5948722"/>
              <a:chExt cx="279400" cy="288925"/>
            </a:xfrm>
          </p:grpSpPr>
          <p:sp>
            <p:nvSpPr>
              <p:cNvPr id="47" name="椭圆 46"/>
              <p:cNvSpPr/>
              <p:nvPr/>
            </p:nvSpPr>
            <p:spPr bwMode="auto">
              <a:xfrm>
                <a:off x="3905254" y="5948722"/>
                <a:ext cx="254000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913191" y="5964597"/>
                <a:ext cx="271463" cy="261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 smtClean="0"/>
                  <a:t>4</a:t>
                </a:r>
                <a:endParaRPr lang="zh-CN" altLang="en-US" sz="1050" dirty="0"/>
              </a:p>
            </p:txBody>
          </p:sp>
        </p:grpSp>
        <p:grpSp>
          <p:nvGrpSpPr>
            <p:cNvPr id="43" name="组合 42"/>
            <p:cNvGrpSpPr>
              <a:grpSpLocks/>
            </p:cNvGrpSpPr>
            <p:nvPr/>
          </p:nvGrpSpPr>
          <p:grpSpPr bwMode="auto">
            <a:xfrm>
              <a:off x="5925957" y="2420888"/>
              <a:ext cx="270804" cy="290185"/>
              <a:chOff x="3887924" y="5949280"/>
              <a:chExt cx="270804" cy="290185"/>
            </a:xfrm>
          </p:grpSpPr>
          <p:sp>
            <p:nvSpPr>
              <p:cNvPr id="45" name="椭圆 44"/>
              <p:cNvSpPr/>
              <p:nvPr/>
            </p:nvSpPr>
            <p:spPr bwMode="auto">
              <a:xfrm>
                <a:off x="3905068" y="5948722"/>
                <a:ext cx="254000" cy="2889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5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87605" y="5977297"/>
                <a:ext cx="271463" cy="261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1050" dirty="0" smtClean="0"/>
                  <a:t>5</a:t>
                </a:r>
                <a:endParaRPr lang="zh-CN" altLang="en-US" sz="1050" dirty="0"/>
              </a:p>
            </p:txBody>
          </p:sp>
        </p:grpSp>
        <p:cxnSp>
          <p:nvCxnSpPr>
            <p:cNvPr id="44" name="直接箭头连接符 45"/>
            <p:cNvCxnSpPr>
              <a:cxnSpLocks noChangeShapeType="1"/>
            </p:cNvCxnSpPr>
            <p:nvPr/>
          </p:nvCxnSpPr>
          <p:spPr bwMode="auto">
            <a:xfrm>
              <a:off x="6278026" y="2564904"/>
              <a:ext cx="34439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Supplement Slides- CATT LTE-V Demo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117736" y="1258540"/>
            <a:ext cx="4356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V2V  based detection and  aided control for lane-changing</a:t>
            </a:r>
            <a:endParaRPr lang="zh-CN" altLang="zh-CN" sz="1200" b="1" dirty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V2V  based detection and  aided control for car-</a:t>
            </a:r>
            <a:r>
              <a:rPr lang="en-US" altLang="zh-CN" sz="1200" b="1" dirty="0" err="1" smtClean="0"/>
              <a:t>folllowing</a:t>
            </a:r>
            <a:endParaRPr lang="zh-CN" altLang="zh-CN" sz="1200" b="1" dirty="0" smtClean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V2V  based crash avoidance</a:t>
            </a:r>
            <a:endParaRPr lang="zh-CN" altLang="zh-CN" sz="1200" b="1" dirty="0" smtClean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>
                <a:solidFill>
                  <a:srgbClr val="FF0000"/>
                </a:solidFill>
              </a:rPr>
              <a:t>V2V  based  signal priority control for emergency vehicles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V2I  based speed guidance and control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V2I  based warning for construction area and slippery pavement</a:t>
            </a:r>
            <a:endParaRPr lang="zh-CN" altLang="zh-CN" sz="1200" b="1" dirty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Pilot safety based on traffic signal control</a:t>
            </a:r>
            <a:endParaRPr lang="zh-CN" altLang="zh-CN" sz="1200" b="1" dirty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/>
              <a:t>V2I based conflict recognition for pedestrians in intersections</a:t>
            </a:r>
            <a:endParaRPr lang="zh-CN" altLang="zh-CN" sz="1200" b="1" dirty="0"/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altLang="zh-CN" sz="1200" b="1" dirty="0" smtClean="0">
                <a:solidFill>
                  <a:srgbClr val="FF0000"/>
                </a:solidFill>
              </a:rPr>
              <a:t>V2I  based warning for special group</a:t>
            </a:r>
            <a:endParaRPr lang="en-US" altLang="zh-CN" sz="1200" b="1" dirty="0">
              <a:solidFill>
                <a:srgbClr val="FF0000"/>
              </a:solidFill>
            </a:endParaRPr>
          </a:p>
        </p:txBody>
      </p:sp>
      <p:sp>
        <p:nvSpPr>
          <p:cNvPr id="60" name="椭圆 59"/>
          <p:cNvSpPr/>
          <p:nvPr/>
        </p:nvSpPr>
        <p:spPr bwMode="auto">
          <a:xfrm>
            <a:off x="2131477" y="1465962"/>
            <a:ext cx="252413" cy="36004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sz="105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椭圆 60"/>
          <p:cNvSpPr/>
          <p:nvPr/>
        </p:nvSpPr>
        <p:spPr bwMode="auto">
          <a:xfrm>
            <a:off x="2748692" y="1970018"/>
            <a:ext cx="252413" cy="2889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sz="105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2743930" y="1973193"/>
            <a:ext cx="2698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 smtClean="0"/>
              <a:t>6</a:t>
            </a:r>
            <a:endParaRPr lang="zh-CN" altLang="en-US" sz="1050" dirty="0"/>
          </a:p>
        </p:txBody>
      </p:sp>
      <p:sp>
        <p:nvSpPr>
          <p:cNvPr id="63" name="TextBox 62"/>
          <p:cNvSpPr txBox="1"/>
          <p:nvPr/>
        </p:nvSpPr>
        <p:spPr bwMode="auto">
          <a:xfrm>
            <a:off x="2114015" y="1537970"/>
            <a:ext cx="2698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 smtClean="0"/>
              <a:t>3</a:t>
            </a:r>
            <a:endParaRPr lang="zh-CN" altLang="en-US" sz="1050" dirty="0"/>
          </a:p>
        </p:txBody>
      </p:sp>
      <p:cxnSp>
        <p:nvCxnSpPr>
          <p:cNvPr id="65" name="直接箭头连接符 23"/>
          <p:cNvCxnSpPr>
            <a:cxnSpLocks noChangeShapeType="1"/>
          </p:cNvCxnSpPr>
          <p:nvPr/>
        </p:nvCxnSpPr>
        <p:spPr bwMode="auto">
          <a:xfrm>
            <a:off x="3083902" y="2114034"/>
            <a:ext cx="59613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Supplement Slides- CATT LTE-V Demo</a:t>
            </a:r>
            <a:endParaRPr lang="en-US" b="1" dirty="0"/>
          </a:p>
        </p:txBody>
      </p:sp>
      <p:pic>
        <p:nvPicPr>
          <p:cNvPr id="18" name="图片 4" descr="http://mmbiz.qpic.cn/mmbiz/0fkrvN4QMhSWtxZ2PV7Ee1uj9iaTZM0C1WQq0mDVQfoOQcrHjoQeXXh2Rnib8udNzlVicNTS57bXCeTIDXFpoug4w/0?wx_fmt=jpeg&amp;wxfrom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320" y="3237087"/>
            <a:ext cx="22320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0" descr="http://mmbiz.qpic.cn/mmbiz/0fkrvN4QMhSWtxZ2PV7Ee1uj9iaTZM0C1ia9qq2sl66ePKAnFPrCRb8tNmUHzRbFHOdic8UNePuKV7QX4Q49u1wXw/0?wx_fmt=jpeg&amp;wxfrom=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620" y="4748387"/>
            <a:ext cx="2133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1" descr="http://mmbiz.qpic.cn/mmbiz/0fkrvN4QMhSWtxZ2PV7Ee1uj9iaTZM0C1Cz5oXVFcMwiado73VqYxIcib0csqNbbhStxe2UbQxdSBAKEjI70glbhA/0?wx_fmt=jpeg&amp;wxfrom=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470" y="4748387"/>
            <a:ext cx="19796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2" descr="http://mmbiz.qpic.cn/mmbiz/0fkrvN4QMhSWtxZ2PV7Ee1uj9iaTZM0C1IGict8o04tBkRdGw2iaic0batML7NS0u9PibEqDpc8icPqhu6KGjfxVL5bQ/0?wx_fmt=jpeg&amp;wxfrom=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6858" y="1108249"/>
            <a:ext cx="35909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766932" y="3766666"/>
            <a:ext cx="7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0" dirty="0"/>
              <a:t>OBU</a:t>
            </a:r>
            <a:endParaRPr lang="zh-CN" altLang="en-US" b="0" dirty="0"/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8056232" y="3740324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0" dirty="0"/>
              <a:t>RSU</a:t>
            </a:r>
            <a:endParaRPr lang="zh-CN" altLang="en-US" b="0" dirty="0"/>
          </a:p>
        </p:txBody>
      </p:sp>
      <p:pic>
        <p:nvPicPr>
          <p:cNvPr id="26" name="Picture 4" descr="\\catt-nas-02\部门共享目录\管理服务器\车联网项目\项目内共享\南京展会照片\王泽来\IMG_20150424_130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2195" y="3237087"/>
            <a:ext cx="2320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组合 15"/>
          <p:cNvGrpSpPr>
            <a:grpSpLocks/>
          </p:cNvGrpSpPr>
          <p:nvPr/>
        </p:nvGrpSpPr>
        <p:grpSpPr bwMode="auto">
          <a:xfrm>
            <a:off x="2788907" y="3416474"/>
            <a:ext cx="936625" cy="504825"/>
            <a:chOff x="-36821" y="2708857"/>
            <a:chExt cx="936104" cy="503620"/>
          </a:xfrm>
        </p:grpSpPr>
        <p:sp>
          <p:nvSpPr>
            <p:cNvPr id="28" name="矩形 6"/>
            <p:cNvSpPr>
              <a:spLocks noChangeArrowheads="1"/>
            </p:cNvSpPr>
            <p:nvPr/>
          </p:nvSpPr>
          <p:spPr bwMode="auto">
            <a:xfrm>
              <a:off x="-28356" y="2708857"/>
              <a:ext cx="855671" cy="50362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-36821" y="2714697"/>
              <a:ext cx="9361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FF0000"/>
                  </a:solidFill>
                </a:rPr>
                <a:t>LTE-V </a:t>
              </a:r>
              <a:r>
                <a:rPr lang="zh-CN" altLang="en-US" sz="1000">
                  <a:solidFill>
                    <a:srgbClr val="FF0000"/>
                  </a:solidFill>
                </a:rPr>
                <a:t>设备</a:t>
              </a:r>
            </a:p>
          </p:txBody>
        </p:sp>
      </p:grpSp>
      <p:pic>
        <p:nvPicPr>
          <p:cNvPr id="30" name="图片 22" descr="http://mmbiz.qpic.cn/mmbiz/0fkrvN4QMhSWtxZ2PV7Ee1uj9iaTZM0C1icOqQLcd1H1xGHsJGxen4iaB38O89qE9uHs5ABvGUfn2HcEgibnias8pug/0?wx_fmt=jpeg&amp;wxfrom=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1557" y="3272012"/>
            <a:ext cx="17446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10499022" y="6343824"/>
            <a:ext cx="611560" cy="365125"/>
          </a:xfrm>
          <a:prstGeom prst="rect">
            <a:avLst/>
          </a:prstGeom>
        </p:spPr>
        <p:txBody>
          <a:bodyPr/>
          <a:lstStyle/>
          <a:p>
            <a:fld id="{7C091945-BED8-40C6-A17E-143F3A6898E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32" name="图片 31" descr="20150426_1810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42638" y="1112218"/>
            <a:ext cx="3456383" cy="1944216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91220" y="4783313"/>
            <a:ext cx="1914765" cy="127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2377" y="2014835"/>
            <a:ext cx="96281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3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YOU!</a:t>
            </a:r>
            <a:endParaRPr lang="zh-CN" altLang="en-US" sz="13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Highlights of CCSA Current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59306"/>
            <a:ext cx="10515600" cy="4622300"/>
          </a:xfrm>
        </p:spPr>
        <p:txBody>
          <a:bodyPr>
            <a:normAutofit/>
          </a:bodyPr>
          <a:lstStyle/>
          <a:p>
            <a:r>
              <a:rPr lang="en-US" dirty="0" smtClean="0"/>
              <a:t>Standardization progress in CCSA</a:t>
            </a:r>
          </a:p>
          <a:p>
            <a:pPr lvl="1"/>
            <a:r>
              <a:rPr lang="en-US" sz="2600" dirty="0" smtClean="0"/>
              <a:t>SI of “ Short Range Communication Based on TD-LTE for Vehicle Safety Application “ was accomplished in 2014</a:t>
            </a:r>
          </a:p>
          <a:p>
            <a:pPr lvl="2"/>
            <a:r>
              <a:rPr lang="en-US" sz="2400" dirty="0" smtClean="0"/>
              <a:t>Studied the use cases and communication requirements of V2V</a:t>
            </a:r>
          </a:p>
          <a:p>
            <a:pPr lvl="2"/>
            <a:r>
              <a:rPr lang="en-US" sz="2400" dirty="0" smtClean="0"/>
              <a:t>Studied the evaluation methodology of  V2V and feasibility of technology based on TD-LTE</a:t>
            </a:r>
          </a:p>
          <a:p>
            <a:pPr lvl="1"/>
            <a:r>
              <a:rPr lang="en-US" altLang="zh-CN" sz="2600" dirty="0" smtClean="0"/>
              <a:t>SI of “Security Requirements, Threat Analysis and Countermeasures for V2X Systems“ was accomplished in 2014</a:t>
            </a:r>
          </a:p>
          <a:p>
            <a:pPr lvl="2"/>
            <a:r>
              <a:rPr lang="en-US" sz="2400" dirty="0" smtClean="0"/>
              <a:t>Analyzed the threat and challenge for V2X system</a:t>
            </a:r>
          </a:p>
          <a:p>
            <a:pPr lvl="2"/>
            <a:r>
              <a:rPr lang="en-US" sz="2400" dirty="0" smtClean="0"/>
              <a:t>Studied the general security requirements and security architecture for V2X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Highlights of CCSA Current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59306"/>
            <a:ext cx="10515600" cy="4622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Standardization progress in CCSA</a:t>
            </a:r>
          </a:p>
          <a:p>
            <a:pPr lvl="1"/>
            <a:r>
              <a:rPr lang="en-US" sz="2600" dirty="0" smtClean="0"/>
              <a:t>Work on Industrial standard of “General technical requirements of Communication Based on LTE for Vehicle Application” was approved and started in November, 2014</a:t>
            </a:r>
          </a:p>
          <a:p>
            <a:pPr lvl="2"/>
            <a:r>
              <a:rPr lang="en-US" sz="2400" dirty="0" smtClean="0"/>
              <a:t>Its scope includes the requirements of communication, network architecture and general system requirements   </a:t>
            </a:r>
          </a:p>
          <a:p>
            <a:pPr lvl="2"/>
            <a:r>
              <a:rPr lang="en-US" sz="2400" dirty="0" smtClean="0"/>
              <a:t>Standardization is planned to be finished in the middle of 2016 and following series industrial standards will start</a:t>
            </a:r>
          </a:p>
          <a:p>
            <a:pPr lvl="1"/>
            <a:r>
              <a:rPr lang="en-US" sz="2600" dirty="0" smtClean="0"/>
              <a:t>SI of “Spectrum requirement and coexistence study on intelligent transportation system V2V/V2I active safety application” was approved in March,2015 and planned to be accomplished at the end of 2016</a:t>
            </a:r>
          </a:p>
          <a:p>
            <a:pPr lvl="2"/>
            <a:r>
              <a:rPr lang="en-US" sz="2400" dirty="0" smtClean="0"/>
              <a:t>Output of this SI will be a recommendation to the National Regulatory Authority in China for spectrum allocation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73" y="207963"/>
            <a:ext cx="10940715" cy="963111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Several alliances involved in the LTE V2X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59306"/>
            <a:ext cx="10515600" cy="4622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China ITS Industry Alliance (C-ITS) which is led by the Ministry of Transport</a:t>
            </a:r>
          </a:p>
          <a:p>
            <a:pPr lvl="1"/>
            <a:r>
              <a:rPr lang="en-US" sz="2600" dirty="0" smtClean="0"/>
              <a:t>Co-leading LTE V2X standardization with CCSA</a:t>
            </a:r>
          </a:p>
          <a:p>
            <a:pPr lvl="1"/>
            <a:r>
              <a:rPr lang="en-US" sz="2600" dirty="0" smtClean="0"/>
              <a:t>Formulating the application standards of connected vehicles</a:t>
            </a:r>
          </a:p>
          <a:p>
            <a:pPr lvl="1"/>
            <a:r>
              <a:rPr lang="en-US" altLang="zh-CN" sz="2800" dirty="0" smtClean="0"/>
              <a:t>Collaborating the relevant stakeholders to validate the key technology of connected vehicles</a:t>
            </a:r>
            <a:endParaRPr lang="en-US" sz="2600" dirty="0" smtClean="0"/>
          </a:p>
          <a:p>
            <a:r>
              <a:rPr lang="en-US" dirty="0" err="1" smtClean="0"/>
              <a:t>Telematics</a:t>
            </a:r>
            <a:r>
              <a:rPr lang="en-US" dirty="0" smtClean="0"/>
              <a:t> Industry Application Alliance which is led by the Ministry of Industry and information Technology</a:t>
            </a:r>
          </a:p>
          <a:p>
            <a:pPr lvl="1"/>
            <a:r>
              <a:rPr lang="en-US" sz="2600" dirty="0" smtClean="0"/>
              <a:t>Investigating candidate spectrums for connected vehicles</a:t>
            </a:r>
          </a:p>
          <a:p>
            <a:pPr lvl="1"/>
            <a:r>
              <a:rPr lang="en-US" sz="2600" dirty="0" smtClean="0"/>
              <a:t>Discussing the field test among the stakeholders</a:t>
            </a:r>
          </a:p>
          <a:p>
            <a:r>
              <a:rPr lang="en-US" altLang="zh-CN" sz="2600" dirty="0" smtClean="0"/>
              <a:t>China Industry Technology Innovation Strategy Alliance for Internet of Vehicles (IOV) which is led by Society of Automotive Engineers of China</a:t>
            </a:r>
          </a:p>
          <a:p>
            <a:pPr lvl="1"/>
            <a:r>
              <a:rPr lang="en-US" altLang="zh-CN" sz="2600" dirty="0" smtClean="0"/>
              <a:t>Coordinating  and promoting the pilot projects in </a:t>
            </a:r>
            <a:r>
              <a:rPr lang="en-US" altLang="zh-CN" sz="2600" dirty="0" err="1" smtClean="0"/>
              <a:t>Jiading,Shanghai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Demos of V2X services and applications</a:t>
            </a:r>
          </a:p>
          <a:p>
            <a:pPr lvl="1"/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National projects related to V2X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59306"/>
            <a:ext cx="10515600" cy="1941094"/>
          </a:xfrm>
        </p:spPr>
        <p:txBody>
          <a:bodyPr>
            <a:normAutofit lnSpcReduction="10000"/>
          </a:bodyPr>
          <a:lstStyle/>
          <a:p>
            <a:endParaRPr lang="en-US" altLang="zh-CN" sz="2600" dirty="0" smtClean="0"/>
          </a:p>
          <a:p>
            <a:r>
              <a:rPr lang="en-US" altLang="zh-CN" sz="2600" dirty="0" smtClean="0"/>
              <a:t>which is led by Ministry of Science and Technology of People’s Republic of China</a:t>
            </a:r>
          </a:p>
          <a:p>
            <a:pPr lvl="1"/>
            <a:r>
              <a:rPr lang="en-US" altLang="zh-CN" dirty="0" smtClean="0"/>
              <a:t>Established a project of key technology study of smart V2X which was accomplished in 2014</a:t>
            </a:r>
          </a:p>
          <a:p>
            <a:endParaRPr lang="en-US" altLang="zh-CN" sz="2600" dirty="0" smtClean="0"/>
          </a:p>
        </p:txBody>
      </p:sp>
      <p:grpSp>
        <p:nvGrpSpPr>
          <p:cNvPr id="6" name="组合 5"/>
          <p:cNvGrpSpPr/>
          <p:nvPr/>
        </p:nvGrpSpPr>
        <p:grpSpPr>
          <a:xfrm>
            <a:off x="459177" y="1160639"/>
            <a:ext cx="10964550" cy="496377"/>
            <a:chOff x="472707" y="1160639"/>
            <a:chExt cx="10964550" cy="496377"/>
          </a:xfrm>
        </p:grpSpPr>
        <p:sp>
          <p:nvSpPr>
            <p:cNvPr id="7" name="矩形 6"/>
            <p:cNvSpPr/>
            <p:nvPr/>
          </p:nvSpPr>
          <p:spPr>
            <a:xfrm>
              <a:off x="3587576" y="1160640"/>
              <a:ext cx="7849681" cy="496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 anchorCtr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2060"/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</a:rPr>
                <a:t>National 863 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</a:rPr>
                <a:t>Program</a:t>
              </a:r>
              <a:endParaRPr lang="en-US" altLang="zh-CN" sz="2400" b="1" dirty="0">
                <a:solidFill>
                  <a:srgbClr val="002060"/>
                </a:solidFill>
                <a:latin typeface="Baskerville Old Face" panose="02020602080505020303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8" name="Picture 10" descr="http://t1.gstatic.com/images?q=tbn:ANd9GcRlJM24bKEiNn9ChPhjLOkB-6Dcgp1HYOBhFMbUrJPBj5dS0nZEJ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707" y="1160639"/>
              <a:ext cx="3114868" cy="49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459177" y="3459253"/>
            <a:ext cx="10975212" cy="495125"/>
            <a:chOff x="475219" y="3852285"/>
            <a:chExt cx="10975212" cy="519771"/>
          </a:xfrm>
        </p:grpSpPr>
        <p:sp>
          <p:nvSpPr>
            <p:cNvPr id="10" name="矩形 9"/>
            <p:cNvSpPr/>
            <p:nvPr/>
          </p:nvSpPr>
          <p:spPr>
            <a:xfrm>
              <a:off x="3590088" y="3866497"/>
              <a:ext cx="7860343" cy="4989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 anchorCtr="0">
              <a:no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002060"/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</a:rPr>
                <a:t>National 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</a:rPr>
                <a:t>Science and Technology Major Project</a:t>
              </a:r>
              <a:endParaRPr lang="en-US" altLang="zh-CN" sz="2400" b="1" dirty="0">
                <a:solidFill>
                  <a:srgbClr val="002060"/>
                </a:solidFill>
                <a:latin typeface="Baskerville Old Face" panose="02020602080505020303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219" y="3852285"/>
              <a:ext cx="3114868" cy="519771"/>
            </a:xfrm>
            <a:prstGeom prst="rect">
              <a:avLst/>
            </a:prstGeom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054767" y="3521241"/>
            <a:ext cx="10515600" cy="2510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also led by Ministry of Science and Technology of People’s Republic of China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Established a project of  study and validation of technology for scenarios with low latency, high reliability in 2015 and will be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accomplished in 2016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04800" y="3272590"/>
            <a:ext cx="11710737" cy="160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CCSA Strategic Direction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59306"/>
            <a:ext cx="10515600" cy="4622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CCSA will continue to support and promote the study of LTE-V technologies, especially for LTE-V Standardization</a:t>
            </a:r>
          </a:p>
          <a:p>
            <a:pPr lvl="1"/>
            <a:r>
              <a:rPr lang="en-US" altLang="zh-CN" dirty="0" smtClean="0"/>
              <a:t>In CCSA , members such as CATT, </a:t>
            </a:r>
            <a:r>
              <a:rPr lang="en-US" altLang="zh-CN" dirty="0" err="1" smtClean="0"/>
              <a:t>CAICT,Huawei,etc</a:t>
            </a:r>
            <a:r>
              <a:rPr lang="en-US" altLang="zh-CN" dirty="0" smtClean="0"/>
              <a:t> are very active in developing  LTE based Vehicular communication (LTE-V) Standards</a:t>
            </a:r>
          </a:p>
          <a:p>
            <a:pPr lvl="1"/>
            <a:r>
              <a:rPr lang="en-US" altLang="zh-CN" dirty="0" smtClean="0"/>
              <a:t>CATT and 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both have developed LTE-V prototype systems. Demos  have been made on April 27~29, in 14th ITS Asia-Pacific forum</a:t>
            </a:r>
          </a:p>
          <a:p>
            <a:r>
              <a:rPr lang="en-US" dirty="0" smtClean="0"/>
              <a:t>CCSA will also </a:t>
            </a:r>
            <a:r>
              <a:rPr lang="en-US" altLang="zh-CN" dirty="0" smtClean="0"/>
              <a:t>harmonize the LTE V2X standard progress with other organizations such as  3GPP</a:t>
            </a:r>
          </a:p>
          <a:p>
            <a:pPr lvl="1"/>
            <a:r>
              <a:rPr lang="en-US" altLang="zh-CN" dirty="0" smtClean="0"/>
              <a:t>In 3GPP, LTE V2X have been discussed in SA1 and RAN</a:t>
            </a:r>
          </a:p>
          <a:p>
            <a:pPr lvl="1"/>
            <a:r>
              <a:rPr lang="en-US" altLang="zh-CN" dirty="0" smtClean="0"/>
              <a:t>Members of CCSA play an important role on the LTE V2X discussion </a:t>
            </a:r>
          </a:p>
          <a:p>
            <a:r>
              <a:rPr lang="en-US" dirty="0" smtClean="0"/>
              <a:t>CCSA will also collaborate with other alliances, especially with vertical partners to promote the application of LTE-V</a:t>
            </a:r>
          </a:p>
          <a:p>
            <a:pPr lvl="1"/>
            <a:r>
              <a:rPr lang="en-US" dirty="0" smtClean="0"/>
              <a:t>CCSA has signed </a:t>
            </a:r>
            <a:r>
              <a:rPr lang="en-US" altLang="zh-CN" dirty="0" smtClean="0"/>
              <a:t>Memorandum of Understanding(</a:t>
            </a:r>
            <a:r>
              <a:rPr lang="en-US" altLang="zh-CN" dirty="0" err="1" smtClean="0"/>
              <a:t>MoU</a:t>
            </a:r>
            <a:r>
              <a:rPr lang="en-US" altLang="zh-CN" dirty="0" smtClean="0"/>
              <a:t>) with TC/ITS in 2011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Highlights of China governments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35242"/>
            <a:ext cx="10515600" cy="4622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 plan </a:t>
            </a:r>
            <a:r>
              <a:rPr lang="en-US" altLang="zh-CN" dirty="0" smtClean="0"/>
              <a:t>——</a:t>
            </a:r>
            <a:r>
              <a:rPr lang="en-US" dirty="0" smtClean="0"/>
              <a:t>“Made in China 2025”</a:t>
            </a:r>
          </a:p>
          <a:p>
            <a:pPr lvl="1"/>
            <a:r>
              <a:rPr lang="en-US" altLang="zh-CN" dirty="0" smtClean="0"/>
              <a:t>Endorsed by Premier Li </a:t>
            </a:r>
            <a:r>
              <a:rPr lang="en-US" altLang="zh-CN" dirty="0" err="1" smtClean="0"/>
              <a:t>Keqiang</a:t>
            </a:r>
            <a:r>
              <a:rPr lang="en-US" altLang="zh-CN" dirty="0" smtClean="0"/>
              <a:t>, is the country's first action plan focusing on promoting manufacturing</a:t>
            </a:r>
            <a:endParaRPr lang="en-US" dirty="0" smtClean="0"/>
          </a:p>
          <a:p>
            <a:pPr lvl="1"/>
            <a:r>
              <a:rPr lang="en-US" dirty="0" smtClean="0"/>
              <a:t>Focus on the upgrading of the manufacturing sector to improve innovation ability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informatization</a:t>
            </a:r>
            <a:r>
              <a:rPr lang="en-US" dirty="0" smtClean="0"/>
              <a:t> and industrialization</a:t>
            </a:r>
          </a:p>
          <a:p>
            <a:pPr lvl="1"/>
            <a:r>
              <a:rPr lang="en-US" dirty="0" smtClean="0"/>
              <a:t>Focus on the development of fully-automated "smart" factories</a:t>
            </a:r>
          </a:p>
          <a:p>
            <a:pPr lvl="1"/>
            <a:r>
              <a:rPr lang="en-US" dirty="0" smtClean="0"/>
              <a:t>Ten </a:t>
            </a:r>
            <a:r>
              <a:rPr lang="en-US" altLang="zh-CN" dirty="0" smtClean="0"/>
              <a:t>key</a:t>
            </a:r>
            <a:r>
              <a:rPr lang="en-US" dirty="0" smtClean="0"/>
              <a:t> sectors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new information technology</a:t>
            </a:r>
            <a:r>
              <a:rPr lang="en-US" altLang="zh-CN" dirty="0" smtClean="0"/>
              <a:t>; high-end numerically-controlled machine tools and robotics; </a:t>
            </a:r>
          </a:p>
          <a:p>
            <a:pPr lvl="2"/>
            <a:r>
              <a:rPr lang="en-US" altLang="zh-CN" dirty="0" smtClean="0"/>
              <a:t>aerospace equipment</a:t>
            </a:r>
            <a:r>
              <a:rPr lang="zh-CN" altLang="en-US" dirty="0" smtClean="0"/>
              <a:t>；</a:t>
            </a:r>
            <a:r>
              <a:rPr lang="en-US" altLang="zh-CN" dirty="0" smtClean="0"/>
              <a:t> ocean engineering equipment and ships with high technology; </a:t>
            </a:r>
          </a:p>
          <a:p>
            <a:pPr lvl="2"/>
            <a:r>
              <a:rPr lang="en-US" altLang="zh-CN" dirty="0" smtClean="0"/>
              <a:t>advanced railway traffic equipment; </a:t>
            </a:r>
            <a:r>
              <a:rPr lang="en-US" altLang="zh-CN" dirty="0" smtClean="0">
                <a:solidFill>
                  <a:srgbClr val="FF0000"/>
                </a:solidFill>
              </a:rPr>
              <a:t>energy saving and new energy vehicles</a:t>
            </a:r>
            <a:r>
              <a:rPr lang="en-US" altLang="zh-CN" dirty="0" smtClean="0"/>
              <a:t>;</a:t>
            </a:r>
          </a:p>
          <a:p>
            <a:pPr lvl="2"/>
            <a:r>
              <a:rPr lang="en-US" altLang="zh-CN" dirty="0" smtClean="0"/>
              <a:t> power equipment; new materials; biological medicine</a:t>
            </a:r>
          </a:p>
          <a:p>
            <a:pPr lvl="2"/>
            <a:r>
              <a:rPr lang="en-US" altLang="zh-CN" dirty="0" smtClean="0"/>
              <a:t> and high-performance medical devices; and agricultural production machinery.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Highlights of China governments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767" y="1259306"/>
            <a:ext cx="10515600" cy="4622300"/>
          </a:xfrm>
        </p:spPr>
        <p:txBody>
          <a:bodyPr>
            <a:normAutofit/>
          </a:bodyPr>
          <a:lstStyle/>
          <a:p>
            <a:r>
              <a:rPr lang="en-US" dirty="0" smtClean="0"/>
              <a:t>Internet Plus Action plan</a:t>
            </a:r>
          </a:p>
          <a:p>
            <a:pPr lvl="1"/>
            <a:r>
              <a:rPr lang="en-US" altLang="zh-CN" dirty="0" smtClean="0"/>
              <a:t>Unveiled in the government work report ,proposed by Premier Li </a:t>
            </a:r>
            <a:r>
              <a:rPr lang="en-US" altLang="zh-CN" dirty="0" err="1" smtClean="0"/>
              <a:t>Keqiang</a:t>
            </a:r>
            <a:endParaRPr lang="en-US" altLang="zh-CN" dirty="0" smtClean="0"/>
          </a:p>
          <a:p>
            <a:pPr lvl="1"/>
            <a:r>
              <a:rPr lang="en-US" dirty="0" smtClean="0"/>
              <a:t>Aims to integrate  internet technology with modern manufacturing while encouraging entrepreneurship and innovation</a:t>
            </a:r>
          </a:p>
          <a:p>
            <a:pPr lvl="1"/>
            <a:r>
              <a:rPr lang="en-US" dirty="0" smtClean="0"/>
              <a:t>An Internet Plus guideline was approved. It maps development targets and measures to establish new industrial modes</a:t>
            </a:r>
          </a:p>
          <a:p>
            <a:pPr lvl="2"/>
            <a:r>
              <a:rPr lang="en-US" dirty="0" smtClean="0"/>
              <a:t>Including agriculture, energy, finance,</a:t>
            </a:r>
          </a:p>
          <a:p>
            <a:pPr lvl="2"/>
            <a:r>
              <a:rPr lang="en-US" dirty="0" smtClean="0"/>
              <a:t> public services ,logistitics, </a:t>
            </a:r>
          </a:p>
          <a:p>
            <a:pPr lvl="2"/>
            <a:r>
              <a:rPr lang="en-US" dirty="0" smtClean="0"/>
              <a:t>e-commerce, traffic,</a:t>
            </a:r>
          </a:p>
          <a:p>
            <a:pPr lvl="2"/>
            <a:r>
              <a:rPr lang="en-US" dirty="0" smtClean="0"/>
              <a:t>biology and artificial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207963"/>
            <a:ext cx="10688053" cy="963111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Supplement Slides- CATT LTE-V concepts</a:t>
            </a:r>
            <a:endParaRPr lang="en-US" b="1" dirty="0"/>
          </a:p>
        </p:txBody>
      </p:sp>
      <p:grpSp>
        <p:nvGrpSpPr>
          <p:cNvPr id="71" name="组合 70"/>
          <p:cNvGrpSpPr/>
          <p:nvPr/>
        </p:nvGrpSpPr>
        <p:grpSpPr>
          <a:xfrm>
            <a:off x="1803747" y="1265129"/>
            <a:ext cx="9319365" cy="4434213"/>
            <a:chOff x="1051237" y="2956205"/>
            <a:chExt cx="11361906" cy="6232096"/>
          </a:xfrm>
        </p:grpSpPr>
        <p:grpSp>
          <p:nvGrpSpPr>
            <p:cNvPr id="72" name="组合 65"/>
            <p:cNvGrpSpPr/>
            <p:nvPr/>
          </p:nvGrpSpPr>
          <p:grpSpPr>
            <a:xfrm>
              <a:off x="1051237" y="2984982"/>
              <a:ext cx="11361906" cy="6203319"/>
              <a:chOff x="1341208" y="5023859"/>
              <a:chExt cx="12215767" cy="7253513"/>
            </a:xfrm>
          </p:grpSpPr>
          <p:graphicFrame>
            <p:nvGraphicFramePr>
              <p:cNvPr id="213" name="图示 212"/>
              <p:cNvGraphicFramePr/>
              <p:nvPr/>
            </p:nvGraphicFramePr>
            <p:xfrm>
              <a:off x="1341208" y="5023859"/>
              <a:ext cx="12215767" cy="72535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14" name="TextBox 213"/>
              <p:cNvSpPr txBox="1"/>
              <p:nvPr/>
            </p:nvSpPr>
            <p:spPr>
              <a:xfrm>
                <a:off x="1848679" y="8202442"/>
                <a:ext cx="3438939" cy="10415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/>
                  <a:t>LTE-V-Cell</a:t>
                </a:r>
                <a:endParaRPr lang="zh-CN" altLang="en-US" sz="4000" b="1" dirty="0"/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9654208" y="8212723"/>
                <a:ext cx="3438939" cy="10415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/>
                  <a:t>LTE-V-Direct</a:t>
                </a:r>
                <a:endParaRPr lang="zh-CN" altLang="en-US" sz="3600" b="1" dirty="0"/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1601009" y="2962584"/>
              <a:ext cx="4523346" cy="116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400" b="1" dirty="0" smtClean="0">
                  <a:solidFill>
                    <a:srgbClr val="C00000"/>
                  </a:solidFill>
                  <a:latin typeface="Arial" pitchFamily="34" charset="0"/>
                  <a:ea typeface="宋体" pitchFamily="2" charset="-122"/>
                </a:rPr>
                <a:t>Architecture for</a:t>
              </a:r>
            </a:p>
            <a:p>
              <a:pPr lvl="0" algn="ctr"/>
              <a:r>
                <a:rPr lang="en-US" altLang="zh-CN" sz="2400" b="1" dirty="0" smtClean="0">
                  <a:solidFill>
                    <a:srgbClr val="C00000"/>
                  </a:solidFill>
                  <a:latin typeface="Arial" pitchFamily="34" charset="0"/>
                  <a:ea typeface="宋体" pitchFamily="2" charset="-122"/>
                </a:rPr>
                <a:t>Centralized Network</a:t>
              </a:r>
              <a:endParaRPr lang="en-US" altLang="zh-CN" sz="24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068163" y="2956205"/>
              <a:ext cx="5085368" cy="116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2400" b="1" dirty="0" smtClean="0">
                  <a:solidFill>
                    <a:srgbClr val="0070C0"/>
                  </a:solidFill>
                  <a:latin typeface="Arial" pitchFamily="34" charset="0"/>
                  <a:ea typeface="宋体" pitchFamily="2" charset="-122"/>
                </a:rPr>
                <a:t>Architecture for </a:t>
              </a:r>
              <a:endParaRPr lang="zh-CN" altLang="en-US" sz="2400" b="1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endParaRPr>
            </a:p>
            <a:p>
              <a:pPr lvl="0" algn="ctr"/>
              <a:r>
                <a:rPr lang="en-US" altLang="en-US" sz="2400" b="1" dirty="0" smtClean="0">
                  <a:solidFill>
                    <a:srgbClr val="0070C0"/>
                  </a:solidFill>
                  <a:latin typeface="Arial" pitchFamily="34" charset="0"/>
                  <a:ea typeface="宋体" pitchFamily="2" charset="-122"/>
                </a:rPr>
                <a:t>Decentralized Network</a:t>
              </a:r>
              <a:endParaRPr lang="zh-CN" altLang="en-US" sz="2400" b="1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94108" y="6577140"/>
              <a:ext cx="4311268" cy="116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en-US" sz="2400" b="1" dirty="0" smtClean="0">
                  <a:solidFill>
                    <a:srgbClr val="C00000"/>
                  </a:solidFill>
                  <a:latin typeface="Arial" pitchFamily="34" charset="0"/>
                  <a:ea typeface="宋体" pitchFamily="2" charset="-122"/>
                </a:rPr>
                <a:t>Local  Lightweight </a:t>
              </a:r>
              <a:endParaRPr lang="zh-CN" altLang="en-US" sz="2400" b="1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</a:endParaRPr>
            </a:p>
            <a:p>
              <a:pPr lvl="0" algn="ctr"/>
              <a:r>
                <a:rPr lang="en-US" altLang="en-US" sz="2400" b="1" dirty="0" smtClean="0">
                  <a:solidFill>
                    <a:srgbClr val="C00000"/>
                  </a:solidFill>
                  <a:latin typeface="Arial" pitchFamily="34" charset="0"/>
                  <a:ea typeface="宋体" pitchFamily="2" charset="-122"/>
                </a:rPr>
                <a:t>Broadcast</a:t>
              </a:r>
              <a:endParaRPr lang="zh-CN" altLang="en-US" sz="2400" b="1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6945991" y="6663180"/>
              <a:ext cx="5096831" cy="116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400" b="1" dirty="0" smtClean="0">
                  <a:solidFill>
                    <a:srgbClr val="0070C0"/>
                  </a:solidFill>
                  <a:latin typeface="Arial" pitchFamily="34" charset="0"/>
                  <a:ea typeface="宋体" pitchFamily="2" charset="-122"/>
                </a:rPr>
                <a:t>Slotted MAC:</a:t>
              </a:r>
              <a:endParaRPr lang="zh-CN" altLang="zh-CN" sz="2400" b="1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endParaRPr>
            </a:p>
            <a:p>
              <a:pPr lvl="0" algn="ctr"/>
              <a:r>
                <a:rPr lang="en-US" altLang="zh-CN" sz="2400" b="1" dirty="0" smtClean="0">
                  <a:solidFill>
                    <a:srgbClr val="0070C0"/>
                  </a:solidFill>
                  <a:latin typeface="Arial" pitchFamily="34" charset="0"/>
                  <a:ea typeface="宋体" pitchFamily="2" charset="-122"/>
                </a:rPr>
                <a:t>Flexible and Reliable</a:t>
              </a:r>
              <a:endParaRPr lang="zh-CN" altLang="zh-CN" sz="2400" b="1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77" name="组合 14"/>
            <p:cNvGrpSpPr/>
            <p:nvPr/>
          </p:nvGrpSpPr>
          <p:grpSpPr>
            <a:xfrm>
              <a:off x="1895633" y="4130264"/>
              <a:ext cx="4134532" cy="1301243"/>
              <a:chOff x="1534128" y="5387070"/>
              <a:chExt cx="4035304" cy="1733850"/>
            </a:xfrm>
          </p:grpSpPr>
          <p:grpSp>
            <p:nvGrpSpPr>
              <p:cNvPr id="181" name="组合 21"/>
              <p:cNvGrpSpPr/>
              <p:nvPr/>
            </p:nvGrpSpPr>
            <p:grpSpPr>
              <a:xfrm>
                <a:off x="2818028" y="6688313"/>
                <a:ext cx="864000" cy="396000"/>
                <a:chOff x="19197950" y="2074018"/>
                <a:chExt cx="1950481" cy="834752"/>
              </a:xfrm>
            </p:grpSpPr>
            <p:sp>
              <p:nvSpPr>
                <p:cNvPr id="204" name="同侧圆角矩形 203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同侧圆角矩形 204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椭圆 205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7" name="椭圆 206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08" name="直接连接符 42"/>
                <p:cNvCxnSpPr>
                  <a:stCxn id="205" idx="3"/>
                  <a:endCxn id="205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43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44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椭圆 45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2" name="椭圆 46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23"/>
              <p:cNvGrpSpPr/>
              <p:nvPr/>
            </p:nvGrpSpPr>
            <p:grpSpPr>
              <a:xfrm>
                <a:off x="4705432" y="6629699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95" name="同侧圆角矩形 194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同侧圆角矩形 195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7" name="椭圆 196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9" name="直接连接符 198"/>
                <p:cNvCxnSpPr>
                  <a:stCxn id="196" idx="3"/>
                  <a:endCxn id="196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接连接符 200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椭圆 201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aphicFrame>
            <p:nvGraphicFramePr>
              <p:cNvPr id="183" name="Object 3"/>
              <p:cNvGraphicFramePr>
                <a:graphicFrameLocks noChangeAspect="1"/>
              </p:cNvGraphicFramePr>
              <p:nvPr/>
            </p:nvGraphicFramePr>
            <p:xfrm>
              <a:off x="3508561" y="5387070"/>
              <a:ext cx="495300" cy="952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Visio" r:id="rId9" imgW="498729" imgH="952119" progId="Visio.Drawing.11">
                      <p:embed/>
                    </p:oleObj>
                  </mc:Choice>
                  <mc:Fallback>
                    <p:oleObj name="Visio" r:id="rId9" imgW="498729" imgH="952119" progId="Visio.Drawing.11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8561" y="5387070"/>
                            <a:ext cx="495300" cy="952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4" name="组合 44"/>
              <p:cNvGrpSpPr/>
              <p:nvPr/>
            </p:nvGrpSpPr>
            <p:grpSpPr>
              <a:xfrm>
                <a:off x="1534128" y="6004920"/>
                <a:ext cx="504000" cy="1116000"/>
                <a:chOff x="20828629" y="-2341"/>
                <a:chExt cx="1603199" cy="3666520"/>
              </a:xfrm>
            </p:grpSpPr>
            <p:sp>
              <p:nvSpPr>
                <p:cNvPr id="188" name="圆角矩形 187"/>
                <p:cNvSpPr/>
                <p:nvPr/>
              </p:nvSpPr>
              <p:spPr>
                <a:xfrm>
                  <a:off x="21263425" y="-2341"/>
                  <a:ext cx="720000" cy="190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9" name="圆角矩形 188"/>
                <p:cNvSpPr/>
                <p:nvPr/>
              </p:nvSpPr>
              <p:spPr>
                <a:xfrm>
                  <a:off x="21354138" y="84743"/>
                  <a:ext cx="540000" cy="172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0" name="椭圆 189"/>
                <p:cNvSpPr/>
                <p:nvPr/>
              </p:nvSpPr>
              <p:spPr>
                <a:xfrm>
                  <a:off x="21397681" y="222958"/>
                  <a:ext cx="428171" cy="4156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21404941" y="767236"/>
                  <a:ext cx="428171" cy="4156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2" name="椭圆 191"/>
                <p:cNvSpPr/>
                <p:nvPr/>
              </p:nvSpPr>
              <p:spPr>
                <a:xfrm>
                  <a:off x="21404941" y="1275226"/>
                  <a:ext cx="428171" cy="4156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流程图: 直接访问存储器 192"/>
                <p:cNvSpPr/>
                <p:nvPr/>
              </p:nvSpPr>
              <p:spPr>
                <a:xfrm rot="16200000">
                  <a:off x="21310325" y="2542676"/>
                  <a:ext cx="639807" cy="1603199"/>
                </a:xfrm>
                <a:prstGeom prst="flowChartMagneticDrum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>
                  <a:off x="21481141" y="1905659"/>
                  <a:ext cx="257627" cy="123360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85" name="肘形连接符 184"/>
              <p:cNvCxnSpPr/>
              <p:nvPr/>
            </p:nvCxnSpPr>
            <p:spPr>
              <a:xfrm rot="13860000" flipH="1">
                <a:off x="4067718" y="6053923"/>
                <a:ext cx="936000" cy="9744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肘形连接符 185"/>
              <p:cNvCxnSpPr/>
              <p:nvPr/>
            </p:nvCxnSpPr>
            <p:spPr>
              <a:xfrm rot="8340000">
                <a:off x="2320992" y="6042201"/>
                <a:ext cx="936000" cy="9744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肘形连接符 186"/>
              <p:cNvCxnSpPr/>
              <p:nvPr/>
            </p:nvCxnSpPr>
            <p:spPr>
              <a:xfrm rot="6600000" flipH="1" flipV="1">
                <a:off x="3030052" y="6071011"/>
                <a:ext cx="648000" cy="9744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47"/>
            <p:cNvGrpSpPr/>
            <p:nvPr/>
          </p:nvGrpSpPr>
          <p:grpSpPr>
            <a:xfrm>
              <a:off x="7371420" y="4186496"/>
              <a:ext cx="4619421" cy="1296000"/>
              <a:chOff x="7976742" y="5428811"/>
              <a:chExt cx="5344156" cy="1569071"/>
            </a:xfrm>
          </p:grpSpPr>
          <p:grpSp>
            <p:nvGrpSpPr>
              <p:cNvPr id="140" name="组合 57"/>
              <p:cNvGrpSpPr/>
              <p:nvPr/>
            </p:nvGrpSpPr>
            <p:grpSpPr>
              <a:xfrm>
                <a:off x="12456898" y="6556532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72" name="同侧圆角矩形 171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同侧圆角矩形 172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76" name="直接连接符 175"/>
                <p:cNvCxnSpPr>
                  <a:stCxn id="173" idx="3"/>
                  <a:endCxn id="173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椭圆 178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0" name="椭圆 179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" name="组合 72"/>
              <p:cNvGrpSpPr/>
              <p:nvPr/>
            </p:nvGrpSpPr>
            <p:grpSpPr>
              <a:xfrm>
                <a:off x="10892214" y="6601882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63" name="同侧圆角矩形 162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同侧圆角矩形 163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5" name="椭圆 164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7" name="直接连接符 166"/>
                <p:cNvCxnSpPr>
                  <a:stCxn id="164" idx="3"/>
                  <a:endCxn id="164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椭圆 169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椭圆 170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" name="组合 82"/>
              <p:cNvGrpSpPr/>
              <p:nvPr/>
            </p:nvGrpSpPr>
            <p:grpSpPr>
              <a:xfrm flipH="1">
                <a:off x="7976742" y="5692212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54" name="同侧圆角矩形 153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同侧圆角矩形 154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椭圆 155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椭圆 156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8" name="直接连接符 70"/>
                <p:cNvCxnSpPr>
                  <a:stCxn id="155" idx="3"/>
                  <a:endCxn id="155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71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72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椭圆 73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93"/>
              <p:cNvGrpSpPr/>
              <p:nvPr/>
            </p:nvGrpSpPr>
            <p:grpSpPr>
              <a:xfrm>
                <a:off x="9609614" y="5428811"/>
                <a:ext cx="492857" cy="1061989"/>
                <a:chOff x="20828629" y="-2341"/>
                <a:chExt cx="1603199" cy="3666520"/>
              </a:xfrm>
            </p:grpSpPr>
            <p:sp>
              <p:nvSpPr>
                <p:cNvPr id="147" name="圆角矩形 146"/>
                <p:cNvSpPr/>
                <p:nvPr/>
              </p:nvSpPr>
              <p:spPr>
                <a:xfrm>
                  <a:off x="21263425" y="-2341"/>
                  <a:ext cx="720000" cy="190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圆角矩形 147"/>
                <p:cNvSpPr/>
                <p:nvPr/>
              </p:nvSpPr>
              <p:spPr>
                <a:xfrm>
                  <a:off x="21354138" y="84743"/>
                  <a:ext cx="540000" cy="172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21397681" y="222958"/>
                  <a:ext cx="428171" cy="4156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" name="椭圆 149"/>
                <p:cNvSpPr/>
                <p:nvPr/>
              </p:nvSpPr>
              <p:spPr>
                <a:xfrm>
                  <a:off x="21404941" y="767236"/>
                  <a:ext cx="428171" cy="4156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21404941" y="1275226"/>
                  <a:ext cx="428171" cy="4156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流程图: 直接访问存储器 151"/>
                <p:cNvSpPr/>
                <p:nvPr/>
              </p:nvSpPr>
              <p:spPr>
                <a:xfrm rot="16200000">
                  <a:off x="21310325" y="2542676"/>
                  <a:ext cx="639807" cy="1603199"/>
                </a:xfrm>
                <a:prstGeom prst="flowChartMagneticDrum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21481141" y="1905659"/>
                  <a:ext cx="257627" cy="123360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44" name="肘形连接符 143"/>
              <p:cNvCxnSpPr/>
              <p:nvPr/>
            </p:nvCxnSpPr>
            <p:spPr>
              <a:xfrm>
                <a:off x="11831855" y="6659156"/>
                <a:ext cx="504000" cy="4723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肘形连接符 144"/>
              <p:cNvCxnSpPr/>
              <p:nvPr/>
            </p:nvCxnSpPr>
            <p:spPr>
              <a:xfrm rot="1740000">
                <a:off x="10244907" y="6203138"/>
                <a:ext cx="648000" cy="4723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肘形连接符 145"/>
              <p:cNvCxnSpPr/>
              <p:nvPr/>
            </p:nvCxnSpPr>
            <p:spPr>
              <a:xfrm rot="420000">
                <a:off x="9037439" y="5816280"/>
                <a:ext cx="648000" cy="4723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179"/>
            <p:cNvGrpSpPr/>
            <p:nvPr/>
          </p:nvGrpSpPr>
          <p:grpSpPr>
            <a:xfrm>
              <a:off x="2074675" y="7495986"/>
              <a:ext cx="4095004" cy="1587344"/>
              <a:chOff x="1415460" y="10241342"/>
              <a:chExt cx="4095004" cy="1587344"/>
            </a:xfrm>
          </p:grpSpPr>
          <p:grpSp>
            <p:nvGrpSpPr>
              <p:cNvPr id="112" name="组合 151"/>
              <p:cNvGrpSpPr/>
              <p:nvPr/>
            </p:nvGrpSpPr>
            <p:grpSpPr>
              <a:xfrm flipH="1">
                <a:off x="1415460" y="11409240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31" name="同侧圆角矩形 130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同侧圆角矩形 131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5" name="直接连接符 134"/>
                <p:cNvCxnSpPr>
                  <a:stCxn id="132" idx="3"/>
                  <a:endCxn id="132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椭圆 137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" name="组合 161"/>
              <p:cNvGrpSpPr/>
              <p:nvPr/>
            </p:nvGrpSpPr>
            <p:grpSpPr>
              <a:xfrm flipH="1">
                <a:off x="3661850" y="11432686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22" name="同侧圆角矩形 121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同侧圆角矩形 122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6" name="直接连接符 125"/>
                <p:cNvCxnSpPr>
                  <a:stCxn id="123" idx="3"/>
                  <a:endCxn id="123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椭圆 128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aphicFrame>
            <p:nvGraphicFramePr>
              <p:cNvPr id="114" name="Object 29"/>
              <p:cNvGraphicFramePr>
                <a:graphicFrameLocks noChangeAspect="1"/>
              </p:cNvGraphicFramePr>
              <p:nvPr/>
            </p:nvGraphicFramePr>
            <p:xfrm>
              <a:off x="2884657" y="10699193"/>
              <a:ext cx="308746" cy="79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Visio" r:id="rId11" imgW="218694" imgH="561213" progId="Visio.Drawing.11">
                      <p:embed/>
                    </p:oleObj>
                  </mc:Choice>
                  <mc:Fallback>
                    <p:oleObj name="Visio" r:id="rId11" imgW="218694" imgH="561213" progId="Visio.Drawing.11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4657" y="10699193"/>
                            <a:ext cx="308746" cy="792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5" name="直接连接符 114"/>
              <p:cNvCxnSpPr/>
              <p:nvPr/>
            </p:nvCxnSpPr>
            <p:spPr>
              <a:xfrm flipV="1">
                <a:off x="3057538" y="10909229"/>
                <a:ext cx="1877296" cy="36784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组合 173"/>
              <p:cNvGrpSpPr/>
              <p:nvPr/>
            </p:nvGrpSpPr>
            <p:grpSpPr>
              <a:xfrm>
                <a:off x="2084222" y="10408266"/>
                <a:ext cx="1769147" cy="630386"/>
                <a:chOff x="2250490" y="2349500"/>
                <a:chExt cx="1769147" cy="931318"/>
              </a:xfrm>
              <a:noFill/>
            </p:grpSpPr>
            <p:sp>
              <p:nvSpPr>
                <p:cNvPr id="118" name="椭圆 117"/>
                <p:cNvSpPr/>
                <p:nvPr/>
              </p:nvSpPr>
              <p:spPr>
                <a:xfrm>
                  <a:off x="2250490" y="2349500"/>
                  <a:ext cx="1769147" cy="931318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2415590" y="2425700"/>
                  <a:ext cx="1453735" cy="778918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2580691" y="2514600"/>
                  <a:ext cx="1152000" cy="576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2707691" y="2628900"/>
                  <a:ext cx="864000" cy="36000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aphicFrame>
            <p:nvGraphicFramePr>
              <p:cNvPr id="117" name="Object 31"/>
              <p:cNvGraphicFramePr>
                <a:graphicFrameLocks noChangeAspect="1"/>
              </p:cNvGraphicFramePr>
              <p:nvPr/>
            </p:nvGraphicFramePr>
            <p:xfrm>
              <a:off x="4934834" y="10241342"/>
              <a:ext cx="575630" cy="118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Visio" r:id="rId13" imgW="606552" imgH="918972" progId="Visio.Drawing.11">
                      <p:embed/>
                    </p:oleObj>
                  </mc:Choice>
                  <mc:Fallback>
                    <p:oleObj name="Visio" r:id="rId13" imgW="606552" imgH="918972" progId="Visio.Drawing.11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34834" y="10241342"/>
                            <a:ext cx="575630" cy="1188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0" name="组合 180"/>
            <p:cNvGrpSpPr/>
            <p:nvPr/>
          </p:nvGrpSpPr>
          <p:grpSpPr>
            <a:xfrm>
              <a:off x="6896668" y="8022149"/>
              <a:ext cx="5400000" cy="792000"/>
              <a:chOff x="7354303" y="10845903"/>
              <a:chExt cx="6040596" cy="824073"/>
            </a:xfrm>
          </p:grpSpPr>
          <p:graphicFrame>
            <p:nvGraphicFramePr>
              <p:cNvPr id="81" name="Object 5"/>
              <p:cNvGraphicFramePr>
                <a:graphicFrameLocks noChangeAspect="1"/>
              </p:cNvGraphicFramePr>
              <p:nvPr/>
            </p:nvGraphicFramePr>
            <p:xfrm>
              <a:off x="7354303" y="11203251"/>
              <a:ext cx="6040596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Visio" r:id="rId15" imgW="7040499" imgH="617220" progId="Visio.Drawing.11">
                      <p:embed/>
                    </p:oleObj>
                  </mc:Choice>
                  <mc:Fallback>
                    <p:oleObj name="Visio" r:id="rId15" imgW="7040499" imgH="617220" progId="Visio.Drawing.11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54303" y="11203251"/>
                            <a:ext cx="6040596" cy="466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" name="组合 106"/>
              <p:cNvGrpSpPr/>
              <p:nvPr/>
            </p:nvGrpSpPr>
            <p:grpSpPr>
              <a:xfrm flipH="1">
                <a:off x="7976742" y="10845903"/>
                <a:ext cx="864000" cy="396000"/>
                <a:chOff x="19197950" y="2074018"/>
                <a:chExt cx="1950481" cy="834752"/>
              </a:xfrm>
            </p:grpSpPr>
            <p:sp>
              <p:nvSpPr>
                <p:cNvPr id="103" name="同侧圆角矩形 102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同侧圆角矩形 103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7" name="直接连接符 106"/>
                <p:cNvCxnSpPr>
                  <a:stCxn id="104" idx="3"/>
                  <a:endCxn id="104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椭圆 109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椭圆 110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" name="组合 116"/>
              <p:cNvGrpSpPr/>
              <p:nvPr/>
            </p:nvGrpSpPr>
            <p:grpSpPr>
              <a:xfrm flipH="1">
                <a:off x="10122052" y="10857627"/>
                <a:ext cx="864000" cy="396000"/>
                <a:chOff x="19197950" y="2074018"/>
                <a:chExt cx="1950481" cy="834752"/>
              </a:xfrm>
            </p:grpSpPr>
            <p:sp>
              <p:nvSpPr>
                <p:cNvPr id="94" name="同侧圆角矩形 93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同侧圆角矩形 94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8" name="直接连接符 97"/>
                <p:cNvCxnSpPr>
                  <a:stCxn id="95" idx="3"/>
                  <a:endCxn id="95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椭圆 100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" name="组合 126"/>
              <p:cNvGrpSpPr/>
              <p:nvPr/>
            </p:nvGrpSpPr>
            <p:grpSpPr>
              <a:xfrm flipH="1">
                <a:off x="12232192" y="10881073"/>
                <a:ext cx="864000" cy="396000"/>
                <a:chOff x="19197950" y="2074018"/>
                <a:chExt cx="1950481" cy="834752"/>
              </a:xfrm>
            </p:grpSpPr>
            <p:sp>
              <p:nvSpPr>
                <p:cNvPr id="85" name="同侧圆角矩形 84"/>
                <p:cNvSpPr/>
                <p:nvPr/>
              </p:nvSpPr>
              <p:spPr>
                <a:xfrm>
                  <a:off x="19197950" y="2407919"/>
                  <a:ext cx="195048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同侧圆角矩形 85"/>
                <p:cNvSpPr/>
                <p:nvPr/>
              </p:nvSpPr>
              <p:spPr>
                <a:xfrm>
                  <a:off x="19629120" y="2074018"/>
                  <a:ext cx="1184031" cy="33390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9431000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20500731" y="2574869"/>
                  <a:ext cx="365760" cy="333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9" name="直接连接符 88"/>
                <p:cNvCxnSpPr>
                  <a:stCxn id="86" idx="3"/>
                  <a:endCxn id="86" idx="1"/>
                </p:cNvCxnSpPr>
                <p:nvPr/>
              </p:nvCxnSpPr>
              <p:spPr>
                <a:xfrm>
                  <a:off x="20221136" y="2074018"/>
                  <a:ext cx="0" cy="333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flipV="1">
                  <a:off x="19606260" y="2293620"/>
                  <a:ext cx="182880" cy="1142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rot="-2580000">
                  <a:off x="19804380" y="2183331"/>
                  <a:ext cx="0" cy="18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椭圆 91"/>
                <p:cNvSpPr/>
                <p:nvPr/>
              </p:nvSpPr>
              <p:spPr>
                <a:xfrm>
                  <a:off x="2065782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19583400" y="272658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78C13F-8EF1-452B-B3A3-F8124E51C1FD}"/>
</file>

<file path=customXml/itemProps2.xml><?xml version="1.0" encoding="utf-8"?>
<ds:datastoreItem xmlns:ds="http://schemas.openxmlformats.org/officeDocument/2006/customXml" ds:itemID="{BBE9B659-C4AC-4937-97CD-B8624FBBF4D2}"/>
</file>

<file path=customXml/itemProps3.xml><?xml version="1.0" encoding="utf-8"?>
<ds:datastoreItem xmlns:ds="http://schemas.openxmlformats.org/officeDocument/2006/customXml" ds:itemID="{0025E2F0-A537-4337-A3E3-32201B88F6E3}"/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931</Words>
  <Application>Microsoft Office PowerPoint</Application>
  <PresentationFormat>Widescreen</PresentationFormat>
  <Paragraphs>146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宋体</vt:lpstr>
      <vt:lpstr>Arial</vt:lpstr>
      <vt:lpstr>Baskerville Old Face</vt:lpstr>
      <vt:lpstr>Calibri</vt:lpstr>
      <vt:lpstr>Calibri Light</vt:lpstr>
      <vt:lpstr>Office Theme</vt:lpstr>
      <vt:lpstr>Visio</vt:lpstr>
      <vt:lpstr>PowerPoint Presentation</vt:lpstr>
      <vt:lpstr>Highlights of CCSA Current Activities</vt:lpstr>
      <vt:lpstr>Highlights of CCSA Current Activities</vt:lpstr>
      <vt:lpstr>Several alliances involved in the LTE V2X</vt:lpstr>
      <vt:lpstr>National projects related to V2X</vt:lpstr>
      <vt:lpstr>CCSA Strategic Direction</vt:lpstr>
      <vt:lpstr>Highlights of China governments activities</vt:lpstr>
      <vt:lpstr>Highlights of China governments activities</vt:lpstr>
      <vt:lpstr>Supplement Slides- CATT LTE-V concepts</vt:lpstr>
      <vt:lpstr>Supplement Slides- CATT LTE-V Demo</vt:lpstr>
      <vt:lpstr>Supplement Slides- CATT LTE-V Demo</vt:lpstr>
      <vt:lpstr>Supplement Slides- CATT LTE-V Demo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84</cp:revision>
  <cp:lastPrinted>2015-06-10T09:33:51Z</cp:lastPrinted>
  <dcterms:created xsi:type="dcterms:W3CDTF">2015-04-30T14:38:43Z</dcterms:created>
  <dcterms:modified xsi:type="dcterms:W3CDTF">2015-07-10T16:53:35Z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