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8"/>
  </p:notesMasterIdLst>
  <p:handoutMasterIdLst>
    <p:handoutMasterId r:id="rId9"/>
  </p:handoutMasterIdLst>
  <p:sldIdLst>
    <p:sldId id="257" r:id="rId5"/>
    <p:sldId id="284" r:id="rId6"/>
    <p:sldId id="272" r:id="rId7"/>
  </p:sldIdLst>
  <p:sldSz cx="12192000" cy="6858000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82" autoAdjust="0"/>
    <p:restoredTop sz="94799" autoAdjust="0"/>
  </p:normalViewPr>
  <p:slideViewPr>
    <p:cSldViewPr snapToGrid="0">
      <p:cViewPr varScale="1">
        <p:scale>
          <a:sx n="103" d="100"/>
          <a:sy n="103" d="100"/>
        </p:scale>
        <p:origin x="150" y="294"/>
      </p:cViewPr>
      <p:guideLst/>
    </p:cSldViewPr>
  </p:slideViewPr>
  <p:outlineViewPr>
    <p:cViewPr>
      <p:scale>
        <a:sx n="33" d="100"/>
        <a:sy n="33" d="100"/>
      </p:scale>
      <p:origin x="0" y="-1584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1" d="100"/>
          <a:sy n="101" d="100"/>
        </p:scale>
        <p:origin x="2592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4" y="0"/>
            <a:ext cx="2945659" cy="49813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35B21E-7893-4014-8E1A-CD496E75C258}" type="datetimeFigureOut">
              <a:rPr lang="en-US" smtClean="0"/>
              <a:t>10/07/2015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4" y="9430091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DEDF8D-EF40-423C-A17D-6ACCC54CA1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1727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813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27A926-2A52-4201-A14B-F933CE9BDB64}" type="datetimeFigureOut">
              <a:rPr lang="en-US" smtClean="0"/>
              <a:t>10/07/2015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41425"/>
            <a:ext cx="59563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4" y="9430091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969352-9285-4CF1-8AEC-80889BB30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6168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3011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fr-FR" altLang="en-US" smtClean="0"/>
              <a:t>Marco: If this is agreed as a playground representation then the two dimensions should be in the segmentation (done)</a:t>
            </a:r>
          </a:p>
          <a:p>
            <a:pPr eaLnBrk="1" hangingPunct="1"/>
            <a:r>
              <a:rPr lang="fr-FR" altLang="en-US" smtClean="0"/>
              <a:t>Ovidiu: IIC does health which is consumer</a:t>
            </a:r>
          </a:p>
          <a:p>
            <a:pPr eaLnBrk="1" hangingPunct="1"/>
            <a:r>
              <a:rPr lang="fr-FR" altLang="en-US" smtClean="0"/>
              <a:t>Hypercat is national</a:t>
            </a:r>
          </a:p>
          <a:p>
            <a:pPr eaLnBrk="1" hangingPunct="1"/>
            <a:r>
              <a:rPr lang="fr-FR" altLang="en-US" smtClean="0"/>
              <a:t>NIST is national</a:t>
            </a:r>
          </a:p>
          <a:p>
            <a:pPr eaLnBrk="1" hangingPunct="1"/>
            <a:endParaRPr lang="fr-FR" altLang="en-US" smtClean="0"/>
          </a:p>
          <a:p>
            <a:pPr eaLnBrk="1" hangingPunct="1"/>
            <a:r>
              <a:rPr lang="fr-FR" altLang="en-US" smtClean="0"/>
              <a:t>Juergen</a:t>
            </a:r>
          </a:p>
          <a:p>
            <a:pPr eaLnBrk="1" hangingPunct="1"/>
            <a:r>
              <a:rPr lang="en-US" altLang="en-US" smtClean="0"/>
              <a:t>I have update the map with several organizations that have mostly an industrial focus:</a:t>
            </a:r>
          </a:p>
          <a:p>
            <a:pPr eaLnBrk="1" hangingPunct="1"/>
            <a:r>
              <a:rPr lang="en-US" altLang="en-US" smtClean="0"/>
              <a:t>OPC Foundation: https://opcfoundation.org/  </a:t>
            </a:r>
          </a:p>
          <a:p>
            <a:pPr eaLnBrk="1" hangingPunct="1"/>
            <a:r>
              <a:rPr lang="en-US" altLang="en-US" smtClean="0"/>
              <a:t>Profibus International: http://www.profibus.com/</a:t>
            </a:r>
          </a:p>
          <a:p>
            <a:pPr eaLnBrk="1" hangingPunct="1"/>
            <a:r>
              <a:rPr lang="en-US" altLang="en-US" smtClean="0"/>
              <a:t>ASHARE (Bacnet): https://www.ashrae.org/</a:t>
            </a:r>
          </a:p>
          <a:p>
            <a:pPr eaLnBrk="1" hangingPunct="1"/>
            <a:r>
              <a:rPr lang="en-US" altLang="en-US" smtClean="0"/>
              <a:t>Health Level Seven HL7 (Heatlhcare): http://www.hl7.org/</a:t>
            </a:r>
          </a:p>
          <a:p>
            <a:pPr eaLnBrk="1" hangingPunct="1"/>
            <a:r>
              <a:rPr lang="en-US" altLang="en-US" smtClean="0"/>
              <a:t>DICOM (Healthcare): http://dicom.nema.org/ </a:t>
            </a:r>
          </a:p>
          <a:p>
            <a:pPr eaLnBrk="1" hangingPunct="1"/>
            <a:r>
              <a:rPr lang="en-US" altLang="en-US" smtClean="0"/>
              <a:t>Object Management Group OMG: http://www.omg.org/</a:t>
            </a:r>
          </a:p>
          <a:p>
            <a:pPr eaLnBrk="1" hangingPunct="1"/>
            <a:r>
              <a:rPr lang="en-US" altLang="en-US" smtClean="0"/>
              <a:t>OASIS: https://www.oasis-open.org/</a:t>
            </a:r>
          </a:p>
          <a:p>
            <a:pPr eaLnBrk="1" hangingPunct="1"/>
            <a:r>
              <a:rPr lang="en-US" altLang="en-US" smtClean="0"/>
              <a:t>Open Geospatial Consortium OGC: http://www.opengeospatial.org/</a:t>
            </a:r>
          </a:p>
          <a:p>
            <a:pPr eaLnBrk="1" hangingPunct="1"/>
            <a:r>
              <a:rPr lang="en-US" altLang="en-US" smtClean="0"/>
              <a:t>Home Gateway Initiative HGI: http://www.homegatewayinitiative.org/ </a:t>
            </a:r>
          </a:p>
          <a:p>
            <a:pPr eaLnBrk="1" hangingPunct="1"/>
            <a:r>
              <a:rPr lang="en-US" altLang="en-US" smtClean="0"/>
              <a:t>UPNP: http://www.upnp.org/ </a:t>
            </a:r>
          </a:p>
          <a:p>
            <a:pPr eaLnBrk="1" hangingPunct="1"/>
            <a:r>
              <a:rPr lang="en-US" altLang="en-US" smtClean="0"/>
              <a:t>eCl@ss: http://www.eclass.de/eclasscontent/index.html.en   is about device/things properties, a very </a:t>
            </a:r>
          </a:p>
          <a:p>
            <a:pPr eaLnBrk="1" hangingPunct="1"/>
            <a:r>
              <a:rPr lang="en-US" altLang="en-US" smtClean="0"/>
              <a:t>important issue for IoT and the virtual representation of things, also IEC (TC65, SC3D) and ISO (TC184) </a:t>
            </a:r>
          </a:p>
          <a:p>
            <a:pPr eaLnBrk="1" hangingPunct="1"/>
            <a:r>
              <a:rPr lang="en-US" altLang="en-US" smtClean="0"/>
              <a:t>has activities in this area</a:t>
            </a:r>
          </a:p>
          <a:p>
            <a:pPr eaLnBrk="1" hangingPunct="1"/>
            <a:r>
              <a:rPr lang="en-US" altLang="en-US" smtClean="0"/>
              <a:t>Platform Industrie 4.0: http://www.plattform-i40.de/ as a specific German activity</a:t>
            </a:r>
          </a:p>
          <a:p>
            <a:pPr eaLnBrk="1" hangingPunct="1"/>
            <a:r>
              <a:rPr lang="en-US" altLang="en-US" smtClean="0"/>
              <a:t>CEN and CENELC as European counterparts of IEC and ISO.</a:t>
            </a:r>
          </a:p>
          <a:p>
            <a:pPr eaLnBrk="1" hangingPunct="1"/>
            <a:endParaRPr lang="en-US" altLang="en-US" smtClean="0"/>
          </a:p>
          <a:p>
            <a:pPr eaLnBrk="1" hangingPunct="1"/>
            <a:r>
              <a:rPr lang="en-US" altLang="en-US" smtClean="0"/>
              <a:t>and I am still not sure that this is everything, for example the logistics/supply chain, retail and </a:t>
            </a:r>
          </a:p>
          <a:p>
            <a:pPr eaLnBrk="1" hangingPunct="1"/>
            <a:r>
              <a:rPr lang="en-US" altLang="en-US" smtClean="0"/>
              <a:t>automotive business has for sure some standardization activities like SAE and GS1</a:t>
            </a:r>
          </a:p>
          <a:p>
            <a:pPr eaLnBrk="1" hangingPunct="1"/>
            <a:endParaRPr lang="en-US" altLang="en-US" smtClean="0"/>
          </a:p>
          <a:p>
            <a:pPr eaLnBrk="1" hangingPunct="1"/>
            <a:r>
              <a:rPr lang="en-US" altLang="en-US" smtClean="0"/>
              <a:t>I also reposition some of the entries. The issue is, that large SDOs like IEC, ISO, ITU, IEEE, JTC1 and ETSI </a:t>
            </a:r>
          </a:p>
          <a:p>
            <a:pPr eaLnBrk="1" hangingPunct="1"/>
            <a:r>
              <a:rPr lang="en-US" altLang="en-US" smtClean="0"/>
              <a:t>have activities that go from connectivity to services&amp;apps and  are used in the consumer and industrial </a:t>
            </a:r>
          </a:p>
          <a:p>
            <a:pPr eaLnBrk="1" hangingPunct="1"/>
            <a:r>
              <a:rPr lang="en-US" altLang="en-US" smtClean="0"/>
              <a:t>market. For the analysis we have to look on the specific activities and not on the whole SDO.  Also </a:t>
            </a:r>
          </a:p>
          <a:p>
            <a:pPr eaLnBrk="1" hangingPunct="1"/>
            <a:r>
              <a:rPr lang="en-US" altLang="en-US" smtClean="0"/>
              <a:t>architecture activities like P2413 cover the whole stack, so not with specific protocols, but general </a:t>
            </a:r>
          </a:p>
          <a:p>
            <a:pPr eaLnBrk="1" hangingPunct="1"/>
            <a:r>
              <a:rPr lang="en-US" altLang="en-US" smtClean="0"/>
              <a:t>issues.</a:t>
            </a:r>
          </a:p>
          <a:p>
            <a:pPr eaLnBrk="1" hangingPunct="1"/>
            <a:endParaRPr lang="en-US" altLang="en-US" smtClean="0"/>
          </a:p>
        </p:txBody>
      </p:sp>
      <p:sp>
        <p:nvSpPr>
          <p:cNvPr id="23556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39B8397A-F9C2-4320-A777-73F3189241C0}" type="slidenum">
              <a:rPr lang="en-US" altLang="en-US">
                <a:latin typeface="Arial" panose="020B0604020202020204" pitchFamily="34" charset="0"/>
              </a:rPr>
              <a:pPr eaLnBrk="1" hangingPunct="1"/>
              <a:t>3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13576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6836F63-47E2-48DF-8241-F9C3EDC78C2B}" type="datetimeFigureOut">
              <a:rPr lang="en-US" smtClean="0"/>
              <a:t>10/07/2015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63B07-8D71-4D6F-88CD-68FEDB672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3480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6836F63-47E2-48DF-8241-F9C3EDC78C2B}" type="datetimeFigureOut">
              <a:rPr lang="en-US" smtClean="0"/>
              <a:t>10/07/2015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63B07-8D71-4D6F-88CD-68FEDB672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8190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6836F63-47E2-48DF-8241-F9C3EDC78C2B}" type="datetimeFigureOut">
              <a:rPr lang="en-US" smtClean="0"/>
              <a:t>10/07/2015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63B07-8D71-4D6F-88CD-68FEDB672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1798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207963"/>
            <a:ext cx="10515600" cy="963111"/>
          </a:xfrm>
        </p:spPr>
        <p:txBody>
          <a:bodyPr>
            <a:normAutofit/>
          </a:bodyPr>
          <a:lstStyle>
            <a:lvl1pPr algn="ctr">
              <a:defRPr sz="4000"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19726"/>
            <a:ext cx="10515600" cy="46223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63B07-8D71-4D6F-88CD-68FEDB672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6004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6836F63-47E2-48DF-8241-F9C3EDC78C2B}" type="datetimeFigureOut">
              <a:rPr lang="en-US" smtClean="0"/>
              <a:t>10/07/2015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63B07-8D71-4D6F-88CD-68FEDB672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7958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6836F63-47E2-48DF-8241-F9C3EDC78C2B}" type="datetimeFigureOut">
              <a:rPr lang="en-US" smtClean="0"/>
              <a:t>10/07/2015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63B07-8D71-4D6F-88CD-68FEDB672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8543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6836F63-47E2-48DF-8241-F9C3EDC78C2B}" type="datetimeFigureOut">
              <a:rPr lang="en-US" smtClean="0"/>
              <a:t>10/07/2015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63B07-8D71-4D6F-88CD-68FEDB672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662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6836F63-47E2-48DF-8241-F9C3EDC78C2B}" type="datetimeFigureOut">
              <a:rPr lang="en-US" smtClean="0"/>
              <a:t>10/07/2015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63B07-8D71-4D6F-88CD-68FEDB672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948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6836F63-47E2-48DF-8241-F9C3EDC78C2B}" type="datetimeFigureOut">
              <a:rPr lang="en-US" smtClean="0"/>
              <a:t>10/07/2015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63B07-8D71-4D6F-88CD-68FEDB672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986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6836F63-47E2-48DF-8241-F9C3EDC78C2B}" type="datetimeFigureOut">
              <a:rPr lang="en-US" smtClean="0"/>
              <a:t>10/07/2015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63B07-8D71-4D6F-88CD-68FEDB672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09208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6836F63-47E2-48DF-8241-F9C3EDC78C2B}" type="datetimeFigureOut">
              <a:rPr lang="en-US" smtClean="0"/>
              <a:t>10/07/2015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63B07-8D71-4D6F-88CD-68FEDB672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4494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819" t="77725" r="2931" b="4433"/>
          <a:stretch/>
        </p:blipFill>
        <p:spPr>
          <a:xfrm>
            <a:off x="10771252" y="5707062"/>
            <a:ext cx="1332689" cy="104086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68" t="41540" r="73048" b="4600"/>
          <a:stretch/>
        </p:blipFill>
        <p:spPr>
          <a:xfrm>
            <a:off x="120498" y="3461510"/>
            <a:ext cx="2412460" cy="314203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663B07-8D71-4D6F-88CD-68FEDB672AD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5"/>
          <p:cNvSpPr txBox="1">
            <a:spLocks/>
          </p:cNvSpPr>
          <p:nvPr userDrawn="1"/>
        </p:nvSpPr>
        <p:spPr>
          <a:xfrm>
            <a:off x="88414" y="6491250"/>
            <a:ext cx="2906949" cy="37196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 smtClean="0">
                <a:solidFill>
                  <a:schemeClr val="bg1">
                    <a:lumMod val="65000"/>
                  </a:schemeClr>
                </a:solidFill>
              </a:rPr>
              <a:t>GSC-19 Meeting, 15-16 July 2015, Geneva</a:t>
            </a:r>
            <a:endParaRPr lang="en-US" sz="12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19385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1.png"/><Relationship Id="rId18" Type="http://schemas.openxmlformats.org/officeDocument/2006/relationships/image" Target="../media/image16.png"/><Relationship Id="rId26" Type="http://schemas.openxmlformats.org/officeDocument/2006/relationships/image" Target="../media/image24.png"/><Relationship Id="rId39" Type="http://schemas.openxmlformats.org/officeDocument/2006/relationships/image" Target="../media/image37.jpeg"/><Relationship Id="rId3" Type="http://schemas.openxmlformats.org/officeDocument/2006/relationships/image" Target="../media/image2.png"/><Relationship Id="rId21" Type="http://schemas.openxmlformats.org/officeDocument/2006/relationships/image" Target="../media/image19.png"/><Relationship Id="rId34" Type="http://schemas.openxmlformats.org/officeDocument/2006/relationships/image" Target="../media/image32.png"/><Relationship Id="rId42" Type="http://schemas.openxmlformats.org/officeDocument/2006/relationships/image" Target="../media/image40.jpeg"/><Relationship Id="rId47" Type="http://schemas.openxmlformats.org/officeDocument/2006/relationships/image" Target="../media/image45.png"/><Relationship Id="rId7" Type="http://schemas.openxmlformats.org/officeDocument/2006/relationships/image" Target="../media/image6.png"/><Relationship Id="rId12" Type="http://schemas.openxmlformats.org/officeDocument/2006/relationships/hyperlink" Target="http://www.aioti.eu/default.html" TargetMode="External"/><Relationship Id="rId17" Type="http://schemas.openxmlformats.org/officeDocument/2006/relationships/image" Target="../media/image15.jpeg"/><Relationship Id="rId25" Type="http://schemas.openxmlformats.org/officeDocument/2006/relationships/image" Target="../media/image23.png"/><Relationship Id="rId33" Type="http://schemas.openxmlformats.org/officeDocument/2006/relationships/image" Target="../media/image31.jpeg"/><Relationship Id="rId38" Type="http://schemas.openxmlformats.org/officeDocument/2006/relationships/image" Target="../media/image36.jpeg"/><Relationship Id="rId46" Type="http://schemas.openxmlformats.org/officeDocument/2006/relationships/image" Target="../media/image44.jpe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4.png"/><Relationship Id="rId20" Type="http://schemas.openxmlformats.org/officeDocument/2006/relationships/image" Target="../media/image18.png"/><Relationship Id="rId29" Type="http://schemas.openxmlformats.org/officeDocument/2006/relationships/image" Target="../media/image27.png"/><Relationship Id="rId41" Type="http://schemas.openxmlformats.org/officeDocument/2006/relationships/image" Target="../media/image39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24" Type="http://schemas.openxmlformats.org/officeDocument/2006/relationships/image" Target="../media/image22.jpeg"/><Relationship Id="rId32" Type="http://schemas.openxmlformats.org/officeDocument/2006/relationships/image" Target="../media/image30.jpeg"/><Relationship Id="rId37" Type="http://schemas.openxmlformats.org/officeDocument/2006/relationships/image" Target="../media/image35.jpeg"/><Relationship Id="rId40" Type="http://schemas.openxmlformats.org/officeDocument/2006/relationships/image" Target="../media/image38.png"/><Relationship Id="rId45" Type="http://schemas.openxmlformats.org/officeDocument/2006/relationships/image" Target="../media/image43.png"/><Relationship Id="rId5" Type="http://schemas.openxmlformats.org/officeDocument/2006/relationships/image" Target="../media/image4.png"/><Relationship Id="rId15" Type="http://schemas.openxmlformats.org/officeDocument/2006/relationships/image" Target="../media/image13.png"/><Relationship Id="rId23" Type="http://schemas.openxmlformats.org/officeDocument/2006/relationships/image" Target="../media/image21.png"/><Relationship Id="rId28" Type="http://schemas.openxmlformats.org/officeDocument/2006/relationships/image" Target="../media/image26.png"/><Relationship Id="rId36" Type="http://schemas.openxmlformats.org/officeDocument/2006/relationships/image" Target="../media/image34.png"/><Relationship Id="rId10" Type="http://schemas.openxmlformats.org/officeDocument/2006/relationships/image" Target="../media/image9.png"/><Relationship Id="rId19" Type="http://schemas.openxmlformats.org/officeDocument/2006/relationships/image" Target="../media/image17.jpeg"/><Relationship Id="rId31" Type="http://schemas.openxmlformats.org/officeDocument/2006/relationships/image" Target="../media/image29.png"/><Relationship Id="rId44" Type="http://schemas.openxmlformats.org/officeDocument/2006/relationships/image" Target="../media/image42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2.png"/><Relationship Id="rId22" Type="http://schemas.openxmlformats.org/officeDocument/2006/relationships/image" Target="../media/image20.png"/><Relationship Id="rId27" Type="http://schemas.openxmlformats.org/officeDocument/2006/relationships/image" Target="../media/image25.png"/><Relationship Id="rId30" Type="http://schemas.openxmlformats.org/officeDocument/2006/relationships/image" Target="../media/image28.png"/><Relationship Id="rId35" Type="http://schemas.openxmlformats.org/officeDocument/2006/relationships/image" Target="../media/image33.png"/><Relationship Id="rId43" Type="http://schemas.openxmlformats.org/officeDocument/2006/relationships/image" Target="../media/image4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524000" y="1297461"/>
            <a:ext cx="9144000" cy="2387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 smtClean="0">
                <a:latin typeface="Calibri" panose="020F0502020204030204" pitchFamily="34" charset="0"/>
              </a:rPr>
              <a:t/>
            </a:r>
            <a:br>
              <a:rPr lang="en-US" sz="2800" b="1" dirty="0" smtClean="0">
                <a:latin typeface="Calibri" panose="020F0502020204030204" pitchFamily="34" charset="0"/>
              </a:rPr>
            </a:br>
            <a:r>
              <a:rPr lang="en-US" sz="2800" b="1" dirty="0" smtClean="0">
                <a:latin typeface="Calibri" panose="020F0502020204030204" pitchFamily="34" charset="0"/>
              </a:rPr>
              <a:t/>
            </a:r>
            <a:br>
              <a:rPr lang="en-US" sz="2800" b="1" dirty="0" smtClean="0">
                <a:latin typeface="Calibri" panose="020F0502020204030204" pitchFamily="34" charset="0"/>
              </a:rPr>
            </a:br>
            <a:r>
              <a:rPr lang="en-US" sz="2800" b="1" dirty="0" smtClean="0">
                <a:latin typeface="Calibri" panose="020F0502020204030204" pitchFamily="34" charset="0"/>
              </a:rPr>
              <a:t/>
            </a:r>
            <a:br>
              <a:rPr lang="en-US" sz="2800" b="1" dirty="0" smtClean="0">
                <a:latin typeface="Calibri" panose="020F0502020204030204" pitchFamily="34" charset="0"/>
              </a:rPr>
            </a:br>
            <a:r>
              <a:rPr lang="en-US" sz="2800" b="1" dirty="0" smtClean="0">
                <a:latin typeface="Calibri" panose="020F0502020204030204" pitchFamily="34" charset="0"/>
              </a:rPr>
              <a:t/>
            </a:r>
            <a:br>
              <a:rPr lang="en-US" sz="2800" b="1" dirty="0" smtClean="0">
                <a:latin typeface="Calibri" panose="020F0502020204030204" pitchFamily="34" charset="0"/>
              </a:rPr>
            </a:br>
            <a:endParaRPr lang="en-US" sz="2800" b="1" dirty="0">
              <a:latin typeface="Calibri" panose="020F0502020204030204" pitchFamily="34" charset="0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1540042" y="3107200"/>
            <a:ext cx="9144000" cy="12803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b="1" smtClean="0">
                <a:latin typeface="Calibri" panose="020F0502020204030204" pitchFamily="34" charset="0"/>
              </a:rPr>
              <a:t>IoT </a:t>
            </a:r>
            <a:r>
              <a:rPr lang="en-US" b="1" dirty="0" smtClean="0">
                <a:latin typeface="Calibri" panose="020F0502020204030204" pitchFamily="34" charset="0"/>
              </a:rPr>
              <a:t>session</a:t>
            </a:r>
          </a:p>
          <a:p>
            <a:pPr marL="0" indent="0" algn="ctr">
              <a:buNone/>
            </a:pPr>
            <a:r>
              <a:rPr lang="en-US" b="1" dirty="0" smtClean="0">
                <a:latin typeface="Calibri" panose="020F0502020204030204" pitchFamily="34" charset="0"/>
              </a:rPr>
              <a:t>Luis Jorge Romero, Director General, ETSI</a:t>
            </a:r>
            <a:endParaRPr lang="en-US" b="1" dirty="0">
              <a:latin typeface="Calibri" panose="020F0502020204030204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4459270"/>
              </p:ext>
            </p:extLst>
          </p:nvPr>
        </p:nvGraphicFramePr>
        <p:xfrm>
          <a:off x="4019350" y="554555"/>
          <a:ext cx="7386587" cy="14858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0680"/>
                <a:gridCol w="5755907"/>
              </a:tblGrid>
              <a:tr h="388531">
                <a:tc>
                  <a:txBody>
                    <a:bodyPr/>
                    <a:lstStyle/>
                    <a:p>
                      <a:r>
                        <a:rPr lang="en-US" dirty="0" smtClean="0"/>
                        <a:t>Document No: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GSC-19_200b</a:t>
                      </a:r>
                      <a:endParaRPr lang="en-US" dirty="0"/>
                    </a:p>
                  </a:txBody>
                  <a:tcPr/>
                </a:tc>
              </a:tr>
              <a:tr h="336335">
                <a:tc>
                  <a:txBody>
                    <a:bodyPr/>
                    <a:lstStyle/>
                    <a:p>
                      <a:r>
                        <a:rPr lang="en-US" b="1" dirty="0" smtClean="0"/>
                        <a:t>Source: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ETSI</a:t>
                      </a:r>
                      <a:endParaRPr lang="en-US" dirty="0"/>
                    </a:p>
                  </a:txBody>
                  <a:tcPr/>
                </a:tc>
              </a:tr>
              <a:tr h="336335">
                <a:tc>
                  <a:txBody>
                    <a:bodyPr/>
                    <a:lstStyle/>
                    <a:p>
                      <a:r>
                        <a:rPr lang="en-US" b="1" dirty="0" smtClean="0"/>
                        <a:t>Contact: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Luis Jorge Romero</a:t>
                      </a:r>
                      <a:endParaRPr lang="en-US" dirty="0"/>
                    </a:p>
                  </a:txBody>
                  <a:tcPr/>
                </a:tc>
              </a:tr>
              <a:tr h="338791">
                <a:tc>
                  <a:txBody>
                    <a:bodyPr/>
                    <a:lstStyle/>
                    <a:p>
                      <a:r>
                        <a:rPr lang="en-US" b="1" dirty="0" smtClean="0"/>
                        <a:t>Agenda Item: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4838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/>
              <a:t>Questions</a:t>
            </a:r>
            <a:r>
              <a:rPr lang="es-ES" dirty="0"/>
              <a:t> for </a:t>
            </a:r>
            <a:r>
              <a:rPr lang="es-ES" dirty="0" err="1"/>
              <a:t>session</a:t>
            </a:r>
            <a:r>
              <a:rPr lang="es-ES" dirty="0"/>
              <a:t> 1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What </a:t>
            </a:r>
            <a:r>
              <a:rPr lang="en-US" dirty="0" smtClean="0"/>
              <a:t>about</a:t>
            </a:r>
          </a:p>
          <a:p>
            <a:pPr lvl="1"/>
            <a:r>
              <a:rPr lang="en-US" dirty="0" smtClean="0"/>
              <a:t>the </a:t>
            </a:r>
            <a:r>
              <a:rPr lang="en-US" dirty="0" err="1"/>
              <a:t>IoT</a:t>
            </a:r>
            <a:r>
              <a:rPr lang="en-US" dirty="0"/>
              <a:t> standardization landscape – what’s your views? </a:t>
            </a:r>
            <a:endParaRPr lang="en-US" dirty="0" smtClean="0"/>
          </a:p>
          <a:p>
            <a:pPr lvl="1"/>
            <a:r>
              <a:rPr lang="en-US" dirty="0" smtClean="0"/>
              <a:t>our </a:t>
            </a:r>
            <a:r>
              <a:rPr lang="en-US" dirty="0"/>
              <a:t>level of responsibility, commitment from GSC </a:t>
            </a:r>
            <a:r>
              <a:rPr lang="en-US" dirty="0" smtClean="0"/>
              <a:t>members?</a:t>
            </a:r>
          </a:p>
          <a:p>
            <a:pPr lvl="1"/>
            <a:endParaRPr lang="en-GB" dirty="0"/>
          </a:p>
          <a:p>
            <a:pPr lvl="0"/>
            <a:r>
              <a:rPr lang="en-US" dirty="0"/>
              <a:t>How would we like the </a:t>
            </a:r>
            <a:r>
              <a:rPr lang="en-US" dirty="0" err="1"/>
              <a:t>IoT</a:t>
            </a:r>
            <a:r>
              <a:rPr lang="en-US" dirty="0"/>
              <a:t> standardization landscape to be</a:t>
            </a:r>
            <a:endParaRPr lang="en-GB" dirty="0"/>
          </a:p>
          <a:p>
            <a:pPr lvl="1"/>
            <a:r>
              <a:rPr lang="en-US" dirty="0"/>
              <a:t>What can we do?</a:t>
            </a:r>
            <a:endParaRPr lang="en-GB" dirty="0"/>
          </a:p>
          <a:p>
            <a:pPr lvl="1"/>
            <a:r>
              <a:rPr lang="en-US" dirty="0"/>
              <a:t>What do we want to do?</a:t>
            </a:r>
            <a:endParaRPr lang="en-GB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1105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7" descr="Logo der CENELE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89975" y="1092201"/>
            <a:ext cx="1074738" cy="39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9" name="Titre 1"/>
          <p:cNvSpPr>
            <a:spLocks noGrp="1"/>
          </p:cNvSpPr>
          <p:nvPr>
            <p:ph type="title"/>
          </p:nvPr>
        </p:nvSpPr>
        <p:spPr>
          <a:xfrm>
            <a:off x="478968" y="207963"/>
            <a:ext cx="4901746" cy="963111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dirty="0" smtClean="0"/>
              <a:t>Mapping IoT SDOs and alliances landscape</a:t>
            </a:r>
          </a:p>
        </p:txBody>
      </p:sp>
      <p:pic>
        <p:nvPicPr>
          <p:cNvPr id="9220" name="Picture 2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9038" y="2290763"/>
            <a:ext cx="996950" cy="925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1" name="Picture 3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3264" y="2679700"/>
            <a:ext cx="1493837" cy="157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20" name="Straight Arrow Connector 8"/>
          <p:cNvCxnSpPr/>
          <p:nvPr/>
        </p:nvCxnSpPr>
        <p:spPr bwMode="auto">
          <a:xfrm>
            <a:off x="6218238" y="1065214"/>
            <a:ext cx="44450" cy="5087937"/>
          </a:xfrm>
          <a:prstGeom prst="straightConnector1">
            <a:avLst/>
          </a:prstGeom>
          <a:noFill/>
          <a:ln w="25400" cap="flat" cmpd="sng" algn="ctr">
            <a:solidFill>
              <a:srgbClr val="333399"/>
            </a:solidFill>
            <a:prstDash val="sysDot"/>
            <a:headEnd type="arrow" w="med" len="med"/>
            <a:tailEnd type="none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cxnSp>
        <p:nvCxnSpPr>
          <p:cNvPr id="121" name="Straight Arrow Connector 16"/>
          <p:cNvCxnSpPr/>
          <p:nvPr/>
        </p:nvCxnSpPr>
        <p:spPr bwMode="auto">
          <a:xfrm flipV="1">
            <a:off x="604839" y="4365625"/>
            <a:ext cx="10988675" cy="7938"/>
          </a:xfrm>
          <a:prstGeom prst="straightConnector1">
            <a:avLst/>
          </a:prstGeom>
          <a:noFill/>
          <a:ln w="25400" cap="flat" cmpd="sng" algn="ctr">
            <a:solidFill>
              <a:srgbClr val="333399"/>
            </a:solidFill>
            <a:prstDash val="sysDot"/>
            <a:headEnd type="none" w="med" len="med"/>
            <a:tailEnd type="arrow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122" name="TextBox 21"/>
          <p:cNvSpPr txBox="1">
            <a:spLocks noChangeArrowheads="1"/>
          </p:cNvSpPr>
          <p:nvPr/>
        </p:nvSpPr>
        <p:spPr bwMode="auto">
          <a:xfrm>
            <a:off x="4770438" y="641350"/>
            <a:ext cx="2906712" cy="33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3443" tIns="41721" rIns="83443" bIns="41721">
            <a:spAutoFit/>
          </a:bodyPr>
          <a:lstStyle/>
          <a:p>
            <a:pPr algn="ctr" defTabSz="680069" eaLnBrk="0" hangingPunct="0">
              <a:spcBef>
                <a:spcPct val="50000"/>
              </a:spcBef>
              <a:defRPr/>
            </a:pPr>
            <a:r>
              <a:rPr lang="en-US" altLang="zh-CN" sz="1600" b="1" kern="0">
                <a:solidFill>
                  <a:srgbClr val="000000"/>
                </a:solidFill>
                <a:latin typeface="Arial" pitchFamily="34" charset="0"/>
              </a:rPr>
              <a:t>Service &amp; App</a:t>
            </a:r>
          </a:p>
        </p:txBody>
      </p:sp>
      <p:sp>
        <p:nvSpPr>
          <p:cNvPr id="123" name="TextBox 22"/>
          <p:cNvSpPr txBox="1">
            <a:spLocks noChangeArrowheads="1"/>
          </p:cNvSpPr>
          <p:nvPr/>
        </p:nvSpPr>
        <p:spPr bwMode="auto">
          <a:xfrm>
            <a:off x="458788" y="4540250"/>
            <a:ext cx="2062162" cy="33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3443" tIns="41721" rIns="83443" bIns="41721">
            <a:spAutoFit/>
          </a:bodyPr>
          <a:lstStyle/>
          <a:p>
            <a:pPr defTabSz="680069" eaLnBrk="0" hangingPunct="0">
              <a:spcBef>
                <a:spcPct val="50000"/>
              </a:spcBef>
              <a:defRPr/>
            </a:pPr>
            <a:r>
              <a:rPr lang="en-US" altLang="zh-CN" sz="1600" b="1" kern="0" dirty="0">
                <a:solidFill>
                  <a:srgbClr val="000000"/>
                </a:solidFill>
                <a:latin typeface="Arial" pitchFamily="34" charset="0"/>
              </a:rPr>
              <a:t>B2C</a:t>
            </a:r>
          </a:p>
        </p:txBody>
      </p:sp>
      <p:sp>
        <p:nvSpPr>
          <p:cNvPr id="124" name="TextBox 23"/>
          <p:cNvSpPr txBox="1">
            <a:spLocks noChangeArrowheads="1"/>
          </p:cNvSpPr>
          <p:nvPr/>
        </p:nvSpPr>
        <p:spPr bwMode="auto">
          <a:xfrm>
            <a:off x="10541000" y="4445000"/>
            <a:ext cx="1563688" cy="33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3443" tIns="41721" rIns="83443" bIns="41721">
            <a:spAutoFit/>
          </a:bodyPr>
          <a:lstStyle/>
          <a:p>
            <a:pPr algn="ctr" defTabSz="680069" eaLnBrk="0" hangingPunct="0">
              <a:spcBef>
                <a:spcPct val="50000"/>
              </a:spcBef>
              <a:defRPr/>
            </a:pPr>
            <a:r>
              <a:rPr lang="en-US" altLang="zh-CN" sz="1600" b="1" kern="0" dirty="0">
                <a:solidFill>
                  <a:srgbClr val="000000"/>
                </a:solidFill>
                <a:latin typeface="Arial" pitchFamily="34" charset="0"/>
              </a:rPr>
              <a:t>B2B</a:t>
            </a:r>
          </a:p>
        </p:txBody>
      </p:sp>
      <p:sp>
        <p:nvSpPr>
          <p:cNvPr id="125" name="TextBox 24"/>
          <p:cNvSpPr txBox="1">
            <a:spLocks noChangeArrowheads="1"/>
          </p:cNvSpPr>
          <p:nvPr/>
        </p:nvSpPr>
        <p:spPr bwMode="auto">
          <a:xfrm>
            <a:off x="4789488" y="6122989"/>
            <a:ext cx="2925762" cy="30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3443" tIns="41721" rIns="83443" bIns="41721">
            <a:spAutoFit/>
          </a:bodyPr>
          <a:lstStyle/>
          <a:p>
            <a:pPr algn="ctr" defTabSz="680069" eaLnBrk="0" hangingPunct="0">
              <a:spcBef>
                <a:spcPct val="50000"/>
              </a:spcBef>
              <a:defRPr/>
            </a:pPr>
            <a:r>
              <a:rPr lang="en-US" altLang="zh-CN" sz="1400" b="1" kern="0" dirty="0">
                <a:solidFill>
                  <a:srgbClr val="000000"/>
                </a:solidFill>
                <a:latin typeface="Arial" pitchFamily="34" charset="0"/>
              </a:rPr>
              <a:t>connectivity</a:t>
            </a:r>
          </a:p>
        </p:txBody>
      </p:sp>
      <p:pic>
        <p:nvPicPr>
          <p:cNvPr id="9228" name="图片 53" descr="onem2m.jp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5650" y="2682875"/>
            <a:ext cx="736600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9" name="Picture 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6925" y="3579814"/>
            <a:ext cx="1847850" cy="573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30" name="Picture 3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4726" y="4505326"/>
            <a:ext cx="677863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31" name="Picture 5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45639" y="1349375"/>
            <a:ext cx="657225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32" name="图片 79" descr="1.png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5476" y="5630864"/>
            <a:ext cx="1185863" cy="293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33" name="图片 82" descr="3.jpg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2439" y="5111751"/>
            <a:ext cx="617537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34" name="图片 85" descr="http://www.aioti.eu/images/Logo_15_15_transparent_a_a.png">
            <a:hlinkClick r:id="rId12"/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1314" y="1703388"/>
            <a:ext cx="1411287" cy="113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2" name="TextBox 84"/>
          <p:cNvSpPr txBox="1"/>
          <p:nvPr/>
        </p:nvSpPr>
        <p:spPr>
          <a:xfrm>
            <a:off x="5661026" y="2011363"/>
            <a:ext cx="1031875" cy="368300"/>
          </a:xfrm>
          <a:prstGeom prst="rect">
            <a:avLst/>
          </a:prstGeom>
          <a:noFill/>
        </p:spPr>
        <p:txBody>
          <a:bodyPr lIns="90509" tIns="45248" rIns="90509" bIns="45248">
            <a:spAutoFit/>
          </a:bodyPr>
          <a:lstStyle/>
          <a:p>
            <a:pPr defTabSz="907556">
              <a:defRPr/>
            </a:pPr>
            <a:r>
              <a:rPr lang="en-US" altLang="zh-CN" kern="0" dirty="0">
                <a:solidFill>
                  <a:sysClr val="windowText" lastClr="000000"/>
                </a:solidFill>
              </a:rPr>
              <a:t>AIOTI</a:t>
            </a:r>
          </a:p>
        </p:txBody>
      </p:sp>
      <p:pic>
        <p:nvPicPr>
          <p:cNvPr id="9236" name="图片 44" descr="3GPP_001.gif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2313" y="5400676"/>
            <a:ext cx="1003300" cy="57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37" name="Picture 2" descr="D:\michael_20150326\p101_Huawei_5G\ext_org_WWRF\wwrf-logo.png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9100" y="4759325"/>
            <a:ext cx="2205038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38" name="图片 47" descr="ietf.gif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3439" y="5091114"/>
            <a:ext cx="700087" cy="327025"/>
          </a:xfrm>
          <a:prstGeom prst="rect">
            <a:avLst/>
          </a:prstGeom>
          <a:solidFill>
            <a:srgbClr val="FFC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39" name="Picture 26" descr="osgi_alliance.jpg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0313" y="2689226"/>
            <a:ext cx="7239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40" name="Picture 3"/>
          <p:cNvPicPr>
            <a:picLocks noChangeAspect="1" noChangeArrowheads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5488" y="1257300"/>
            <a:ext cx="703262" cy="50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41" name="图片 39" descr="2.jp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9251" y="1360488"/>
            <a:ext cx="1598613" cy="35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42" name="Picture 3" descr="D:\业务流程图\CIIAII.bmp"/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26564" y="3230563"/>
            <a:ext cx="839787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43" name="图片 82" descr="oma.png"/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6325" y="2520951"/>
            <a:ext cx="819150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44" name="图片 54" descr="logo-broadband-forum.gif"/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2189" y="4016375"/>
            <a:ext cx="1120775" cy="325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45" name="Picture 56"/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0464" y="3124201"/>
            <a:ext cx="528637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46" name="图片 45" descr="IEEE1.jpg"/>
          <p:cNvPicPr>
            <a:picLocks noChangeAspect="1"/>
          </p:cNvPicPr>
          <p:nvPr/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4738" y="1744663"/>
            <a:ext cx="855662" cy="28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1" name="TextBox 122"/>
          <p:cNvSpPr txBox="1"/>
          <p:nvPr/>
        </p:nvSpPr>
        <p:spPr>
          <a:xfrm>
            <a:off x="6951663" y="1763714"/>
            <a:ext cx="709612" cy="238125"/>
          </a:xfrm>
          <a:prstGeom prst="rect">
            <a:avLst/>
          </a:prstGeom>
          <a:noFill/>
        </p:spPr>
        <p:txBody>
          <a:bodyPr lIns="67822" tIns="33906" rIns="67822" bIns="33906">
            <a:spAutoFit/>
          </a:bodyPr>
          <a:lstStyle/>
          <a:p>
            <a:pPr defTabSz="680069">
              <a:spcBef>
                <a:spcPct val="50000"/>
              </a:spcBef>
              <a:defRPr/>
            </a:pPr>
            <a:r>
              <a:rPr lang="en-US" altLang="zh-CN" sz="1100" kern="0" dirty="0">
                <a:solidFill>
                  <a:sysClr val="windowText" lastClr="000000"/>
                </a:solidFill>
                <a:latin typeface="Arial" pitchFamily="34" charset="0"/>
              </a:rPr>
              <a:t>P2413</a:t>
            </a:r>
          </a:p>
        </p:txBody>
      </p:sp>
      <p:pic>
        <p:nvPicPr>
          <p:cNvPr id="9248" name="Picture 100" descr="opengroupLogo.png"/>
          <p:cNvPicPr>
            <a:picLocks noChangeAspect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2988" y="1816101"/>
            <a:ext cx="1041400" cy="25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49" name="ZoneTexte 194"/>
          <p:cNvSpPr txBox="1">
            <a:spLocks noChangeArrowheads="1"/>
          </p:cNvSpPr>
          <p:nvPr/>
        </p:nvSpPr>
        <p:spPr bwMode="auto">
          <a:xfrm>
            <a:off x="3522664" y="6477000"/>
            <a:ext cx="60229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/>
              <a:t>Source: Modified from an initial contribution from Huawei</a:t>
            </a:r>
          </a:p>
        </p:txBody>
      </p:sp>
      <p:pic>
        <p:nvPicPr>
          <p:cNvPr id="9250" name="图片 47" descr="ietf.gif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8675" y="2181226"/>
            <a:ext cx="700088" cy="327025"/>
          </a:xfrm>
          <a:prstGeom prst="rect">
            <a:avLst/>
          </a:prstGeom>
          <a:solidFill>
            <a:srgbClr val="FFC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51" name="Picture 2"/>
          <p:cNvPicPr>
            <a:picLocks noChangeAspect="1" noChangeArrowheads="1"/>
          </p:cNvPicPr>
          <p:nvPr/>
        </p:nvPicPr>
        <p:blipFill>
          <a:blip r:embed="rId2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2738" y="2524125"/>
            <a:ext cx="673100" cy="31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52" name="Picture 3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0964" y="2798764"/>
            <a:ext cx="676275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53" name="Picture 3"/>
          <p:cNvPicPr>
            <a:picLocks noChangeAspect="1" noChangeArrowheads="1"/>
          </p:cNvPicPr>
          <p:nvPr/>
        </p:nvPicPr>
        <p:blipFill>
          <a:blip r:embed="rId2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69375" y="1528764"/>
            <a:ext cx="427038" cy="434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54" name="Picture 5"/>
          <p:cNvPicPr>
            <a:picLocks noChangeAspect="1" noChangeArrowheads="1"/>
          </p:cNvPicPr>
          <p:nvPr/>
        </p:nvPicPr>
        <p:blipFill>
          <a:blip r:embed="rId2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2601" y="4875214"/>
            <a:ext cx="549275" cy="38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55" name="Picture 4"/>
          <p:cNvPicPr>
            <a:picLocks noChangeAspect="1" noChangeArrowheads="1"/>
          </p:cNvPicPr>
          <p:nvPr/>
        </p:nvPicPr>
        <p:blipFill>
          <a:blip r:embed="rId2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2039" y="4970463"/>
            <a:ext cx="439737" cy="411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56" name="Picture 11" descr="The ZigBee Alliance"/>
          <p:cNvPicPr>
            <a:picLocks noChangeAspect="1" noChangeArrowheads="1"/>
          </p:cNvPicPr>
          <p:nvPr/>
        </p:nvPicPr>
        <p:blipFill>
          <a:blip r:embed="rId3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7663" y="5018088"/>
            <a:ext cx="781050" cy="303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57" name="Picture 7" descr="Logo"/>
          <p:cNvPicPr>
            <a:picLocks noChangeAspect="1" noChangeArrowheads="1"/>
          </p:cNvPicPr>
          <p:nvPr/>
        </p:nvPicPr>
        <p:blipFill>
          <a:blip r:embed="rId3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9676" y="4994276"/>
            <a:ext cx="646113" cy="2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58" name="Picture 9" descr="The Bluetooth technology logo."/>
          <p:cNvPicPr>
            <a:picLocks noChangeAspect="1" noChangeArrowheads="1"/>
          </p:cNvPicPr>
          <p:nvPr/>
        </p:nvPicPr>
        <p:blipFill>
          <a:blip r:embed="rId3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575" y="4953001"/>
            <a:ext cx="1068388" cy="265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59" name="Picture 11" descr="The ZigBee Alliance"/>
          <p:cNvPicPr>
            <a:picLocks noChangeAspect="1" noChangeArrowheads="1"/>
          </p:cNvPicPr>
          <p:nvPr/>
        </p:nvPicPr>
        <p:blipFill>
          <a:blip r:embed="rId3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7500" y="2671764"/>
            <a:ext cx="781050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60" name="Picture 7" descr="Logo"/>
          <p:cNvPicPr>
            <a:picLocks noChangeAspect="1" noChangeArrowheads="1"/>
          </p:cNvPicPr>
          <p:nvPr/>
        </p:nvPicPr>
        <p:blipFill>
          <a:blip r:embed="rId3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3438" y="2235201"/>
            <a:ext cx="646112" cy="2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61" name="Picture 2" descr="logo"/>
          <p:cNvPicPr>
            <a:picLocks noChangeAspect="1" noChangeArrowheads="1"/>
          </p:cNvPicPr>
          <p:nvPr/>
        </p:nvPicPr>
        <p:blipFill>
          <a:blip r:embed="rId3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6050" y="1279525"/>
            <a:ext cx="1150938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62" name="Picture 4" descr="https://www.ashrae.org/Image%20Library/Static/logo_ashrae.png?code=72c4166c-fe1f-490d-abad-d16d2147f7f2"/>
          <p:cNvPicPr>
            <a:picLocks noChangeAspect="1" noChangeArrowheads="1"/>
          </p:cNvPicPr>
          <p:nvPr/>
        </p:nvPicPr>
        <p:blipFill>
          <a:blip r:embed="rId3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3851" y="1770064"/>
            <a:ext cx="866775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63" name="Picture 8" descr="HL7"/>
          <p:cNvPicPr>
            <a:picLocks noChangeAspect="1" noChangeArrowheads="1"/>
          </p:cNvPicPr>
          <p:nvPr/>
        </p:nvPicPr>
        <p:blipFill>
          <a:blip r:embed="rId3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45550" y="2078038"/>
            <a:ext cx="5461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64" name="Picture 11"/>
          <p:cNvPicPr>
            <a:picLocks noChangeAspect="1" noChangeArrowheads="1"/>
          </p:cNvPicPr>
          <p:nvPr/>
        </p:nvPicPr>
        <p:blipFill>
          <a:blip r:embed="rId3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66264" y="2184400"/>
            <a:ext cx="1304925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65" name="Picture 13" descr="Profibus e. V. Logo"/>
          <p:cNvPicPr>
            <a:picLocks noChangeAspect="1" noChangeArrowheads="1"/>
          </p:cNvPicPr>
          <p:nvPr/>
        </p:nvPicPr>
        <p:blipFill>
          <a:blip r:embed="rId3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6464" y="4298950"/>
            <a:ext cx="1144587" cy="401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66" name="Picture 15" descr="Logo eCl@ss"/>
          <p:cNvPicPr>
            <a:picLocks noChangeAspect="1" noChangeArrowheads="1"/>
          </p:cNvPicPr>
          <p:nvPr/>
        </p:nvPicPr>
        <p:blipFill>
          <a:blip r:embed="rId3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16988" y="500063"/>
            <a:ext cx="1168400" cy="35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67" name="Picture 17" descr="Open Geospatial Consortium"/>
          <p:cNvPicPr>
            <a:picLocks noChangeAspect="1" noChangeArrowheads="1"/>
          </p:cNvPicPr>
          <p:nvPr/>
        </p:nvPicPr>
        <p:blipFill>
          <a:blip r:embed="rId3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0800" y="395288"/>
            <a:ext cx="973138" cy="608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68" name="Picture 19" descr="Home"/>
          <p:cNvPicPr>
            <a:picLocks noChangeAspect="1" noChangeArrowheads="1"/>
          </p:cNvPicPr>
          <p:nvPr/>
        </p:nvPicPr>
        <p:blipFill>
          <a:blip r:embed="rId4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2676" y="406401"/>
            <a:ext cx="1516063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69" name="Picture 23" descr="OMG-logo.jpg"/>
          <p:cNvPicPr>
            <a:picLocks noChangeAspect="1" noChangeArrowheads="1"/>
          </p:cNvPicPr>
          <p:nvPr/>
        </p:nvPicPr>
        <p:blipFill>
          <a:blip r:embed="rId4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4663" y="2087563"/>
            <a:ext cx="1123950" cy="50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70" name="图片 45" descr="IEEE1.jpg"/>
          <p:cNvPicPr>
            <a:picLocks noChangeAspect="1"/>
          </p:cNvPicPr>
          <p:nvPr/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3588" y="5354638"/>
            <a:ext cx="855662" cy="28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0" name="TextBox 122"/>
          <p:cNvSpPr txBox="1"/>
          <p:nvPr/>
        </p:nvSpPr>
        <p:spPr>
          <a:xfrm>
            <a:off x="4197351" y="5445126"/>
            <a:ext cx="708025" cy="238125"/>
          </a:xfrm>
          <a:prstGeom prst="rect">
            <a:avLst/>
          </a:prstGeom>
          <a:noFill/>
        </p:spPr>
        <p:txBody>
          <a:bodyPr lIns="67822" tIns="33906" rIns="67822" bIns="33906">
            <a:spAutoFit/>
          </a:bodyPr>
          <a:lstStyle/>
          <a:p>
            <a:pPr defTabSz="680069">
              <a:spcBef>
                <a:spcPct val="50000"/>
              </a:spcBef>
              <a:defRPr/>
            </a:pPr>
            <a:r>
              <a:rPr lang="en-US" altLang="zh-CN" sz="1100" kern="0" dirty="0">
                <a:solidFill>
                  <a:sysClr val="windowText" lastClr="000000"/>
                </a:solidFill>
                <a:latin typeface="Arial" pitchFamily="34" charset="0"/>
              </a:rPr>
              <a:t>802</a:t>
            </a:r>
          </a:p>
        </p:txBody>
      </p:sp>
      <p:pic>
        <p:nvPicPr>
          <p:cNvPr id="9272" name="Picture 25" descr="http://www.homegatewayinitiative.org/img/logo.jpg"/>
          <p:cNvPicPr>
            <a:picLocks noChangeAspect="1" noChangeArrowheads="1"/>
          </p:cNvPicPr>
          <p:nvPr/>
        </p:nvPicPr>
        <p:blipFill>
          <a:blip r:embed="rId4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8213" y="2897189"/>
            <a:ext cx="768350" cy="29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73" name="Picture 29" descr="http://www.asro.ro/romana/centru_media/pressroom/cen.JPG"/>
          <p:cNvPicPr>
            <a:picLocks noChangeAspect="1" noChangeArrowheads="1"/>
          </p:cNvPicPr>
          <p:nvPr/>
        </p:nvPicPr>
        <p:blipFill>
          <a:blip r:embed="rId4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28201" y="903288"/>
            <a:ext cx="569913" cy="450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74" name="Picture 31" descr="http://www.plattform-i40.de/sites/default/files/i40-logo.gif"/>
          <p:cNvPicPr>
            <a:picLocks noChangeAspect="1" noChangeArrowheads="1"/>
          </p:cNvPicPr>
          <p:nvPr/>
        </p:nvPicPr>
        <p:blipFill>
          <a:blip r:embed="rId4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20326" y="1433513"/>
            <a:ext cx="766763" cy="50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75" name="Picture 42"/>
          <p:cNvPicPr>
            <a:picLocks noChangeAspect="1" noChangeArrowheads="1"/>
          </p:cNvPicPr>
          <p:nvPr/>
        </p:nvPicPr>
        <p:blipFill>
          <a:blip r:embed="rId4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4264" y="1354138"/>
            <a:ext cx="738187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76" name="Picture 61" descr="C:\!! New\ETSI2015\ETSI Logo\ETSI Logo_Web.jpg"/>
          <p:cNvPicPr>
            <a:picLocks noChangeAspect="1" noChangeArrowheads="1"/>
          </p:cNvPicPr>
          <p:nvPr/>
        </p:nvPicPr>
        <p:blipFill>
          <a:blip r:embed="rId4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1" y="5207001"/>
            <a:ext cx="1084263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77" name="Picture 61" descr="C:\!! New\ETSI2015\ETSI Logo\ETSI Logo_Web.jpg"/>
          <p:cNvPicPr>
            <a:picLocks noChangeAspect="1" noChangeArrowheads="1"/>
          </p:cNvPicPr>
          <p:nvPr/>
        </p:nvPicPr>
        <p:blipFill>
          <a:blip r:embed="rId4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9126" y="3157539"/>
            <a:ext cx="1084263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78" name="Picture 2"/>
          <p:cNvPicPr>
            <a:picLocks noChangeAspect="1" noChangeArrowheads="1"/>
          </p:cNvPicPr>
          <p:nvPr/>
        </p:nvPicPr>
        <p:blipFill>
          <a:blip r:embed="rId4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8651" y="5430838"/>
            <a:ext cx="1120775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88856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Blue Green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0EA5E92C6EE1243B079AB20ED224A18" ma:contentTypeVersion="1" ma:contentTypeDescription="Create a new document." ma:contentTypeScope="" ma:versionID="31ff32be69e0f8345351ffd07a333aab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3d8b0b90613641d2007733df16481c6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2FD3A5DE-A385-4AA2-B763-383A443D8AA5}"/>
</file>

<file path=customXml/itemProps2.xml><?xml version="1.0" encoding="utf-8"?>
<ds:datastoreItem xmlns:ds="http://schemas.openxmlformats.org/officeDocument/2006/customXml" ds:itemID="{0025E2F0-A537-4337-A3E3-32201B88F6E3}"/>
</file>

<file path=customXml/itemProps3.xml><?xml version="1.0" encoding="utf-8"?>
<ds:datastoreItem xmlns:ds="http://schemas.openxmlformats.org/officeDocument/2006/customXml" ds:itemID="{BBE9B659-C4AC-4937-97CD-B8624FBBF4D2}"/>
</file>

<file path=docProps/app.xml><?xml version="1.0" encoding="utf-8"?>
<Properties xmlns="http://schemas.openxmlformats.org/officeDocument/2006/extended-properties" xmlns:vt="http://schemas.openxmlformats.org/officeDocument/2006/docPropsVTypes">
  <TotalTime>1122</TotalTime>
  <Words>408</Words>
  <Application>Microsoft Office PowerPoint</Application>
  <PresentationFormat>Widescreen</PresentationFormat>
  <Paragraphs>60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宋体</vt:lpstr>
      <vt:lpstr>Arial</vt:lpstr>
      <vt:lpstr>Calibri</vt:lpstr>
      <vt:lpstr>Calibri Light</vt:lpstr>
      <vt:lpstr>Tahoma</vt:lpstr>
      <vt:lpstr>Office Theme</vt:lpstr>
      <vt:lpstr>PowerPoint Presentation</vt:lpstr>
      <vt:lpstr>Questions for session 1</vt:lpstr>
      <vt:lpstr>Mapping IoT SDOs and alliances landscape</vt:lpstr>
    </vt:vector>
  </TitlesOfParts>
  <Company>ITU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presentation</dc:title>
  <dc:creator>Daily, Honora</dc:creator>
  <cp:lastModifiedBy>Reinhard Scholl</cp:lastModifiedBy>
  <cp:revision>84</cp:revision>
  <cp:lastPrinted>2015-07-09T09:04:39Z</cp:lastPrinted>
  <dcterms:created xsi:type="dcterms:W3CDTF">2015-04-30T14:38:43Z</dcterms:created>
  <dcterms:modified xsi:type="dcterms:W3CDTF">2015-07-10T11:02:10Z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0x010100F0EA5E92C6EE1243B079AB20ED224A18</vt:lpwstr>
  </property>
</Properties>
</file>