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57" r:id="rId5"/>
    <p:sldId id="258" r:id="rId6"/>
    <p:sldId id="260" r:id="rId7"/>
    <p:sldId id="259" r:id="rId8"/>
    <p:sldId id="261" r:id="rId9"/>
    <p:sldId id="262" r:id="rId10"/>
    <p:sldId id="265" r:id="rId11"/>
    <p:sldId id="263" r:id="rId12"/>
    <p:sldId id="264" r:id="rId13"/>
  </p:sldIdLst>
  <p:sldSz cx="12192000" cy="6858000"/>
  <p:notesSz cx="6794500" cy="9931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6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1" d="100"/>
          <a:sy n="101" d="100"/>
        </p:scale>
        <p:origin x="259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35B21E-7893-4014-8E1A-CD496E75C258}" type="datetimeFigureOut">
              <a:rPr lang="en-US" smtClean="0"/>
              <a:t>10/07/2015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DEDF8D-EF40-423C-A17D-6ACCC54CA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1727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27A926-2A52-4201-A14B-F933CE9BDB64}" type="datetimeFigureOut">
              <a:rPr lang="en-US" smtClean="0"/>
              <a:t>10/07/2015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969352-9285-4CF1-8AEC-80889BB30D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616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10/07/2015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34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10/07/2015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819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10/07/2015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1798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207963"/>
            <a:ext cx="10515600" cy="963111"/>
          </a:xfrm>
        </p:spPr>
        <p:txBody>
          <a:bodyPr>
            <a:normAutofit/>
          </a:bodyPr>
          <a:lstStyle>
            <a:lvl1pPr algn="ctr">
              <a:defRPr sz="400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19726"/>
            <a:ext cx="10515600" cy="46223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6004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10/07/2015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7958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10/07/2015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854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10/07/2015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66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10/07/2015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94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10/07/2015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986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10/07/2015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920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10/07/2015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449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819" t="77725" r="2931" b="4433"/>
          <a:stretch/>
        </p:blipFill>
        <p:spPr>
          <a:xfrm>
            <a:off x="10771252" y="5707062"/>
            <a:ext cx="1332689" cy="104086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68" t="41540" r="73048" b="4600"/>
          <a:stretch/>
        </p:blipFill>
        <p:spPr>
          <a:xfrm>
            <a:off x="120498" y="3461510"/>
            <a:ext cx="2412460" cy="314203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5"/>
          <p:cNvSpPr txBox="1">
            <a:spLocks/>
          </p:cNvSpPr>
          <p:nvPr userDrawn="1"/>
        </p:nvSpPr>
        <p:spPr>
          <a:xfrm>
            <a:off x="88414" y="6491250"/>
            <a:ext cx="2906949" cy="37196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</a:rPr>
              <a:t>GSC-19 Meeting, 15-16 July 2015, Geneva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1938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emf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emf"/><Relationship Id="rId3" Type="http://schemas.openxmlformats.org/officeDocument/2006/relationships/image" Target="../media/image8.png"/><Relationship Id="rId7" Type="http://schemas.openxmlformats.org/officeDocument/2006/relationships/image" Target="../media/image12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emf"/><Relationship Id="rId5" Type="http://schemas.openxmlformats.org/officeDocument/2006/relationships/image" Target="../media/image10.emf"/><Relationship Id="rId10" Type="http://schemas.openxmlformats.org/officeDocument/2006/relationships/image" Target="../media/image15.emf"/><Relationship Id="rId4" Type="http://schemas.openxmlformats.org/officeDocument/2006/relationships/image" Target="../media/image9.emf"/><Relationship Id="rId9" Type="http://schemas.openxmlformats.org/officeDocument/2006/relationships/image" Target="../media/image14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24000" y="1297461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 smtClean="0">
                <a:latin typeface="Calibri" panose="020F0502020204030204" pitchFamily="34" charset="0"/>
              </a:rPr>
              <a:t/>
            </a:r>
            <a:br>
              <a:rPr lang="en-US" sz="2800" b="1" dirty="0" smtClean="0">
                <a:latin typeface="Calibri" panose="020F0502020204030204" pitchFamily="34" charset="0"/>
              </a:rPr>
            </a:br>
            <a:r>
              <a:rPr lang="en-US" sz="2800" b="1" dirty="0" smtClean="0">
                <a:latin typeface="Calibri" panose="020F0502020204030204" pitchFamily="34" charset="0"/>
              </a:rPr>
              <a:t/>
            </a:r>
            <a:br>
              <a:rPr lang="en-US" sz="2800" b="1" dirty="0" smtClean="0">
                <a:latin typeface="Calibri" panose="020F0502020204030204" pitchFamily="34" charset="0"/>
              </a:rPr>
            </a:br>
            <a:r>
              <a:rPr lang="en-US" sz="2800" b="1" dirty="0" smtClean="0">
                <a:latin typeface="Calibri" panose="020F0502020204030204" pitchFamily="34" charset="0"/>
              </a:rPr>
              <a:t/>
            </a:r>
            <a:br>
              <a:rPr lang="en-US" sz="2800" b="1" dirty="0" smtClean="0">
                <a:latin typeface="Calibri" panose="020F0502020204030204" pitchFamily="34" charset="0"/>
              </a:rPr>
            </a:br>
            <a:r>
              <a:rPr lang="en-US" sz="2800" b="1" dirty="0" smtClean="0">
                <a:latin typeface="Calibri" panose="020F0502020204030204" pitchFamily="34" charset="0"/>
              </a:rPr>
              <a:t/>
            </a:r>
            <a:br>
              <a:rPr lang="en-US" sz="2800" b="1" dirty="0" smtClean="0">
                <a:latin typeface="Calibri" panose="020F0502020204030204" pitchFamily="34" charset="0"/>
              </a:rPr>
            </a:br>
            <a:endParaRPr lang="en-US" sz="2800" b="1" dirty="0">
              <a:latin typeface="Calibri" panose="020F0502020204030204" pitchFamily="34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540042" y="3107200"/>
            <a:ext cx="9144000" cy="12803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b="1" dirty="0" smtClean="0">
                <a:latin typeface="Calibri" panose="020F0502020204030204" pitchFamily="34" charset="0"/>
              </a:rPr>
              <a:t>TTC Activities on Emergency Call Accessibility</a:t>
            </a:r>
          </a:p>
          <a:p>
            <a:pPr marL="0" indent="0" algn="ctr">
              <a:buNone/>
            </a:pPr>
            <a:r>
              <a:rPr lang="en-US" b="1" dirty="0" smtClean="0">
                <a:latin typeface="Calibri" panose="020F0502020204030204" pitchFamily="34" charset="0"/>
              </a:rPr>
              <a:t>Hiroshi Hamano, </a:t>
            </a:r>
            <a:r>
              <a:rPr lang="en-US" altLang="ja-JP" b="1" dirty="0" err="1" smtClean="0">
                <a:latin typeface="Calibri" panose="020F0502020204030204" pitchFamily="34" charset="0"/>
              </a:rPr>
              <a:t>Sadahiko</a:t>
            </a:r>
            <a:r>
              <a:rPr lang="en-US" altLang="ja-JP" b="1" dirty="0" smtClean="0">
                <a:latin typeface="Calibri" panose="020F0502020204030204" pitchFamily="34" charset="0"/>
              </a:rPr>
              <a:t> Kano, Yuji Nakabayashi, </a:t>
            </a:r>
            <a:r>
              <a:rPr lang="en-US" b="1" dirty="0" smtClean="0">
                <a:latin typeface="Calibri" panose="020F0502020204030204" pitchFamily="34" charset="0"/>
              </a:rPr>
              <a:t>TTC</a:t>
            </a:r>
            <a:endParaRPr lang="en-US" b="1" dirty="0">
              <a:latin typeface="Calibri" panose="020F050202020403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8083680"/>
              </p:ext>
            </p:extLst>
          </p:nvPr>
        </p:nvGraphicFramePr>
        <p:xfrm>
          <a:off x="4019350" y="554555"/>
          <a:ext cx="7386587" cy="14858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0680"/>
                <a:gridCol w="5755907"/>
              </a:tblGrid>
              <a:tr h="388531">
                <a:tc>
                  <a:txBody>
                    <a:bodyPr/>
                    <a:lstStyle/>
                    <a:p>
                      <a:r>
                        <a:rPr lang="en-US" dirty="0" smtClean="0"/>
                        <a:t>Document No: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GSC-19_112</a:t>
                      </a:r>
                      <a:endParaRPr lang="en-US" dirty="0"/>
                    </a:p>
                  </a:txBody>
                  <a:tcPr/>
                </a:tc>
              </a:tr>
              <a:tr h="33633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Source: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dirty="0" smtClean="0"/>
                        <a:t>The</a:t>
                      </a:r>
                      <a:r>
                        <a:rPr lang="ja-JP" altLang="en-US" dirty="0" smtClean="0"/>
                        <a:t> </a:t>
                      </a:r>
                      <a:r>
                        <a:rPr lang="en-US" altLang="ja-JP" dirty="0" smtClean="0"/>
                        <a:t>Telecommunication</a:t>
                      </a:r>
                      <a:r>
                        <a:rPr lang="ja-JP" altLang="en-US" dirty="0" smtClean="0"/>
                        <a:t> </a:t>
                      </a:r>
                      <a:r>
                        <a:rPr lang="en-US" altLang="ja-JP" dirty="0" smtClean="0"/>
                        <a:t>Technology</a:t>
                      </a:r>
                      <a:r>
                        <a:rPr lang="ja-JP" altLang="en-US" dirty="0" smtClean="0"/>
                        <a:t> </a:t>
                      </a:r>
                      <a:r>
                        <a:rPr lang="en-US" altLang="ja-JP" dirty="0" smtClean="0"/>
                        <a:t>Committee (TTC)</a:t>
                      </a:r>
                      <a:endParaRPr lang="en-US" dirty="0"/>
                    </a:p>
                  </a:txBody>
                  <a:tcPr/>
                </a:tc>
              </a:tr>
              <a:tr h="33633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Contact: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Hiroshi</a:t>
                      </a:r>
                      <a:r>
                        <a:rPr lang="en-US" baseline="0" dirty="0" smtClean="0"/>
                        <a:t> Hamano</a:t>
                      </a:r>
                      <a:endParaRPr lang="en-US" dirty="0"/>
                    </a:p>
                  </a:txBody>
                  <a:tcPr/>
                </a:tc>
              </a:tr>
              <a:tr h="338791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Agenda Item: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3.12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4838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Net119 Emergency Call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Study of emergency call system which enables people with hearing and </a:t>
            </a:r>
            <a:r>
              <a:rPr lang="en-US" dirty="0" smtClean="0"/>
              <a:t>speaking disabilities to </a:t>
            </a:r>
            <a:r>
              <a:rPr lang="en-US" dirty="0"/>
              <a:t>request rescue to appropriate agencies (fire and ambulance) using smart phones</a:t>
            </a:r>
          </a:p>
        </p:txBody>
      </p:sp>
      <p:grpSp>
        <p:nvGrpSpPr>
          <p:cNvPr id="41" name="グループ化 40"/>
          <p:cNvGrpSpPr>
            <a:grpSpLocks noChangeAspect="1"/>
          </p:cNvGrpSpPr>
          <p:nvPr/>
        </p:nvGrpSpPr>
        <p:grpSpPr>
          <a:xfrm>
            <a:off x="1879187" y="2598299"/>
            <a:ext cx="8433626" cy="3917808"/>
            <a:chOff x="1600431" y="2384498"/>
            <a:chExt cx="9370696" cy="4353120"/>
          </a:xfrm>
        </p:grpSpPr>
        <p:pic>
          <p:nvPicPr>
            <p:cNvPr id="4" name="Picture 6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00431" y="2860331"/>
              <a:ext cx="3045042" cy="3877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" name="Picture 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67865" y="2860331"/>
              <a:ext cx="3045042" cy="3877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5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25774" y="2860331"/>
              <a:ext cx="3035250" cy="3877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角丸四角形 6"/>
            <p:cNvSpPr/>
            <p:nvPr/>
          </p:nvSpPr>
          <p:spPr bwMode="auto">
            <a:xfrm>
              <a:off x="5008581" y="4588537"/>
              <a:ext cx="1234091" cy="331308"/>
            </a:xfrm>
            <a:prstGeom prst="roundRect">
              <a:avLst/>
            </a:prstGeom>
            <a:solidFill>
              <a:schemeClr val="accent3"/>
            </a:solidFill>
            <a:ln w="19050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wrap="square" lIns="90000" tIns="43200" rIns="90000" bIns="43200" rtlCol="0" anchor="ctr">
              <a:noAutofit/>
            </a:bodyPr>
            <a:lstStyle/>
            <a:p>
              <a:pPr algn="ctr"/>
              <a:r>
                <a:rPr lang="en-US" altLang="ja-JP" b="1" dirty="0" smtClean="0">
                  <a:solidFill>
                    <a:srgbClr val="000000"/>
                  </a:solidFill>
                </a:rPr>
                <a:t>Fire</a:t>
              </a:r>
              <a:endParaRPr kumimoji="1" lang="ja-JP" altLang="en-US" b="1" dirty="0" smtClean="0">
                <a:solidFill>
                  <a:srgbClr val="000000"/>
                </a:solidFill>
              </a:endParaRPr>
            </a:p>
          </p:txBody>
        </p:sp>
        <p:sp>
          <p:nvSpPr>
            <p:cNvPr id="8" name="角丸四角形 7"/>
            <p:cNvSpPr/>
            <p:nvPr/>
          </p:nvSpPr>
          <p:spPr bwMode="auto">
            <a:xfrm>
              <a:off x="6261722" y="4588537"/>
              <a:ext cx="1458221" cy="331308"/>
            </a:xfrm>
            <a:prstGeom prst="roundRect">
              <a:avLst/>
            </a:prstGeom>
            <a:solidFill>
              <a:schemeClr val="accent3"/>
            </a:solidFill>
            <a:ln w="19050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wrap="square" lIns="90000" tIns="43200" rIns="90000" bIns="43200" rtlCol="0" anchor="ctr">
              <a:noAutofit/>
            </a:bodyPr>
            <a:lstStyle/>
            <a:p>
              <a:pPr algn="ctr"/>
              <a:r>
                <a:rPr lang="en-US" altLang="ja-JP" b="1" dirty="0" smtClean="0">
                  <a:solidFill>
                    <a:srgbClr val="000000"/>
                  </a:solidFill>
                </a:rPr>
                <a:t>Ambulance</a:t>
              </a:r>
              <a:endParaRPr kumimoji="1" lang="ja-JP" altLang="en-US" b="1" dirty="0" smtClean="0">
                <a:solidFill>
                  <a:srgbClr val="000000"/>
                </a:solidFill>
              </a:endParaRPr>
            </a:p>
          </p:txBody>
        </p:sp>
        <p:sp>
          <p:nvSpPr>
            <p:cNvPr id="9" name="角丸四角形 8"/>
            <p:cNvSpPr/>
            <p:nvPr/>
          </p:nvSpPr>
          <p:spPr bwMode="auto">
            <a:xfrm>
              <a:off x="6261722" y="3560362"/>
              <a:ext cx="1458221" cy="1378533"/>
            </a:xfrm>
            <a:prstGeom prst="roundRect">
              <a:avLst>
                <a:gd name="adj" fmla="val 10698"/>
              </a:avLst>
            </a:prstGeom>
            <a:noFill/>
            <a:ln w="57150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lIns="90000" tIns="43200" rIns="90000" bIns="43200" rtlCol="0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9pPr>
            </a:lstStyle>
            <a:p>
              <a:pPr marL="292100" indent="-292100" algn="ctr">
                <a:spcBef>
                  <a:spcPct val="30000"/>
                </a:spcBef>
              </a:pPr>
              <a:endParaRPr kumimoji="1" lang="ja-JP" altLang="en-US" b="1" dirty="0" smtClean="0">
                <a:solidFill>
                  <a:schemeClr val="accent6">
                    <a:lumMod val="50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sp>
          <p:nvSpPr>
            <p:cNvPr id="10" name="角丸四角形 9"/>
            <p:cNvSpPr/>
            <p:nvPr/>
          </p:nvSpPr>
          <p:spPr bwMode="auto">
            <a:xfrm>
              <a:off x="5008581" y="4982816"/>
              <a:ext cx="1234091" cy="754065"/>
            </a:xfrm>
            <a:prstGeom prst="roundRect">
              <a:avLst/>
            </a:prstGeom>
            <a:solidFill>
              <a:schemeClr val="accent3"/>
            </a:solidFill>
            <a:ln w="19050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wrap="square" lIns="90000" tIns="43200" rIns="90000" bIns="43200" rtlCol="0" anchor="ctr">
              <a:noAutofit/>
            </a:bodyPr>
            <a:lstStyle/>
            <a:p>
              <a:pPr algn="ctr"/>
              <a:r>
                <a:rPr kumimoji="1" lang="en-US" altLang="ja-JP" b="1" dirty="0" smtClean="0">
                  <a:solidFill>
                    <a:srgbClr val="000000"/>
                  </a:solidFill>
                </a:rPr>
                <a:t>Relay</a:t>
              </a:r>
            </a:p>
            <a:p>
              <a:pPr algn="ctr"/>
              <a:r>
                <a:rPr lang="en-US" altLang="ja-JP" b="1" dirty="0" smtClean="0">
                  <a:solidFill>
                    <a:srgbClr val="000000"/>
                  </a:solidFill>
                </a:rPr>
                <a:t>Service</a:t>
              </a:r>
              <a:endParaRPr kumimoji="1" lang="ja-JP" altLang="en-US" b="1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1" name="角丸四角形 10"/>
            <p:cNvSpPr/>
            <p:nvPr/>
          </p:nvSpPr>
          <p:spPr bwMode="auto">
            <a:xfrm>
              <a:off x="6348560" y="4982816"/>
              <a:ext cx="1234091" cy="754065"/>
            </a:xfrm>
            <a:prstGeom prst="roundRect">
              <a:avLst/>
            </a:prstGeom>
            <a:solidFill>
              <a:schemeClr val="accent3"/>
            </a:solidFill>
            <a:ln w="19050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wrap="square" lIns="90000" tIns="43200" rIns="90000" bIns="43200" rtlCol="0" anchor="ctr">
              <a:noAutofit/>
            </a:bodyPr>
            <a:lstStyle/>
            <a:p>
              <a:pPr algn="ctr"/>
              <a:r>
                <a:rPr kumimoji="1" lang="en-US" altLang="ja-JP" b="1" dirty="0" smtClean="0">
                  <a:solidFill>
                    <a:srgbClr val="000000"/>
                  </a:solidFill>
                </a:rPr>
                <a:t>Other</a:t>
              </a:r>
            </a:p>
            <a:p>
              <a:pPr algn="ctr"/>
              <a:r>
                <a:rPr lang="en-US" altLang="ja-JP" b="1" dirty="0" smtClean="0">
                  <a:solidFill>
                    <a:srgbClr val="000000"/>
                  </a:solidFill>
                </a:rPr>
                <a:t>Safety</a:t>
              </a:r>
            </a:p>
            <a:p>
              <a:pPr algn="ctr"/>
              <a:r>
                <a:rPr kumimoji="1" lang="en-US" altLang="ja-JP" b="1" dirty="0" err="1" smtClean="0">
                  <a:solidFill>
                    <a:srgbClr val="000000"/>
                  </a:solidFill>
                </a:rPr>
                <a:t>Servise</a:t>
              </a:r>
              <a:endParaRPr kumimoji="1" lang="ja-JP" altLang="en-US" b="1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2" name="角丸四角形 11"/>
            <p:cNvSpPr/>
            <p:nvPr/>
          </p:nvSpPr>
          <p:spPr bwMode="auto">
            <a:xfrm>
              <a:off x="5008580" y="5799852"/>
              <a:ext cx="2574071" cy="349456"/>
            </a:xfrm>
            <a:prstGeom prst="roundRect">
              <a:avLst/>
            </a:prstGeom>
            <a:solidFill>
              <a:schemeClr val="accent3"/>
            </a:solidFill>
            <a:ln w="19050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wrap="square" lIns="90000" tIns="43200" rIns="90000" bIns="43200" rtlCol="0" anchor="ctr">
              <a:noAutofit/>
            </a:bodyPr>
            <a:lstStyle/>
            <a:p>
              <a:pPr algn="ctr"/>
              <a:r>
                <a:rPr lang="en-US" altLang="ja-JP" b="1" dirty="0" smtClean="0">
                  <a:solidFill>
                    <a:srgbClr val="000000"/>
                  </a:solidFill>
                </a:rPr>
                <a:t>Pre-registration</a:t>
              </a:r>
              <a:endParaRPr kumimoji="1" lang="ja-JP" altLang="en-US" b="1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3" name="角丸四角形 12"/>
            <p:cNvSpPr/>
            <p:nvPr/>
          </p:nvSpPr>
          <p:spPr bwMode="auto">
            <a:xfrm>
              <a:off x="5008580" y="6204613"/>
              <a:ext cx="2574071" cy="349456"/>
            </a:xfrm>
            <a:prstGeom prst="roundRect">
              <a:avLst/>
            </a:prstGeom>
            <a:solidFill>
              <a:schemeClr val="accent3"/>
            </a:solidFill>
            <a:ln w="19050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wrap="square" lIns="90000" tIns="43200" rIns="90000" bIns="43200" rtlCol="0" anchor="ctr">
              <a:noAutofit/>
            </a:bodyPr>
            <a:lstStyle/>
            <a:p>
              <a:pPr algn="ctr"/>
              <a:r>
                <a:rPr lang="en-US" altLang="ja-JP" b="1" dirty="0" smtClean="0">
                  <a:solidFill>
                    <a:srgbClr val="000000"/>
                  </a:solidFill>
                </a:rPr>
                <a:t>Trial</a:t>
              </a:r>
              <a:endParaRPr kumimoji="1" lang="ja-JP" altLang="en-US" b="1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4" name="角丸四角形 13"/>
            <p:cNvSpPr/>
            <p:nvPr/>
          </p:nvSpPr>
          <p:spPr bwMode="auto">
            <a:xfrm>
              <a:off x="1701938" y="5080663"/>
              <a:ext cx="916428" cy="349456"/>
            </a:xfrm>
            <a:prstGeom prst="roundRect">
              <a:avLst/>
            </a:prstGeom>
            <a:solidFill>
              <a:schemeClr val="accent3"/>
            </a:solidFill>
            <a:ln w="19050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wrap="square" lIns="90000" tIns="43200" rIns="90000" bIns="43200" rtlCol="0" anchor="ctr">
              <a:noAutofit/>
            </a:bodyPr>
            <a:lstStyle/>
            <a:p>
              <a:pPr algn="ctr"/>
              <a:r>
                <a:rPr lang="en-US" altLang="ja-JP" sz="1400" b="1" dirty="0" smtClean="0">
                  <a:solidFill>
                    <a:srgbClr val="000000"/>
                  </a:solidFill>
                </a:rPr>
                <a:t>Music</a:t>
              </a:r>
              <a:endParaRPr kumimoji="1" lang="ja-JP" altLang="en-US" sz="1400" b="1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5" name="角丸四角形 14"/>
            <p:cNvSpPr/>
            <p:nvPr/>
          </p:nvSpPr>
          <p:spPr bwMode="auto">
            <a:xfrm>
              <a:off x="2664738" y="5080663"/>
              <a:ext cx="916428" cy="349456"/>
            </a:xfrm>
            <a:prstGeom prst="roundRect">
              <a:avLst/>
            </a:prstGeom>
            <a:solidFill>
              <a:schemeClr val="accent3"/>
            </a:solidFill>
            <a:ln w="19050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wrap="square" lIns="90000" tIns="43200" rIns="90000" bIns="43200" rtlCol="0" anchor="ctr">
              <a:noAutofit/>
            </a:bodyPr>
            <a:lstStyle/>
            <a:p>
              <a:pPr algn="ctr"/>
              <a:r>
                <a:rPr lang="en-US" altLang="ja-JP" sz="1400" b="1" dirty="0" smtClean="0">
                  <a:solidFill>
                    <a:srgbClr val="000000"/>
                  </a:solidFill>
                </a:rPr>
                <a:t>Movie</a:t>
              </a:r>
              <a:endParaRPr kumimoji="1" lang="ja-JP" altLang="en-US" sz="1400" b="1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6" name="角丸四角形 15"/>
            <p:cNvSpPr/>
            <p:nvPr/>
          </p:nvSpPr>
          <p:spPr bwMode="auto">
            <a:xfrm>
              <a:off x="3627538" y="5080663"/>
              <a:ext cx="916428" cy="349456"/>
            </a:xfrm>
            <a:prstGeom prst="roundRect">
              <a:avLst/>
            </a:prstGeom>
            <a:solidFill>
              <a:schemeClr val="accent3"/>
            </a:solidFill>
            <a:ln w="19050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wrap="square" lIns="90000" tIns="43200" rIns="90000" bIns="43200" rtlCol="0" anchor="ctr">
              <a:noAutofit/>
            </a:bodyPr>
            <a:lstStyle/>
            <a:p>
              <a:pPr algn="ctr"/>
              <a:r>
                <a:rPr lang="en-US" altLang="ja-JP" sz="1400" b="1" dirty="0" smtClean="0">
                  <a:solidFill>
                    <a:srgbClr val="000000"/>
                  </a:solidFill>
                </a:rPr>
                <a:t>Camera</a:t>
              </a:r>
              <a:endParaRPr kumimoji="1" lang="ja-JP" altLang="en-US" sz="1400" b="1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7" name="角丸四角形 16"/>
            <p:cNvSpPr/>
            <p:nvPr/>
          </p:nvSpPr>
          <p:spPr bwMode="auto">
            <a:xfrm>
              <a:off x="1701938" y="3971453"/>
              <a:ext cx="916428" cy="349456"/>
            </a:xfrm>
            <a:prstGeom prst="roundRect">
              <a:avLst/>
            </a:prstGeom>
            <a:solidFill>
              <a:schemeClr val="accent3"/>
            </a:solidFill>
            <a:ln w="19050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wrap="square" lIns="90000" tIns="43200" rIns="90000" bIns="43200" rtlCol="0" anchor="ctr">
              <a:noAutofit/>
            </a:bodyPr>
            <a:lstStyle/>
            <a:p>
              <a:pPr algn="ctr"/>
              <a:r>
                <a:rPr lang="en-US" altLang="ja-JP" sz="1400" b="1" dirty="0" smtClean="0">
                  <a:solidFill>
                    <a:srgbClr val="000000"/>
                  </a:solidFill>
                </a:rPr>
                <a:t>Email</a:t>
              </a:r>
              <a:endParaRPr kumimoji="1" lang="ja-JP" altLang="en-US" sz="1400" b="1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8" name="角丸四角形 17"/>
            <p:cNvSpPr/>
            <p:nvPr/>
          </p:nvSpPr>
          <p:spPr bwMode="auto">
            <a:xfrm>
              <a:off x="2626637" y="3971453"/>
              <a:ext cx="962799" cy="349456"/>
            </a:xfrm>
            <a:prstGeom prst="roundRect">
              <a:avLst/>
            </a:prstGeom>
            <a:solidFill>
              <a:schemeClr val="accent3"/>
            </a:solidFill>
            <a:ln w="19050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wrap="square" lIns="90000" tIns="43200" rIns="90000" bIns="43200" rtlCol="0" anchor="ctr">
              <a:noAutofit/>
            </a:bodyPr>
            <a:lstStyle/>
            <a:p>
              <a:pPr algn="ctr"/>
              <a:r>
                <a:rPr lang="en-US" altLang="ja-JP" sz="1400" b="1" dirty="0" smtClean="0">
                  <a:solidFill>
                    <a:srgbClr val="000000"/>
                  </a:solidFill>
                </a:rPr>
                <a:t>Browser</a:t>
              </a:r>
              <a:endParaRPr kumimoji="1" lang="ja-JP" altLang="en-US" sz="1400" b="1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9" name="角丸四角形 18"/>
            <p:cNvSpPr/>
            <p:nvPr/>
          </p:nvSpPr>
          <p:spPr bwMode="auto">
            <a:xfrm>
              <a:off x="3627538" y="3971453"/>
              <a:ext cx="916428" cy="349456"/>
            </a:xfrm>
            <a:prstGeom prst="roundRect">
              <a:avLst/>
            </a:prstGeom>
            <a:solidFill>
              <a:schemeClr val="accent3"/>
            </a:solidFill>
            <a:ln w="19050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wrap="square" lIns="90000" tIns="43200" rIns="90000" bIns="43200" rtlCol="0" anchor="ctr">
              <a:noAutofit/>
            </a:bodyPr>
            <a:lstStyle/>
            <a:p>
              <a:pPr algn="ctr"/>
              <a:r>
                <a:rPr lang="en-US" altLang="ja-JP" sz="1400" b="1" dirty="0" smtClean="0">
                  <a:solidFill>
                    <a:srgbClr val="000000"/>
                  </a:solidFill>
                </a:rPr>
                <a:t>Net119</a:t>
              </a:r>
              <a:endParaRPr kumimoji="1" lang="ja-JP" altLang="en-US" sz="1400" b="1" dirty="0" smtClean="0">
                <a:solidFill>
                  <a:srgbClr val="000000"/>
                </a:solidFill>
              </a:endParaRPr>
            </a:p>
          </p:txBody>
        </p:sp>
        <p:sp>
          <p:nvSpPr>
            <p:cNvPr id="20" name="角丸四角形 19"/>
            <p:cNvSpPr/>
            <p:nvPr/>
          </p:nvSpPr>
          <p:spPr bwMode="auto">
            <a:xfrm>
              <a:off x="3562116" y="3073334"/>
              <a:ext cx="1064306" cy="1249537"/>
            </a:xfrm>
            <a:prstGeom prst="roundRect">
              <a:avLst/>
            </a:prstGeom>
            <a:noFill/>
            <a:ln w="57150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lIns="90000" tIns="43200" rIns="90000" bIns="43200" rtlCol="0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9pPr>
            </a:lstStyle>
            <a:p>
              <a:pPr marL="292100" indent="-292100" algn="ctr">
                <a:spcBef>
                  <a:spcPct val="30000"/>
                </a:spcBef>
              </a:pPr>
              <a:endParaRPr kumimoji="1" lang="ja-JP" altLang="en-US" b="1" dirty="0" smtClean="0">
                <a:solidFill>
                  <a:schemeClr val="accent6">
                    <a:lumMod val="50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3325209" y="2384498"/>
              <a:ext cx="17491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/>
                <a:t>Click to choose</a:t>
              </a:r>
              <a:endParaRPr kumimoji="1" lang="ja-JP" altLang="en-US" dirty="0"/>
            </a:p>
          </p:txBody>
        </p:sp>
        <p:cxnSp>
          <p:nvCxnSpPr>
            <p:cNvPr id="22" name="直線矢印コネクタ 21"/>
            <p:cNvCxnSpPr/>
            <p:nvPr/>
          </p:nvCxnSpPr>
          <p:spPr>
            <a:xfrm flipH="1">
              <a:off x="4161707" y="2753830"/>
              <a:ext cx="114301" cy="317542"/>
            </a:xfrm>
            <a:prstGeom prst="straightConnector1">
              <a:avLst/>
            </a:prstGeom>
            <a:noFill/>
            <a:ln w="57150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</p:cxnSp>
        <p:sp>
          <p:nvSpPr>
            <p:cNvPr id="23" name="テキスト ボックス 22"/>
            <p:cNvSpPr txBox="1"/>
            <p:nvPr/>
          </p:nvSpPr>
          <p:spPr>
            <a:xfrm>
              <a:off x="6307238" y="2384498"/>
              <a:ext cx="174919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 smtClean="0"/>
                <a:t>Click to choose</a:t>
              </a:r>
              <a:endParaRPr kumimoji="1" lang="ja-JP" altLang="en-US" dirty="0"/>
            </a:p>
          </p:txBody>
        </p:sp>
        <p:pic>
          <p:nvPicPr>
            <p:cNvPr id="24" name="Picture 4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82312"/>
            <a:stretch/>
          </p:blipFill>
          <p:spPr bwMode="auto">
            <a:xfrm>
              <a:off x="7926085" y="2860332"/>
              <a:ext cx="3045042" cy="685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5" name="角丸四角形 24"/>
            <p:cNvSpPr/>
            <p:nvPr/>
          </p:nvSpPr>
          <p:spPr bwMode="auto">
            <a:xfrm>
              <a:off x="8695315" y="6132292"/>
              <a:ext cx="1234091" cy="392841"/>
            </a:xfrm>
            <a:prstGeom prst="roundRect">
              <a:avLst/>
            </a:prstGeom>
            <a:solidFill>
              <a:schemeClr val="accent3"/>
            </a:solidFill>
            <a:ln w="19050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wrap="square" lIns="90000" tIns="43200" rIns="90000" bIns="43200" rtlCol="0" anchor="ctr">
              <a:noAutofit/>
            </a:bodyPr>
            <a:lstStyle/>
            <a:p>
              <a:pPr algn="ctr"/>
              <a:r>
                <a:rPr lang="en-US" altLang="ja-JP" b="1" dirty="0" smtClean="0">
                  <a:solidFill>
                    <a:srgbClr val="000000"/>
                  </a:solidFill>
                </a:rPr>
                <a:t>SEND</a:t>
              </a:r>
              <a:endParaRPr kumimoji="1" lang="ja-JP" altLang="en-US" b="1" dirty="0" smtClean="0">
                <a:solidFill>
                  <a:srgbClr val="000000"/>
                </a:solidFill>
              </a:endParaRPr>
            </a:p>
          </p:txBody>
        </p:sp>
        <p:sp>
          <p:nvSpPr>
            <p:cNvPr id="26" name="正方形/長方形 25"/>
            <p:cNvSpPr/>
            <p:nvPr/>
          </p:nvSpPr>
          <p:spPr bwMode="auto">
            <a:xfrm>
              <a:off x="8038090" y="3546132"/>
              <a:ext cx="2695575" cy="249554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wrap="square" lIns="90000" tIns="43200" rIns="90000" bIns="43200" rtlCol="0" anchor="ctr">
              <a:noAutofit/>
            </a:bodyPr>
            <a:lstStyle/>
            <a:p>
              <a:pPr algn="ctr"/>
              <a:endParaRPr kumimoji="1" lang="ja-JP" altLang="en-US" sz="140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27" name="角丸四角形 26"/>
            <p:cNvSpPr/>
            <p:nvPr/>
          </p:nvSpPr>
          <p:spPr bwMode="auto">
            <a:xfrm>
              <a:off x="8078269" y="3614990"/>
              <a:ext cx="1234091" cy="230788"/>
            </a:xfrm>
            <a:prstGeom prst="roundRect">
              <a:avLst/>
            </a:prstGeom>
            <a:solidFill>
              <a:schemeClr val="accent3"/>
            </a:solidFill>
            <a:ln w="19050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wrap="square" lIns="90000" tIns="43200" rIns="90000" bIns="43200" rtlCol="0" anchor="ctr">
              <a:noAutofit/>
            </a:bodyPr>
            <a:lstStyle/>
            <a:p>
              <a:pPr algn="ctr"/>
              <a:r>
                <a:rPr lang="en-US" altLang="ja-JP" b="1" dirty="0" smtClean="0">
                  <a:solidFill>
                    <a:srgbClr val="000000"/>
                  </a:solidFill>
                </a:rPr>
                <a:t>Sick</a:t>
              </a:r>
              <a:endParaRPr kumimoji="1" lang="ja-JP" altLang="en-US" b="1" dirty="0" smtClean="0">
                <a:solidFill>
                  <a:srgbClr val="000000"/>
                </a:solidFill>
              </a:endParaRPr>
            </a:p>
          </p:txBody>
        </p:sp>
        <p:sp>
          <p:nvSpPr>
            <p:cNvPr id="28" name="角丸四角形 27"/>
            <p:cNvSpPr/>
            <p:nvPr/>
          </p:nvSpPr>
          <p:spPr bwMode="auto">
            <a:xfrm>
              <a:off x="9385877" y="3614990"/>
              <a:ext cx="1234091" cy="230788"/>
            </a:xfrm>
            <a:prstGeom prst="roundRect">
              <a:avLst/>
            </a:prstGeom>
            <a:solidFill>
              <a:schemeClr val="accent3"/>
            </a:solidFill>
            <a:ln w="19050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wrap="square" lIns="90000" tIns="43200" rIns="90000" bIns="43200" rtlCol="0" anchor="ctr">
              <a:noAutofit/>
            </a:bodyPr>
            <a:lstStyle/>
            <a:p>
              <a:pPr algn="ctr"/>
              <a:r>
                <a:rPr lang="en-US" altLang="ja-JP" b="1" dirty="0" smtClean="0">
                  <a:solidFill>
                    <a:srgbClr val="000000"/>
                  </a:solidFill>
                </a:rPr>
                <a:t>Injury</a:t>
              </a:r>
              <a:endParaRPr kumimoji="1" lang="ja-JP" altLang="en-US" b="1" dirty="0" smtClean="0">
                <a:solidFill>
                  <a:srgbClr val="000000"/>
                </a:solidFill>
              </a:endParaRPr>
            </a:p>
          </p:txBody>
        </p:sp>
        <p:pic>
          <p:nvPicPr>
            <p:cNvPr id="29" name="Picture 3"/>
            <p:cNvPicPr>
              <a:picLocks noChangeAspect="1" noChangeArrowheads="1"/>
            </p:cNvPicPr>
            <p:nvPr/>
          </p:nvPicPr>
          <p:blipFill rotWithShape="1">
            <a:blip r:embed="rId5" cstate="print"/>
            <a:srcRect l="44456" t="38074" r="25143" b="26282"/>
            <a:stretch/>
          </p:blipFill>
          <p:spPr bwMode="auto">
            <a:xfrm>
              <a:off x="8188014" y="4175920"/>
              <a:ext cx="1035311" cy="15407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30" name="正方形/長方形 29"/>
            <p:cNvSpPr/>
            <p:nvPr/>
          </p:nvSpPr>
          <p:spPr bwMode="auto">
            <a:xfrm>
              <a:off x="8023798" y="3167512"/>
              <a:ext cx="2709867" cy="371085"/>
            </a:xfrm>
            <a:prstGeom prst="rect">
              <a:avLst/>
            </a:prstGeom>
            <a:solidFill>
              <a:schemeClr val="tx1"/>
            </a:solidFill>
            <a:ln w="19050">
              <a:noFill/>
              <a:prstDash val="solid"/>
              <a:miter lim="800000"/>
              <a:headEnd/>
              <a:tailEnd/>
            </a:ln>
          </p:spPr>
          <p:txBody>
            <a:bodyPr wrap="square" lIns="90000" tIns="43200" rIns="90000" bIns="43200" rtlCol="0" anchor="ctr">
              <a:noAutofit/>
            </a:bodyPr>
            <a:lstStyle/>
            <a:p>
              <a:pPr algn="ctr"/>
              <a:r>
                <a:rPr lang="en-US" altLang="ja-JP" b="1" dirty="0" smtClean="0">
                  <a:solidFill>
                    <a:schemeClr val="bg1"/>
                  </a:solidFill>
                </a:rPr>
                <a:t>Net119 – Ambulance -</a:t>
              </a:r>
              <a:endParaRPr kumimoji="1" lang="ja-JP" altLang="en-US" b="1" dirty="0" smtClean="0">
                <a:solidFill>
                  <a:schemeClr val="bg1"/>
                </a:solidFill>
              </a:endParaRPr>
            </a:p>
          </p:txBody>
        </p:sp>
        <p:sp>
          <p:nvSpPr>
            <p:cNvPr id="31" name="正方形/長方形 30"/>
            <p:cNvSpPr/>
            <p:nvPr/>
          </p:nvSpPr>
          <p:spPr bwMode="auto">
            <a:xfrm>
              <a:off x="4865474" y="3167512"/>
              <a:ext cx="2823416" cy="371085"/>
            </a:xfrm>
            <a:prstGeom prst="rect">
              <a:avLst/>
            </a:prstGeom>
            <a:solidFill>
              <a:schemeClr val="tx1"/>
            </a:solidFill>
            <a:ln w="19050">
              <a:noFill/>
              <a:prstDash val="solid"/>
              <a:miter lim="800000"/>
              <a:headEnd/>
              <a:tailEnd/>
            </a:ln>
          </p:spPr>
          <p:txBody>
            <a:bodyPr wrap="square" lIns="90000" tIns="43200" rIns="90000" bIns="43200" rtlCol="0" anchor="ctr">
              <a:noAutofit/>
            </a:bodyPr>
            <a:lstStyle/>
            <a:p>
              <a:pPr algn="ctr"/>
              <a:r>
                <a:rPr lang="en-US" altLang="ja-JP" b="1" dirty="0" smtClean="0">
                  <a:solidFill>
                    <a:schemeClr val="bg1"/>
                  </a:solidFill>
                </a:rPr>
                <a:t>Net119</a:t>
              </a:r>
              <a:endParaRPr kumimoji="1" lang="ja-JP" altLang="en-US" b="1" dirty="0" smtClean="0">
                <a:solidFill>
                  <a:schemeClr val="bg1"/>
                </a:solidFill>
              </a:endParaRPr>
            </a:p>
          </p:txBody>
        </p:sp>
        <p:cxnSp>
          <p:nvCxnSpPr>
            <p:cNvPr id="32" name="直線矢印コネクタ 31"/>
            <p:cNvCxnSpPr/>
            <p:nvPr/>
          </p:nvCxnSpPr>
          <p:spPr>
            <a:xfrm flipH="1">
              <a:off x="6989981" y="2753830"/>
              <a:ext cx="287106" cy="762611"/>
            </a:xfrm>
            <a:prstGeom prst="straightConnector1">
              <a:avLst/>
            </a:prstGeom>
            <a:noFill/>
            <a:ln w="57150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</p:cxnSp>
        <p:sp>
          <p:nvSpPr>
            <p:cNvPr id="33" name="テキスト ボックス 32"/>
            <p:cNvSpPr txBox="1"/>
            <p:nvPr/>
          </p:nvSpPr>
          <p:spPr>
            <a:xfrm>
              <a:off x="8065123" y="3853312"/>
              <a:ext cx="260247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 smtClean="0"/>
                <a:t>Which part of the body?</a:t>
              </a:r>
              <a:endParaRPr kumimoji="1" lang="ja-JP" altLang="en-US" dirty="0"/>
            </a:p>
          </p:txBody>
        </p:sp>
        <p:sp>
          <p:nvSpPr>
            <p:cNvPr id="34" name="テキスト ボックス 33"/>
            <p:cNvSpPr txBox="1"/>
            <p:nvPr/>
          </p:nvSpPr>
          <p:spPr>
            <a:xfrm>
              <a:off x="8065123" y="5630336"/>
              <a:ext cx="260247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 smtClean="0"/>
                <a:t>Bleeding</a:t>
              </a:r>
              <a:endParaRPr kumimoji="1" lang="ja-JP" altLang="en-US" dirty="0"/>
            </a:p>
          </p:txBody>
        </p:sp>
        <p:sp>
          <p:nvSpPr>
            <p:cNvPr id="35" name="角丸四角形 34"/>
            <p:cNvSpPr/>
            <p:nvPr/>
          </p:nvSpPr>
          <p:spPr bwMode="auto">
            <a:xfrm>
              <a:off x="9216177" y="4563118"/>
              <a:ext cx="1426458" cy="230788"/>
            </a:xfrm>
            <a:prstGeom prst="roundRect">
              <a:avLst/>
            </a:prstGeom>
            <a:solidFill>
              <a:schemeClr val="accent3"/>
            </a:solidFill>
            <a:ln w="19050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wrap="square" lIns="90000" tIns="43200" rIns="90000" bIns="43200" rtlCol="0" anchor="ctr">
              <a:noAutofit/>
            </a:bodyPr>
            <a:lstStyle/>
            <a:p>
              <a:pPr algn="ctr"/>
              <a:r>
                <a:rPr lang="en-US" altLang="ja-JP" b="1" dirty="0" smtClean="0">
                  <a:solidFill>
                    <a:srgbClr val="000000"/>
                  </a:solidFill>
                </a:rPr>
                <a:t>Front view</a:t>
              </a:r>
              <a:endParaRPr kumimoji="1" lang="ja-JP" altLang="en-US" b="1" dirty="0" smtClean="0">
                <a:solidFill>
                  <a:srgbClr val="000000"/>
                </a:solidFill>
              </a:endParaRPr>
            </a:p>
          </p:txBody>
        </p:sp>
        <p:sp>
          <p:nvSpPr>
            <p:cNvPr id="36" name="角丸四角形 35"/>
            <p:cNvSpPr/>
            <p:nvPr/>
          </p:nvSpPr>
          <p:spPr bwMode="auto">
            <a:xfrm>
              <a:off x="9898360" y="5721755"/>
              <a:ext cx="721608" cy="230788"/>
            </a:xfrm>
            <a:prstGeom prst="roundRect">
              <a:avLst/>
            </a:prstGeom>
            <a:solidFill>
              <a:schemeClr val="accent3"/>
            </a:solidFill>
            <a:ln w="19050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wrap="square" lIns="90000" tIns="43200" rIns="90000" bIns="43200" rtlCol="0" anchor="ctr">
              <a:noAutofit/>
            </a:bodyPr>
            <a:lstStyle/>
            <a:p>
              <a:pPr algn="ctr"/>
              <a:r>
                <a:rPr lang="en-US" altLang="ja-JP" b="1" dirty="0" smtClean="0">
                  <a:solidFill>
                    <a:srgbClr val="000000"/>
                  </a:solidFill>
                </a:rPr>
                <a:t>No</a:t>
              </a:r>
              <a:endParaRPr kumimoji="1" lang="ja-JP" altLang="en-US" b="1" dirty="0" smtClean="0">
                <a:solidFill>
                  <a:srgbClr val="000000"/>
                </a:solidFill>
              </a:endParaRPr>
            </a:p>
          </p:txBody>
        </p:sp>
        <p:sp>
          <p:nvSpPr>
            <p:cNvPr id="37" name="角丸四角形 36"/>
            <p:cNvSpPr/>
            <p:nvPr/>
          </p:nvSpPr>
          <p:spPr bwMode="auto">
            <a:xfrm>
              <a:off x="9216177" y="4838430"/>
              <a:ext cx="1426458" cy="230788"/>
            </a:xfrm>
            <a:prstGeom prst="roundRect">
              <a:avLst/>
            </a:prstGeom>
            <a:solidFill>
              <a:schemeClr val="accent3"/>
            </a:solidFill>
            <a:ln w="19050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wrap="square" lIns="90000" tIns="43200" rIns="90000" bIns="43200" rtlCol="0" anchor="ctr">
              <a:noAutofit/>
            </a:bodyPr>
            <a:lstStyle/>
            <a:p>
              <a:pPr algn="ctr"/>
              <a:r>
                <a:rPr lang="en-US" altLang="ja-JP" b="1" dirty="0" smtClean="0">
                  <a:solidFill>
                    <a:srgbClr val="000000"/>
                  </a:solidFill>
                </a:rPr>
                <a:t>Back view</a:t>
              </a:r>
              <a:endParaRPr kumimoji="1" lang="ja-JP" altLang="en-US" b="1" dirty="0" smtClean="0">
                <a:solidFill>
                  <a:srgbClr val="000000"/>
                </a:solidFill>
              </a:endParaRPr>
            </a:p>
          </p:txBody>
        </p:sp>
        <p:sp>
          <p:nvSpPr>
            <p:cNvPr id="38" name="角丸四角形 37"/>
            <p:cNvSpPr/>
            <p:nvPr/>
          </p:nvSpPr>
          <p:spPr bwMode="auto">
            <a:xfrm>
              <a:off x="9120594" y="5721755"/>
              <a:ext cx="721608" cy="230788"/>
            </a:xfrm>
            <a:prstGeom prst="roundRect">
              <a:avLst/>
            </a:prstGeom>
            <a:solidFill>
              <a:schemeClr val="accent3"/>
            </a:solidFill>
            <a:ln w="19050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wrap="square" lIns="90000" tIns="43200" rIns="90000" bIns="43200" rtlCol="0" anchor="ctr">
              <a:noAutofit/>
            </a:bodyPr>
            <a:lstStyle/>
            <a:p>
              <a:pPr algn="ctr"/>
              <a:r>
                <a:rPr lang="en-US" altLang="ja-JP" b="1" dirty="0" smtClean="0">
                  <a:solidFill>
                    <a:srgbClr val="000000"/>
                  </a:solidFill>
                </a:rPr>
                <a:t>Yes</a:t>
              </a:r>
              <a:endParaRPr kumimoji="1" lang="ja-JP" altLang="en-US" b="1" dirty="0" smtClean="0">
                <a:solidFill>
                  <a:srgbClr val="000000"/>
                </a:solidFill>
              </a:endParaRPr>
            </a:p>
          </p:txBody>
        </p:sp>
        <p:sp>
          <p:nvSpPr>
            <p:cNvPr id="39" name="右矢印 38"/>
            <p:cNvSpPr/>
            <p:nvPr/>
          </p:nvSpPr>
          <p:spPr bwMode="auto">
            <a:xfrm>
              <a:off x="4494230" y="4332202"/>
              <a:ext cx="495300" cy="1125377"/>
            </a:xfrm>
            <a:prstGeom prst="rightArrow">
              <a:avLst/>
            </a:prstGeom>
            <a:solidFill>
              <a:srgbClr val="FFCC99"/>
            </a:solidFill>
            <a:ln w="19050">
              <a:solidFill>
                <a:srgbClr val="993300"/>
              </a:solidFill>
              <a:prstDash val="solid"/>
              <a:miter lim="800000"/>
              <a:headEnd/>
              <a:tailEnd/>
            </a:ln>
          </p:spPr>
          <p:txBody>
            <a:bodyPr wrap="square" lIns="90000" tIns="43200" rIns="90000" bIns="43200" rtlCol="0" anchor="ctr">
              <a:noAutofit/>
            </a:bodyPr>
            <a:lstStyle/>
            <a:p>
              <a:pPr algn="ctr"/>
              <a:endParaRPr kumimoji="1" lang="ja-JP" altLang="en-US" sz="140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40" name="右矢印 39"/>
            <p:cNvSpPr/>
            <p:nvPr/>
          </p:nvSpPr>
          <p:spPr bwMode="auto">
            <a:xfrm>
              <a:off x="7656385" y="4332202"/>
              <a:ext cx="495300" cy="1125377"/>
            </a:xfrm>
            <a:prstGeom prst="rightArrow">
              <a:avLst/>
            </a:prstGeom>
            <a:solidFill>
              <a:srgbClr val="FFCC99"/>
            </a:solidFill>
            <a:ln w="19050">
              <a:solidFill>
                <a:srgbClr val="993300"/>
              </a:solidFill>
              <a:prstDash val="solid"/>
              <a:miter lim="800000"/>
              <a:headEnd/>
              <a:tailEnd/>
            </a:ln>
          </p:spPr>
          <p:txBody>
            <a:bodyPr wrap="square" lIns="90000" tIns="43200" rIns="90000" bIns="43200" rtlCol="0" anchor="ctr">
              <a:noAutofit/>
            </a:bodyPr>
            <a:lstStyle/>
            <a:p>
              <a:pPr algn="ctr"/>
              <a:endParaRPr kumimoji="1" lang="ja-JP" altLang="en-US" sz="1400" dirty="0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2" name="テキスト ボックス 41"/>
          <p:cNvSpPr txBox="1"/>
          <p:nvPr/>
        </p:nvSpPr>
        <p:spPr>
          <a:xfrm>
            <a:off x="2774815" y="6516107"/>
            <a:ext cx="9854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Net119 : The appellation of the emergency rescue request system for fire and ambulance in Japan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14458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19727"/>
            <a:ext cx="11249416" cy="2403209"/>
          </a:xfrm>
        </p:spPr>
        <p:txBody>
          <a:bodyPr>
            <a:normAutofit/>
          </a:bodyPr>
          <a:lstStyle/>
          <a:p>
            <a:r>
              <a:rPr lang="en-US" dirty="0" smtClean="0"/>
              <a:t>360,000 oral communication-disabled people in Japan</a:t>
            </a:r>
          </a:p>
          <a:p>
            <a:r>
              <a:rPr lang="en-US" dirty="0" smtClean="0"/>
              <a:t>Emergency call should be a universal social infrastructure.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FAX is currently the only alternative to phone calls.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dirty="0"/>
              <a:t> </a:t>
            </a:r>
            <a:r>
              <a:rPr lang="en-US" dirty="0" smtClean="0"/>
              <a:t>          </a:t>
            </a:r>
            <a:r>
              <a:rPr lang="en-US" dirty="0" smtClean="0">
                <a:solidFill>
                  <a:srgbClr val="FF0000"/>
                </a:solidFill>
              </a:rPr>
              <a:t>Emergency call through internet (Smartphones, Cell phones, and PCs)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864" y="104303"/>
            <a:ext cx="11028218" cy="96311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Needs for Emergency Call other than Oral Communication</a:t>
            </a:r>
            <a:endParaRPr lang="en-US" dirty="0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 rotWithShape="1">
          <a:blip r:embed="rId2"/>
          <a:srcRect l="22808" t="7890" b="9488"/>
          <a:stretch/>
        </p:blipFill>
        <p:spPr>
          <a:xfrm>
            <a:off x="2326105" y="3823897"/>
            <a:ext cx="5085405" cy="2676953"/>
          </a:xfrm>
          <a:prstGeom prst="rect">
            <a:avLst/>
          </a:prstGeom>
          <a:noFill/>
        </p:spPr>
      </p:pic>
      <p:sp>
        <p:nvSpPr>
          <p:cNvPr id="5" name="テキスト ボックス 4"/>
          <p:cNvSpPr txBox="1"/>
          <p:nvPr/>
        </p:nvSpPr>
        <p:spPr>
          <a:xfrm>
            <a:off x="1379621" y="3512627"/>
            <a:ext cx="948799" cy="2933495"/>
          </a:xfrm>
          <a:prstGeom prst="rect">
            <a:avLst/>
          </a:prstGeom>
          <a:solidFill>
            <a:schemeClr val="bg1">
              <a:alpha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endParaRPr kumimoji="1" lang="en-US" altLang="ja-JP" dirty="0" smtClean="0"/>
          </a:p>
          <a:p>
            <a:pPr algn="r"/>
            <a:endParaRPr kumimoji="1" lang="en-US" altLang="ja-JP" dirty="0"/>
          </a:p>
          <a:p>
            <a:pPr algn="r"/>
            <a:r>
              <a:rPr kumimoji="1" lang="en-US" altLang="ja-JP" dirty="0" smtClean="0"/>
              <a:t>FAX</a:t>
            </a:r>
          </a:p>
          <a:p>
            <a:pPr algn="r"/>
            <a:endParaRPr kumimoji="1" lang="en-US" altLang="ja-JP" dirty="0"/>
          </a:p>
          <a:p>
            <a:pPr algn="r"/>
            <a:r>
              <a:rPr kumimoji="1" lang="en-US" altLang="ja-JP" dirty="0" smtClean="0"/>
              <a:t>Email</a:t>
            </a:r>
          </a:p>
          <a:p>
            <a:pPr algn="r"/>
            <a:endParaRPr kumimoji="1" lang="en-US" altLang="ja-JP" dirty="0"/>
          </a:p>
          <a:p>
            <a:pPr algn="r"/>
            <a:r>
              <a:rPr kumimoji="1" lang="en-US" altLang="ja-JP" dirty="0" smtClean="0"/>
              <a:t>Web</a:t>
            </a:r>
          </a:p>
          <a:p>
            <a:pPr algn="r"/>
            <a:endParaRPr kumimoji="1" lang="en-US" altLang="ja-JP" dirty="0"/>
          </a:p>
          <a:p>
            <a:pPr algn="r">
              <a:lnSpc>
                <a:spcPts val="1600"/>
              </a:lnSpc>
            </a:pPr>
            <a:r>
              <a:rPr kumimoji="1" lang="en-US" altLang="ja-JP" dirty="0" smtClean="0"/>
              <a:t>Private Security</a:t>
            </a:r>
          </a:p>
          <a:p>
            <a:pPr algn="r">
              <a:lnSpc>
                <a:spcPts val="1600"/>
              </a:lnSpc>
            </a:pPr>
            <a:r>
              <a:rPr kumimoji="1" lang="en-US" altLang="ja-JP" dirty="0" smtClean="0"/>
              <a:t>Service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411510" y="3770150"/>
            <a:ext cx="46407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>
                <a:solidFill>
                  <a:schemeClr val="accent6">
                    <a:lumMod val="75000"/>
                  </a:schemeClr>
                </a:solidFill>
              </a:rPr>
              <a:t>Emergency Call </a:t>
            </a:r>
            <a:r>
              <a:rPr kumimoji="1" lang="en-US" altLang="ja-JP" sz="2800" dirty="0" smtClean="0">
                <a:solidFill>
                  <a:schemeClr val="accent6">
                    <a:lumMod val="75000"/>
                  </a:schemeClr>
                </a:solidFill>
              </a:rPr>
              <a:t>other </a:t>
            </a:r>
            <a:r>
              <a:rPr kumimoji="1" lang="en-US" altLang="ja-JP" sz="2800" dirty="0">
                <a:solidFill>
                  <a:schemeClr val="accent6">
                    <a:lumMod val="75000"/>
                  </a:schemeClr>
                </a:solidFill>
              </a:rPr>
              <a:t>than </a:t>
            </a:r>
            <a:endParaRPr kumimoji="1" lang="en-US" altLang="ja-JP" sz="2800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kumimoji="1" lang="en-US" altLang="ja-JP" sz="2800" dirty="0" smtClean="0">
                <a:solidFill>
                  <a:schemeClr val="accent6">
                    <a:lumMod val="75000"/>
                  </a:schemeClr>
                </a:solidFill>
              </a:rPr>
              <a:t>Oral Communication</a:t>
            </a:r>
            <a:endParaRPr kumimoji="1" lang="ja-JP" alt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右矢印 6"/>
          <p:cNvSpPr/>
          <p:nvPr/>
        </p:nvSpPr>
        <p:spPr>
          <a:xfrm>
            <a:off x="1215777" y="3055464"/>
            <a:ext cx="363255" cy="352610"/>
          </a:xfrm>
          <a:prstGeom prst="rightArrow">
            <a:avLst>
              <a:gd name="adj1" fmla="val 50000"/>
              <a:gd name="adj2" fmla="val 50001"/>
            </a:avLst>
          </a:prstGeom>
          <a:solidFill>
            <a:srgbClr val="FF0000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411510" y="5922819"/>
            <a:ext cx="47804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Source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: Fire and Disaster Management Agency</a:t>
            </a:r>
          </a:p>
          <a:p>
            <a:r>
              <a:rPr kumimoji="1" lang="en-US" altLang="ja-JP" dirty="0" smtClean="0"/>
              <a:t>‘Technical meeting </a:t>
            </a:r>
            <a:r>
              <a:rPr kumimoji="1" lang="en-US" altLang="ja-JP" dirty="0"/>
              <a:t>about emergency call </a:t>
            </a:r>
            <a:r>
              <a:rPr kumimoji="1" lang="en-US" altLang="ja-JP" dirty="0" smtClean="0"/>
              <a:t>system for </a:t>
            </a:r>
            <a:r>
              <a:rPr kumimoji="1" lang="en-US" altLang="ja-JP" dirty="0"/>
              <a:t>people with hearing and speaking </a:t>
            </a:r>
            <a:r>
              <a:rPr kumimoji="1" lang="en-US" altLang="ja-JP" dirty="0" smtClean="0"/>
              <a:t>difficulties’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49292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Net119 System Configuration</a:t>
            </a:r>
            <a:endParaRPr lang="en-US" dirty="0"/>
          </a:p>
        </p:txBody>
      </p:sp>
      <p:sp>
        <p:nvSpPr>
          <p:cNvPr id="4" name="正方形/長方形 3"/>
          <p:cNvSpPr/>
          <p:nvPr/>
        </p:nvSpPr>
        <p:spPr bwMode="auto">
          <a:xfrm>
            <a:off x="1516548" y="1559330"/>
            <a:ext cx="9271314" cy="4731348"/>
          </a:xfrm>
          <a:prstGeom prst="rect">
            <a:avLst/>
          </a:prstGeom>
          <a:solidFill>
            <a:srgbClr val="FFFFFF">
              <a:lumMod val="95000"/>
            </a:srgbClr>
          </a:solidFill>
          <a:ln w="1905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lIns="90000" tIns="43200" rIns="90000" bIns="43200" rtlCol="0" anchor="ctr"/>
          <a:lstStyle/>
          <a:p>
            <a:pPr marL="292100" marR="0" lvl="0" indent="-292100" algn="ctr" defTabSz="91440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1" i="0" u="none" strike="noStrike" kern="0" cap="none" spc="0" normalizeH="0" baseline="0" noProof="0" dirty="0" smtClean="0">
              <a:ln>
                <a:noFill/>
              </a:ln>
              <a:solidFill>
                <a:srgbClr val="F79646">
                  <a:lumMod val="50000"/>
                </a:srgbClr>
              </a:solidFill>
              <a:effectLst/>
              <a:uLnTx/>
              <a:uFillTx/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4838572" y="2986223"/>
            <a:ext cx="3067139" cy="1626561"/>
          </a:xfrm>
          <a:prstGeom prst="roundRect">
            <a:avLst>
              <a:gd name="adj" fmla="val 2308"/>
            </a:avLst>
          </a:prstGeom>
          <a:solidFill>
            <a:srgbClr val="CCECFF"/>
          </a:solidFill>
          <a:ln w="28575" cap="flat" cmpd="sng" algn="ctr">
            <a:solidFill>
              <a:srgbClr val="00CC99">
                <a:lumMod val="75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7427" y="3480092"/>
            <a:ext cx="471374" cy="713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4" descr="MC90043487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239" y="4997350"/>
            <a:ext cx="911612" cy="913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1583068" y="3394431"/>
            <a:ext cx="621925" cy="863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081603" y="3321340"/>
            <a:ext cx="547179" cy="7645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639549" y="3540625"/>
            <a:ext cx="973912" cy="906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0313117" y="4144822"/>
            <a:ext cx="475171" cy="264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7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696987">
            <a:off x="2016149" y="3662973"/>
            <a:ext cx="293805" cy="408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円/楕円 12"/>
          <p:cNvSpPr/>
          <p:nvPr/>
        </p:nvSpPr>
        <p:spPr>
          <a:xfrm>
            <a:off x="2548523" y="3543553"/>
            <a:ext cx="1368152" cy="565055"/>
          </a:xfrm>
          <a:prstGeom prst="ellipse">
            <a:avLst/>
          </a:prstGeom>
          <a:solidFill>
            <a:srgbClr val="FFFFFF"/>
          </a:solidFill>
          <a:ln w="28575" cap="flat" cmpd="sng" algn="ctr">
            <a:solidFill>
              <a:srgbClr val="000000"/>
            </a:solidFill>
            <a:prstDash val="solid"/>
          </a:ln>
          <a:effectLst/>
        </p:spPr>
        <p:txBody>
          <a:bodyPr lIns="36000" tIns="36000" rIns="36000" bIns="36000"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Internet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(3G/4G/Wi-Fi)</a:t>
            </a:r>
            <a:endParaRPr kumimoji="1" lang="ja-JP" altLang="en-US" sz="9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14" name="Picture 12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040663" y="1761042"/>
            <a:ext cx="579656" cy="808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5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623620" y="3716496"/>
            <a:ext cx="1296144" cy="238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6" name="直線矢印コネクタ 15"/>
          <p:cNvCxnSpPr>
            <a:endCxn id="13" idx="2"/>
          </p:cNvCxnSpPr>
          <p:nvPr/>
        </p:nvCxnSpPr>
        <p:spPr>
          <a:xfrm>
            <a:off x="2262369" y="3826080"/>
            <a:ext cx="286154" cy="1"/>
          </a:xfrm>
          <a:prstGeom prst="straightConnector1">
            <a:avLst/>
          </a:prstGeom>
          <a:noFill/>
          <a:ln w="38100" cap="flat" cmpd="sng" algn="ctr">
            <a:solidFill>
              <a:srgbClr val="000000"/>
            </a:solidFill>
            <a:prstDash val="solid"/>
            <a:headEnd type="none" w="med" len="med"/>
            <a:tailEnd type="none" w="med" len="med"/>
          </a:ln>
          <a:effectLst/>
        </p:spPr>
      </p:cxnSp>
      <p:cxnSp>
        <p:nvCxnSpPr>
          <p:cNvPr id="17" name="直線矢印コネクタ 16"/>
          <p:cNvCxnSpPr/>
          <p:nvPr/>
        </p:nvCxnSpPr>
        <p:spPr>
          <a:xfrm>
            <a:off x="3916675" y="3826080"/>
            <a:ext cx="1006728" cy="0"/>
          </a:xfrm>
          <a:prstGeom prst="straightConnector1">
            <a:avLst/>
          </a:prstGeom>
          <a:noFill/>
          <a:ln w="38100" cap="flat" cmpd="sng" algn="ctr">
            <a:solidFill>
              <a:srgbClr val="000000"/>
            </a:solidFill>
            <a:prstDash val="solid"/>
            <a:headEnd type="none" w="med" len="med"/>
            <a:tailEnd type="none" w="med" len="med"/>
          </a:ln>
          <a:effectLst/>
        </p:spPr>
      </p:cxnSp>
      <p:cxnSp>
        <p:nvCxnSpPr>
          <p:cNvPr id="18" name="直線矢印コネクタ 17"/>
          <p:cNvCxnSpPr>
            <a:stCxn id="6" idx="3"/>
            <a:endCxn id="15" idx="1"/>
          </p:cNvCxnSpPr>
          <p:nvPr/>
        </p:nvCxnSpPr>
        <p:spPr>
          <a:xfrm flipV="1">
            <a:off x="5358801" y="3835606"/>
            <a:ext cx="264819" cy="1085"/>
          </a:xfrm>
          <a:prstGeom prst="straightConnector1">
            <a:avLst/>
          </a:prstGeom>
          <a:noFill/>
          <a:ln w="38100" cap="flat" cmpd="sng" algn="ctr">
            <a:solidFill>
              <a:srgbClr val="000000"/>
            </a:solidFill>
            <a:prstDash val="solid"/>
            <a:headEnd type="none" w="med" len="med"/>
            <a:tailEnd type="none" w="med" len="med"/>
          </a:ln>
          <a:effectLst/>
        </p:spPr>
      </p:cxnSp>
      <p:cxnSp>
        <p:nvCxnSpPr>
          <p:cNvPr id="19" name="直線矢印コネクタ 18"/>
          <p:cNvCxnSpPr/>
          <p:nvPr/>
        </p:nvCxnSpPr>
        <p:spPr>
          <a:xfrm>
            <a:off x="6869821" y="3826080"/>
            <a:ext cx="1883047" cy="0"/>
          </a:xfrm>
          <a:prstGeom prst="straightConnector1">
            <a:avLst/>
          </a:prstGeom>
          <a:noFill/>
          <a:ln w="38100" cap="flat" cmpd="sng" algn="ctr">
            <a:solidFill>
              <a:srgbClr val="000000"/>
            </a:solidFill>
            <a:prstDash val="solid"/>
            <a:headEnd type="none" w="med" len="med"/>
            <a:tailEnd type="none" w="med" len="med"/>
          </a:ln>
          <a:effectLst/>
        </p:spPr>
      </p:cxnSp>
      <p:sp>
        <p:nvSpPr>
          <p:cNvPr id="20" name="テキスト ボックス 19"/>
          <p:cNvSpPr txBox="1"/>
          <p:nvPr/>
        </p:nvSpPr>
        <p:spPr>
          <a:xfrm>
            <a:off x="5399391" y="3293652"/>
            <a:ext cx="18936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Net119 </a:t>
            </a:r>
            <a:r>
              <a:rPr kumimoji="1" lang="en-US" altLang="ja-JP" sz="1600" dirty="0" err="1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GateWay</a:t>
            </a:r>
            <a:endParaRPr kumimoji="1" lang="ja-JP" altLang="en-US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22" name="直線矢印コネクタ 21"/>
          <p:cNvCxnSpPr>
            <a:stCxn id="15" idx="0"/>
          </p:cNvCxnSpPr>
          <p:nvPr/>
        </p:nvCxnSpPr>
        <p:spPr>
          <a:xfrm flipV="1">
            <a:off x="6271692" y="2871923"/>
            <a:ext cx="0" cy="844573"/>
          </a:xfrm>
          <a:prstGeom prst="straightConnector1">
            <a:avLst/>
          </a:prstGeom>
          <a:noFill/>
          <a:ln w="38100" cap="flat" cmpd="sng" algn="ctr">
            <a:solidFill>
              <a:srgbClr val="000000"/>
            </a:solidFill>
            <a:prstDash val="sysDot"/>
            <a:headEnd type="none" w="med" len="med"/>
            <a:tailEnd type="none" w="med" len="med"/>
          </a:ln>
          <a:effectLst/>
        </p:spPr>
      </p:cxnSp>
      <p:cxnSp>
        <p:nvCxnSpPr>
          <p:cNvPr id="23" name="直線矢印コネクタ 22"/>
          <p:cNvCxnSpPr>
            <a:stCxn id="15" idx="2"/>
          </p:cNvCxnSpPr>
          <p:nvPr/>
        </p:nvCxnSpPr>
        <p:spPr>
          <a:xfrm>
            <a:off x="6271692" y="3954715"/>
            <a:ext cx="11777" cy="1342707"/>
          </a:xfrm>
          <a:prstGeom prst="straightConnector1">
            <a:avLst/>
          </a:prstGeom>
          <a:noFill/>
          <a:ln w="38100" cap="flat" cmpd="sng" algn="ctr">
            <a:solidFill>
              <a:srgbClr val="000000"/>
            </a:solidFill>
            <a:prstDash val="solid"/>
            <a:headEnd type="none" w="med" len="med"/>
            <a:tailEnd type="none" w="med" len="med"/>
          </a:ln>
          <a:effectLst/>
        </p:spPr>
      </p:cxnSp>
      <p:sp>
        <p:nvSpPr>
          <p:cNvPr id="24" name="テキスト ボックス 23"/>
          <p:cNvSpPr txBox="1"/>
          <p:nvPr/>
        </p:nvSpPr>
        <p:spPr>
          <a:xfrm>
            <a:off x="9058684" y="3511080"/>
            <a:ext cx="719607" cy="318924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HTTP</a:t>
            </a:r>
            <a:endParaRPr kumimoji="1" lang="ja-JP" altLang="en-US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5" name="フリーフォーム 24"/>
          <p:cNvSpPr/>
          <p:nvPr/>
        </p:nvSpPr>
        <p:spPr>
          <a:xfrm>
            <a:off x="6926358" y="4755532"/>
            <a:ext cx="3262962" cy="827336"/>
          </a:xfrm>
          <a:custGeom>
            <a:avLst/>
            <a:gdLst>
              <a:gd name="connsiteX0" fmla="*/ 0 w 1386840"/>
              <a:gd name="connsiteY0" fmla="*/ 670560 h 670560"/>
              <a:gd name="connsiteX1" fmla="*/ 1386840 w 1386840"/>
              <a:gd name="connsiteY1" fmla="*/ 670560 h 670560"/>
              <a:gd name="connsiteX2" fmla="*/ 1386840 w 1386840"/>
              <a:gd name="connsiteY2" fmla="*/ 0 h 670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86840" h="670560">
                <a:moveTo>
                  <a:pt x="0" y="670560"/>
                </a:moveTo>
                <a:lnTo>
                  <a:pt x="1386840" y="670560"/>
                </a:lnTo>
                <a:lnTo>
                  <a:pt x="1386840" y="0"/>
                </a:lnTo>
              </a:path>
            </a:pathLst>
          </a:custGeom>
          <a:noFill/>
          <a:ln w="38100" cap="flat" cmpd="sng" algn="ctr">
            <a:solidFill>
              <a:srgbClr val="AAE2CA">
                <a:lumMod val="75000"/>
              </a:srgbClr>
            </a:solidFill>
            <a:prstDash val="solid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9832080" y="5582870"/>
            <a:ext cx="731843" cy="318924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PTN</a:t>
            </a:r>
            <a:endParaRPr kumimoji="1" lang="ja-JP" altLang="en-US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0" name="フリーフォーム 29"/>
          <p:cNvSpPr/>
          <p:nvPr/>
        </p:nvSpPr>
        <p:spPr>
          <a:xfrm rot="5400000">
            <a:off x="3686028" y="2934589"/>
            <a:ext cx="895464" cy="4401097"/>
          </a:xfrm>
          <a:custGeom>
            <a:avLst/>
            <a:gdLst>
              <a:gd name="connsiteX0" fmla="*/ 0 w 1386840"/>
              <a:gd name="connsiteY0" fmla="*/ 670560 h 670560"/>
              <a:gd name="connsiteX1" fmla="*/ 1386840 w 1386840"/>
              <a:gd name="connsiteY1" fmla="*/ 670560 h 670560"/>
              <a:gd name="connsiteX2" fmla="*/ 1386840 w 1386840"/>
              <a:gd name="connsiteY2" fmla="*/ 0 h 670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86840" h="670560">
                <a:moveTo>
                  <a:pt x="0" y="670560"/>
                </a:moveTo>
                <a:lnTo>
                  <a:pt x="1386840" y="670560"/>
                </a:lnTo>
                <a:lnTo>
                  <a:pt x="1386840" y="0"/>
                </a:lnTo>
              </a:path>
            </a:pathLst>
          </a:custGeom>
          <a:noFill/>
          <a:ln w="38100" cap="flat" cmpd="sng" algn="ctr">
            <a:solidFill>
              <a:srgbClr val="000000">
                <a:lumMod val="60000"/>
                <a:lumOff val="40000"/>
              </a:srgbClr>
            </a:solidFill>
            <a:prstDash val="solid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5169304" y="5555367"/>
            <a:ext cx="845976" cy="318924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HTML</a:t>
            </a:r>
            <a:endParaRPr kumimoji="1" lang="ja-JP" altLang="en-US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2" name="円/楕円 31"/>
          <p:cNvSpPr/>
          <p:nvPr/>
        </p:nvSpPr>
        <p:spPr>
          <a:xfrm>
            <a:off x="7238122" y="3607095"/>
            <a:ext cx="1218921" cy="432000"/>
          </a:xfrm>
          <a:prstGeom prst="ellipse">
            <a:avLst/>
          </a:prstGeom>
          <a:solidFill>
            <a:srgbClr val="FFFFFF"/>
          </a:solidFill>
          <a:ln w="28575" cap="flat" cmpd="sng" algn="ctr">
            <a:solidFill>
              <a:srgbClr val="000000"/>
            </a:solidFill>
            <a:prstDash val="solid"/>
          </a:ln>
          <a:effectLst/>
        </p:spPr>
        <p:txBody>
          <a:bodyPr lIns="36000" tIns="36000" rIns="36000" bIns="36000"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IP-VPN</a:t>
            </a:r>
            <a:endParaRPr kumimoji="1" lang="ja-JP" altLang="en-US" sz="16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9171418" y="4444666"/>
            <a:ext cx="17245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Control Center</a:t>
            </a:r>
            <a:endParaRPr kumimoji="1" lang="ja-JP" altLang="en-US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3683792" y="5859790"/>
            <a:ext cx="53558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Relay Service Center</a:t>
            </a:r>
            <a:endParaRPr kumimoji="1" lang="ja-JP" altLang="en-US" sz="16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4844418" y="2585886"/>
            <a:ext cx="29091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GW</a:t>
            </a:r>
            <a:r>
              <a:rPr kumimoji="1"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1" lang="en-US" altLang="ja-JP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Administrator</a:t>
            </a:r>
            <a:endParaRPr kumimoji="1" lang="ja-JP" altLang="en-US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50" name="直線矢印コネクタ 49"/>
          <p:cNvCxnSpPr/>
          <p:nvPr/>
        </p:nvCxnSpPr>
        <p:spPr>
          <a:xfrm>
            <a:off x="8752868" y="3826080"/>
            <a:ext cx="996601" cy="0"/>
          </a:xfrm>
          <a:prstGeom prst="straightConnector1">
            <a:avLst/>
          </a:prstGeom>
          <a:noFill/>
          <a:ln w="38100" cap="flat" cmpd="sng" algn="ctr">
            <a:solidFill>
              <a:srgbClr val="000000"/>
            </a:solidFill>
            <a:prstDash val="solid"/>
            <a:headEnd type="none" w="med" len="med"/>
            <a:tailEnd type="none" w="med" len="med"/>
          </a:ln>
          <a:effectLst/>
        </p:spPr>
      </p:cxnSp>
      <p:pic>
        <p:nvPicPr>
          <p:cNvPr id="5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5756" y="4142451"/>
            <a:ext cx="471374" cy="713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4" name="テキスト ボックス 63"/>
          <p:cNvSpPr txBox="1"/>
          <p:nvPr/>
        </p:nvSpPr>
        <p:spPr>
          <a:xfrm>
            <a:off x="3947470" y="3511080"/>
            <a:ext cx="839281" cy="318924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HTTPS</a:t>
            </a:r>
            <a:endParaRPr kumimoji="1" lang="ja-JP" altLang="en-US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4859820" y="4225015"/>
            <a:ext cx="1093037" cy="318924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600" dirty="0" err="1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FireWalls</a:t>
            </a:r>
            <a:endParaRPr kumimoji="1" lang="ja-JP" altLang="en-US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7014788" y="4955665"/>
            <a:ext cx="2039744" cy="565146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Sign Language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Translator</a:t>
            </a:r>
            <a:endParaRPr kumimoji="1" lang="ja-JP" altLang="en-US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1583068" y="4331171"/>
            <a:ext cx="839281" cy="318924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Caller</a:t>
            </a:r>
            <a:endParaRPr kumimoji="1" lang="ja-JP" altLang="en-US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2448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‘Emergency Call WP’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9040" y="1316707"/>
            <a:ext cx="10278979" cy="4688679"/>
          </a:xfrm>
          <a:solidFill>
            <a:schemeClr val="bg1">
              <a:alpha val="75000"/>
            </a:schemeClr>
          </a:solidFill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Started in 2012</a:t>
            </a:r>
          </a:p>
          <a:p>
            <a:r>
              <a:rPr lang="en-US" dirty="0" smtClean="0"/>
              <a:t>25 companies and organizations involved</a:t>
            </a:r>
            <a:endParaRPr lang="en-US" strike="sngStrike" dirty="0" smtClean="0"/>
          </a:p>
          <a:p>
            <a:r>
              <a:rPr lang="en-US" dirty="0" smtClean="0"/>
              <a:t>First proposal to ITU-T SG16/Q26 in June 2014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Draft Recommendation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*</a:t>
            </a:r>
            <a:r>
              <a:rPr lang="en-US" dirty="0" smtClean="0"/>
              <a:t> was accepted as the baseline text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       for further study.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/>
              <a:t> </a:t>
            </a:r>
            <a:r>
              <a:rPr lang="en-US" dirty="0" smtClean="0"/>
              <a:t>         </a:t>
            </a:r>
            <a:r>
              <a:rPr lang="en-US" sz="2300" dirty="0" smtClean="0">
                <a:solidFill>
                  <a:schemeClr val="accent6">
                    <a:lumMod val="75000"/>
                  </a:schemeClr>
                </a:solidFill>
              </a:rPr>
              <a:t>*</a:t>
            </a:r>
            <a:r>
              <a:rPr lang="de-CH" altLang="ja-JP" sz="2300" b="1" dirty="0">
                <a:solidFill>
                  <a:schemeClr val="accent6">
                    <a:lumMod val="75000"/>
                  </a:schemeClr>
                </a:solidFill>
              </a:rPr>
              <a:t>Draft new ITU-T </a:t>
            </a:r>
            <a:r>
              <a:rPr lang="de-CH" altLang="ja-JP" sz="2300" b="1" dirty="0" smtClean="0">
                <a:solidFill>
                  <a:schemeClr val="accent6">
                    <a:lumMod val="75000"/>
                  </a:schemeClr>
                </a:solidFill>
              </a:rPr>
              <a:t>H.ACC-RDE: </a:t>
            </a:r>
            <a:r>
              <a:rPr lang="en-GB" altLang="ja-JP" sz="2300" b="1" dirty="0" smtClean="0">
                <a:solidFill>
                  <a:schemeClr val="accent6">
                    <a:lumMod val="75000"/>
                  </a:schemeClr>
                </a:solidFill>
              </a:rPr>
              <a:t>Application </a:t>
            </a:r>
            <a:r>
              <a:rPr lang="en-GB" altLang="ja-JP" sz="2300" b="1" dirty="0">
                <a:solidFill>
                  <a:schemeClr val="accent6">
                    <a:lumMod val="75000"/>
                  </a:schemeClr>
                </a:solidFill>
              </a:rPr>
              <a:t>layer information elements</a:t>
            </a:r>
            <a:r>
              <a:rPr lang="en-GB" altLang="ja-JP" sz="2300" dirty="0">
                <a:solidFill>
                  <a:schemeClr val="accent6">
                    <a:lumMod val="75000"/>
                  </a:schemeClr>
                </a:solidFill>
              </a:rPr>
              <a:t> </a:t>
            </a:r>
            <a:r>
              <a:rPr lang="en-GB" altLang="ja-JP" sz="2300" b="1" dirty="0">
                <a:solidFill>
                  <a:schemeClr val="accent6">
                    <a:lumMod val="75000"/>
                  </a:schemeClr>
                </a:solidFill>
              </a:rPr>
              <a:t> at the </a:t>
            </a:r>
            <a:r>
              <a:rPr lang="en-GB" altLang="ja-JP" sz="2300" b="1" dirty="0" smtClean="0">
                <a:solidFill>
                  <a:schemeClr val="accent6">
                    <a:lumMod val="75000"/>
                  </a:schemeClr>
                </a:solidFill>
              </a:rPr>
              <a:t>terminal-to-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altLang="ja-JP" sz="23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altLang="ja-JP" sz="2300" b="1" dirty="0" smtClean="0">
                <a:solidFill>
                  <a:schemeClr val="accent6">
                    <a:lumMod val="75000"/>
                  </a:schemeClr>
                </a:solidFill>
              </a:rPr>
              <a:t>              network </a:t>
            </a:r>
            <a:r>
              <a:rPr lang="en-GB" altLang="ja-JP" sz="2300" b="1" dirty="0">
                <a:solidFill>
                  <a:schemeClr val="accent6">
                    <a:lumMod val="75000"/>
                  </a:schemeClr>
                </a:solidFill>
              </a:rPr>
              <a:t>interface to improve accessibility to fire and ambulance emergency </a:t>
            </a:r>
            <a:r>
              <a:rPr lang="en-GB" altLang="ja-JP" sz="2300" b="1" dirty="0" smtClean="0">
                <a:solidFill>
                  <a:schemeClr val="accent6">
                    <a:lumMod val="75000"/>
                  </a:schemeClr>
                </a:solidFill>
              </a:rPr>
              <a:t>services</a:t>
            </a:r>
            <a:endParaRPr lang="en-US" dirty="0" smtClean="0"/>
          </a:p>
          <a:p>
            <a:r>
              <a:rPr lang="en-US" dirty="0" smtClean="0"/>
              <a:t>2 contributions in February 2015</a:t>
            </a:r>
          </a:p>
          <a:p>
            <a:r>
              <a:rPr lang="en-US" dirty="0" smtClean="0"/>
              <a:t>Field tests with cooperation by oral communication-disabled people</a:t>
            </a:r>
          </a:p>
          <a:p>
            <a:pPr marL="0" indent="0">
              <a:spcBef>
                <a:spcPts val="0"/>
              </a:spcBef>
              <a:buNone/>
            </a:pPr>
            <a:r>
              <a:rPr lang="ja-JP" altLang="en-US" dirty="0"/>
              <a:t> </a:t>
            </a:r>
            <a:r>
              <a:rPr lang="ja-JP" altLang="en-US" dirty="0" smtClean="0"/>
              <a:t>  </a:t>
            </a:r>
            <a:r>
              <a:rPr lang="en-US" altLang="ja-JP" dirty="0" smtClean="0"/>
              <a:t>in December 2014.</a:t>
            </a:r>
            <a:endParaRPr lang="en-US" dirty="0" smtClean="0"/>
          </a:p>
          <a:p>
            <a:r>
              <a:rPr lang="en-US" dirty="0" smtClean="0"/>
              <a:t>Updated draft Recommendation to be submitted to SG16/Q26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</a:t>
            </a:r>
            <a:r>
              <a:rPr lang="en-US" dirty="0" smtClean="0"/>
              <a:t>  in October 2015. </a:t>
            </a:r>
          </a:p>
        </p:txBody>
      </p:sp>
    </p:spTree>
    <p:extLst>
      <p:ext uri="{BB962C8B-B14F-4D97-AF65-F5344CB8AC3E}">
        <p14:creationId xmlns:p14="http://schemas.microsoft.com/office/powerpoint/2010/main" val="1662070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 smtClean="0"/>
              <a:t>Field Test Results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700" b="1" dirty="0" smtClean="0"/>
              <a:t>(in December, 2014, at Saitama Seibu Area outside of Tokyo)</a:t>
            </a:r>
            <a:endParaRPr lang="en-US" sz="27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3463" y="1262404"/>
            <a:ext cx="11728537" cy="2113738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Text chat duration does not fit to the emergency call, especially in a panic situation.</a:t>
            </a:r>
          </a:p>
          <a:p>
            <a:pPr marL="0" indent="0">
              <a:lnSpc>
                <a:spcPct val="80000"/>
              </a:lnSpc>
              <a:spcBef>
                <a:spcPts val="600"/>
              </a:spcBef>
              <a:buNone/>
            </a:pPr>
            <a:r>
              <a:rPr lang="en-US" sz="2400" dirty="0" smtClean="0"/>
              <a:t>    Simple Yes/No pre-set questions improved the correspondence delay.</a:t>
            </a:r>
          </a:p>
          <a:p>
            <a:pPr>
              <a:lnSpc>
                <a:spcPct val="110000"/>
              </a:lnSpc>
            </a:pPr>
            <a:r>
              <a:rPr lang="en-US" sz="2400" dirty="0" smtClean="0"/>
              <a:t>GPS data of the user terminal proved to be powerful to identify user’s location. </a:t>
            </a:r>
          </a:p>
          <a:p>
            <a:pPr marL="0" indent="0">
              <a:lnSpc>
                <a:spcPct val="80000"/>
              </a:lnSpc>
              <a:spcBef>
                <a:spcPts val="600"/>
              </a:spcBef>
              <a:buNone/>
            </a:pPr>
            <a:r>
              <a:rPr lang="en-US" sz="2400" dirty="0" smtClean="0"/>
              <a:t>    Additional manual location pointing on a map improved the location search accuracy.</a:t>
            </a:r>
          </a:p>
          <a:p>
            <a:pPr marL="0" indent="0">
              <a:buNone/>
            </a:pPr>
            <a:endParaRPr lang="en-US" sz="2400" dirty="0" smtClean="0"/>
          </a:p>
          <a:p>
            <a:endParaRPr lang="en-US" sz="2400" dirty="0" smtClean="0"/>
          </a:p>
        </p:txBody>
      </p:sp>
      <p:pic>
        <p:nvPicPr>
          <p:cNvPr id="4" name="Picture 1" descr="C:\Users\m.fukuda\Documents\【fkd_files】\02_1304～(消防庁公募)聴覚・言語機能障がいに対応した緊急通報\【20_報告書_2014年度】\写真\ドーン追加試験\IMG_8094a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42" b="8813"/>
          <a:stretch/>
        </p:blipFill>
        <p:spPr bwMode="auto">
          <a:xfrm>
            <a:off x="339210" y="3074041"/>
            <a:ext cx="2589831" cy="3677734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2886" y="3074041"/>
            <a:ext cx="2572109" cy="3680974"/>
          </a:xfrm>
          <a:prstGeom prst="rect">
            <a:avLst/>
          </a:prstGeom>
        </p:spPr>
      </p:pic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0809873"/>
              </p:ext>
            </p:extLst>
          </p:nvPr>
        </p:nvGraphicFramePr>
        <p:xfrm>
          <a:off x="5995444" y="3074041"/>
          <a:ext cx="5854176" cy="3596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8584"/>
                <a:gridCol w="901874"/>
                <a:gridCol w="375780"/>
                <a:gridCol w="814192"/>
                <a:gridCol w="901874"/>
                <a:gridCol w="901872"/>
              </a:tblGrid>
              <a:tr h="573864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Emergency Call Duration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User Device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#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Text Chat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Y/N Q/A</a:t>
                      </a:r>
                    </a:p>
                    <a:p>
                      <a:r>
                        <a:rPr kumimoji="1" lang="en-US" altLang="ja-JP" sz="1600" dirty="0" smtClean="0"/>
                        <a:t>Map I/O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Ref.</a:t>
                      </a:r>
                      <a:endParaRPr kumimoji="1" lang="ja-JP" altLang="en-US" sz="1600" dirty="0"/>
                    </a:p>
                  </a:txBody>
                  <a:tcPr/>
                </a:tc>
              </a:tr>
              <a:tr h="332237">
                <a:tc rowSpan="9"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Incident : Fire</a:t>
                      </a:r>
                    </a:p>
                    <a:p>
                      <a:r>
                        <a:rPr kumimoji="1" lang="en-US" altLang="ja-JP" sz="1600" dirty="0" smtClean="0"/>
                        <a:t>Location</a:t>
                      </a:r>
                      <a:r>
                        <a:rPr kumimoji="1" lang="en-US" altLang="ja-JP" sz="1600" baseline="0" dirty="0" smtClean="0"/>
                        <a:t> : </a:t>
                      </a:r>
                    </a:p>
                    <a:p>
                      <a:r>
                        <a:rPr kumimoji="1" lang="en-US" altLang="ja-JP" sz="1600" baseline="0" dirty="0" smtClean="0"/>
                        <a:t>      Not at home</a:t>
                      </a:r>
                    </a:p>
                    <a:p>
                      <a:pPr algn="l"/>
                      <a:r>
                        <a:rPr kumimoji="1" lang="en-US" altLang="ja-JP" sz="1600" baseline="0" dirty="0" smtClean="0"/>
                        <a:t>      Outside of the</a:t>
                      </a:r>
                    </a:p>
                    <a:p>
                      <a:pPr algn="r"/>
                      <a:r>
                        <a:rPr kumimoji="1" lang="en-US" altLang="ja-JP" sz="1600" baseline="0" dirty="0" smtClean="0"/>
                        <a:t>building</a:t>
                      </a:r>
                    </a:p>
                    <a:p>
                      <a:r>
                        <a:rPr kumimoji="1" lang="en-US" altLang="ja-JP" sz="1600" dirty="0" smtClean="0"/>
                        <a:t>      Local</a:t>
                      </a:r>
                      <a:r>
                        <a:rPr kumimoji="1" lang="en-US" altLang="ja-JP" sz="1600" baseline="0" dirty="0" smtClean="0"/>
                        <a:t> fire dept.</a:t>
                      </a:r>
                    </a:p>
                    <a:p>
                      <a:pPr algn="r"/>
                      <a:r>
                        <a:rPr kumimoji="1" lang="en-US" altLang="ja-JP" sz="1600" baseline="0" dirty="0" smtClean="0"/>
                        <a:t> s</a:t>
                      </a:r>
                      <a:r>
                        <a:rPr kumimoji="1" lang="en-US" altLang="ja-JP" sz="1600" dirty="0" smtClean="0"/>
                        <a:t>ervice area </a:t>
                      </a:r>
                      <a:endParaRPr kumimoji="1" lang="ja-JP" altLang="en-US" sz="1600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Android</a:t>
                      </a:r>
                    </a:p>
                    <a:p>
                      <a:pPr algn="ctr"/>
                      <a:r>
                        <a:rPr kumimoji="1" lang="en-US" altLang="ja-JP" sz="1600" dirty="0" smtClean="0"/>
                        <a:t>Smart</a:t>
                      </a:r>
                    </a:p>
                    <a:p>
                      <a:pPr algn="ctr"/>
                      <a:r>
                        <a:rPr kumimoji="1" lang="en-US" altLang="ja-JP" sz="1600" dirty="0" smtClean="0"/>
                        <a:t>Phone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 smtClean="0"/>
                        <a:t>1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 smtClean="0"/>
                        <a:t>75 sec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/>
                        <a:t>46 sec</a:t>
                      </a:r>
                      <a:endParaRPr kumimoji="1" lang="ja-JP" altLang="en-US" sz="1600" dirty="0" smtClean="0"/>
                    </a:p>
                  </a:txBody>
                  <a:tcPr/>
                </a:tc>
                <a:tc rowSpan="9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/>
                        <a:t>42 sec</a:t>
                      </a:r>
                      <a:endParaRPr kumimoji="1" lang="ja-JP" altLang="en-US" sz="1600" dirty="0" smtClean="0"/>
                    </a:p>
                    <a:p>
                      <a:pPr algn="ctr"/>
                      <a:endParaRPr kumimoji="1" lang="en-US" altLang="ja-JP" sz="1600" dirty="0" smtClean="0"/>
                    </a:p>
                    <a:p>
                      <a:pPr algn="ctr"/>
                      <a:r>
                        <a:rPr kumimoji="1" lang="en-US" altLang="ja-JP" sz="1600" dirty="0" smtClean="0"/>
                        <a:t>Normal</a:t>
                      </a:r>
                    </a:p>
                    <a:p>
                      <a:pPr algn="ctr"/>
                      <a:r>
                        <a:rPr kumimoji="1" lang="en-US" altLang="ja-JP" sz="1600" dirty="0" smtClean="0"/>
                        <a:t>Voice Call</a:t>
                      </a:r>
                    </a:p>
                    <a:p>
                      <a:pPr algn="ctr"/>
                      <a:r>
                        <a:rPr kumimoji="1" lang="en-US" altLang="ja-JP" sz="1600" dirty="0" smtClean="0"/>
                        <a:t>(Ave.)</a:t>
                      </a:r>
                      <a:endParaRPr kumimoji="1" lang="ja-JP" altLang="en-US" sz="1600" dirty="0"/>
                    </a:p>
                  </a:txBody>
                  <a:tcPr anchor="ctr"/>
                </a:tc>
              </a:tr>
              <a:tr h="332237">
                <a:tc vMerge="1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 smtClean="0"/>
                        <a:t>2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 smtClean="0"/>
                        <a:t>71 sec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/>
                        <a:t>32 sec </a:t>
                      </a:r>
                      <a:endParaRPr kumimoji="1" lang="ja-JP" alt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332237">
                <a:tc vMerge="1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 smtClean="0"/>
                        <a:t>3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 smtClean="0"/>
                        <a:t>77 sec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/>
                        <a:t>24 sec</a:t>
                      </a:r>
                      <a:endParaRPr kumimoji="1" lang="ja-JP" altLang="en-US" sz="1600" dirty="0" smtClean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332237">
                <a:tc vMerge="1"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iPhone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 smtClean="0"/>
                        <a:t>1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 smtClean="0"/>
                        <a:t>88 sec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/>
                        <a:t>46 sec</a:t>
                      </a:r>
                      <a:endParaRPr kumimoji="1" lang="ja-JP" altLang="en-US" sz="1600" dirty="0" smtClean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332237">
                <a:tc vMerge="1"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 smtClean="0"/>
                        <a:t>2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 smtClean="0"/>
                        <a:t>83 sec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/>
                        <a:t>32 sec</a:t>
                      </a:r>
                      <a:endParaRPr kumimoji="1" lang="ja-JP" altLang="en-US" sz="1600" dirty="0" smtClean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332237">
                <a:tc vMerge="1"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 smtClean="0"/>
                        <a:t>3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/>
                        <a:t>94 sec</a:t>
                      </a:r>
                      <a:endParaRPr kumimoji="1" lang="ja-JP" alt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/>
                        <a:t>30 sec</a:t>
                      </a:r>
                      <a:endParaRPr kumimoji="1" lang="ja-JP" altLang="en-US" sz="1600" dirty="0" smtClean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332237">
                <a:tc vMerge="1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Feature</a:t>
                      </a:r>
                    </a:p>
                    <a:p>
                      <a:pPr algn="ctr"/>
                      <a:r>
                        <a:rPr kumimoji="1" lang="en-US" altLang="ja-JP" sz="1600" dirty="0" smtClean="0"/>
                        <a:t>Phone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 smtClean="0"/>
                        <a:t>1</a:t>
                      </a:r>
                      <a:endParaRPr kumimoji="1" lang="ja-JP" altLang="en-US" sz="1600" dirty="0"/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/>
                        <a:t>169 sec</a:t>
                      </a:r>
                      <a:endParaRPr kumimoji="1" lang="ja-JP" altLang="en-US" sz="1600" dirty="0" smtClean="0"/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/>
                        <a:t>40 sec</a:t>
                      </a:r>
                      <a:endParaRPr kumimoji="1" lang="ja-JP" altLang="en-US" sz="1600" dirty="0" smtClean="0"/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237">
                <a:tc vMerge="1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 smtClean="0"/>
                        <a:t>2</a:t>
                      </a:r>
                      <a:endParaRPr kumimoji="1" lang="ja-JP" altLang="en-US" sz="1600" dirty="0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/>
                        <a:t>145 sec</a:t>
                      </a:r>
                      <a:endParaRPr kumimoji="1" lang="ja-JP" altLang="en-US" sz="1600" dirty="0" smtClean="0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/>
                        <a:t>35 sec</a:t>
                      </a:r>
                      <a:endParaRPr kumimoji="1" lang="ja-JP" altLang="en-US" sz="1600" dirty="0" smtClean="0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237">
                <a:tc vMerge="1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 smtClean="0"/>
                        <a:t>3</a:t>
                      </a:r>
                      <a:endParaRPr kumimoji="1" lang="ja-JP" altLang="en-US" sz="1600" dirty="0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/>
                        <a:t>148 sec</a:t>
                      </a:r>
                      <a:endParaRPr kumimoji="1" lang="ja-JP" altLang="en-US" sz="1600" dirty="0" smtClean="0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/>
                        <a:t>38 sec</a:t>
                      </a:r>
                      <a:endParaRPr kumimoji="1" lang="ja-JP" altLang="en-US" sz="1600" dirty="0" smtClean="0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0100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Anybody, Anywhere, Any Circumstances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19726"/>
            <a:ext cx="11098428" cy="4672155"/>
          </a:xfrm>
          <a:solidFill>
            <a:schemeClr val="bg1">
              <a:alpha val="75000"/>
            </a:schemeClr>
          </a:solidFill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Goal : Seamless and Universal Emergency Call Systems </a:t>
            </a:r>
          </a:p>
          <a:p>
            <a:pPr>
              <a:spcBef>
                <a:spcPts val="2400"/>
              </a:spcBef>
            </a:pPr>
            <a:r>
              <a:rPr lang="en-US" dirty="0" smtClean="0"/>
              <a:t>Potential 20M elderly people with listening difficulties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 smtClean="0"/>
              <a:t>        The fact would be a substantial issue in the h</a:t>
            </a:r>
            <a:r>
              <a:rPr lang="en-US" altLang="ja-JP" dirty="0" smtClean="0"/>
              <a:t>ighly-aging society. </a:t>
            </a:r>
            <a:endParaRPr lang="en-US" dirty="0" smtClean="0"/>
          </a:p>
          <a:p>
            <a:pPr>
              <a:spcBef>
                <a:spcPts val="1200"/>
              </a:spcBef>
            </a:pPr>
            <a:r>
              <a:rPr lang="en-US" dirty="0" smtClean="0"/>
              <a:t>Increasing foreign visitors with language disabilities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dirty="0" smtClean="0"/>
              <a:t>        The Issue would be extended to the different communication disability cases.</a:t>
            </a:r>
          </a:p>
          <a:p>
            <a:pPr>
              <a:spcBef>
                <a:spcPts val="1200"/>
              </a:spcBef>
            </a:pPr>
            <a:r>
              <a:rPr lang="en-US" altLang="ja-JP" dirty="0" smtClean="0"/>
              <a:t>Similar or better usability and performance compared to the telephone systems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dirty="0" smtClean="0"/>
              <a:t>        ‘Telephone’ or ‘Internet’ would be an option for the normal users.</a:t>
            </a:r>
            <a:endParaRPr lang="en-US" altLang="ja-JP" dirty="0"/>
          </a:p>
          <a:p>
            <a:pPr>
              <a:spcBef>
                <a:spcPts val="1200"/>
              </a:spcBef>
            </a:pPr>
            <a:r>
              <a:rPr lang="en-US" dirty="0" smtClean="0"/>
              <a:t>PSTN showed weakness, </a:t>
            </a:r>
            <a:r>
              <a:rPr lang="en-US" altLang="ja-JP" dirty="0"/>
              <a:t>compared to </a:t>
            </a:r>
            <a:r>
              <a:rPr lang="en-US" altLang="ja-JP" dirty="0" smtClean="0"/>
              <a:t>Internet, </a:t>
            </a:r>
            <a:r>
              <a:rPr lang="en-US" dirty="0" smtClean="0"/>
              <a:t>under the earthquake disaster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Emergency call via internet would provide an alternative measure </a:t>
            </a:r>
          </a:p>
          <a:p>
            <a:pPr marL="0" indent="0">
              <a:lnSpc>
                <a:spcPts val="2800"/>
              </a:lnSpc>
              <a:spcBef>
                <a:spcPts val="0"/>
              </a:spcBef>
              <a:buNone/>
            </a:pPr>
            <a:r>
              <a:rPr lang="en-US" dirty="0"/>
              <a:t> </a:t>
            </a:r>
            <a:r>
              <a:rPr lang="en-US" dirty="0" smtClean="0"/>
              <a:t>       during a telephone network congestion or outage.</a:t>
            </a:r>
          </a:p>
          <a:p>
            <a:pPr marL="0" indent="0">
              <a:lnSpc>
                <a:spcPts val="2800"/>
              </a:lnSpc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lnSpc>
                <a:spcPts val="2800"/>
              </a:lnSpc>
              <a:spcBef>
                <a:spcPts val="0"/>
              </a:spcBef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311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‘Accessibility Sub-WG’ 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19727"/>
            <a:ext cx="11098428" cy="4808078"/>
          </a:xfrm>
          <a:solidFill>
            <a:schemeClr val="bg1">
              <a:alpha val="75000"/>
            </a:schemeClr>
          </a:solidFill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altLang="ja-JP" dirty="0">
                <a:solidFill>
                  <a:srgbClr val="FF0000"/>
                </a:solidFill>
              </a:rPr>
              <a:t>To the D</a:t>
            </a:r>
            <a:r>
              <a:rPr lang="en-US" altLang="ja-JP" dirty="0" smtClean="0">
                <a:solidFill>
                  <a:srgbClr val="FF0000"/>
                </a:solidFill>
              </a:rPr>
              <a:t>omestic, Asia-pacific, and International Standard</a:t>
            </a:r>
            <a:r>
              <a:rPr lang="ja-JP" altLang="en-US" dirty="0">
                <a:solidFill>
                  <a:srgbClr val="FF0000"/>
                </a:solidFill>
              </a:rPr>
              <a:t> </a:t>
            </a:r>
            <a:r>
              <a:rPr lang="en-US" altLang="ja-JP" dirty="0" smtClean="0">
                <a:solidFill>
                  <a:srgbClr val="FF0000"/>
                </a:solidFill>
              </a:rPr>
              <a:t>:</a:t>
            </a:r>
            <a:endParaRPr lang="en-US" altLang="ja-JP" dirty="0"/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n-US" altLang="ja-JP" dirty="0"/>
              <a:t>Step up </a:t>
            </a:r>
            <a:r>
              <a:rPr lang="en-US" altLang="ja-JP" dirty="0" smtClean="0"/>
              <a:t>from WP </a:t>
            </a:r>
            <a:r>
              <a:rPr lang="en-US" altLang="ja-JP" dirty="0"/>
              <a:t>to </a:t>
            </a:r>
            <a:r>
              <a:rPr lang="en-US" altLang="ja-JP" dirty="0" smtClean="0"/>
              <a:t>Sub-WG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  </a:t>
            </a:r>
            <a:r>
              <a:rPr lang="en-US" altLang="ja-JP" dirty="0" smtClean="0"/>
              <a:t>     </a:t>
            </a:r>
            <a:r>
              <a:rPr lang="en-US" altLang="ja-JP" dirty="0"/>
              <a:t>Study</a:t>
            </a:r>
            <a:r>
              <a:rPr lang="ja-JP" altLang="en-US" dirty="0"/>
              <a:t> </a:t>
            </a:r>
            <a:r>
              <a:rPr lang="en-US" altLang="ja-JP" dirty="0"/>
              <a:t>and</a:t>
            </a:r>
            <a:r>
              <a:rPr lang="ja-JP" altLang="en-US" dirty="0"/>
              <a:t> </a:t>
            </a:r>
            <a:r>
              <a:rPr lang="en-US" altLang="ja-JP" dirty="0"/>
              <a:t>discuss</a:t>
            </a:r>
            <a:r>
              <a:rPr lang="ja-JP" altLang="en-US" dirty="0"/>
              <a:t> </a:t>
            </a:r>
            <a:r>
              <a:rPr lang="en-US" altLang="ja-JP" dirty="0"/>
              <a:t>a variety of issues related to the Net119 applications</a:t>
            </a:r>
          </a:p>
          <a:p>
            <a:pPr marL="0" indent="0">
              <a:buNone/>
            </a:pPr>
            <a:r>
              <a:rPr lang="en-US" altLang="ja-JP" dirty="0"/>
              <a:t>  </a:t>
            </a:r>
            <a:r>
              <a:rPr lang="en-US" altLang="ja-JP" dirty="0" smtClean="0"/>
              <a:t>     </a:t>
            </a:r>
            <a:r>
              <a:rPr lang="en-US" altLang="ja-JP" dirty="0"/>
              <a:t>Accelerate the contribution submissions to ITU-T and </a:t>
            </a:r>
            <a:r>
              <a:rPr lang="en-US" altLang="ja-JP" dirty="0" smtClean="0"/>
              <a:t>other standard bodies</a:t>
            </a:r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n-US" altLang="ja-JP" dirty="0" smtClean="0"/>
              <a:t>Target global service evolution achieving universal application interface 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 smtClean="0"/>
              <a:t>        Contribute to improve </a:t>
            </a:r>
            <a:r>
              <a:rPr lang="en-US" altLang="ja-JP" dirty="0"/>
              <a:t>the global public safety, enabling foreign travelers </a:t>
            </a:r>
            <a:endParaRPr lang="en-US" altLang="ja-JP" dirty="0" smtClean="0"/>
          </a:p>
          <a:p>
            <a:pPr marL="0" indent="0">
              <a:spcBef>
                <a:spcPts val="600"/>
              </a:spcBef>
              <a:buNone/>
            </a:pPr>
            <a:r>
              <a:rPr lang="en-US" altLang="ja-JP" dirty="0"/>
              <a:t> </a:t>
            </a:r>
            <a:r>
              <a:rPr lang="en-US" altLang="ja-JP" dirty="0" smtClean="0"/>
              <a:t>       to </a:t>
            </a:r>
            <a:r>
              <a:rPr lang="en-US" altLang="ja-JP" dirty="0"/>
              <a:t>make emergency calls in </a:t>
            </a:r>
            <a:r>
              <a:rPr lang="en-US" altLang="ja-JP" dirty="0" smtClean="0"/>
              <a:t>any countries and situations, including disasters </a:t>
            </a:r>
          </a:p>
          <a:p>
            <a:pPr marL="0" indent="0">
              <a:buNone/>
            </a:pPr>
            <a:endParaRPr lang="en-US" sz="1900" dirty="0" smtClean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Further Steps : </a:t>
            </a:r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n-US" altLang="ja-JP" dirty="0"/>
              <a:t>Accelerate the system installation across the country</a:t>
            </a:r>
          </a:p>
          <a:p>
            <a:r>
              <a:rPr lang="en-US" dirty="0" smtClean="0"/>
              <a:t>Serve with ‘</a:t>
            </a:r>
            <a:r>
              <a:rPr lang="en-US" i="1" dirty="0" err="1" smtClean="0"/>
              <a:t>Omotenashi</a:t>
            </a:r>
            <a:r>
              <a:rPr lang="en-US" dirty="0" smtClean="0"/>
              <a:t>’</a:t>
            </a:r>
            <a:r>
              <a:rPr lang="ja-JP" altLang="en-US" dirty="0" smtClean="0"/>
              <a:t> </a:t>
            </a:r>
            <a:r>
              <a:rPr lang="en-US" altLang="ja-JP" dirty="0" smtClean="0"/>
              <a:t>(Japanese hospitality) </a:t>
            </a:r>
            <a:r>
              <a:rPr lang="en-US" dirty="0" smtClean="0"/>
              <a:t>in 2020 to Tokyo Olympic/Paralympic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/>
              <a:t> </a:t>
            </a:r>
            <a:r>
              <a:rPr lang="en-US" dirty="0" smtClean="0"/>
              <a:t>   game</a:t>
            </a:r>
            <a:r>
              <a:rPr lang="ja-JP" altLang="en-US" dirty="0" smtClean="0"/>
              <a:t> </a:t>
            </a:r>
            <a:r>
              <a:rPr lang="en-US" altLang="ja-JP" dirty="0" smtClean="0"/>
              <a:t>visitors</a:t>
            </a:r>
          </a:p>
        </p:txBody>
      </p:sp>
    </p:spTree>
    <p:extLst>
      <p:ext uri="{BB962C8B-B14F-4D97-AF65-F5344CB8AC3E}">
        <p14:creationId xmlns:p14="http://schemas.microsoft.com/office/powerpoint/2010/main" val="1550781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ー 3"/>
          <p:cNvSpPr>
            <a:spLocks noGrp="1"/>
          </p:cNvSpPr>
          <p:nvPr>
            <p:ph idx="1"/>
          </p:nvPr>
        </p:nvSpPr>
        <p:spPr>
          <a:xfrm>
            <a:off x="801130" y="1123163"/>
            <a:ext cx="10515600" cy="4622300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kumimoji="1" lang="en-US" altLang="ja-JP" sz="8000" dirty="0" smtClean="0"/>
              <a:t>Thank you !!</a:t>
            </a:r>
          </a:p>
        </p:txBody>
      </p:sp>
    </p:spTree>
    <p:extLst>
      <p:ext uri="{BB962C8B-B14F-4D97-AF65-F5344CB8AC3E}">
        <p14:creationId xmlns:p14="http://schemas.microsoft.com/office/powerpoint/2010/main" val="153811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0EA5E92C6EE1243B079AB20ED224A18" ma:contentTypeVersion="1" ma:contentTypeDescription="Create a new document." ma:contentTypeScope="" ma:versionID="31ff32be69e0f8345351ffd07a333aab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3d8b0b90613641d2007733df16481c6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06D7E4C4-6F50-4712-B267-2E356DC8FECA}"/>
</file>

<file path=customXml/itemProps2.xml><?xml version="1.0" encoding="utf-8"?>
<ds:datastoreItem xmlns:ds="http://schemas.openxmlformats.org/officeDocument/2006/customXml" ds:itemID="{0025E2F0-A537-4337-A3E3-32201B88F6E3}"/>
</file>

<file path=customXml/itemProps3.xml><?xml version="1.0" encoding="utf-8"?>
<ds:datastoreItem xmlns:ds="http://schemas.openxmlformats.org/officeDocument/2006/customXml" ds:itemID="{BBE9B659-C4AC-4937-97CD-B8624FBBF4D2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2152</TotalTime>
  <Words>656</Words>
  <Application>Microsoft Office PowerPoint</Application>
  <PresentationFormat>Widescreen</PresentationFormat>
  <Paragraphs>172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Meiryo UI</vt:lpstr>
      <vt:lpstr>ＭＳ Ｐゴシック</vt:lpstr>
      <vt:lpstr>Arial</vt:lpstr>
      <vt:lpstr>Calibri</vt:lpstr>
      <vt:lpstr>Calibri Light</vt:lpstr>
      <vt:lpstr>Office Theme</vt:lpstr>
      <vt:lpstr>PowerPoint Presentation</vt:lpstr>
      <vt:lpstr>Net119 Emergency Call System</vt:lpstr>
      <vt:lpstr>Needs for Emergency Call other than Oral Communication</vt:lpstr>
      <vt:lpstr>Net119 System Configuration</vt:lpstr>
      <vt:lpstr>‘Emergency Call WP’ Activities</vt:lpstr>
      <vt:lpstr>Field Test Results  (in December, 2014, at Saitama Seibu Area outside of Tokyo)</vt:lpstr>
      <vt:lpstr>Anybody, Anywhere, Any Circumstances</vt:lpstr>
      <vt:lpstr>‘Accessibility Sub-WG’ Formation</vt:lpstr>
      <vt:lpstr>PowerPoint Presentation</vt:lpstr>
    </vt:vector>
  </TitlesOfParts>
  <Company>ITU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</dc:title>
  <dc:creator>Daily, Honora</dc:creator>
  <cp:lastModifiedBy>Reinhard Scholl</cp:lastModifiedBy>
  <cp:revision>137</cp:revision>
  <cp:lastPrinted>2015-06-10T09:33:51Z</cp:lastPrinted>
  <dcterms:created xsi:type="dcterms:W3CDTF">2015-04-30T14:38:43Z</dcterms:created>
  <dcterms:modified xsi:type="dcterms:W3CDTF">2015-07-10T10:09:45Z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0x010100F0EA5E92C6EE1243B079AB20ED224A18</vt:lpwstr>
  </property>
</Properties>
</file>