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0" r:id="rId6"/>
    <p:sldId id="259" r:id="rId7"/>
    <p:sldId id="258" r:id="rId8"/>
    <p:sldId id="273" r:id="rId9"/>
    <p:sldId id="274" r:id="rId10"/>
    <p:sldId id="275" r:id="rId11"/>
    <p:sldId id="276" r:id="rId12"/>
    <p:sldId id="271" r:id="rId13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3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085461" y="3097976"/>
            <a:ext cx="10021077" cy="12803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57263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ko-KR" b="1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Public Safety Network (A2A) Deployment in Korea a</a:t>
            </a:r>
            <a:r>
              <a:rPr kumimoji="1" lang="en-US" altLang="ko-KR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nd </a:t>
            </a:r>
            <a:r>
              <a:rPr kumimoji="1" lang="en-US" altLang="ko-KR" b="1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3GPP Standardization issues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Ph.D. DJ (Dae-Jung) KIM, Director, TTA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672912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GSC-19_111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TTA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DJ (Dae-Jung) KIM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kdj@tta.or.kr</a:t>
                      </a:r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3.11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47528" y="2554692"/>
            <a:ext cx="8640960" cy="190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altLang="ko-KR" sz="2400" b="1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Network Deployment plan for critical communication (A2A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) in Korea </a:t>
            </a:r>
            <a:endParaRPr kumimoji="1" lang="en-US" altLang="ko-KR" sz="2000" dirty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marL="971550" lvl="1" indent="-514350" fontAlgn="base">
              <a:spcBef>
                <a:spcPct val="0"/>
              </a:spcBef>
              <a:spcAft>
                <a:spcPct val="0"/>
              </a:spcAft>
              <a:buAutoNum type="arabicPeriod"/>
            </a:pPr>
            <a:endParaRPr kumimoji="1" lang="en-US" altLang="ko-KR" sz="2000" dirty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kumimoji="1" lang="en-US" altLang="ko-KR" sz="2400" b="1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3GPP Standardization status and issues (A2A</a:t>
            </a:r>
            <a:r>
              <a:rPr kumimoji="1" lang="en-US" altLang="ko-KR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)</a:t>
            </a:r>
            <a:endParaRPr kumimoji="1" lang="en-US" altLang="ko-KR" sz="2400" b="1" dirty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defTabSz="957263" fontAlgn="base">
              <a:spcBef>
                <a:spcPts val="200"/>
              </a:spcBef>
              <a:spcAft>
                <a:spcPts val="200"/>
              </a:spcAft>
            </a:pPr>
            <a:endParaRPr kumimoji="1" lang="en-US" altLang="ko-KR" sz="2400" b="1" dirty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79845" y="1124744"/>
            <a:ext cx="2362351" cy="835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95726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600" b="1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08070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77" y="365126"/>
            <a:ext cx="11594123" cy="701674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1. Public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Safety Network Deployment plan in Korea(1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  <a:endParaRPr lang="de-DE" dirty="0"/>
          </a:p>
        </p:txBody>
      </p:sp>
      <p:grpSp>
        <p:nvGrpSpPr>
          <p:cNvPr id="7" name="그룹 6"/>
          <p:cNvGrpSpPr/>
          <p:nvPr/>
        </p:nvGrpSpPr>
        <p:grpSpPr>
          <a:xfrm>
            <a:off x="600316" y="3771260"/>
            <a:ext cx="9919710" cy="2330807"/>
            <a:chOff x="343694" y="928670"/>
            <a:chExt cx="9505056" cy="2524637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43694" y="928670"/>
              <a:ext cx="4607719" cy="34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ko-KR" altLang="en-US" sz="1292" dirty="0">
                  <a:solidFill>
                    <a:srgbClr val="000000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■</a:t>
              </a:r>
              <a:r>
                <a:rPr lang="en-US" altLang="ko-KR" sz="1292" dirty="0">
                  <a:solidFill>
                    <a:srgbClr val="000000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 </a:t>
              </a:r>
              <a:r>
                <a:rPr lang="en-US" altLang="ko-KR" sz="1477" dirty="0">
                  <a:solidFill>
                    <a:srgbClr val="000000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History</a:t>
              </a:r>
              <a:endParaRPr lang="ko-KR" altLang="en-US" sz="1477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1726" y="1212510"/>
              <a:ext cx="9217024" cy="2240797"/>
            </a:xfrm>
            <a:prstGeom prst="rect">
              <a:avLst/>
            </a:prstGeom>
            <a:noFill/>
          </p:spPr>
          <p:txBody>
            <a:bodyPr wrap="square" lIns="33236" tIns="33236" rIns="33236" bIns="33236" rtlCol="0">
              <a:spAutoFit/>
            </a:bodyPr>
            <a:lstStyle/>
            <a:p>
              <a:pPr marL="158283" indent="-158283" latinLnBrk="0">
                <a:lnSpc>
                  <a:spcPct val="130000"/>
                </a:lnSpc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May 2014		: President announced to initiate “SafeNet” project due </a:t>
              </a:r>
              <a:r>
                <a:rPr lang="en-US" altLang="ko-KR" sz="1292" b="1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to the Sewol Ferry Tragedy</a:t>
              </a:r>
              <a:endParaRPr lang="ko-KR" altLang="en-US" sz="1292" b="1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  <a:p>
              <a:pPr marL="158283" indent="-158283" latinLnBrk="0">
                <a:lnSpc>
                  <a:spcPct val="130000"/>
                </a:lnSpc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May 2014   	: Government announced “SafeNet” Deployment Plan in the cabinet council meeting</a:t>
              </a:r>
            </a:p>
            <a:p>
              <a:pPr marL="158283" indent="-158283" latinLnBrk="0">
                <a:lnSpc>
                  <a:spcPct val="130000"/>
                </a:lnSpc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July 2014   		: </a:t>
              </a:r>
              <a:r>
                <a:rPr lang="en-US" altLang="ko-KR" sz="1292" b="1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MSIP decided  to adopt “LTE for Public Safety technology” for “SafeNet” </a:t>
              </a:r>
              <a:endParaRPr lang="ko-KR" altLang="en-US" sz="1292" b="1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  <a:p>
              <a:pPr marL="158283" indent="-158283" latinLnBrk="0">
                <a:lnSpc>
                  <a:spcPct val="130000"/>
                </a:lnSpc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Oct. 2014    	: “SafeNet “ ISP launched by MPSS (~March 31</a:t>
              </a:r>
              <a:r>
                <a:rPr lang="en-US" altLang="ko-KR" sz="1292" baseline="300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st</a:t>
              </a: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, 2015)</a:t>
              </a:r>
              <a:endParaRPr lang="ko-KR" altLang="en-US" sz="1292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  <a:p>
              <a:pPr marL="158283" indent="-158283" latinLnBrk="0">
                <a:lnSpc>
                  <a:spcPct val="130000"/>
                </a:lnSpc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Nov. 2014  		: Prime Minister’s Office decided SafetNet’s radio frequency allocation range: </a:t>
              </a:r>
              <a:b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</a:b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                         	  700MHz</a:t>
              </a:r>
              <a:r>
                <a:rPr lang="ko-KR" altLang="en-US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 </a:t>
              </a: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20MHz bandwidth - Uplink 718~728MHz, Downlink 773~783MHz</a:t>
              </a:r>
            </a:p>
            <a:p>
              <a:pPr marL="158283" indent="-158283" latinLnBrk="0">
                <a:lnSpc>
                  <a:spcPct val="130000"/>
                </a:lnSpc>
                <a:spcBef>
                  <a:spcPts val="277"/>
                </a:spcBef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Apr. 2015		</a:t>
              </a:r>
              <a:r>
                <a:rPr lang="en-US" altLang="ko-KR" sz="1292" dirty="0">
                  <a:latin typeface="Calibri" panose="020F0502020204030204" pitchFamily="34" charset="0"/>
                  <a:cs typeface="Arial" pitchFamily="34" charset="0"/>
                </a:rPr>
                <a:t>: “SafeNet “ ISP completed, and Review progress ongoing</a:t>
              </a:r>
              <a:endParaRPr lang="ko-KR" altLang="en-US" sz="1292" dirty="0"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633046" y="1108012"/>
            <a:ext cx="10720754" cy="2200181"/>
            <a:chOff x="343694" y="3573016"/>
            <a:chExt cx="9282593" cy="2383147"/>
          </a:xfrm>
        </p:grpSpPr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343694" y="3573016"/>
              <a:ext cx="4607719" cy="34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ko-KR" altLang="en-US" sz="1292" dirty="0">
                  <a:solidFill>
                    <a:srgbClr val="000000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■</a:t>
              </a:r>
              <a:r>
                <a:rPr lang="en-US" altLang="ko-KR" sz="1292" dirty="0">
                  <a:solidFill>
                    <a:srgbClr val="000000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 </a:t>
              </a:r>
              <a:r>
                <a:rPr lang="en-US" altLang="ko-KR" sz="1477" dirty="0">
                  <a:solidFill>
                    <a:srgbClr val="000000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Overview (</a:t>
              </a:r>
              <a:r>
                <a:rPr lang="en-US" altLang="ko-KR" sz="1477" dirty="0"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governance framework)</a:t>
              </a:r>
              <a:endParaRPr lang="ko-KR" altLang="en-US" sz="1477" u="sng" dirty="0">
                <a:solidFill>
                  <a:srgbClr val="000000"/>
                </a:solidFill>
                <a:latin typeface="Calibri" panose="020F0502020204030204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2" name="AutoShape 14"/>
            <p:cNvSpPr>
              <a:spLocks noChangeArrowheads="1"/>
            </p:cNvSpPr>
            <p:nvPr/>
          </p:nvSpPr>
          <p:spPr bwMode="auto">
            <a:xfrm>
              <a:off x="400050" y="3946151"/>
              <a:ext cx="9226237" cy="2010012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83090" tIns="43207" rIns="83090" bIns="43207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defTabSz="844174">
                <a:defRPr/>
              </a:pPr>
              <a:endParaRPr lang="ko-KR" altLang="en-US" sz="1477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3" name="TextBox 44"/>
            <p:cNvSpPr txBox="1">
              <a:spLocks noChangeArrowheads="1"/>
            </p:cNvSpPr>
            <p:nvPr/>
          </p:nvSpPr>
          <p:spPr bwMode="auto">
            <a:xfrm>
              <a:off x="585524" y="4443966"/>
              <a:ext cx="3856186" cy="7232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0" indent="0" latinLnBrk="0">
                <a:lnSpc>
                  <a:spcPct val="120000"/>
                </a:lnSpc>
                <a:spcBef>
                  <a:spcPts val="185"/>
                </a:spcBef>
              </a:pPr>
              <a:r>
                <a:rPr lang="en-US" altLang="ko-KR" sz="1108" dirty="0">
                  <a:latin typeface="+mn-lt"/>
                  <a:ea typeface="맑은 고딕" panose="020B0503020000020004" pitchFamily="50" charset="-127"/>
                  <a:cs typeface="Arial" pitchFamily="34" charset="0"/>
                </a:rPr>
                <a:t>[Ministry of Science, ICT and Future Planning] </a:t>
              </a:r>
            </a:p>
            <a:p>
              <a:pPr marL="158283" indent="-158283" latinLnBrk="0">
                <a:lnSpc>
                  <a:spcPct val="120000"/>
                </a:lnSpc>
                <a:spcBef>
                  <a:spcPts val="185"/>
                </a:spcBef>
                <a:buFont typeface="Arial" panose="020B0604020202020204" pitchFamily="34" charset="0"/>
                <a:buChar char="•"/>
              </a:pPr>
              <a:r>
                <a:rPr lang="en-US" altLang="ko-KR" sz="1108" dirty="0">
                  <a:latin typeface="+mn-lt"/>
                  <a:ea typeface="맑은 고딕" panose="020B0503020000020004" pitchFamily="50" charset="-127"/>
                  <a:cs typeface="Arial" pitchFamily="34" charset="0"/>
                </a:rPr>
                <a:t>Support and Develop the technologies on Public Safety</a:t>
              </a:r>
            </a:p>
            <a:p>
              <a:pPr marL="158283" indent="-158283" latinLnBrk="0">
                <a:lnSpc>
                  <a:spcPct val="150000"/>
                </a:lnSpc>
                <a:spcBef>
                  <a:spcPts val="831"/>
                </a:spcBef>
                <a:buSzPct val="80000"/>
                <a:buFont typeface="Arial" panose="020B0604020202020204" pitchFamily="34" charset="0"/>
                <a:buChar char="•"/>
              </a:pPr>
              <a:endParaRPr lang="ko-KR" altLang="en-US" sz="1108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4" name="오각형 13"/>
            <p:cNvSpPr/>
            <p:nvPr/>
          </p:nvSpPr>
          <p:spPr>
            <a:xfrm>
              <a:off x="585523" y="4024114"/>
              <a:ext cx="2831658" cy="405306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MSIP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5" name="오각형 14"/>
            <p:cNvSpPr/>
            <p:nvPr/>
          </p:nvSpPr>
          <p:spPr>
            <a:xfrm>
              <a:off x="5432916" y="4024114"/>
              <a:ext cx="2831658" cy="405306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MPSS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6" name="TextBox 44"/>
            <p:cNvSpPr txBox="1">
              <a:spLocks noChangeArrowheads="1"/>
            </p:cNvSpPr>
            <p:nvPr/>
          </p:nvSpPr>
          <p:spPr bwMode="auto">
            <a:xfrm>
              <a:off x="5432914" y="4479093"/>
              <a:ext cx="3718655" cy="605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0" indent="0" latinLnBrk="0">
                <a:lnSpc>
                  <a:spcPct val="110000"/>
                </a:lnSpc>
                <a:spcBef>
                  <a:spcPts val="554"/>
                </a:spcBef>
                <a:buSzPct val="100000"/>
              </a:pPr>
              <a:r>
                <a:rPr lang="en-US" altLang="ko-KR" sz="1108" dirty="0">
                  <a:latin typeface="+mn-lt"/>
                  <a:ea typeface="맑은 고딕" panose="020B0503020000020004" pitchFamily="50" charset="-127"/>
                  <a:cs typeface="Arial" pitchFamily="34" charset="0"/>
                </a:rPr>
                <a:t>[Ministry of Public Safety and Security]</a:t>
              </a:r>
            </a:p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108" dirty="0">
                  <a:latin typeface="+mn-lt"/>
                  <a:ea typeface="맑은 고딕" panose="020B0503020000020004" pitchFamily="50" charset="-127"/>
                  <a:cs typeface="Arial" pitchFamily="34" charset="0"/>
                </a:rPr>
                <a:t>Implement SafeNet, Develop the related policies</a:t>
              </a:r>
              <a:endParaRPr lang="ko-KR" altLang="en-US" sz="1108" dirty="0">
                <a:latin typeface="+mn-lt"/>
                <a:ea typeface="맑은 고딕" panose="020B0503020000020004" pitchFamily="50" charset="-127"/>
                <a:cs typeface="Arial" pitchFamily="34" charset="0"/>
              </a:endParaRPr>
            </a:p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endParaRPr lang="en-US" altLang="ko-KR" sz="1016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  <a:p>
              <a:pPr marL="158283" indent="-158283" latinLnBrk="0">
                <a:lnSpc>
                  <a:spcPct val="150000"/>
                </a:lnSpc>
                <a:spcBef>
                  <a:spcPts val="831"/>
                </a:spcBef>
                <a:buSzPct val="80000"/>
                <a:buFont typeface="Arial" panose="020B0604020202020204" pitchFamily="34" charset="0"/>
                <a:buChar char="•"/>
              </a:pPr>
              <a:endParaRPr lang="ko-KR" altLang="en-US" sz="1108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pic>
          <p:nvPicPr>
            <p:cNvPr id="17" name="Picture 4" descr="C:\Users\Chan\Desktop\%B1%B9~1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4574" y="4023080"/>
              <a:ext cx="1295284" cy="4063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7117" y="4016191"/>
              <a:ext cx="1530569" cy="50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오각형 18"/>
            <p:cNvSpPr/>
            <p:nvPr/>
          </p:nvSpPr>
          <p:spPr>
            <a:xfrm>
              <a:off x="3145566" y="5254898"/>
              <a:ext cx="2831658" cy="405306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TTA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  <p:sp>
        <p:nvSpPr>
          <p:cNvPr id="20" name="TextBox 44"/>
          <p:cNvSpPr txBox="1">
            <a:spLocks noChangeArrowheads="1"/>
          </p:cNvSpPr>
          <p:nvPr/>
        </p:nvSpPr>
        <p:spPr bwMode="auto">
          <a:xfrm>
            <a:off x="3724135" y="3008085"/>
            <a:ext cx="3560127" cy="28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42875" indent="-142875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190500" indent="-952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marL="158283" indent="-158283" latinLnBrk="0">
              <a:lnSpc>
                <a:spcPct val="120000"/>
              </a:lnSpc>
              <a:spcBef>
                <a:spcPts val="185"/>
              </a:spcBef>
              <a:buFont typeface="Arial" panose="020B0604020202020204" pitchFamily="34" charset="0"/>
              <a:buChar char="•"/>
            </a:pPr>
            <a:r>
              <a:rPr lang="en-US" altLang="ko-KR" sz="1108" dirty="0">
                <a:latin typeface="+mn-lt"/>
                <a:ea typeface="맑은 고딕" panose="020B0503020000020004" pitchFamily="50" charset="-127"/>
                <a:cs typeface="Arial" pitchFamily="34" charset="0"/>
              </a:rPr>
              <a:t>Standardization, Certification and Test </a:t>
            </a:r>
            <a:endParaRPr lang="en-US" altLang="ko-KR" sz="1016" dirty="0">
              <a:solidFill>
                <a:prstClr val="black"/>
              </a:solidFill>
              <a:latin typeface="Arial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marL="158283" indent="-158283" latinLnBrk="0">
              <a:lnSpc>
                <a:spcPct val="150000"/>
              </a:lnSpc>
              <a:spcBef>
                <a:spcPts val="831"/>
              </a:spcBef>
              <a:buSzPct val="80000"/>
              <a:buFont typeface="Arial" panose="020B0604020202020204" pitchFamily="34" charset="0"/>
              <a:buChar char="•"/>
            </a:pPr>
            <a:endParaRPr lang="ko-KR" altLang="en-US" sz="1108" dirty="0">
              <a:solidFill>
                <a:prstClr val="black"/>
              </a:solidFill>
              <a:latin typeface="Arial" pitchFamily="34" charset="0"/>
              <a:ea typeface="맑은 고딕" panose="020B0503020000020004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636982" y="1168694"/>
            <a:ext cx="10660098" cy="1871497"/>
            <a:chOff x="278126" y="980728"/>
            <a:chExt cx="9223193" cy="1656184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78126" y="980728"/>
              <a:ext cx="4607719" cy="346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5pPr>
              <a:lvl6pPr marL="25146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6pPr>
              <a:lvl7pPr marL="29718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7pPr>
              <a:lvl8pPr marL="34290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8pPr>
              <a:lvl9pPr marL="3886200" indent="-228600" algn="just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1600" b="1">
                  <a:solidFill>
                    <a:schemeClr val="tx1"/>
                  </a:solidFill>
                  <a:latin typeface="가는각진제목체" pitchFamily="18" charset="-127"/>
                  <a:ea typeface="가는각진제목체" pitchFamily="18" charset="-127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ko-KR" altLang="en-US" sz="1292" dirty="0">
                  <a:solidFill>
                    <a:srgbClr val="000000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■</a:t>
              </a:r>
              <a:r>
                <a:rPr lang="en-US" altLang="ko-KR" sz="1292" dirty="0">
                  <a:solidFill>
                    <a:srgbClr val="000000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 </a:t>
              </a:r>
              <a:r>
                <a:rPr lang="en-US" altLang="ko-KR" sz="1477" dirty="0">
                  <a:solidFill>
                    <a:srgbClr val="000000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Deployment Plan</a:t>
              </a:r>
              <a:endParaRPr lang="ko-KR" altLang="en-US" sz="1477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" name="AutoShape 14"/>
            <p:cNvSpPr>
              <a:spLocks noChangeArrowheads="1"/>
            </p:cNvSpPr>
            <p:nvPr/>
          </p:nvSpPr>
          <p:spPr bwMode="auto">
            <a:xfrm>
              <a:off x="334482" y="1322452"/>
              <a:ext cx="9166837" cy="1314460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83090" tIns="43207" rIns="83090" bIns="43207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defTabSz="844174">
                <a:defRPr/>
              </a:pPr>
              <a:endParaRPr lang="ko-KR" altLang="en-US" sz="1477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9" name="TextBox 44"/>
            <p:cNvSpPr txBox="1">
              <a:spLocks noChangeArrowheads="1"/>
            </p:cNvSpPr>
            <p:nvPr/>
          </p:nvSpPr>
          <p:spPr bwMode="auto">
            <a:xfrm>
              <a:off x="519955" y="1778359"/>
              <a:ext cx="2831657" cy="450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2014.3Q: RFI, 2015.1Q: ISP</a:t>
              </a:r>
            </a:p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2015.2Q: RFP Open, Final Contract</a:t>
              </a:r>
            </a:p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2015.3Q: Pilot Project</a:t>
              </a:r>
            </a:p>
            <a:p>
              <a:pPr marL="158283" indent="-158283" latinLnBrk="0">
                <a:lnSpc>
                  <a:spcPct val="150000"/>
                </a:lnSpc>
                <a:spcBef>
                  <a:spcPts val="831"/>
                </a:spcBef>
                <a:buSzPct val="80000"/>
                <a:buFont typeface="Arial" panose="020B0604020202020204" pitchFamily="34" charset="0"/>
                <a:buChar char="•"/>
              </a:pPr>
              <a:endParaRPr lang="ko-KR" altLang="en-US" sz="1108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0" name="TextBox 44"/>
            <p:cNvSpPr txBox="1">
              <a:spLocks noChangeArrowheads="1"/>
            </p:cNvSpPr>
            <p:nvPr/>
          </p:nvSpPr>
          <p:spPr bwMode="auto">
            <a:xfrm>
              <a:off x="6458779" y="1778359"/>
              <a:ext cx="3035578" cy="450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0" indent="0" fontAlgn="base" latinLnBrk="0">
                <a:lnSpc>
                  <a:spcPct val="110000"/>
                </a:lnSpc>
                <a:spcBef>
                  <a:spcPts val="554"/>
                </a:spcBef>
                <a:spcAft>
                  <a:spcPct val="0"/>
                </a:spcAft>
              </a:pPr>
              <a:r>
                <a:rPr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Providing nationwide “SafeNet” services </a:t>
              </a:r>
            </a:p>
            <a:p>
              <a:pPr marL="0" indent="0" fontAlgn="base" latinLnBrk="0">
                <a:lnSpc>
                  <a:spcPct val="110000"/>
                </a:lnSpc>
                <a:spcBef>
                  <a:spcPts val="554"/>
                </a:spcBef>
                <a:spcAft>
                  <a:spcPct val="0"/>
                </a:spcAft>
              </a:pPr>
              <a:endParaRPr lang="en-US" altLang="ko-KR" sz="1108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1" name="오각형 10"/>
            <p:cNvSpPr/>
            <p:nvPr/>
          </p:nvSpPr>
          <p:spPr>
            <a:xfrm>
              <a:off x="519955" y="1393852"/>
              <a:ext cx="2831658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Stage I (2014-2015)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2" name="오각형 11"/>
            <p:cNvSpPr/>
            <p:nvPr/>
          </p:nvSpPr>
          <p:spPr>
            <a:xfrm>
              <a:off x="3492279" y="1393852"/>
              <a:ext cx="2831658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 Stage II (2016)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3" name="오각형 12"/>
            <p:cNvSpPr/>
            <p:nvPr/>
          </p:nvSpPr>
          <p:spPr>
            <a:xfrm>
              <a:off x="6458778" y="1393852"/>
              <a:ext cx="2831658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Stage III (2017)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14" name="TextBox 44"/>
            <p:cNvSpPr txBox="1">
              <a:spLocks noChangeArrowheads="1"/>
            </p:cNvSpPr>
            <p:nvPr/>
          </p:nvSpPr>
          <p:spPr bwMode="auto">
            <a:xfrm>
              <a:off x="3503177" y="1778359"/>
              <a:ext cx="2683852" cy="450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0" indent="0" latinLnBrk="0">
                <a:lnSpc>
                  <a:spcPct val="110000"/>
                </a:lnSpc>
                <a:spcBef>
                  <a:spcPts val="554"/>
                </a:spcBef>
                <a:buSzPct val="100000"/>
              </a:pPr>
              <a:r>
                <a:rPr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8 province Deployment</a:t>
              </a:r>
              <a:endParaRPr lang="en-US" altLang="ko-KR" sz="1016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  <a:p>
              <a:pPr marL="158283" indent="-158283" latinLnBrk="0">
                <a:lnSpc>
                  <a:spcPct val="150000"/>
                </a:lnSpc>
                <a:spcBef>
                  <a:spcPts val="831"/>
                </a:spcBef>
                <a:buSzPct val="80000"/>
                <a:buFont typeface="Arial" panose="020B0604020202020204" pitchFamily="34" charset="0"/>
                <a:buChar char="•"/>
              </a:pPr>
              <a:endParaRPr lang="ko-KR" altLang="en-US" sz="1108" dirty="0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1299673" y="3048892"/>
            <a:ext cx="2586038" cy="2113247"/>
            <a:chOff x="5243400" y="2001739"/>
            <a:chExt cx="3180059" cy="3763743"/>
          </a:xfrm>
        </p:grpSpPr>
        <p:sp>
          <p:nvSpPr>
            <p:cNvPr id="16" name="Freeform 110"/>
            <p:cNvSpPr>
              <a:spLocks/>
            </p:cNvSpPr>
            <p:nvPr/>
          </p:nvSpPr>
          <p:spPr bwMode="gray">
            <a:xfrm>
              <a:off x="5538853" y="2527888"/>
              <a:ext cx="563033" cy="393542"/>
            </a:xfrm>
            <a:custGeom>
              <a:avLst/>
              <a:gdLst>
                <a:gd name="T0" fmla="*/ 0 w 202"/>
                <a:gd name="T1" fmla="*/ 76 h 184"/>
                <a:gd name="T2" fmla="*/ 2 w 202"/>
                <a:gd name="T3" fmla="*/ 60 h 184"/>
                <a:gd name="T4" fmla="*/ 20 w 202"/>
                <a:gd name="T5" fmla="*/ 50 h 184"/>
                <a:gd name="T6" fmla="*/ 28 w 202"/>
                <a:gd name="T7" fmla="*/ 28 h 184"/>
                <a:gd name="T8" fmla="*/ 38 w 202"/>
                <a:gd name="T9" fmla="*/ 18 h 184"/>
                <a:gd name="T10" fmla="*/ 62 w 202"/>
                <a:gd name="T11" fmla="*/ 18 h 184"/>
                <a:gd name="T12" fmla="*/ 76 w 202"/>
                <a:gd name="T13" fmla="*/ 0 h 184"/>
                <a:gd name="T14" fmla="*/ 98 w 202"/>
                <a:gd name="T15" fmla="*/ 10 h 184"/>
                <a:gd name="T16" fmla="*/ 118 w 202"/>
                <a:gd name="T17" fmla="*/ 32 h 184"/>
                <a:gd name="T18" fmla="*/ 118 w 202"/>
                <a:gd name="T19" fmla="*/ 48 h 184"/>
                <a:gd name="T20" fmla="*/ 116 w 202"/>
                <a:gd name="T21" fmla="*/ 72 h 184"/>
                <a:gd name="T22" fmla="*/ 122 w 202"/>
                <a:gd name="T23" fmla="*/ 98 h 184"/>
                <a:gd name="T24" fmla="*/ 136 w 202"/>
                <a:gd name="T25" fmla="*/ 98 h 184"/>
                <a:gd name="T26" fmla="*/ 156 w 202"/>
                <a:gd name="T27" fmla="*/ 80 h 184"/>
                <a:gd name="T28" fmla="*/ 180 w 202"/>
                <a:gd name="T29" fmla="*/ 100 h 184"/>
                <a:gd name="T30" fmla="*/ 192 w 202"/>
                <a:gd name="T31" fmla="*/ 112 h 184"/>
                <a:gd name="T32" fmla="*/ 202 w 202"/>
                <a:gd name="T33" fmla="*/ 134 h 184"/>
                <a:gd name="T34" fmla="*/ 202 w 202"/>
                <a:gd name="T35" fmla="*/ 146 h 184"/>
                <a:gd name="T36" fmla="*/ 182 w 202"/>
                <a:gd name="T37" fmla="*/ 168 h 184"/>
                <a:gd name="T38" fmla="*/ 164 w 202"/>
                <a:gd name="T39" fmla="*/ 180 h 184"/>
                <a:gd name="T40" fmla="*/ 146 w 202"/>
                <a:gd name="T41" fmla="*/ 166 h 184"/>
                <a:gd name="T42" fmla="*/ 126 w 202"/>
                <a:gd name="T43" fmla="*/ 154 h 184"/>
                <a:gd name="T44" fmla="*/ 118 w 202"/>
                <a:gd name="T45" fmla="*/ 164 h 184"/>
                <a:gd name="T46" fmla="*/ 94 w 202"/>
                <a:gd name="T47" fmla="*/ 164 h 184"/>
                <a:gd name="T48" fmla="*/ 84 w 202"/>
                <a:gd name="T49" fmla="*/ 184 h 184"/>
                <a:gd name="T50" fmla="*/ 68 w 202"/>
                <a:gd name="T51" fmla="*/ 170 h 184"/>
                <a:gd name="T52" fmla="*/ 56 w 202"/>
                <a:gd name="T53" fmla="*/ 142 h 184"/>
                <a:gd name="T54" fmla="*/ 46 w 202"/>
                <a:gd name="T55" fmla="*/ 132 h 184"/>
                <a:gd name="T56" fmla="*/ 48 w 202"/>
                <a:gd name="T57" fmla="*/ 100 h 184"/>
                <a:gd name="T58" fmla="*/ 22 w 202"/>
                <a:gd name="T59" fmla="*/ 98 h 184"/>
                <a:gd name="T60" fmla="*/ 8 w 202"/>
                <a:gd name="T61" fmla="*/ 86 h 184"/>
                <a:gd name="T62" fmla="*/ 0 w 202"/>
                <a:gd name="T63" fmla="*/ 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2" h="184">
                  <a:moveTo>
                    <a:pt x="0" y="76"/>
                  </a:moveTo>
                  <a:lnTo>
                    <a:pt x="2" y="60"/>
                  </a:lnTo>
                  <a:lnTo>
                    <a:pt x="20" y="50"/>
                  </a:lnTo>
                  <a:lnTo>
                    <a:pt x="28" y="28"/>
                  </a:lnTo>
                  <a:lnTo>
                    <a:pt x="38" y="18"/>
                  </a:lnTo>
                  <a:lnTo>
                    <a:pt x="62" y="18"/>
                  </a:lnTo>
                  <a:lnTo>
                    <a:pt x="76" y="0"/>
                  </a:lnTo>
                  <a:lnTo>
                    <a:pt x="98" y="10"/>
                  </a:lnTo>
                  <a:lnTo>
                    <a:pt x="118" y="32"/>
                  </a:lnTo>
                  <a:lnTo>
                    <a:pt x="118" y="48"/>
                  </a:lnTo>
                  <a:lnTo>
                    <a:pt x="116" y="72"/>
                  </a:lnTo>
                  <a:lnTo>
                    <a:pt x="122" y="98"/>
                  </a:lnTo>
                  <a:lnTo>
                    <a:pt x="136" y="98"/>
                  </a:lnTo>
                  <a:lnTo>
                    <a:pt x="156" y="80"/>
                  </a:lnTo>
                  <a:lnTo>
                    <a:pt x="180" y="100"/>
                  </a:lnTo>
                  <a:lnTo>
                    <a:pt x="192" y="112"/>
                  </a:lnTo>
                  <a:lnTo>
                    <a:pt x="202" y="134"/>
                  </a:lnTo>
                  <a:lnTo>
                    <a:pt x="202" y="146"/>
                  </a:lnTo>
                  <a:lnTo>
                    <a:pt x="182" y="168"/>
                  </a:lnTo>
                  <a:lnTo>
                    <a:pt x="164" y="180"/>
                  </a:lnTo>
                  <a:lnTo>
                    <a:pt x="146" y="166"/>
                  </a:lnTo>
                  <a:lnTo>
                    <a:pt x="126" y="154"/>
                  </a:lnTo>
                  <a:lnTo>
                    <a:pt x="118" y="164"/>
                  </a:lnTo>
                  <a:lnTo>
                    <a:pt x="94" y="164"/>
                  </a:lnTo>
                  <a:lnTo>
                    <a:pt x="84" y="184"/>
                  </a:lnTo>
                  <a:lnTo>
                    <a:pt x="68" y="170"/>
                  </a:lnTo>
                  <a:lnTo>
                    <a:pt x="56" y="142"/>
                  </a:lnTo>
                  <a:lnTo>
                    <a:pt x="46" y="132"/>
                  </a:lnTo>
                  <a:lnTo>
                    <a:pt x="48" y="100"/>
                  </a:lnTo>
                  <a:lnTo>
                    <a:pt x="22" y="98"/>
                  </a:lnTo>
                  <a:lnTo>
                    <a:pt x="8" y="8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17" name="Freeform 111"/>
            <p:cNvSpPr>
              <a:spLocks/>
            </p:cNvSpPr>
            <p:nvPr/>
          </p:nvSpPr>
          <p:spPr bwMode="gray">
            <a:xfrm>
              <a:off x="5538853" y="2527888"/>
              <a:ext cx="563033" cy="393542"/>
            </a:xfrm>
            <a:custGeom>
              <a:avLst/>
              <a:gdLst>
                <a:gd name="T0" fmla="*/ 0 w 202"/>
                <a:gd name="T1" fmla="*/ 76 h 184"/>
                <a:gd name="T2" fmla="*/ 2 w 202"/>
                <a:gd name="T3" fmla="*/ 60 h 184"/>
                <a:gd name="T4" fmla="*/ 20 w 202"/>
                <a:gd name="T5" fmla="*/ 50 h 184"/>
                <a:gd name="T6" fmla="*/ 28 w 202"/>
                <a:gd name="T7" fmla="*/ 28 h 184"/>
                <a:gd name="T8" fmla="*/ 38 w 202"/>
                <a:gd name="T9" fmla="*/ 18 h 184"/>
                <a:gd name="T10" fmla="*/ 62 w 202"/>
                <a:gd name="T11" fmla="*/ 18 h 184"/>
                <a:gd name="T12" fmla="*/ 76 w 202"/>
                <a:gd name="T13" fmla="*/ 0 h 184"/>
                <a:gd name="T14" fmla="*/ 98 w 202"/>
                <a:gd name="T15" fmla="*/ 10 h 184"/>
                <a:gd name="T16" fmla="*/ 118 w 202"/>
                <a:gd name="T17" fmla="*/ 32 h 184"/>
                <a:gd name="T18" fmla="*/ 118 w 202"/>
                <a:gd name="T19" fmla="*/ 48 h 184"/>
                <a:gd name="T20" fmla="*/ 116 w 202"/>
                <a:gd name="T21" fmla="*/ 72 h 184"/>
                <a:gd name="T22" fmla="*/ 122 w 202"/>
                <a:gd name="T23" fmla="*/ 98 h 184"/>
                <a:gd name="T24" fmla="*/ 136 w 202"/>
                <a:gd name="T25" fmla="*/ 98 h 184"/>
                <a:gd name="T26" fmla="*/ 156 w 202"/>
                <a:gd name="T27" fmla="*/ 80 h 184"/>
                <a:gd name="T28" fmla="*/ 180 w 202"/>
                <a:gd name="T29" fmla="*/ 100 h 184"/>
                <a:gd name="T30" fmla="*/ 192 w 202"/>
                <a:gd name="T31" fmla="*/ 112 h 184"/>
                <a:gd name="T32" fmla="*/ 202 w 202"/>
                <a:gd name="T33" fmla="*/ 134 h 184"/>
                <a:gd name="T34" fmla="*/ 202 w 202"/>
                <a:gd name="T35" fmla="*/ 146 h 184"/>
                <a:gd name="T36" fmla="*/ 182 w 202"/>
                <a:gd name="T37" fmla="*/ 168 h 184"/>
                <a:gd name="T38" fmla="*/ 164 w 202"/>
                <a:gd name="T39" fmla="*/ 180 h 184"/>
                <a:gd name="T40" fmla="*/ 146 w 202"/>
                <a:gd name="T41" fmla="*/ 166 h 184"/>
                <a:gd name="T42" fmla="*/ 126 w 202"/>
                <a:gd name="T43" fmla="*/ 154 h 184"/>
                <a:gd name="T44" fmla="*/ 118 w 202"/>
                <a:gd name="T45" fmla="*/ 164 h 184"/>
                <a:gd name="T46" fmla="*/ 94 w 202"/>
                <a:gd name="T47" fmla="*/ 164 h 184"/>
                <a:gd name="T48" fmla="*/ 84 w 202"/>
                <a:gd name="T49" fmla="*/ 184 h 184"/>
                <a:gd name="T50" fmla="*/ 68 w 202"/>
                <a:gd name="T51" fmla="*/ 170 h 184"/>
                <a:gd name="T52" fmla="*/ 56 w 202"/>
                <a:gd name="T53" fmla="*/ 142 h 184"/>
                <a:gd name="T54" fmla="*/ 46 w 202"/>
                <a:gd name="T55" fmla="*/ 132 h 184"/>
                <a:gd name="T56" fmla="*/ 48 w 202"/>
                <a:gd name="T57" fmla="*/ 100 h 184"/>
                <a:gd name="T58" fmla="*/ 22 w 202"/>
                <a:gd name="T59" fmla="*/ 98 h 184"/>
                <a:gd name="T60" fmla="*/ 8 w 202"/>
                <a:gd name="T61" fmla="*/ 86 h 184"/>
                <a:gd name="T62" fmla="*/ 0 w 202"/>
                <a:gd name="T63" fmla="*/ 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2" h="184">
                  <a:moveTo>
                    <a:pt x="0" y="76"/>
                  </a:moveTo>
                  <a:lnTo>
                    <a:pt x="2" y="60"/>
                  </a:lnTo>
                  <a:lnTo>
                    <a:pt x="20" y="50"/>
                  </a:lnTo>
                  <a:lnTo>
                    <a:pt x="28" y="28"/>
                  </a:lnTo>
                  <a:lnTo>
                    <a:pt x="38" y="18"/>
                  </a:lnTo>
                  <a:lnTo>
                    <a:pt x="62" y="18"/>
                  </a:lnTo>
                  <a:lnTo>
                    <a:pt x="76" y="0"/>
                  </a:lnTo>
                  <a:lnTo>
                    <a:pt x="98" y="10"/>
                  </a:lnTo>
                  <a:lnTo>
                    <a:pt x="118" y="32"/>
                  </a:lnTo>
                  <a:lnTo>
                    <a:pt x="118" y="48"/>
                  </a:lnTo>
                  <a:lnTo>
                    <a:pt x="116" y="72"/>
                  </a:lnTo>
                  <a:lnTo>
                    <a:pt x="122" y="98"/>
                  </a:lnTo>
                  <a:lnTo>
                    <a:pt x="136" y="98"/>
                  </a:lnTo>
                  <a:lnTo>
                    <a:pt x="156" y="80"/>
                  </a:lnTo>
                  <a:lnTo>
                    <a:pt x="180" y="100"/>
                  </a:lnTo>
                  <a:lnTo>
                    <a:pt x="192" y="112"/>
                  </a:lnTo>
                  <a:lnTo>
                    <a:pt x="202" y="134"/>
                  </a:lnTo>
                  <a:lnTo>
                    <a:pt x="202" y="146"/>
                  </a:lnTo>
                  <a:lnTo>
                    <a:pt x="182" y="168"/>
                  </a:lnTo>
                  <a:lnTo>
                    <a:pt x="164" y="180"/>
                  </a:lnTo>
                  <a:lnTo>
                    <a:pt x="146" y="166"/>
                  </a:lnTo>
                  <a:lnTo>
                    <a:pt x="126" y="154"/>
                  </a:lnTo>
                  <a:lnTo>
                    <a:pt x="118" y="164"/>
                  </a:lnTo>
                  <a:lnTo>
                    <a:pt x="94" y="164"/>
                  </a:lnTo>
                  <a:lnTo>
                    <a:pt x="84" y="184"/>
                  </a:lnTo>
                  <a:lnTo>
                    <a:pt x="68" y="170"/>
                  </a:lnTo>
                  <a:lnTo>
                    <a:pt x="56" y="142"/>
                  </a:lnTo>
                  <a:lnTo>
                    <a:pt x="46" y="132"/>
                  </a:lnTo>
                  <a:lnTo>
                    <a:pt x="48" y="100"/>
                  </a:lnTo>
                  <a:lnTo>
                    <a:pt x="22" y="98"/>
                  </a:lnTo>
                  <a:lnTo>
                    <a:pt x="8" y="86"/>
                  </a:lnTo>
                  <a:lnTo>
                    <a:pt x="0" y="76"/>
                  </a:lnTo>
                </a:path>
              </a:pathLst>
            </a:custGeom>
            <a:solidFill>
              <a:srgbClr val="FF000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18" name="Freeform 112"/>
            <p:cNvSpPr>
              <a:spLocks/>
            </p:cNvSpPr>
            <p:nvPr/>
          </p:nvSpPr>
          <p:spPr bwMode="gray">
            <a:xfrm>
              <a:off x="6068438" y="2656216"/>
              <a:ext cx="351199" cy="218159"/>
            </a:xfrm>
            <a:custGeom>
              <a:avLst/>
              <a:gdLst>
                <a:gd name="T0" fmla="*/ 0 w 126"/>
                <a:gd name="T1" fmla="*/ 50 h 102"/>
                <a:gd name="T2" fmla="*/ 28 w 126"/>
                <a:gd name="T3" fmla="*/ 46 h 102"/>
                <a:gd name="T4" fmla="*/ 38 w 126"/>
                <a:gd name="T5" fmla="*/ 28 h 102"/>
                <a:gd name="T6" fmla="*/ 54 w 126"/>
                <a:gd name="T7" fmla="*/ 18 h 102"/>
                <a:gd name="T8" fmla="*/ 64 w 126"/>
                <a:gd name="T9" fmla="*/ 0 h 102"/>
                <a:gd name="T10" fmla="*/ 92 w 126"/>
                <a:gd name="T11" fmla="*/ 0 h 102"/>
                <a:gd name="T12" fmla="*/ 104 w 126"/>
                <a:gd name="T13" fmla="*/ 26 h 102"/>
                <a:gd name="T14" fmla="*/ 112 w 126"/>
                <a:gd name="T15" fmla="*/ 40 h 102"/>
                <a:gd name="T16" fmla="*/ 126 w 126"/>
                <a:gd name="T17" fmla="*/ 46 h 102"/>
                <a:gd name="T18" fmla="*/ 122 w 126"/>
                <a:gd name="T19" fmla="*/ 68 h 102"/>
                <a:gd name="T20" fmla="*/ 102 w 126"/>
                <a:gd name="T21" fmla="*/ 92 h 102"/>
                <a:gd name="T22" fmla="*/ 80 w 126"/>
                <a:gd name="T23" fmla="*/ 102 h 102"/>
                <a:gd name="T24" fmla="*/ 46 w 126"/>
                <a:gd name="T25" fmla="*/ 96 h 102"/>
                <a:gd name="T26" fmla="*/ 22 w 126"/>
                <a:gd name="T27" fmla="*/ 90 h 102"/>
                <a:gd name="T28" fmla="*/ 12 w 126"/>
                <a:gd name="T29" fmla="*/ 84 h 102"/>
                <a:gd name="T30" fmla="*/ 12 w 126"/>
                <a:gd name="T31" fmla="*/ 74 h 102"/>
                <a:gd name="T32" fmla="*/ 0 w 126"/>
                <a:gd name="T33" fmla="*/ 5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6" h="102">
                  <a:moveTo>
                    <a:pt x="0" y="50"/>
                  </a:moveTo>
                  <a:lnTo>
                    <a:pt x="28" y="46"/>
                  </a:lnTo>
                  <a:lnTo>
                    <a:pt x="38" y="28"/>
                  </a:lnTo>
                  <a:lnTo>
                    <a:pt x="54" y="18"/>
                  </a:lnTo>
                  <a:lnTo>
                    <a:pt x="64" y="0"/>
                  </a:lnTo>
                  <a:lnTo>
                    <a:pt x="92" y="0"/>
                  </a:lnTo>
                  <a:lnTo>
                    <a:pt x="104" y="26"/>
                  </a:lnTo>
                  <a:lnTo>
                    <a:pt x="112" y="40"/>
                  </a:lnTo>
                  <a:lnTo>
                    <a:pt x="126" y="46"/>
                  </a:lnTo>
                  <a:lnTo>
                    <a:pt x="122" y="68"/>
                  </a:lnTo>
                  <a:lnTo>
                    <a:pt x="102" y="92"/>
                  </a:lnTo>
                  <a:lnTo>
                    <a:pt x="80" y="102"/>
                  </a:lnTo>
                  <a:lnTo>
                    <a:pt x="46" y="96"/>
                  </a:lnTo>
                  <a:lnTo>
                    <a:pt x="22" y="90"/>
                  </a:lnTo>
                  <a:lnTo>
                    <a:pt x="12" y="84"/>
                  </a:lnTo>
                  <a:lnTo>
                    <a:pt x="12" y="74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19" name="Freeform 113"/>
            <p:cNvSpPr>
              <a:spLocks/>
            </p:cNvSpPr>
            <p:nvPr/>
          </p:nvSpPr>
          <p:spPr bwMode="gray">
            <a:xfrm>
              <a:off x="6068438" y="2656216"/>
              <a:ext cx="351199" cy="218159"/>
            </a:xfrm>
            <a:custGeom>
              <a:avLst/>
              <a:gdLst>
                <a:gd name="T0" fmla="*/ 0 w 126"/>
                <a:gd name="T1" fmla="*/ 50 h 102"/>
                <a:gd name="T2" fmla="*/ 28 w 126"/>
                <a:gd name="T3" fmla="*/ 46 h 102"/>
                <a:gd name="T4" fmla="*/ 38 w 126"/>
                <a:gd name="T5" fmla="*/ 28 h 102"/>
                <a:gd name="T6" fmla="*/ 54 w 126"/>
                <a:gd name="T7" fmla="*/ 18 h 102"/>
                <a:gd name="T8" fmla="*/ 64 w 126"/>
                <a:gd name="T9" fmla="*/ 0 h 102"/>
                <a:gd name="T10" fmla="*/ 92 w 126"/>
                <a:gd name="T11" fmla="*/ 0 h 102"/>
                <a:gd name="T12" fmla="*/ 104 w 126"/>
                <a:gd name="T13" fmla="*/ 26 h 102"/>
                <a:gd name="T14" fmla="*/ 112 w 126"/>
                <a:gd name="T15" fmla="*/ 40 h 102"/>
                <a:gd name="T16" fmla="*/ 126 w 126"/>
                <a:gd name="T17" fmla="*/ 46 h 102"/>
                <a:gd name="T18" fmla="*/ 122 w 126"/>
                <a:gd name="T19" fmla="*/ 68 h 102"/>
                <a:gd name="T20" fmla="*/ 102 w 126"/>
                <a:gd name="T21" fmla="*/ 92 h 102"/>
                <a:gd name="T22" fmla="*/ 80 w 126"/>
                <a:gd name="T23" fmla="*/ 102 h 102"/>
                <a:gd name="T24" fmla="*/ 46 w 126"/>
                <a:gd name="T25" fmla="*/ 96 h 102"/>
                <a:gd name="T26" fmla="*/ 22 w 126"/>
                <a:gd name="T27" fmla="*/ 90 h 102"/>
                <a:gd name="T28" fmla="*/ 12 w 126"/>
                <a:gd name="T29" fmla="*/ 84 h 102"/>
                <a:gd name="T30" fmla="*/ 12 w 126"/>
                <a:gd name="T31" fmla="*/ 74 h 102"/>
                <a:gd name="T32" fmla="*/ 0 w 126"/>
                <a:gd name="T33" fmla="*/ 5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6" h="102">
                  <a:moveTo>
                    <a:pt x="0" y="50"/>
                  </a:moveTo>
                  <a:lnTo>
                    <a:pt x="28" y="46"/>
                  </a:lnTo>
                  <a:lnTo>
                    <a:pt x="38" y="28"/>
                  </a:lnTo>
                  <a:lnTo>
                    <a:pt x="54" y="18"/>
                  </a:lnTo>
                  <a:lnTo>
                    <a:pt x="64" y="0"/>
                  </a:lnTo>
                  <a:lnTo>
                    <a:pt x="92" y="0"/>
                  </a:lnTo>
                  <a:lnTo>
                    <a:pt x="104" y="26"/>
                  </a:lnTo>
                  <a:lnTo>
                    <a:pt x="112" y="40"/>
                  </a:lnTo>
                  <a:lnTo>
                    <a:pt x="126" y="46"/>
                  </a:lnTo>
                  <a:lnTo>
                    <a:pt x="122" y="68"/>
                  </a:lnTo>
                  <a:lnTo>
                    <a:pt x="102" y="92"/>
                  </a:lnTo>
                  <a:lnTo>
                    <a:pt x="80" y="102"/>
                  </a:lnTo>
                  <a:lnTo>
                    <a:pt x="46" y="96"/>
                  </a:lnTo>
                  <a:lnTo>
                    <a:pt x="22" y="90"/>
                  </a:lnTo>
                  <a:lnTo>
                    <a:pt x="12" y="84"/>
                  </a:lnTo>
                  <a:lnTo>
                    <a:pt x="12" y="74"/>
                  </a:lnTo>
                  <a:lnTo>
                    <a:pt x="0" y="50"/>
                  </a:lnTo>
                </a:path>
              </a:pathLst>
            </a:custGeom>
            <a:solidFill>
              <a:srgbClr val="FF000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0" name="Freeform 114"/>
            <p:cNvSpPr>
              <a:spLocks/>
            </p:cNvSpPr>
            <p:nvPr/>
          </p:nvSpPr>
          <p:spPr bwMode="gray">
            <a:xfrm>
              <a:off x="5862179" y="2224176"/>
              <a:ext cx="1070320" cy="1069408"/>
            </a:xfrm>
            <a:custGeom>
              <a:avLst/>
              <a:gdLst>
                <a:gd name="T0" fmla="*/ 2 w 384"/>
                <a:gd name="T1" fmla="*/ 190 h 500"/>
                <a:gd name="T2" fmla="*/ 6 w 384"/>
                <a:gd name="T3" fmla="*/ 240 h 500"/>
                <a:gd name="T4" fmla="*/ 40 w 384"/>
                <a:gd name="T5" fmla="*/ 222 h 500"/>
                <a:gd name="T6" fmla="*/ 76 w 384"/>
                <a:gd name="T7" fmla="*/ 254 h 500"/>
                <a:gd name="T8" fmla="*/ 112 w 384"/>
                <a:gd name="T9" fmla="*/ 230 h 500"/>
                <a:gd name="T10" fmla="*/ 138 w 384"/>
                <a:gd name="T11" fmla="*/ 202 h 500"/>
                <a:gd name="T12" fmla="*/ 178 w 384"/>
                <a:gd name="T13" fmla="*/ 228 h 500"/>
                <a:gd name="T14" fmla="*/ 200 w 384"/>
                <a:gd name="T15" fmla="*/ 248 h 500"/>
                <a:gd name="T16" fmla="*/ 176 w 384"/>
                <a:gd name="T17" fmla="*/ 294 h 500"/>
                <a:gd name="T18" fmla="*/ 118 w 384"/>
                <a:gd name="T19" fmla="*/ 298 h 500"/>
                <a:gd name="T20" fmla="*/ 86 w 384"/>
                <a:gd name="T21" fmla="*/ 288 h 500"/>
                <a:gd name="T22" fmla="*/ 46 w 384"/>
                <a:gd name="T23" fmla="*/ 324 h 500"/>
                <a:gd name="T24" fmla="*/ 36 w 384"/>
                <a:gd name="T25" fmla="*/ 362 h 500"/>
                <a:gd name="T26" fmla="*/ 22 w 384"/>
                <a:gd name="T27" fmla="*/ 388 h 500"/>
                <a:gd name="T28" fmla="*/ 20 w 384"/>
                <a:gd name="T29" fmla="*/ 418 h 500"/>
                <a:gd name="T30" fmla="*/ 50 w 384"/>
                <a:gd name="T31" fmla="*/ 430 h 500"/>
                <a:gd name="T32" fmla="*/ 90 w 384"/>
                <a:gd name="T33" fmla="*/ 496 h 500"/>
                <a:gd name="T34" fmla="*/ 140 w 384"/>
                <a:gd name="T35" fmla="*/ 488 h 500"/>
                <a:gd name="T36" fmla="*/ 196 w 384"/>
                <a:gd name="T37" fmla="*/ 482 h 500"/>
                <a:gd name="T38" fmla="*/ 222 w 384"/>
                <a:gd name="T39" fmla="*/ 498 h 500"/>
                <a:gd name="T40" fmla="*/ 272 w 384"/>
                <a:gd name="T41" fmla="*/ 462 h 500"/>
                <a:gd name="T42" fmla="*/ 334 w 384"/>
                <a:gd name="T43" fmla="*/ 422 h 500"/>
                <a:gd name="T44" fmla="*/ 364 w 384"/>
                <a:gd name="T45" fmla="*/ 334 h 500"/>
                <a:gd name="T46" fmla="*/ 374 w 384"/>
                <a:gd name="T47" fmla="*/ 312 h 500"/>
                <a:gd name="T48" fmla="*/ 372 w 384"/>
                <a:gd name="T49" fmla="*/ 292 h 500"/>
                <a:gd name="T50" fmla="*/ 384 w 384"/>
                <a:gd name="T51" fmla="*/ 266 h 500"/>
                <a:gd name="T52" fmla="*/ 344 w 384"/>
                <a:gd name="T53" fmla="*/ 240 h 500"/>
                <a:gd name="T54" fmla="*/ 306 w 384"/>
                <a:gd name="T55" fmla="*/ 232 h 500"/>
                <a:gd name="T56" fmla="*/ 300 w 384"/>
                <a:gd name="T57" fmla="*/ 194 h 500"/>
                <a:gd name="T58" fmla="*/ 294 w 384"/>
                <a:gd name="T59" fmla="*/ 168 h 500"/>
                <a:gd name="T60" fmla="*/ 314 w 384"/>
                <a:gd name="T61" fmla="*/ 136 h 500"/>
                <a:gd name="T62" fmla="*/ 288 w 384"/>
                <a:gd name="T63" fmla="*/ 98 h 500"/>
                <a:gd name="T64" fmla="*/ 254 w 384"/>
                <a:gd name="T65" fmla="*/ 60 h 500"/>
                <a:gd name="T66" fmla="*/ 206 w 384"/>
                <a:gd name="T67" fmla="*/ 40 h 500"/>
                <a:gd name="T68" fmla="*/ 184 w 384"/>
                <a:gd name="T69" fmla="*/ 8 h 500"/>
                <a:gd name="T70" fmla="*/ 146 w 384"/>
                <a:gd name="T71" fmla="*/ 0 h 500"/>
                <a:gd name="T72" fmla="*/ 102 w 384"/>
                <a:gd name="T73" fmla="*/ 16 h 500"/>
                <a:gd name="T74" fmla="*/ 70 w 384"/>
                <a:gd name="T75" fmla="*/ 42 h 500"/>
                <a:gd name="T76" fmla="*/ 100 w 384"/>
                <a:gd name="T77" fmla="*/ 60 h 500"/>
                <a:gd name="T78" fmla="*/ 92 w 384"/>
                <a:gd name="T79" fmla="*/ 92 h 500"/>
                <a:gd name="T80" fmla="*/ 60 w 384"/>
                <a:gd name="T81" fmla="*/ 106 h 500"/>
                <a:gd name="T82" fmla="*/ 52 w 384"/>
                <a:gd name="T83" fmla="*/ 132 h 500"/>
                <a:gd name="T84" fmla="*/ 60 w 384"/>
                <a:gd name="T85" fmla="*/ 158 h 500"/>
                <a:gd name="T86" fmla="*/ 42 w 384"/>
                <a:gd name="T87" fmla="*/ 174 h 500"/>
                <a:gd name="T88" fmla="*/ 2 w 384"/>
                <a:gd name="T89" fmla="*/ 176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4" h="500">
                  <a:moveTo>
                    <a:pt x="2" y="176"/>
                  </a:moveTo>
                  <a:lnTo>
                    <a:pt x="2" y="190"/>
                  </a:lnTo>
                  <a:lnTo>
                    <a:pt x="0" y="214"/>
                  </a:lnTo>
                  <a:lnTo>
                    <a:pt x="6" y="240"/>
                  </a:lnTo>
                  <a:lnTo>
                    <a:pt x="20" y="240"/>
                  </a:lnTo>
                  <a:lnTo>
                    <a:pt x="40" y="222"/>
                  </a:lnTo>
                  <a:lnTo>
                    <a:pt x="64" y="242"/>
                  </a:lnTo>
                  <a:lnTo>
                    <a:pt x="76" y="254"/>
                  </a:lnTo>
                  <a:lnTo>
                    <a:pt x="100" y="248"/>
                  </a:lnTo>
                  <a:lnTo>
                    <a:pt x="112" y="230"/>
                  </a:lnTo>
                  <a:lnTo>
                    <a:pt x="128" y="220"/>
                  </a:lnTo>
                  <a:lnTo>
                    <a:pt x="138" y="202"/>
                  </a:lnTo>
                  <a:lnTo>
                    <a:pt x="166" y="202"/>
                  </a:lnTo>
                  <a:lnTo>
                    <a:pt x="178" y="228"/>
                  </a:lnTo>
                  <a:lnTo>
                    <a:pt x="186" y="242"/>
                  </a:lnTo>
                  <a:lnTo>
                    <a:pt x="200" y="248"/>
                  </a:lnTo>
                  <a:lnTo>
                    <a:pt x="196" y="270"/>
                  </a:lnTo>
                  <a:lnTo>
                    <a:pt x="176" y="294"/>
                  </a:lnTo>
                  <a:lnTo>
                    <a:pt x="152" y="304"/>
                  </a:lnTo>
                  <a:lnTo>
                    <a:pt x="118" y="298"/>
                  </a:lnTo>
                  <a:lnTo>
                    <a:pt x="98" y="292"/>
                  </a:lnTo>
                  <a:lnTo>
                    <a:pt x="86" y="288"/>
                  </a:lnTo>
                  <a:lnTo>
                    <a:pt x="66" y="310"/>
                  </a:lnTo>
                  <a:lnTo>
                    <a:pt x="46" y="324"/>
                  </a:lnTo>
                  <a:lnTo>
                    <a:pt x="44" y="354"/>
                  </a:lnTo>
                  <a:lnTo>
                    <a:pt x="36" y="362"/>
                  </a:lnTo>
                  <a:lnTo>
                    <a:pt x="36" y="382"/>
                  </a:lnTo>
                  <a:lnTo>
                    <a:pt x="22" y="388"/>
                  </a:lnTo>
                  <a:lnTo>
                    <a:pt x="16" y="402"/>
                  </a:lnTo>
                  <a:lnTo>
                    <a:pt x="20" y="418"/>
                  </a:lnTo>
                  <a:lnTo>
                    <a:pt x="34" y="428"/>
                  </a:lnTo>
                  <a:lnTo>
                    <a:pt x="50" y="430"/>
                  </a:lnTo>
                  <a:lnTo>
                    <a:pt x="54" y="462"/>
                  </a:lnTo>
                  <a:lnTo>
                    <a:pt x="90" y="496"/>
                  </a:lnTo>
                  <a:lnTo>
                    <a:pt x="112" y="500"/>
                  </a:lnTo>
                  <a:lnTo>
                    <a:pt x="140" y="488"/>
                  </a:lnTo>
                  <a:lnTo>
                    <a:pt x="170" y="482"/>
                  </a:lnTo>
                  <a:lnTo>
                    <a:pt x="196" y="482"/>
                  </a:lnTo>
                  <a:lnTo>
                    <a:pt x="214" y="494"/>
                  </a:lnTo>
                  <a:lnTo>
                    <a:pt x="222" y="498"/>
                  </a:lnTo>
                  <a:lnTo>
                    <a:pt x="236" y="496"/>
                  </a:lnTo>
                  <a:lnTo>
                    <a:pt x="272" y="462"/>
                  </a:lnTo>
                  <a:lnTo>
                    <a:pt x="306" y="446"/>
                  </a:lnTo>
                  <a:lnTo>
                    <a:pt x="334" y="422"/>
                  </a:lnTo>
                  <a:lnTo>
                    <a:pt x="364" y="400"/>
                  </a:lnTo>
                  <a:lnTo>
                    <a:pt x="364" y="334"/>
                  </a:lnTo>
                  <a:lnTo>
                    <a:pt x="374" y="326"/>
                  </a:lnTo>
                  <a:lnTo>
                    <a:pt x="374" y="312"/>
                  </a:lnTo>
                  <a:lnTo>
                    <a:pt x="384" y="304"/>
                  </a:lnTo>
                  <a:lnTo>
                    <a:pt x="372" y="292"/>
                  </a:lnTo>
                  <a:lnTo>
                    <a:pt x="368" y="280"/>
                  </a:lnTo>
                  <a:lnTo>
                    <a:pt x="384" y="266"/>
                  </a:lnTo>
                  <a:lnTo>
                    <a:pt x="364" y="238"/>
                  </a:lnTo>
                  <a:lnTo>
                    <a:pt x="344" y="240"/>
                  </a:lnTo>
                  <a:lnTo>
                    <a:pt x="324" y="232"/>
                  </a:lnTo>
                  <a:lnTo>
                    <a:pt x="306" y="232"/>
                  </a:lnTo>
                  <a:lnTo>
                    <a:pt x="300" y="222"/>
                  </a:lnTo>
                  <a:lnTo>
                    <a:pt x="300" y="194"/>
                  </a:lnTo>
                  <a:lnTo>
                    <a:pt x="292" y="184"/>
                  </a:lnTo>
                  <a:lnTo>
                    <a:pt x="294" y="168"/>
                  </a:lnTo>
                  <a:lnTo>
                    <a:pt x="306" y="150"/>
                  </a:lnTo>
                  <a:lnTo>
                    <a:pt x="314" y="136"/>
                  </a:lnTo>
                  <a:lnTo>
                    <a:pt x="308" y="116"/>
                  </a:lnTo>
                  <a:lnTo>
                    <a:pt x="288" y="98"/>
                  </a:lnTo>
                  <a:lnTo>
                    <a:pt x="274" y="76"/>
                  </a:lnTo>
                  <a:lnTo>
                    <a:pt x="254" y="60"/>
                  </a:lnTo>
                  <a:lnTo>
                    <a:pt x="232" y="56"/>
                  </a:lnTo>
                  <a:lnTo>
                    <a:pt x="206" y="40"/>
                  </a:lnTo>
                  <a:lnTo>
                    <a:pt x="192" y="22"/>
                  </a:lnTo>
                  <a:lnTo>
                    <a:pt x="184" y="8"/>
                  </a:lnTo>
                  <a:lnTo>
                    <a:pt x="182" y="0"/>
                  </a:lnTo>
                  <a:lnTo>
                    <a:pt x="146" y="0"/>
                  </a:lnTo>
                  <a:lnTo>
                    <a:pt x="134" y="16"/>
                  </a:lnTo>
                  <a:lnTo>
                    <a:pt x="102" y="16"/>
                  </a:lnTo>
                  <a:lnTo>
                    <a:pt x="96" y="38"/>
                  </a:lnTo>
                  <a:lnTo>
                    <a:pt x="70" y="42"/>
                  </a:lnTo>
                  <a:lnTo>
                    <a:pt x="66" y="58"/>
                  </a:lnTo>
                  <a:lnTo>
                    <a:pt x="100" y="60"/>
                  </a:lnTo>
                  <a:lnTo>
                    <a:pt x="104" y="76"/>
                  </a:lnTo>
                  <a:lnTo>
                    <a:pt x="92" y="92"/>
                  </a:lnTo>
                  <a:lnTo>
                    <a:pt x="84" y="106"/>
                  </a:lnTo>
                  <a:lnTo>
                    <a:pt x="60" y="106"/>
                  </a:lnTo>
                  <a:lnTo>
                    <a:pt x="46" y="120"/>
                  </a:lnTo>
                  <a:lnTo>
                    <a:pt x="52" y="132"/>
                  </a:lnTo>
                  <a:lnTo>
                    <a:pt x="64" y="140"/>
                  </a:lnTo>
                  <a:lnTo>
                    <a:pt x="60" y="158"/>
                  </a:lnTo>
                  <a:lnTo>
                    <a:pt x="44" y="156"/>
                  </a:lnTo>
                  <a:lnTo>
                    <a:pt x="42" y="174"/>
                  </a:lnTo>
                  <a:lnTo>
                    <a:pt x="30" y="180"/>
                  </a:lnTo>
                  <a:lnTo>
                    <a:pt x="2" y="176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1" name="Freeform 115"/>
            <p:cNvSpPr>
              <a:spLocks/>
            </p:cNvSpPr>
            <p:nvPr/>
          </p:nvSpPr>
          <p:spPr bwMode="gray">
            <a:xfrm>
              <a:off x="5862179" y="2224176"/>
              <a:ext cx="1070320" cy="1069408"/>
            </a:xfrm>
            <a:custGeom>
              <a:avLst/>
              <a:gdLst>
                <a:gd name="T0" fmla="*/ 2 w 384"/>
                <a:gd name="T1" fmla="*/ 190 h 500"/>
                <a:gd name="T2" fmla="*/ 6 w 384"/>
                <a:gd name="T3" fmla="*/ 240 h 500"/>
                <a:gd name="T4" fmla="*/ 40 w 384"/>
                <a:gd name="T5" fmla="*/ 222 h 500"/>
                <a:gd name="T6" fmla="*/ 76 w 384"/>
                <a:gd name="T7" fmla="*/ 254 h 500"/>
                <a:gd name="T8" fmla="*/ 112 w 384"/>
                <a:gd name="T9" fmla="*/ 230 h 500"/>
                <a:gd name="T10" fmla="*/ 138 w 384"/>
                <a:gd name="T11" fmla="*/ 202 h 500"/>
                <a:gd name="T12" fmla="*/ 178 w 384"/>
                <a:gd name="T13" fmla="*/ 228 h 500"/>
                <a:gd name="T14" fmla="*/ 200 w 384"/>
                <a:gd name="T15" fmla="*/ 248 h 500"/>
                <a:gd name="T16" fmla="*/ 176 w 384"/>
                <a:gd name="T17" fmla="*/ 294 h 500"/>
                <a:gd name="T18" fmla="*/ 118 w 384"/>
                <a:gd name="T19" fmla="*/ 298 h 500"/>
                <a:gd name="T20" fmla="*/ 86 w 384"/>
                <a:gd name="T21" fmla="*/ 288 h 500"/>
                <a:gd name="T22" fmla="*/ 46 w 384"/>
                <a:gd name="T23" fmla="*/ 324 h 500"/>
                <a:gd name="T24" fmla="*/ 36 w 384"/>
                <a:gd name="T25" fmla="*/ 362 h 500"/>
                <a:gd name="T26" fmla="*/ 22 w 384"/>
                <a:gd name="T27" fmla="*/ 388 h 500"/>
                <a:gd name="T28" fmla="*/ 20 w 384"/>
                <a:gd name="T29" fmla="*/ 418 h 500"/>
                <a:gd name="T30" fmla="*/ 50 w 384"/>
                <a:gd name="T31" fmla="*/ 430 h 500"/>
                <a:gd name="T32" fmla="*/ 90 w 384"/>
                <a:gd name="T33" fmla="*/ 496 h 500"/>
                <a:gd name="T34" fmla="*/ 140 w 384"/>
                <a:gd name="T35" fmla="*/ 488 h 500"/>
                <a:gd name="T36" fmla="*/ 196 w 384"/>
                <a:gd name="T37" fmla="*/ 482 h 500"/>
                <a:gd name="T38" fmla="*/ 222 w 384"/>
                <a:gd name="T39" fmla="*/ 498 h 500"/>
                <a:gd name="T40" fmla="*/ 272 w 384"/>
                <a:gd name="T41" fmla="*/ 462 h 500"/>
                <a:gd name="T42" fmla="*/ 334 w 384"/>
                <a:gd name="T43" fmla="*/ 422 h 500"/>
                <a:gd name="T44" fmla="*/ 364 w 384"/>
                <a:gd name="T45" fmla="*/ 334 h 500"/>
                <a:gd name="T46" fmla="*/ 374 w 384"/>
                <a:gd name="T47" fmla="*/ 312 h 500"/>
                <a:gd name="T48" fmla="*/ 372 w 384"/>
                <a:gd name="T49" fmla="*/ 292 h 500"/>
                <a:gd name="T50" fmla="*/ 384 w 384"/>
                <a:gd name="T51" fmla="*/ 266 h 500"/>
                <a:gd name="T52" fmla="*/ 344 w 384"/>
                <a:gd name="T53" fmla="*/ 240 h 500"/>
                <a:gd name="T54" fmla="*/ 306 w 384"/>
                <a:gd name="T55" fmla="*/ 232 h 500"/>
                <a:gd name="T56" fmla="*/ 300 w 384"/>
                <a:gd name="T57" fmla="*/ 194 h 500"/>
                <a:gd name="T58" fmla="*/ 294 w 384"/>
                <a:gd name="T59" fmla="*/ 168 h 500"/>
                <a:gd name="T60" fmla="*/ 314 w 384"/>
                <a:gd name="T61" fmla="*/ 136 h 500"/>
                <a:gd name="T62" fmla="*/ 288 w 384"/>
                <a:gd name="T63" fmla="*/ 98 h 500"/>
                <a:gd name="T64" fmla="*/ 254 w 384"/>
                <a:gd name="T65" fmla="*/ 60 h 500"/>
                <a:gd name="T66" fmla="*/ 206 w 384"/>
                <a:gd name="T67" fmla="*/ 40 h 500"/>
                <a:gd name="T68" fmla="*/ 184 w 384"/>
                <a:gd name="T69" fmla="*/ 8 h 500"/>
                <a:gd name="T70" fmla="*/ 146 w 384"/>
                <a:gd name="T71" fmla="*/ 0 h 500"/>
                <a:gd name="T72" fmla="*/ 102 w 384"/>
                <a:gd name="T73" fmla="*/ 16 h 500"/>
                <a:gd name="T74" fmla="*/ 70 w 384"/>
                <a:gd name="T75" fmla="*/ 42 h 500"/>
                <a:gd name="T76" fmla="*/ 100 w 384"/>
                <a:gd name="T77" fmla="*/ 60 h 500"/>
                <a:gd name="T78" fmla="*/ 92 w 384"/>
                <a:gd name="T79" fmla="*/ 92 h 500"/>
                <a:gd name="T80" fmla="*/ 60 w 384"/>
                <a:gd name="T81" fmla="*/ 106 h 500"/>
                <a:gd name="T82" fmla="*/ 52 w 384"/>
                <a:gd name="T83" fmla="*/ 132 h 500"/>
                <a:gd name="T84" fmla="*/ 60 w 384"/>
                <a:gd name="T85" fmla="*/ 158 h 500"/>
                <a:gd name="T86" fmla="*/ 42 w 384"/>
                <a:gd name="T87" fmla="*/ 174 h 500"/>
                <a:gd name="T88" fmla="*/ 2 w 384"/>
                <a:gd name="T89" fmla="*/ 176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4" h="500">
                  <a:moveTo>
                    <a:pt x="2" y="176"/>
                  </a:moveTo>
                  <a:lnTo>
                    <a:pt x="2" y="190"/>
                  </a:lnTo>
                  <a:lnTo>
                    <a:pt x="0" y="214"/>
                  </a:lnTo>
                  <a:lnTo>
                    <a:pt x="6" y="240"/>
                  </a:lnTo>
                  <a:lnTo>
                    <a:pt x="20" y="240"/>
                  </a:lnTo>
                  <a:lnTo>
                    <a:pt x="40" y="222"/>
                  </a:lnTo>
                  <a:lnTo>
                    <a:pt x="64" y="242"/>
                  </a:lnTo>
                  <a:lnTo>
                    <a:pt x="76" y="254"/>
                  </a:lnTo>
                  <a:lnTo>
                    <a:pt x="100" y="248"/>
                  </a:lnTo>
                  <a:lnTo>
                    <a:pt x="112" y="230"/>
                  </a:lnTo>
                  <a:lnTo>
                    <a:pt x="128" y="220"/>
                  </a:lnTo>
                  <a:lnTo>
                    <a:pt x="138" y="202"/>
                  </a:lnTo>
                  <a:lnTo>
                    <a:pt x="166" y="202"/>
                  </a:lnTo>
                  <a:lnTo>
                    <a:pt x="178" y="228"/>
                  </a:lnTo>
                  <a:lnTo>
                    <a:pt x="186" y="242"/>
                  </a:lnTo>
                  <a:lnTo>
                    <a:pt x="200" y="248"/>
                  </a:lnTo>
                  <a:lnTo>
                    <a:pt x="196" y="270"/>
                  </a:lnTo>
                  <a:lnTo>
                    <a:pt x="176" y="294"/>
                  </a:lnTo>
                  <a:lnTo>
                    <a:pt x="152" y="304"/>
                  </a:lnTo>
                  <a:lnTo>
                    <a:pt x="118" y="298"/>
                  </a:lnTo>
                  <a:lnTo>
                    <a:pt x="98" y="292"/>
                  </a:lnTo>
                  <a:lnTo>
                    <a:pt x="86" y="288"/>
                  </a:lnTo>
                  <a:lnTo>
                    <a:pt x="66" y="310"/>
                  </a:lnTo>
                  <a:lnTo>
                    <a:pt x="46" y="324"/>
                  </a:lnTo>
                  <a:lnTo>
                    <a:pt x="44" y="354"/>
                  </a:lnTo>
                  <a:lnTo>
                    <a:pt x="36" y="362"/>
                  </a:lnTo>
                  <a:lnTo>
                    <a:pt x="36" y="382"/>
                  </a:lnTo>
                  <a:lnTo>
                    <a:pt x="22" y="388"/>
                  </a:lnTo>
                  <a:lnTo>
                    <a:pt x="16" y="402"/>
                  </a:lnTo>
                  <a:lnTo>
                    <a:pt x="20" y="418"/>
                  </a:lnTo>
                  <a:lnTo>
                    <a:pt x="34" y="428"/>
                  </a:lnTo>
                  <a:lnTo>
                    <a:pt x="50" y="430"/>
                  </a:lnTo>
                  <a:lnTo>
                    <a:pt x="54" y="462"/>
                  </a:lnTo>
                  <a:lnTo>
                    <a:pt x="90" y="496"/>
                  </a:lnTo>
                  <a:lnTo>
                    <a:pt x="112" y="500"/>
                  </a:lnTo>
                  <a:lnTo>
                    <a:pt x="140" y="488"/>
                  </a:lnTo>
                  <a:lnTo>
                    <a:pt x="170" y="482"/>
                  </a:lnTo>
                  <a:lnTo>
                    <a:pt x="196" y="482"/>
                  </a:lnTo>
                  <a:lnTo>
                    <a:pt x="214" y="494"/>
                  </a:lnTo>
                  <a:lnTo>
                    <a:pt x="222" y="498"/>
                  </a:lnTo>
                  <a:lnTo>
                    <a:pt x="236" y="496"/>
                  </a:lnTo>
                  <a:lnTo>
                    <a:pt x="272" y="462"/>
                  </a:lnTo>
                  <a:lnTo>
                    <a:pt x="306" y="446"/>
                  </a:lnTo>
                  <a:lnTo>
                    <a:pt x="334" y="422"/>
                  </a:lnTo>
                  <a:lnTo>
                    <a:pt x="364" y="400"/>
                  </a:lnTo>
                  <a:lnTo>
                    <a:pt x="364" y="334"/>
                  </a:lnTo>
                  <a:lnTo>
                    <a:pt x="374" y="326"/>
                  </a:lnTo>
                  <a:lnTo>
                    <a:pt x="374" y="312"/>
                  </a:lnTo>
                  <a:lnTo>
                    <a:pt x="384" y="304"/>
                  </a:lnTo>
                  <a:lnTo>
                    <a:pt x="372" y="292"/>
                  </a:lnTo>
                  <a:lnTo>
                    <a:pt x="368" y="280"/>
                  </a:lnTo>
                  <a:lnTo>
                    <a:pt x="384" y="266"/>
                  </a:lnTo>
                  <a:lnTo>
                    <a:pt x="364" y="238"/>
                  </a:lnTo>
                  <a:lnTo>
                    <a:pt x="344" y="240"/>
                  </a:lnTo>
                  <a:lnTo>
                    <a:pt x="324" y="232"/>
                  </a:lnTo>
                  <a:lnTo>
                    <a:pt x="306" y="232"/>
                  </a:lnTo>
                  <a:lnTo>
                    <a:pt x="300" y="222"/>
                  </a:lnTo>
                  <a:lnTo>
                    <a:pt x="300" y="194"/>
                  </a:lnTo>
                  <a:lnTo>
                    <a:pt x="292" y="184"/>
                  </a:lnTo>
                  <a:lnTo>
                    <a:pt x="294" y="168"/>
                  </a:lnTo>
                  <a:lnTo>
                    <a:pt x="306" y="150"/>
                  </a:lnTo>
                  <a:lnTo>
                    <a:pt x="314" y="136"/>
                  </a:lnTo>
                  <a:lnTo>
                    <a:pt x="308" y="116"/>
                  </a:lnTo>
                  <a:lnTo>
                    <a:pt x="288" y="98"/>
                  </a:lnTo>
                  <a:lnTo>
                    <a:pt x="274" y="76"/>
                  </a:lnTo>
                  <a:lnTo>
                    <a:pt x="254" y="60"/>
                  </a:lnTo>
                  <a:lnTo>
                    <a:pt x="232" y="56"/>
                  </a:lnTo>
                  <a:lnTo>
                    <a:pt x="206" y="40"/>
                  </a:lnTo>
                  <a:lnTo>
                    <a:pt x="192" y="22"/>
                  </a:lnTo>
                  <a:lnTo>
                    <a:pt x="184" y="8"/>
                  </a:lnTo>
                  <a:lnTo>
                    <a:pt x="182" y="0"/>
                  </a:lnTo>
                  <a:lnTo>
                    <a:pt x="146" y="0"/>
                  </a:lnTo>
                  <a:lnTo>
                    <a:pt x="134" y="16"/>
                  </a:lnTo>
                  <a:lnTo>
                    <a:pt x="102" y="16"/>
                  </a:lnTo>
                  <a:lnTo>
                    <a:pt x="96" y="38"/>
                  </a:lnTo>
                  <a:lnTo>
                    <a:pt x="70" y="42"/>
                  </a:lnTo>
                  <a:lnTo>
                    <a:pt x="66" y="58"/>
                  </a:lnTo>
                  <a:lnTo>
                    <a:pt x="100" y="60"/>
                  </a:lnTo>
                  <a:lnTo>
                    <a:pt x="104" y="76"/>
                  </a:lnTo>
                  <a:lnTo>
                    <a:pt x="92" y="92"/>
                  </a:lnTo>
                  <a:lnTo>
                    <a:pt x="84" y="106"/>
                  </a:lnTo>
                  <a:lnTo>
                    <a:pt x="60" y="106"/>
                  </a:lnTo>
                  <a:lnTo>
                    <a:pt x="46" y="120"/>
                  </a:lnTo>
                  <a:lnTo>
                    <a:pt x="52" y="132"/>
                  </a:lnTo>
                  <a:lnTo>
                    <a:pt x="64" y="140"/>
                  </a:lnTo>
                  <a:lnTo>
                    <a:pt x="60" y="158"/>
                  </a:lnTo>
                  <a:lnTo>
                    <a:pt x="44" y="156"/>
                  </a:lnTo>
                  <a:lnTo>
                    <a:pt x="42" y="174"/>
                  </a:lnTo>
                  <a:lnTo>
                    <a:pt x="30" y="180"/>
                  </a:lnTo>
                  <a:lnTo>
                    <a:pt x="2" y="176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2" name="Freeform 116"/>
            <p:cNvSpPr>
              <a:spLocks/>
            </p:cNvSpPr>
            <p:nvPr/>
          </p:nvSpPr>
          <p:spPr bwMode="gray">
            <a:xfrm>
              <a:off x="6369466" y="2001739"/>
              <a:ext cx="1850761" cy="1172071"/>
            </a:xfrm>
            <a:custGeom>
              <a:avLst/>
              <a:gdLst>
                <a:gd name="T0" fmla="*/ 6 w 664"/>
                <a:gd name="T1" fmla="*/ 120 h 548"/>
                <a:gd name="T2" fmla="*/ 50 w 664"/>
                <a:gd name="T3" fmla="*/ 160 h 548"/>
                <a:gd name="T4" fmla="*/ 94 w 664"/>
                <a:gd name="T5" fmla="*/ 184 h 548"/>
                <a:gd name="T6" fmla="*/ 126 w 664"/>
                <a:gd name="T7" fmla="*/ 220 h 548"/>
                <a:gd name="T8" fmla="*/ 112 w 664"/>
                <a:gd name="T9" fmla="*/ 274 h 548"/>
                <a:gd name="T10" fmla="*/ 118 w 664"/>
                <a:gd name="T11" fmla="*/ 300 h 548"/>
                <a:gd name="T12" fmla="*/ 126 w 664"/>
                <a:gd name="T13" fmla="*/ 336 h 548"/>
                <a:gd name="T14" fmla="*/ 160 w 664"/>
                <a:gd name="T15" fmla="*/ 344 h 548"/>
                <a:gd name="T16" fmla="*/ 200 w 664"/>
                <a:gd name="T17" fmla="*/ 370 h 548"/>
                <a:gd name="T18" fmla="*/ 188 w 664"/>
                <a:gd name="T19" fmla="*/ 398 h 548"/>
                <a:gd name="T20" fmla="*/ 194 w 664"/>
                <a:gd name="T21" fmla="*/ 416 h 548"/>
                <a:gd name="T22" fmla="*/ 182 w 664"/>
                <a:gd name="T23" fmla="*/ 442 h 548"/>
                <a:gd name="T24" fmla="*/ 202 w 664"/>
                <a:gd name="T25" fmla="*/ 516 h 548"/>
                <a:gd name="T26" fmla="*/ 242 w 664"/>
                <a:gd name="T27" fmla="*/ 486 h 548"/>
                <a:gd name="T28" fmla="*/ 266 w 664"/>
                <a:gd name="T29" fmla="*/ 486 h 548"/>
                <a:gd name="T30" fmla="*/ 298 w 664"/>
                <a:gd name="T31" fmla="*/ 488 h 548"/>
                <a:gd name="T32" fmla="*/ 328 w 664"/>
                <a:gd name="T33" fmla="*/ 482 h 548"/>
                <a:gd name="T34" fmla="*/ 346 w 664"/>
                <a:gd name="T35" fmla="*/ 514 h 548"/>
                <a:gd name="T36" fmla="*/ 414 w 664"/>
                <a:gd name="T37" fmla="*/ 538 h 548"/>
                <a:gd name="T38" fmla="*/ 490 w 664"/>
                <a:gd name="T39" fmla="*/ 540 h 548"/>
                <a:gd name="T40" fmla="*/ 528 w 664"/>
                <a:gd name="T41" fmla="*/ 548 h 548"/>
                <a:gd name="T42" fmla="*/ 582 w 664"/>
                <a:gd name="T43" fmla="*/ 540 h 548"/>
                <a:gd name="T44" fmla="*/ 620 w 664"/>
                <a:gd name="T45" fmla="*/ 534 h 548"/>
                <a:gd name="T46" fmla="*/ 664 w 664"/>
                <a:gd name="T47" fmla="*/ 506 h 548"/>
                <a:gd name="T48" fmla="*/ 652 w 664"/>
                <a:gd name="T49" fmla="*/ 456 h 548"/>
                <a:gd name="T50" fmla="*/ 600 w 664"/>
                <a:gd name="T51" fmla="*/ 390 h 548"/>
                <a:gd name="T52" fmla="*/ 584 w 664"/>
                <a:gd name="T53" fmla="*/ 342 h 548"/>
                <a:gd name="T54" fmla="*/ 574 w 664"/>
                <a:gd name="T55" fmla="*/ 310 h 548"/>
                <a:gd name="T56" fmla="*/ 512 w 664"/>
                <a:gd name="T57" fmla="*/ 248 h 548"/>
                <a:gd name="T58" fmla="*/ 452 w 664"/>
                <a:gd name="T59" fmla="*/ 170 h 548"/>
                <a:gd name="T60" fmla="*/ 432 w 664"/>
                <a:gd name="T61" fmla="*/ 138 h 548"/>
                <a:gd name="T62" fmla="*/ 406 w 664"/>
                <a:gd name="T63" fmla="*/ 72 h 548"/>
                <a:gd name="T64" fmla="*/ 398 w 664"/>
                <a:gd name="T65" fmla="*/ 32 h 548"/>
                <a:gd name="T66" fmla="*/ 374 w 664"/>
                <a:gd name="T67" fmla="*/ 0 h 548"/>
                <a:gd name="T68" fmla="*/ 350 w 664"/>
                <a:gd name="T69" fmla="*/ 36 h 548"/>
                <a:gd name="T70" fmla="*/ 330 w 664"/>
                <a:gd name="T71" fmla="*/ 64 h 548"/>
                <a:gd name="T72" fmla="*/ 294 w 664"/>
                <a:gd name="T73" fmla="*/ 48 h 548"/>
                <a:gd name="T74" fmla="*/ 278 w 664"/>
                <a:gd name="T75" fmla="*/ 92 h 548"/>
                <a:gd name="T76" fmla="*/ 154 w 664"/>
                <a:gd name="T77" fmla="*/ 96 h 548"/>
                <a:gd name="T78" fmla="*/ 102 w 664"/>
                <a:gd name="T79" fmla="*/ 80 h 548"/>
                <a:gd name="T80" fmla="*/ 64 w 664"/>
                <a:gd name="T81" fmla="*/ 96 h 548"/>
                <a:gd name="T82" fmla="*/ 24 w 664"/>
                <a:gd name="T83" fmla="*/ 8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64" h="548">
                  <a:moveTo>
                    <a:pt x="0" y="104"/>
                  </a:moveTo>
                  <a:lnTo>
                    <a:pt x="6" y="120"/>
                  </a:lnTo>
                  <a:lnTo>
                    <a:pt x="24" y="144"/>
                  </a:lnTo>
                  <a:lnTo>
                    <a:pt x="50" y="160"/>
                  </a:lnTo>
                  <a:lnTo>
                    <a:pt x="72" y="164"/>
                  </a:lnTo>
                  <a:lnTo>
                    <a:pt x="94" y="184"/>
                  </a:lnTo>
                  <a:lnTo>
                    <a:pt x="104" y="204"/>
                  </a:lnTo>
                  <a:lnTo>
                    <a:pt x="126" y="220"/>
                  </a:lnTo>
                  <a:lnTo>
                    <a:pt x="132" y="240"/>
                  </a:lnTo>
                  <a:lnTo>
                    <a:pt x="112" y="274"/>
                  </a:lnTo>
                  <a:lnTo>
                    <a:pt x="110" y="288"/>
                  </a:lnTo>
                  <a:lnTo>
                    <a:pt x="118" y="300"/>
                  </a:lnTo>
                  <a:lnTo>
                    <a:pt x="118" y="328"/>
                  </a:lnTo>
                  <a:lnTo>
                    <a:pt x="126" y="336"/>
                  </a:lnTo>
                  <a:lnTo>
                    <a:pt x="144" y="336"/>
                  </a:lnTo>
                  <a:lnTo>
                    <a:pt x="160" y="344"/>
                  </a:lnTo>
                  <a:lnTo>
                    <a:pt x="182" y="344"/>
                  </a:lnTo>
                  <a:lnTo>
                    <a:pt x="200" y="370"/>
                  </a:lnTo>
                  <a:lnTo>
                    <a:pt x="186" y="384"/>
                  </a:lnTo>
                  <a:lnTo>
                    <a:pt x="188" y="398"/>
                  </a:lnTo>
                  <a:lnTo>
                    <a:pt x="202" y="408"/>
                  </a:lnTo>
                  <a:lnTo>
                    <a:pt x="194" y="416"/>
                  </a:lnTo>
                  <a:lnTo>
                    <a:pt x="192" y="432"/>
                  </a:lnTo>
                  <a:lnTo>
                    <a:pt x="182" y="442"/>
                  </a:lnTo>
                  <a:lnTo>
                    <a:pt x="182" y="506"/>
                  </a:lnTo>
                  <a:lnTo>
                    <a:pt x="202" y="516"/>
                  </a:lnTo>
                  <a:lnTo>
                    <a:pt x="226" y="514"/>
                  </a:lnTo>
                  <a:lnTo>
                    <a:pt x="242" y="486"/>
                  </a:lnTo>
                  <a:lnTo>
                    <a:pt x="258" y="474"/>
                  </a:lnTo>
                  <a:lnTo>
                    <a:pt x="266" y="486"/>
                  </a:lnTo>
                  <a:lnTo>
                    <a:pt x="266" y="498"/>
                  </a:lnTo>
                  <a:lnTo>
                    <a:pt x="298" y="488"/>
                  </a:lnTo>
                  <a:lnTo>
                    <a:pt x="302" y="480"/>
                  </a:lnTo>
                  <a:lnTo>
                    <a:pt x="328" y="482"/>
                  </a:lnTo>
                  <a:lnTo>
                    <a:pt x="346" y="500"/>
                  </a:lnTo>
                  <a:lnTo>
                    <a:pt x="346" y="514"/>
                  </a:lnTo>
                  <a:lnTo>
                    <a:pt x="378" y="516"/>
                  </a:lnTo>
                  <a:lnTo>
                    <a:pt x="414" y="538"/>
                  </a:lnTo>
                  <a:lnTo>
                    <a:pt x="442" y="546"/>
                  </a:lnTo>
                  <a:lnTo>
                    <a:pt x="490" y="540"/>
                  </a:lnTo>
                  <a:lnTo>
                    <a:pt x="518" y="540"/>
                  </a:lnTo>
                  <a:lnTo>
                    <a:pt x="528" y="548"/>
                  </a:lnTo>
                  <a:lnTo>
                    <a:pt x="558" y="536"/>
                  </a:lnTo>
                  <a:lnTo>
                    <a:pt x="582" y="540"/>
                  </a:lnTo>
                  <a:lnTo>
                    <a:pt x="602" y="546"/>
                  </a:lnTo>
                  <a:lnTo>
                    <a:pt x="620" y="534"/>
                  </a:lnTo>
                  <a:lnTo>
                    <a:pt x="646" y="506"/>
                  </a:lnTo>
                  <a:lnTo>
                    <a:pt x="664" y="506"/>
                  </a:lnTo>
                  <a:lnTo>
                    <a:pt x="660" y="492"/>
                  </a:lnTo>
                  <a:lnTo>
                    <a:pt x="652" y="456"/>
                  </a:lnTo>
                  <a:lnTo>
                    <a:pt x="648" y="438"/>
                  </a:lnTo>
                  <a:lnTo>
                    <a:pt x="600" y="390"/>
                  </a:lnTo>
                  <a:lnTo>
                    <a:pt x="590" y="372"/>
                  </a:lnTo>
                  <a:lnTo>
                    <a:pt x="584" y="342"/>
                  </a:lnTo>
                  <a:lnTo>
                    <a:pt x="568" y="334"/>
                  </a:lnTo>
                  <a:lnTo>
                    <a:pt x="574" y="310"/>
                  </a:lnTo>
                  <a:lnTo>
                    <a:pt x="544" y="288"/>
                  </a:lnTo>
                  <a:lnTo>
                    <a:pt x="512" y="248"/>
                  </a:lnTo>
                  <a:lnTo>
                    <a:pt x="492" y="218"/>
                  </a:lnTo>
                  <a:lnTo>
                    <a:pt x="452" y="170"/>
                  </a:lnTo>
                  <a:lnTo>
                    <a:pt x="438" y="144"/>
                  </a:lnTo>
                  <a:lnTo>
                    <a:pt x="432" y="138"/>
                  </a:lnTo>
                  <a:lnTo>
                    <a:pt x="432" y="110"/>
                  </a:lnTo>
                  <a:lnTo>
                    <a:pt x="406" y="72"/>
                  </a:lnTo>
                  <a:lnTo>
                    <a:pt x="398" y="54"/>
                  </a:lnTo>
                  <a:lnTo>
                    <a:pt x="398" y="32"/>
                  </a:lnTo>
                  <a:lnTo>
                    <a:pt x="384" y="10"/>
                  </a:lnTo>
                  <a:lnTo>
                    <a:pt x="374" y="0"/>
                  </a:lnTo>
                  <a:lnTo>
                    <a:pt x="350" y="0"/>
                  </a:lnTo>
                  <a:lnTo>
                    <a:pt x="350" y="36"/>
                  </a:lnTo>
                  <a:lnTo>
                    <a:pt x="342" y="66"/>
                  </a:lnTo>
                  <a:lnTo>
                    <a:pt x="330" y="64"/>
                  </a:lnTo>
                  <a:lnTo>
                    <a:pt x="316" y="48"/>
                  </a:lnTo>
                  <a:lnTo>
                    <a:pt x="294" y="48"/>
                  </a:lnTo>
                  <a:lnTo>
                    <a:pt x="278" y="60"/>
                  </a:lnTo>
                  <a:lnTo>
                    <a:pt x="278" y="92"/>
                  </a:lnTo>
                  <a:lnTo>
                    <a:pt x="270" y="98"/>
                  </a:lnTo>
                  <a:lnTo>
                    <a:pt x="154" y="96"/>
                  </a:lnTo>
                  <a:lnTo>
                    <a:pt x="136" y="82"/>
                  </a:lnTo>
                  <a:lnTo>
                    <a:pt x="102" y="80"/>
                  </a:lnTo>
                  <a:lnTo>
                    <a:pt x="92" y="94"/>
                  </a:lnTo>
                  <a:lnTo>
                    <a:pt x="64" y="96"/>
                  </a:lnTo>
                  <a:lnTo>
                    <a:pt x="50" y="84"/>
                  </a:lnTo>
                  <a:lnTo>
                    <a:pt x="24" y="86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3" name="Freeform 117"/>
            <p:cNvSpPr>
              <a:spLocks/>
            </p:cNvSpPr>
            <p:nvPr/>
          </p:nvSpPr>
          <p:spPr bwMode="gray">
            <a:xfrm>
              <a:off x="6369466" y="2001739"/>
              <a:ext cx="1850761" cy="1172071"/>
            </a:xfrm>
            <a:custGeom>
              <a:avLst/>
              <a:gdLst>
                <a:gd name="T0" fmla="*/ 6 w 664"/>
                <a:gd name="T1" fmla="*/ 120 h 548"/>
                <a:gd name="T2" fmla="*/ 50 w 664"/>
                <a:gd name="T3" fmla="*/ 160 h 548"/>
                <a:gd name="T4" fmla="*/ 94 w 664"/>
                <a:gd name="T5" fmla="*/ 184 h 548"/>
                <a:gd name="T6" fmla="*/ 126 w 664"/>
                <a:gd name="T7" fmla="*/ 220 h 548"/>
                <a:gd name="T8" fmla="*/ 112 w 664"/>
                <a:gd name="T9" fmla="*/ 274 h 548"/>
                <a:gd name="T10" fmla="*/ 118 w 664"/>
                <a:gd name="T11" fmla="*/ 300 h 548"/>
                <a:gd name="T12" fmla="*/ 126 w 664"/>
                <a:gd name="T13" fmla="*/ 336 h 548"/>
                <a:gd name="T14" fmla="*/ 160 w 664"/>
                <a:gd name="T15" fmla="*/ 344 h 548"/>
                <a:gd name="T16" fmla="*/ 200 w 664"/>
                <a:gd name="T17" fmla="*/ 370 h 548"/>
                <a:gd name="T18" fmla="*/ 188 w 664"/>
                <a:gd name="T19" fmla="*/ 398 h 548"/>
                <a:gd name="T20" fmla="*/ 194 w 664"/>
                <a:gd name="T21" fmla="*/ 416 h 548"/>
                <a:gd name="T22" fmla="*/ 182 w 664"/>
                <a:gd name="T23" fmla="*/ 442 h 548"/>
                <a:gd name="T24" fmla="*/ 202 w 664"/>
                <a:gd name="T25" fmla="*/ 516 h 548"/>
                <a:gd name="T26" fmla="*/ 242 w 664"/>
                <a:gd name="T27" fmla="*/ 486 h 548"/>
                <a:gd name="T28" fmla="*/ 266 w 664"/>
                <a:gd name="T29" fmla="*/ 486 h 548"/>
                <a:gd name="T30" fmla="*/ 298 w 664"/>
                <a:gd name="T31" fmla="*/ 488 h 548"/>
                <a:gd name="T32" fmla="*/ 328 w 664"/>
                <a:gd name="T33" fmla="*/ 482 h 548"/>
                <a:gd name="T34" fmla="*/ 346 w 664"/>
                <a:gd name="T35" fmla="*/ 514 h 548"/>
                <a:gd name="T36" fmla="*/ 414 w 664"/>
                <a:gd name="T37" fmla="*/ 538 h 548"/>
                <a:gd name="T38" fmla="*/ 490 w 664"/>
                <a:gd name="T39" fmla="*/ 540 h 548"/>
                <a:gd name="T40" fmla="*/ 528 w 664"/>
                <a:gd name="T41" fmla="*/ 548 h 548"/>
                <a:gd name="T42" fmla="*/ 582 w 664"/>
                <a:gd name="T43" fmla="*/ 540 h 548"/>
                <a:gd name="T44" fmla="*/ 620 w 664"/>
                <a:gd name="T45" fmla="*/ 534 h 548"/>
                <a:gd name="T46" fmla="*/ 664 w 664"/>
                <a:gd name="T47" fmla="*/ 506 h 548"/>
                <a:gd name="T48" fmla="*/ 652 w 664"/>
                <a:gd name="T49" fmla="*/ 456 h 548"/>
                <a:gd name="T50" fmla="*/ 600 w 664"/>
                <a:gd name="T51" fmla="*/ 390 h 548"/>
                <a:gd name="T52" fmla="*/ 584 w 664"/>
                <a:gd name="T53" fmla="*/ 342 h 548"/>
                <a:gd name="T54" fmla="*/ 574 w 664"/>
                <a:gd name="T55" fmla="*/ 310 h 548"/>
                <a:gd name="T56" fmla="*/ 512 w 664"/>
                <a:gd name="T57" fmla="*/ 248 h 548"/>
                <a:gd name="T58" fmla="*/ 452 w 664"/>
                <a:gd name="T59" fmla="*/ 170 h 548"/>
                <a:gd name="T60" fmla="*/ 432 w 664"/>
                <a:gd name="T61" fmla="*/ 138 h 548"/>
                <a:gd name="T62" fmla="*/ 406 w 664"/>
                <a:gd name="T63" fmla="*/ 72 h 548"/>
                <a:gd name="T64" fmla="*/ 398 w 664"/>
                <a:gd name="T65" fmla="*/ 32 h 548"/>
                <a:gd name="T66" fmla="*/ 374 w 664"/>
                <a:gd name="T67" fmla="*/ 0 h 548"/>
                <a:gd name="T68" fmla="*/ 350 w 664"/>
                <a:gd name="T69" fmla="*/ 36 h 548"/>
                <a:gd name="T70" fmla="*/ 330 w 664"/>
                <a:gd name="T71" fmla="*/ 64 h 548"/>
                <a:gd name="T72" fmla="*/ 294 w 664"/>
                <a:gd name="T73" fmla="*/ 48 h 548"/>
                <a:gd name="T74" fmla="*/ 278 w 664"/>
                <a:gd name="T75" fmla="*/ 92 h 548"/>
                <a:gd name="T76" fmla="*/ 154 w 664"/>
                <a:gd name="T77" fmla="*/ 96 h 548"/>
                <a:gd name="T78" fmla="*/ 102 w 664"/>
                <a:gd name="T79" fmla="*/ 80 h 548"/>
                <a:gd name="T80" fmla="*/ 64 w 664"/>
                <a:gd name="T81" fmla="*/ 96 h 548"/>
                <a:gd name="T82" fmla="*/ 24 w 664"/>
                <a:gd name="T83" fmla="*/ 8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64" h="548">
                  <a:moveTo>
                    <a:pt x="0" y="104"/>
                  </a:moveTo>
                  <a:lnTo>
                    <a:pt x="6" y="120"/>
                  </a:lnTo>
                  <a:lnTo>
                    <a:pt x="24" y="144"/>
                  </a:lnTo>
                  <a:lnTo>
                    <a:pt x="50" y="160"/>
                  </a:lnTo>
                  <a:lnTo>
                    <a:pt x="72" y="164"/>
                  </a:lnTo>
                  <a:lnTo>
                    <a:pt x="94" y="184"/>
                  </a:lnTo>
                  <a:lnTo>
                    <a:pt x="104" y="204"/>
                  </a:lnTo>
                  <a:lnTo>
                    <a:pt x="126" y="220"/>
                  </a:lnTo>
                  <a:lnTo>
                    <a:pt x="132" y="240"/>
                  </a:lnTo>
                  <a:lnTo>
                    <a:pt x="112" y="274"/>
                  </a:lnTo>
                  <a:lnTo>
                    <a:pt x="110" y="288"/>
                  </a:lnTo>
                  <a:lnTo>
                    <a:pt x="118" y="300"/>
                  </a:lnTo>
                  <a:lnTo>
                    <a:pt x="118" y="328"/>
                  </a:lnTo>
                  <a:lnTo>
                    <a:pt x="126" y="336"/>
                  </a:lnTo>
                  <a:lnTo>
                    <a:pt x="144" y="336"/>
                  </a:lnTo>
                  <a:lnTo>
                    <a:pt x="160" y="344"/>
                  </a:lnTo>
                  <a:lnTo>
                    <a:pt x="182" y="344"/>
                  </a:lnTo>
                  <a:lnTo>
                    <a:pt x="200" y="370"/>
                  </a:lnTo>
                  <a:lnTo>
                    <a:pt x="186" y="384"/>
                  </a:lnTo>
                  <a:lnTo>
                    <a:pt x="188" y="398"/>
                  </a:lnTo>
                  <a:lnTo>
                    <a:pt x="202" y="408"/>
                  </a:lnTo>
                  <a:lnTo>
                    <a:pt x="194" y="416"/>
                  </a:lnTo>
                  <a:lnTo>
                    <a:pt x="192" y="432"/>
                  </a:lnTo>
                  <a:lnTo>
                    <a:pt x="182" y="442"/>
                  </a:lnTo>
                  <a:lnTo>
                    <a:pt x="182" y="506"/>
                  </a:lnTo>
                  <a:lnTo>
                    <a:pt x="202" y="516"/>
                  </a:lnTo>
                  <a:lnTo>
                    <a:pt x="226" y="514"/>
                  </a:lnTo>
                  <a:lnTo>
                    <a:pt x="242" y="486"/>
                  </a:lnTo>
                  <a:lnTo>
                    <a:pt x="258" y="474"/>
                  </a:lnTo>
                  <a:lnTo>
                    <a:pt x="266" y="486"/>
                  </a:lnTo>
                  <a:lnTo>
                    <a:pt x="266" y="498"/>
                  </a:lnTo>
                  <a:lnTo>
                    <a:pt x="298" y="488"/>
                  </a:lnTo>
                  <a:lnTo>
                    <a:pt x="302" y="480"/>
                  </a:lnTo>
                  <a:lnTo>
                    <a:pt x="328" y="482"/>
                  </a:lnTo>
                  <a:lnTo>
                    <a:pt x="346" y="500"/>
                  </a:lnTo>
                  <a:lnTo>
                    <a:pt x="346" y="514"/>
                  </a:lnTo>
                  <a:lnTo>
                    <a:pt x="378" y="516"/>
                  </a:lnTo>
                  <a:lnTo>
                    <a:pt x="414" y="538"/>
                  </a:lnTo>
                  <a:lnTo>
                    <a:pt x="442" y="546"/>
                  </a:lnTo>
                  <a:lnTo>
                    <a:pt x="490" y="540"/>
                  </a:lnTo>
                  <a:lnTo>
                    <a:pt x="518" y="540"/>
                  </a:lnTo>
                  <a:lnTo>
                    <a:pt x="528" y="548"/>
                  </a:lnTo>
                  <a:lnTo>
                    <a:pt x="558" y="536"/>
                  </a:lnTo>
                  <a:lnTo>
                    <a:pt x="582" y="540"/>
                  </a:lnTo>
                  <a:lnTo>
                    <a:pt x="602" y="546"/>
                  </a:lnTo>
                  <a:lnTo>
                    <a:pt x="620" y="534"/>
                  </a:lnTo>
                  <a:lnTo>
                    <a:pt x="646" y="506"/>
                  </a:lnTo>
                  <a:lnTo>
                    <a:pt x="664" y="506"/>
                  </a:lnTo>
                  <a:lnTo>
                    <a:pt x="660" y="492"/>
                  </a:lnTo>
                  <a:lnTo>
                    <a:pt x="652" y="456"/>
                  </a:lnTo>
                  <a:lnTo>
                    <a:pt x="648" y="438"/>
                  </a:lnTo>
                  <a:lnTo>
                    <a:pt x="600" y="390"/>
                  </a:lnTo>
                  <a:lnTo>
                    <a:pt x="590" y="372"/>
                  </a:lnTo>
                  <a:lnTo>
                    <a:pt x="584" y="342"/>
                  </a:lnTo>
                  <a:lnTo>
                    <a:pt x="568" y="334"/>
                  </a:lnTo>
                  <a:lnTo>
                    <a:pt x="574" y="310"/>
                  </a:lnTo>
                  <a:lnTo>
                    <a:pt x="544" y="288"/>
                  </a:lnTo>
                  <a:lnTo>
                    <a:pt x="512" y="248"/>
                  </a:lnTo>
                  <a:lnTo>
                    <a:pt x="492" y="218"/>
                  </a:lnTo>
                  <a:lnTo>
                    <a:pt x="452" y="170"/>
                  </a:lnTo>
                  <a:lnTo>
                    <a:pt x="438" y="144"/>
                  </a:lnTo>
                  <a:lnTo>
                    <a:pt x="432" y="138"/>
                  </a:lnTo>
                  <a:lnTo>
                    <a:pt x="432" y="110"/>
                  </a:lnTo>
                  <a:lnTo>
                    <a:pt x="406" y="72"/>
                  </a:lnTo>
                  <a:lnTo>
                    <a:pt x="398" y="54"/>
                  </a:lnTo>
                  <a:lnTo>
                    <a:pt x="398" y="32"/>
                  </a:lnTo>
                  <a:lnTo>
                    <a:pt x="384" y="10"/>
                  </a:lnTo>
                  <a:lnTo>
                    <a:pt x="374" y="0"/>
                  </a:lnTo>
                  <a:lnTo>
                    <a:pt x="350" y="0"/>
                  </a:lnTo>
                  <a:lnTo>
                    <a:pt x="350" y="36"/>
                  </a:lnTo>
                  <a:lnTo>
                    <a:pt x="342" y="66"/>
                  </a:lnTo>
                  <a:lnTo>
                    <a:pt x="330" y="64"/>
                  </a:lnTo>
                  <a:lnTo>
                    <a:pt x="316" y="48"/>
                  </a:lnTo>
                  <a:lnTo>
                    <a:pt x="294" y="48"/>
                  </a:lnTo>
                  <a:lnTo>
                    <a:pt x="278" y="60"/>
                  </a:lnTo>
                  <a:lnTo>
                    <a:pt x="278" y="92"/>
                  </a:lnTo>
                  <a:lnTo>
                    <a:pt x="270" y="98"/>
                  </a:lnTo>
                  <a:lnTo>
                    <a:pt x="154" y="96"/>
                  </a:lnTo>
                  <a:lnTo>
                    <a:pt x="136" y="82"/>
                  </a:lnTo>
                  <a:lnTo>
                    <a:pt x="102" y="80"/>
                  </a:lnTo>
                  <a:lnTo>
                    <a:pt x="92" y="94"/>
                  </a:lnTo>
                  <a:lnTo>
                    <a:pt x="64" y="96"/>
                  </a:lnTo>
                  <a:lnTo>
                    <a:pt x="50" y="84"/>
                  </a:lnTo>
                  <a:lnTo>
                    <a:pt x="24" y="86"/>
                  </a:lnTo>
                  <a:lnTo>
                    <a:pt x="0" y="104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4" name="Freeform 118"/>
            <p:cNvSpPr>
              <a:spLocks/>
            </p:cNvSpPr>
            <p:nvPr/>
          </p:nvSpPr>
          <p:spPr bwMode="gray">
            <a:xfrm>
              <a:off x="5388339" y="2972761"/>
              <a:ext cx="496138" cy="166828"/>
            </a:xfrm>
            <a:custGeom>
              <a:avLst/>
              <a:gdLst>
                <a:gd name="T0" fmla="*/ 0 w 178"/>
                <a:gd name="T1" fmla="*/ 44 h 78"/>
                <a:gd name="T2" fmla="*/ 6 w 178"/>
                <a:gd name="T3" fmla="*/ 24 h 78"/>
                <a:gd name="T4" fmla="*/ 20 w 178"/>
                <a:gd name="T5" fmla="*/ 8 h 78"/>
                <a:gd name="T6" fmla="*/ 32 w 178"/>
                <a:gd name="T7" fmla="*/ 2 h 78"/>
                <a:gd name="T8" fmla="*/ 64 w 178"/>
                <a:gd name="T9" fmla="*/ 4 h 78"/>
                <a:gd name="T10" fmla="*/ 74 w 178"/>
                <a:gd name="T11" fmla="*/ 12 h 78"/>
                <a:gd name="T12" fmla="*/ 88 w 178"/>
                <a:gd name="T13" fmla="*/ 0 h 78"/>
                <a:gd name="T14" fmla="*/ 108 w 178"/>
                <a:gd name="T15" fmla="*/ 0 h 78"/>
                <a:gd name="T16" fmla="*/ 126 w 178"/>
                <a:gd name="T17" fmla="*/ 8 h 78"/>
                <a:gd name="T18" fmla="*/ 138 w 178"/>
                <a:gd name="T19" fmla="*/ 0 h 78"/>
                <a:gd name="T20" fmla="*/ 166 w 178"/>
                <a:gd name="T21" fmla="*/ 2 h 78"/>
                <a:gd name="T22" fmla="*/ 178 w 178"/>
                <a:gd name="T23" fmla="*/ 10 h 78"/>
                <a:gd name="T24" fmla="*/ 174 w 178"/>
                <a:gd name="T25" fmla="*/ 28 h 78"/>
                <a:gd name="T26" fmla="*/ 160 w 178"/>
                <a:gd name="T27" fmla="*/ 38 h 78"/>
                <a:gd name="T28" fmla="*/ 138 w 178"/>
                <a:gd name="T29" fmla="*/ 38 h 78"/>
                <a:gd name="T30" fmla="*/ 108 w 178"/>
                <a:gd name="T31" fmla="*/ 62 h 78"/>
                <a:gd name="T32" fmla="*/ 88 w 178"/>
                <a:gd name="T33" fmla="*/ 78 h 78"/>
                <a:gd name="T34" fmla="*/ 70 w 178"/>
                <a:gd name="T35" fmla="*/ 74 h 78"/>
                <a:gd name="T36" fmla="*/ 52 w 178"/>
                <a:gd name="T37" fmla="*/ 58 h 78"/>
                <a:gd name="T38" fmla="*/ 30 w 178"/>
                <a:gd name="T39" fmla="*/ 62 h 78"/>
                <a:gd name="T40" fmla="*/ 20 w 178"/>
                <a:gd name="T41" fmla="*/ 68 h 78"/>
                <a:gd name="T42" fmla="*/ 6 w 178"/>
                <a:gd name="T43" fmla="*/ 56 h 78"/>
                <a:gd name="T44" fmla="*/ 0 w 178"/>
                <a:gd name="T45" fmla="*/ 4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8" h="78">
                  <a:moveTo>
                    <a:pt x="0" y="44"/>
                  </a:moveTo>
                  <a:lnTo>
                    <a:pt x="6" y="24"/>
                  </a:lnTo>
                  <a:lnTo>
                    <a:pt x="20" y="8"/>
                  </a:lnTo>
                  <a:lnTo>
                    <a:pt x="32" y="2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26" y="8"/>
                  </a:lnTo>
                  <a:lnTo>
                    <a:pt x="138" y="0"/>
                  </a:lnTo>
                  <a:lnTo>
                    <a:pt x="166" y="2"/>
                  </a:lnTo>
                  <a:lnTo>
                    <a:pt x="178" y="10"/>
                  </a:lnTo>
                  <a:lnTo>
                    <a:pt x="174" y="28"/>
                  </a:lnTo>
                  <a:lnTo>
                    <a:pt x="160" y="38"/>
                  </a:lnTo>
                  <a:lnTo>
                    <a:pt x="138" y="38"/>
                  </a:lnTo>
                  <a:lnTo>
                    <a:pt x="108" y="62"/>
                  </a:lnTo>
                  <a:lnTo>
                    <a:pt x="88" y="78"/>
                  </a:lnTo>
                  <a:lnTo>
                    <a:pt x="70" y="74"/>
                  </a:lnTo>
                  <a:lnTo>
                    <a:pt x="52" y="58"/>
                  </a:lnTo>
                  <a:lnTo>
                    <a:pt x="30" y="62"/>
                  </a:lnTo>
                  <a:lnTo>
                    <a:pt x="20" y="68"/>
                  </a:lnTo>
                  <a:lnTo>
                    <a:pt x="6" y="5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5" name="Freeform 119"/>
            <p:cNvSpPr>
              <a:spLocks/>
            </p:cNvSpPr>
            <p:nvPr/>
          </p:nvSpPr>
          <p:spPr bwMode="gray">
            <a:xfrm>
              <a:off x="5388339" y="2972761"/>
              <a:ext cx="496138" cy="166828"/>
            </a:xfrm>
            <a:custGeom>
              <a:avLst/>
              <a:gdLst>
                <a:gd name="T0" fmla="*/ 0 w 178"/>
                <a:gd name="T1" fmla="*/ 44 h 78"/>
                <a:gd name="T2" fmla="*/ 6 w 178"/>
                <a:gd name="T3" fmla="*/ 24 h 78"/>
                <a:gd name="T4" fmla="*/ 20 w 178"/>
                <a:gd name="T5" fmla="*/ 8 h 78"/>
                <a:gd name="T6" fmla="*/ 32 w 178"/>
                <a:gd name="T7" fmla="*/ 2 h 78"/>
                <a:gd name="T8" fmla="*/ 64 w 178"/>
                <a:gd name="T9" fmla="*/ 4 h 78"/>
                <a:gd name="T10" fmla="*/ 74 w 178"/>
                <a:gd name="T11" fmla="*/ 12 h 78"/>
                <a:gd name="T12" fmla="*/ 88 w 178"/>
                <a:gd name="T13" fmla="*/ 0 h 78"/>
                <a:gd name="T14" fmla="*/ 108 w 178"/>
                <a:gd name="T15" fmla="*/ 0 h 78"/>
                <a:gd name="T16" fmla="*/ 126 w 178"/>
                <a:gd name="T17" fmla="*/ 8 h 78"/>
                <a:gd name="T18" fmla="*/ 138 w 178"/>
                <a:gd name="T19" fmla="*/ 0 h 78"/>
                <a:gd name="T20" fmla="*/ 166 w 178"/>
                <a:gd name="T21" fmla="*/ 2 h 78"/>
                <a:gd name="T22" fmla="*/ 178 w 178"/>
                <a:gd name="T23" fmla="*/ 10 h 78"/>
                <a:gd name="T24" fmla="*/ 174 w 178"/>
                <a:gd name="T25" fmla="*/ 28 h 78"/>
                <a:gd name="T26" fmla="*/ 160 w 178"/>
                <a:gd name="T27" fmla="*/ 38 h 78"/>
                <a:gd name="T28" fmla="*/ 138 w 178"/>
                <a:gd name="T29" fmla="*/ 38 h 78"/>
                <a:gd name="T30" fmla="*/ 108 w 178"/>
                <a:gd name="T31" fmla="*/ 62 h 78"/>
                <a:gd name="T32" fmla="*/ 88 w 178"/>
                <a:gd name="T33" fmla="*/ 78 h 78"/>
                <a:gd name="T34" fmla="*/ 70 w 178"/>
                <a:gd name="T35" fmla="*/ 74 h 78"/>
                <a:gd name="T36" fmla="*/ 52 w 178"/>
                <a:gd name="T37" fmla="*/ 58 h 78"/>
                <a:gd name="T38" fmla="*/ 30 w 178"/>
                <a:gd name="T39" fmla="*/ 62 h 78"/>
                <a:gd name="T40" fmla="*/ 20 w 178"/>
                <a:gd name="T41" fmla="*/ 68 h 78"/>
                <a:gd name="T42" fmla="*/ 6 w 178"/>
                <a:gd name="T43" fmla="*/ 56 h 78"/>
                <a:gd name="T44" fmla="*/ 0 w 178"/>
                <a:gd name="T45" fmla="*/ 4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8" h="78">
                  <a:moveTo>
                    <a:pt x="0" y="44"/>
                  </a:moveTo>
                  <a:lnTo>
                    <a:pt x="6" y="24"/>
                  </a:lnTo>
                  <a:lnTo>
                    <a:pt x="20" y="8"/>
                  </a:lnTo>
                  <a:lnTo>
                    <a:pt x="32" y="2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26" y="8"/>
                  </a:lnTo>
                  <a:lnTo>
                    <a:pt x="138" y="0"/>
                  </a:lnTo>
                  <a:lnTo>
                    <a:pt x="166" y="2"/>
                  </a:lnTo>
                  <a:lnTo>
                    <a:pt x="178" y="10"/>
                  </a:lnTo>
                  <a:lnTo>
                    <a:pt x="174" y="28"/>
                  </a:lnTo>
                  <a:lnTo>
                    <a:pt x="160" y="38"/>
                  </a:lnTo>
                  <a:lnTo>
                    <a:pt x="138" y="38"/>
                  </a:lnTo>
                  <a:lnTo>
                    <a:pt x="108" y="62"/>
                  </a:lnTo>
                  <a:lnTo>
                    <a:pt x="88" y="78"/>
                  </a:lnTo>
                  <a:lnTo>
                    <a:pt x="70" y="74"/>
                  </a:lnTo>
                  <a:lnTo>
                    <a:pt x="52" y="58"/>
                  </a:lnTo>
                  <a:lnTo>
                    <a:pt x="30" y="62"/>
                  </a:lnTo>
                  <a:lnTo>
                    <a:pt x="20" y="68"/>
                  </a:lnTo>
                  <a:lnTo>
                    <a:pt x="6" y="56"/>
                  </a:lnTo>
                  <a:lnTo>
                    <a:pt x="0" y="44"/>
                  </a:lnTo>
                </a:path>
              </a:pathLst>
            </a:custGeom>
            <a:solidFill>
              <a:srgbClr val="FF000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6" name="Freeform 120"/>
            <p:cNvSpPr>
              <a:spLocks/>
            </p:cNvSpPr>
            <p:nvPr/>
          </p:nvSpPr>
          <p:spPr bwMode="gray">
            <a:xfrm>
              <a:off x="5499831" y="3152422"/>
              <a:ext cx="1293303" cy="864081"/>
            </a:xfrm>
            <a:custGeom>
              <a:avLst/>
              <a:gdLst>
                <a:gd name="T0" fmla="*/ 220 w 464"/>
                <a:gd name="T1" fmla="*/ 62 h 404"/>
                <a:gd name="T2" fmla="*/ 270 w 464"/>
                <a:gd name="T3" fmla="*/ 56 h 404"/>
                <a:gd name="T4" fmla="*/ 326 w 464"/>
                <a:gd name="T5" fmla="*/ 48 h 404"/>
                <a:gd name="T6" fmla="*/ 366 w 464"/>
                <a:gd name="T7" fmla="*/ 62 h 404"/>
                <a:gd name="T8" fmla="*/ 394 w 464"/>
                <a:gd name="T9" fmla="*/ 104 h 404"/>
                <a:gd name="T10" fmla="*/ 372 w 464"/>
                <a:gd name="T11" fmla="*/ 122 h 404"/>
                <a:gd name="T12" fmla="*/ 356 w 464"/>
                <a:gd name="T13" fmla="*/ 160 h 404"/>
                <a:gd name="T14" fmla="*/ 384 w 464"/>
                <a:gd name="T15" fmla="*/ 220 h 404"/>
                <a:gd name="T16" fmla="*/ 352 w 464"/>
                <a:gd name="T17" fmla="*/ 300 h 404"/>
                <a:gd name="T18" fmla="*/ 400 w 464"/>
                <a:gd name="T19" fmla="*/ 324 h 404"/>
                <a:gd name="T20" fmla="*/ 444 w 464"/>
                <a:gd name="T21" fmla="*/ 312 h 404"/>
                <a:gd name="T22" fmla="*/ 458 w 464"/>
                <a:gd name="T23" fmla="*/ 370 h 404"/>
                <a:gd name="T24" fmla="*/ 462 w 464"/>
                <a:gd name="T25" fmla="*/ 390 h 404"/>
                <a:gd name="T26" fmla="*/ 410 w 464"/>
                <a:gd name="T27" fmla="*/ 404 h 404"/>
                <a:gd name="T28" fmla="*/ 372 w 464"/>
                <a:gd name="T29" fmla="*/ 354 h 404"/>
                <a:gd name="T30" fmla="*/ 320 w 464"/>
                <a:gd name="T31" fmla="*/ 374 h 404"/>
                <a:gd name="T32" fmla="*/ 286 w 464"/>
                <a:gd name="T33" fmla="*/ 370 h 404"/>
                <a:gd name="T34" fmla="*/ 272 w 464"/>
                <a:gd name="T35" fmla="*/ 336 h 404"/>
                <a:gd name="T36" fmla="*/ 236 w 464"/>
                <a:gd name="T37" fmla="*/ 350 h 404"/>
                <a:gd name="T38" fmla="*/ 208 w 464"/>
                <a:gd name="T39" fmla="*/ 388 h 404"/>
                <a:gd name="T40" fmla="*/ 160 w 464"/>
                <a:gd name="T41" fmla="*/ 398 h 404"/>
                <a:gd name="T42" fmla="*/ 136 w 464"/>
                <a:gd name="T43" fmla="*/ 352 h 404"/>
                <a:gd name="T44" fmla="*/ 116 w 464"/>
                <a:gd name="T45" fmla="*/ 340 h 404"/>
                <a:gd name="T46" fmla="*/ 134 w 464"/>
                <a:gd name="T47" fmla="*/ 298 h 404"/>
                <a:gd name="T48" fmla="*/ 106 w 464"/>
                <a:gd name="T49" fmla="*/ 264 h 404"/>
                <a:gd name="T50" fmla="*/ 54 w 464"/>
                <a:gd name="T51" fmla="*/ 242 h 404"/>
                <a:gd name="T52" fmla="*/ 64 w 464"/>
                <a:gd name="T53" fmla="*/ 206 h 404"/>
                <a:gd name="T54" fmla="*/ 48 w 464"/>
                <a:gd name="T55" fmla="*/ 172 h 404"/>
                <a:gd name="T56" fmla="*/ 30 w 464"/>
                <a:gd name="T57" fmla="*/ 158 h 404"/>
                <a:gd name="T58" fmla="*/ 0 w 464"/>
                <a:gd name="T59" fmla="*/ 146 h 404"/>
                <a:gd name="T60" fmla="*/ 8 w 464"/>
                <a:gd name="T61" fmla="*/ 112 h 404"/>
                <a:gd name="T62" fmla="*/ 52 w 464"/>
                <a:gd name="T63" fmla="*/ 44 h 404"/>
                <a:gd name="T64" fmla="*/ 92 w 464"/>
                <a:gd name="T65" fmla="*/ 0 h 404"/>
                <a:gd name="T66" fmla="*/ 152 w 464"/>
                <a:gd name="T67" fmla="*/ 20 h 404"/>
                <a:gd name="T68" fmla="*/ 176 w 464"/>
                <a:gd name="T69" fmla="*/ 36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4" h="404">
                  <a:moveTo>
                    <a:pt x="184" y="28"/>
                  </a:moveTo>
                  <a:lnTo>
                    <a:pt x="220" y="62"/>
                  </a:lnTo>
                  <a:lnTo>
                    <a:pt x="242" y="66"/>
                  </a:lnTo>
                  <a:lnTo>
                    <a:pt x="270" y="56"/>
                  </a:lnTo>
                  <a:lnTo>
                    <a:pt x="292" y="50"/>
                  </a:lnTo>
                  <a:lnTo>
                    <a:pt x="326" y="48"/>
                  </a:lnTo>
                  <a:lnTo>
                    <a:pt x="350" y="62"/>
                  </a:lnTo>
                  <a:lnTo>
                    <a:pt x="366" y="62"/>
                  </a:lnTo>
                  <a:lnTo>
                    <a:pt x="370" y="78"/>
                  </a:lnTo>
                  <a:lnTo>
                    <a:pt x="394" y="104"/>
                  </a:lnTo>
                  <a:lnTo>
                    <a:pt x="400" y="122"/>
                  </a:lnTo>
                  <a:lnTo>
                    <a:pt x="372" y="122"/>
                  </a:lnTo>
                  <a:lnTo>
                    <a:pt x="356" y="140"/>
                  </a:lnTo>
                  <a:lnTo>
                    <a:pt x="356" y="160"/>
                  </a:lnTo>
                  <a:lnTo>
                    <a:pt x="384" y="194"/>
                  </a:lnTo>
                  <a:lnTo>
                    <a:pt x="384" y="220"/>
                  </a:lnTo>
                  <a:lnTo>
                    <a:pt x="352" y="260"/>
                  </a:lnTo>
                  <a:lnTo>
                    <a:pt x="352" y="300"/>
                  </a:lnTo>
                  <a:lnTo>
                    <a:pt x="378" y="320"/>
                  </a:lnTo>
                  <a:lnTo>
                    <a:pt x="400" y="324"/>
                  </a:lnTo>
                  <a:lnTo>
                    <a:pt x="418" y="312"/>
                  </a:lnTo>
                  <a:lnTo>
                    <a:pt x="444" y="312"/>
                  </a:lnTo>
                  <a:lnTo>
                    <a:pt x="448" y="346"/>
                  </a:lnTo>
                  <a:lnTo>
                    <a:pt x="458" y="370"/>
                  </a:lnTo>
                  <a:lnTo>
                    <a:pt x="464" y="376"/>
                  </a:lnTo>
                  <a:lnTo>
                    <a:pt x="462" y="390"/>
                  </a:lnTo>
                  <a:lnTo>
                    <a:pt x="438" y="404"/>
                  </a:lnTo>
                  <a:lnTo>
                    <a:pt x="410" y="404"/>
                  </a:lnTo>
                  <a:lnTo>
                    <a:pt x="390" y="382"/>
                  </a:lnTo>
                  <a:lnTo>
                    <a:pt x="372" y="354"/>
                  </a:lnTo>
                  <a:lnTo>
                    <a:pt x="338" y="358"/>
                  </a:lnTo>
                  <a:lnTo>
                    <a:pt x="320" y="374"/>
                  </a:lnTo>
                  <a:lnTo>
                    <a:pt x="304" y="382"/>
                  </a:lnTo>
                  <a:lnTo>
                    <a:pt x="286" y="370"/>
                  </a:lnTo>
                  <a:lnTo>
                    <a:pt x="288" y="346"/>
                  </a:lnTo>
                  <a:lnTo>
                    <a:pt x="272" y="336"/>
                  </a:lnTo>
                  <a:lnTo>
                    <a:pt x="244" y="338"/>
                  </a:lnTo>
                  <a:lnTo>
                    <a:pt x="236" y="350"/>
                  </a:lnTo>
                  <a:lnTo>
                    <a:pt x="236" y="368"/>
                  </a:lnTo>
                  <a:lnTo>
                    <a:pt x="208" y="388"/>
                  </a:lnTo>
                  <a:lnTo>
                    <a:pt x="186" y="400"/>
                  </a:lnTo>
                  <a:lnTo>
                    <a:pt x="160" y="398"/>
                  </a:lnTo>
                  <a:lnTo>
                    <a:pt x="160" y="374"/>
                  </a:lnTo>
                  <a:lnTo>
                    <a:pt x="136" y="352"/>
                  </a:lnTo>
                  <a:lnTo>
                    <a:pt x="126" y="352"/>
                  </a:lnTo>
                  <a:lnTo>
                    <a:pt x="116" y="340"/>
                  </a:lnTo>
                  <a:lnTo>
                    <a:pt x="118" y="312"/>
                  </a:lnTo>
                  <a:lnTo>
                    <a:pt x="134" y="298"/>
                  </a:lnTo>
                  <a:lnTo>
                    <a:pt x="120" y="270"/>
                  </a:lnTo>
                  <a:lnTo>
                    <a:pt x="106" y="264"/>
                  </a:lnTo>
                  <a:lnTo>
                    <a:pt x="76" y="262"/>
                  </a:lnTo>
                  <a:lnTo>
                    <a:pt x="54" y="242"/>
                  </a:lnTo>
                  <a:lnTo>
                    <a:pt x="56" y="212"/>
                  </a:lnTo>
                  <a:lnTo>
                    <a:pt x="64" y="206"/>
                  </a:lnTo>
                  <a:lnTo>
                    <a:pt x="64" y="182"/>
                  </a:lnTo>
                  <a:lnTo>
                    <a:pt x="48" y="172"/>
                  </a:lnTo>
                  <a:lnTo>
                    <a:pt x="46" y="140"/>
                  </a:lnTo>
                  <a:lnTo>
                    <a:pt x="30" y="158"/>
                  </a:lnTo>
                  <a:lnTo>
                    <a:pt x="10" y="162"/>
                  </a:lnTo>
                  <a:lnTo>
                    <a:pt x="0" y="146"/>
                  </a:lnTo>
                  <a:lnTo>
                    <a:pt x="2" y="120"/>
                  </a:lnTo>
                  <a:lnTo>
                    <a:pt x="8" y="112"/>
                  </a:lnTo>
                  <a:lnTo>
                    <a:pt x="8" y="86"/>
                  </a:lnTo>
                  <a:lnTo>
                    <a:pt x="52" y="44"/>
                  </a:lnTo>
                  <a:lnTo>
                    <a:pt x="80" y="18"/>
                  </a:lnTo>
                  <a:lnTo>
                    <a:pt x="92" y="0"/>
                  </a:lnTo>
                  <a:lnTo>
                    <a:pt x="134" y="4"/>
                  </a:lnTo>
                  <a:lnTo>
                    <a:pt x="152" y="20"/>
                  </a:lnTo>
                  <a:lnTo>
                    <a:pt x="162" y="38"/>
                  </a:lnTo>
                  <a:lnTo>
                    <a:pt x="176" y="36"/>
                  </a:lnTo>
                  <a:lnTo>
                    <a:pt x="184" y="28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7" name="Freeform 121"/>
            <p:cNvSpPr>
              <a:spLocks/>
            </p:cNvSpPr>
            <p:nvPr/>
          </p:nvSpPr>
          <p:spPr bwMode="gray">
            <a:xfrm>
              <a:off x="5499831" y="3152422"/>
              <a:ext cx="1293303" cy="864081"/>
            </a:xfrm>
            <a:custGeom>
              <a:avLst/>
              <a:gdLst>
                <a:gd name="T0" fmla="*/ 220 w 464"/>
                <a:gd name="T1" fmla="*/ 62 h 404"/>
                <a:gd name="T2" fmla="*/ 270 w 464"/>
                <a:gd name="T3" fmla="*/ 56 h 404"/>
                <a:gd name="T4" fmla="*/ 326 w 464"/>
                <a:gd name="T5" fmla="*/ 48 h 404"/>
                <a:gd name="T6" fmla="*/ 366 w 464"/>
                <a:gd name="T7" fmla="*/ 62 h 404"/>
                <a:gd name="T8" fmla="*/ 394 w 464"/>
                <a:gd name="T9" fmla="*/ 104 h 404"/>
                <a:gd name="T10" fmla="*/ 372 w 464"/>
                <a:gd name="T11" fmla="*/ 122 h 404"/>
                <a:gd name="T12" fmla="*/ 356 w 464"/>
                <a:gd name="T13" fmla="*/ 160 h 404"/>
                <a:gd name="T14" fmla="*/ 384 w 464"/>
                <a:gd name="T15" fmla="*/ 220 h 404"/>
                <a:gd name="T16" fmla="*/ 352 w 464"/>
                <a:gd name="T17" fmla="*/ 300 h 404"/>
                <a:gd name="T18" fmla="*/ 400 w 464"/>
                <a:gd name="T19" fmla="*/ 324 h 404"/>
                <a:gd name="T20" fmla="*/ 444 w 464"/>
                <a:gd name="T21" fmla="*/ 312 h 404"/>
                <a:gd name="T22" fmla="*/ 458 w 464"/>
                <a:gd name="T23" fmla="*/ 370 h 404"/>
                <a:gd name="T24" fmla="*/ 462 w 464"/>
                <a:gd name="T25" fmla="*/ 390 h 404"/>
                <a:gd name="T26" fmla="*/ 410 w 464"/>
                <a:gd name="T27" fmla="*/ 404 h 404"/>
                <a:gd name="T28" fmla="*/ 372 w 464"/>
                <a:gd name="T29" fmla="*/ 354 h 404"/>
                <a:gd name="T30" fmla="*/ 320 w 464"/>
                <a:gd name="T31" fmla="*/ 374 h 404"/>
                <a:gd name="T32" fmla="*/ 286 w 464"/>
                <a:gd name="T33" fmla="*/ 370 h 404"/>
                <a:gd name="T34" fmla="*/ 272 w 464"/>
                <a:gd name="T35" fmla="*/ 336 h 404"/>
                <a:gd name="T36" fmla="*/ 236 w 464"/>
                <a:gd name="T37" fmla="*/ 350 h 404"/>
                <a:gd name="T38" fmla="*/ 208 w 464"/>
                <a:gd name="T39" fmla="*/ 388 h 404"/>
                <a:gd name="T40" fmla="*/ 160 w 464"/>
                <a:gd name="T41" fmla="*/ 398 h 404"/>
                <a:gd name="T42" fmla="*/ 136 w 464"/>
                <a:gd name="T43" fmla="*/ 352 h 404"/>
                <a:gd name="T44" fmla="*/ 116 w 464"/>
                <a:gd name="T45" fmla="*/ 340 h 404"/>
                <a:gd name="T46" fmla="*/ 134 w 464"/>
                <a:gd name="T47" fmla="*/ 298 h 404"/>
                <a:gd name="T48" fmla="*/ 106 w 464"/>
                <a:gd name="T49" fmla="*/ 264 h 404"/>
                <a:gd name="T50" fmla="*/ 54 w 464"/>
                <a:gd name="T51" fmla="*/ 242 h 404"/>
                <a:gd name="T52" fmla="*/ 64 w 464"/>
                <a:gd name="T53" fmla="*/ 206 h 404"/>
                <a:gd name="T54" fmla="*/ 48 w 464"/>
                <a:gd name="T55" fmla="*/ 172 h 404"/>
                <a:gd name="T56" fmla="*/ 30 w 464"/>
                <a:gd name="T57" fmla="*/ 158 h 404"/>
                <a:gd name="T58" fmla="*/ 0 w 464"/>
                <a:gd name="T59" fmla="*/ 146 h 404"/>
                <a:gd name="T60" fmla="*/ 8 w 464"/>
                <a:gd name="T61" fmla="*/ 112 h 404"/>
                <a:gd name="T62" fmla="*/ 52 w 464"/>
                <a:gd name="T63" fmla="*/ 44 h 404"/>
                <a:gd name="T64" fmla="*/ 92 w 464"/>
                <a:gd name="T65" fmla="*/ 0 h 404"/>
                <a:gd name="T66" fmla="*/ 152 w 464"/>
                <a:gd name="T67" fmla="*/ 20 h 404"/>
                <a:gd name="T68" fmla="*/ 176 w 464"/>
                <a:gd name="T69" fmla="*/ 36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4" h="404">
                  <a:moveTo>
                    <a:pt x="184" y="28"/>
                  </a:moveTo>
                  <a:lnTo>
                    <a:pt x="220" y="62"/>
                  </a:lnTo>
                  <a:lnTo>
                    <a:pt x="242" y="66"/>
                  </a:lnTo>
                  <a:lnTo>
                    <a:pt x="270" y="56"/>
                  </a:lnTo>
                  <a:lnTo>
                    <a:pt x="292" y="50"/>
                  </a:lnTo>
                  <a:lnTo>
                    <a:pt x="326" y="48"/>
                  </a:lnTo>
                  <a:lnTo>
                    <a:pt x="350" y="62"/>
                  </a:lnTo>
                  <a:lnTo>
                    <a:pt x="366" y="62"/>
                  </a:lnTo>
                  <a:lnTo>
                    <a:pt x="370" y="78"/>
                  </a:lnTo>
                  <a:lnTo>
                    <a:pt x="394" y="104"/>
                  </a:lnTo>
                  <a:lnTo>
                    <a:pt x="400" y="122"/>
                  </a:lnTo>
                  <a:lnTo>
                    <a:pt x="372" y="122"/>
                  </a:lnTo>
                  <a:lnTo>
                    <a:pt x="356" y="140"/>
                  </a:lnTo>
                  <a:lnTo>
                    <a:pt x="356" y="160"/>
                  </a:lnTo>
                  <a:lnTo>
                    <a:pt x="384" y="194"/>
                  </a:lnTo>
                  <a:lnTo>
                    <a:pt x="384" y="220"/>
                  </a:lnTo>
                  <a:lnTo>
                    <a:pt x="352" y="260"/>
                  </a:lnTo>
                  <a:lnTo>
                    <a:pt x="352" y="300"/>
                  </a:lnTo>
                  <a:lnTo>
                    <a:pt x="378" y="320"/>
                  </a:lnTo>
                  <a:lnTo>
                    <a:pt x="400" y="324"/>
                  </a:lnTo>
                  <a:lnTo>
                    <a:pt x="418" y="312"/>
                  </a:lnTo>
                  <a:lnTo>
                    <a:pt x="444" y="312"/>
                  </a:lnTo>
                  <a:lnTo>
                    <a:pt x="448" y="346"/>
                  </a:lnTo>
                  <a:lnTo>
                    <a:pt x="458" y="370"/>
                  </a:lnTo>
                  <a:lnTo>
                    <a:pt x="464" y="376"/>
                  </a:lnTo>
                  <a:lnTo>
                    <a:pt x="462" y="390"/>
                  </a:lnTo>
                  <a:lnTo>
                    <a:pt x="438" y="404"/>
                  </a:lnTo>
                  <a:lnTo>
                    <a:pt x="410" y="404"/>
                  </a:lnTo>
                  <a:lnTo>
                    <a:pt x="390" y="382"/>
                  </a:lnTo>
                  <a:lnTo>
                    <a:pt x="372" y="354"/>
                  </a:lnTo>
                  <a:lnTo>
                    <a:pt x="338" y="358"/>
                  </a:lnTo>
                  <a:lnTo>
                    <a:pt x="320" y="374"/>
                  </a:lnTo>
                  <a:lnTo>
                    <a:pt x="304" y="382"/>
                  </a:lnTo>
                  <a:lnTo>
                    <a:pt x="286" y="370"/>
                  </a:lnTo>
                  <a:lnTo>
                    <a:pt x="288" y="346"/>
                  </a:lnTo>
                  <a:lnTo>
                    <a:pt x="272" y="336"/>
                  </a:lnTo>
                  <a:lnTo>
                    <a:pt x="244" y="338"/>
                  </a:lnTo>
                  <a:lnTo>
                    <a:pt x="236" y="350"/>
                  </a:lnTo>
                  <a:lnTo>
                    <a:pt x="236" y="368"/>
                  </a:lnTo>
                  <a:lnTo>
                    <a:pt x="208" y="388"/>
                  </a:lnTo>
                  <a:lnTo>
                    <a:pt x="186" y="400"/>
                  </a:lnTo>
                  <a:lnTo>
                    <a:pt x="160" y="398"/>
                  </a:lnTo>
                  <a:lnTo>
                    <a:pt x="160" y="374"/>
                  </a:lnTo>
                  <a:lnTo>
                    <a:pt x="136" y="352"/>
                  </a:lnTo>
                  <a:lnTo>
                    <a:pt x="126" y="352"/>
                  </a:lnTo>
                  <a:lnTo>
                    <a:pt x="116" y="340"/>
                  </a:lnTo>
                  <a:lnTo>
                    <a:pt x="118" y="312"/>
                  </a:lnTo>
                  <a:lnTo>
                    <a:pt x="134" y="298"/>
                  </a:lnTo>
                  <a:lnTo>
                    <a:pt x="120" y="270"/>
                  </a:lnTo>
                  <a:lnTo>
                    <a:pt x="106" y="264"/>
                  </a:lnTo>
                  <a:lnTo>
                    <a:pt x="76" y="262"/>
                  </a:lnTo>
                  <a:lnTo>
                    <a:pt x="54" y="242"/>
                  </a:lnTo>
                  <a:lnTo>
                    <a:pt x="56" y="212"/>
                  </a:lnTo>
                  <a:lnTo>
                    <a:pt x="64" y="206"/>
                  </a:lnTo>
                  <a:lnTo>
                    <a:pt x="64" y="182"/>
                  </a:lnTo>
                  <a:lnTo>
                    <a:pt x="48" y="172"/>
                  </a:lnTo>
                  <a:lnTo>
                    <a:pt x="46" y="140"/>
                  </a:lnTo>
                  <a:lnTo>
                    <a:pt x="30" y="158"/>
                  </a:lnTo>
                  <a:lnTo>
                    <a:pt x="10" y="162"/>
                  </a:lnTo>
                  <a:lnTo>
                    <a:pt x="0" y="146"/>
                  </a:lnTo>
                  <a:lnTo>
                    <a:pt x="2" y="120"/>
                  </a:lnTo>
                  <a:lnTo>
                    <a:pt x="8" y="112"/>
                  </a:lnTo>
                  <a:lnTo>
                    <a:pt x="8" y="86"/>
                  </a:lnTo>
                  <a:lnTo>
                    <a:pt x="52" y="44"/>
                  </a:lnTo>
                  <a:lnTo>
                    <a:pt x="80" y="18"/>
                  </a:lnTo>
                  <a:lnTo>
                    <a:pt x="92" y="0"/>
                  </a:lnTo>
                  <a:lnTo>
                    <a:pt x="134" y="4"/>
                  </a:lnTo>
                  <a:lnTo>
                    <a:pt x="152" y="20"/>
                  </a:lnTo>
                  <a:lnTo>
                    <a:pt x="162" y="38"/>
                  </a:lnTo>
                  <a:lnTo>
                    <a:pt x="176" y="36"/>
                  </a:lnTo>
                  <a:lnTo>
                    <a:pt x="184" y="28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8" name="Freeform 122"/>
            <p:cNvSpPr>
              <a:spLocks/>
            </p:cNvSpPr>
            <p:nvPr/>
          </p:nvSpPr>
          <p:spPr bwMode="gray">
            <a:xfrm>
              <a:off x="6480957" y="3622961"/>
              <a:ext cx="228558" cy="222437"/>
            </a:xfrm>
            <a:custGeom>
              <a:avLst/>
              <a:gdLst>
                <a:gd name="T0" fmla="*/ 32 w 82"/>
                <a:gd name="T1" fmla="*/ 0 h 104"/>
                <a:gd name="T2" fmla="*/ 0 w 82"/>
                <a:gd name="T3" fmla="*/ 40 h 104"/>
                <a:gd name="T4" fmla="*/ 0 w 82"/>
                <a:gd name="T5" fmla="*/ 80 h 104"/>
                <a:gd name="T6" fmla="*/ 24 w 82"/>
                <a:gd name="T7" fmla="*/ 100 h 104"/>
                <a:gd name="T8" fmla="*/ 48 w 82"/>
                <a:gd name="T9" fmla="*/ 104 h 104"/>
                <a:gd name="T10" fmla="*/ 66 w 82"/>
                <a:gd name="T11" fmla="*/ 92 h 104"/>
                <a:gd name="T12" fmla="*/ 68 w 82"/>
                <a:gd name="T13" fmla="*/ 66 h 104"/>
                <a:gd name="T14" fmla="*/ 82 w 82"/>
                <a:gd name="T15" fmla="*/ 46 h 104"/>
                <a:gd name="T16" fmla="*/ 80 w 82"/>
                <a:gd name="T17" fmla="*/ 24 h 104"/>
                <a:gd name="T18" fmla="*/ 66 w 82"/>
                <a:gd name="T19" fmla="*/ 8 h 104"/>
                <a:gd name="T20" fmla="*/ 44 w 82"/>
                <a:gd name="T21" fmla="*/ 6 h 104"/>
                <a:gd name="T22" fmla="*/ 32 w 82"/>
                <a:gd name="T2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104">
                  <a:moveTo>
                    <a:pt x="32" y="0"/>
                  </a:moveTo>
                  <a:lnTo>
                    <a:pt x="0" y="40"/>
                  </a:lnTo>
                  <a:lnTo>
                    <a:pt x="0" y="80"/>
                  </a:lnTo>
                  <a:lnTo>
                    <a:pt x="24" y="100"/>
                  </a:lnTo>
                  <a:lnTo>
                    <a:pt x="48" y="104"/>
                  </a:lnTo>
                  <a:lnTo>
                    <a:pt x="66" y="92"/>
                  </a:lnTo>
                  <a:lnTo>
                    <a:pt x="68" y="66"/>
                  </a:lnTo>
                  <a:lnTo>
                    <a:pt x="82" y="46"/>
                  </a:lnTo>
                  <a:lnTo>
                    <a:pt x="80" y="24"/>
                  </a:lnTo>
                  <a:lnTo>
                    <a:pt x="66" y="8"/>
                  </a:lnTo>
                  <a:lnTo>
                    <a:pt x="44" y="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29" name="Freeform 123"/>
            <p:cNvSpPr>
              <a:spLocks/>
            </p:cNvSpPr>
            <p:nvPr/>
          </p:nvSpPr>
          <p:spPr bwMode="gray">
            <a:xfrm>
              <a:off x="6480957" y="3622961"/>
              <a:ext cx="228558" cy="222437"/>
            </a:xfrm>
            <a:custGeom>
              <a:avLst/>
              <a:gdLst>
                <a:gd name="T0" fmla="*/ 32 w 82"/>
                <a:gd name="T1" fmla="*/ 0 h 104"/>
                <a:gd name="T2" fmla="*/ 0 w 82"/>
                <a:gd name="T3" fmla="*/ 40 h 104"/>
                <a:gd name="T4" fmla="*/ 0 w 82"/>
                <a:gd name="T5" fmla="*/ 80 h 104"/>
                <a:gd name="T6" fmla="*/ 24 w 82"/>
                <a:gd name="T7" fmla="*/ 100 h 104"/>
                <a:gd name="T8" fmla="*/ 48 w 82"/>
                <a:gd name="T9" fmla="*/ 104 h 104"/>
                <a:gd name="T10" fmla="*/ 66 w 82"/>
                <a:gd name="T11" fmla="*/ 92 h 104"/>
                <a:gd name="T12" fmla="*/ 68 w 82"/>
                <a:gd name="T13" fmla="*/ 66 h 104"/>
                <a:gd name="T14" fmla="*/ 82 w 82"/>
                <a:gd name="T15" fmla="*/ 46 h 104"/>
                <a:gd name="T16" fmla="*/ 80 w 82"/>
                <a:gd name="T17" fmla="*/ 24 h 104"/>
                <a:gd name="T18" fmla="*/ 66 w 82"/>
                <a:gd name="T19" fmla="*/ 8 h 104"/>
                <a:gd name="T20" fmla="*/ 44 w 82"/>
                <a:gd name="T21" fmla="*/ 6 h 104"/>
                <a:gd name="T22" fmla="*/ 32 w 82"/>
                <a:gd name="T2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104">
                  <a:moveTo>
                    <a:pt x="32" y="0"/>
                  </a:moveTo>
                  <a:lnTo>
                    <a:pt x="0" y="40"/>
                  </a:lnTo>
                  <a:lnTo>
                    <a:pt x="0" y="80"/>
                  </a:lnTo>
                  <a:lnTo>
                    <a:pt x="24" y="100"/>
                  </a:lnTo>
                  <a:lnTo>
                    <a:pt x="48" y="104"/>
                  </a:lnTo>
                  <a:lnTo>
                    <a:pt x="66" y="92"/>
                  </a:lnTo>
                  <a:lnTo>
                    <a:pt x="68" y="66"/>
                  </a:lnTo>
                  <a:lnTo>
                    <a:pt x="82" y="46"/>
                  </a:lnTo>
                  <a:lnTo>
                    <a:pt x="80" y="24"/>
                  </a:lnTo>
                  <a:lnTo>
                    <a:pt x="66" y="8"/>
                  </a:lnTo>
                  <a:lnTo>
                    <a:pt x="44" y="6"/>
                  </a:lnTo>
                  <a:lnTo>
                    <a:pt x="32" y="0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0" name="Freeform 124"/>
            <p:cNvSpPr>
              <a:spLocks/>
            </p:cNvSpPr>
            <p:nvPr/>
          </p:nvSpPr>
          <p:spPr bwMode="gray">
            <a:xfrm>
              <a:off x="6492106" y="3015537"/>
              <a:ext cx="1087044" cy="975300"/>
            </a:xfrm>
            <a:custGeom>
              <a:avLst/>
              <a:gdLst>
                <a:gd name="T0" fmla="*/ 138 w 390"/>
                <a:gd name="T1" fmla="*/ 32 h 456"/>
                <a:gd name="T2" fmla="*/ 108 w 390"/>
                <a:gd name="T3" fmla="*/ 52 h 456"/>
                <a:gd name="T4" fmla="*/ 80 w 390"/>
                <a:gd name="T5" fmla="*/ 76 h 456"/>
                <a:gd name="T6" fmla="*/ 46 w 390"/>
                <a:gd name="T7" fmla="*/ 92 h 456"/>
                <a:gd name="T8" fmla="*/ 10 w 390"/>
                <a:gd name="T9" fmla="*/ 126 h 456"/>
                <a:gd name="T10" fmla="*/ 12 w 390"/>
                <a:gd name="T11" fmla="*/ 142 h 456"/>
                <a:gd name="T12" fmla="*/ 38 w 390"/>
                <a:gd name="T13" fmla="*/ 168 h 456"/>
                <a:gd name="T14" fmla="*/ 44 w 390"/>
                <a:gd name="T15" fmla="*/ 186 h 456"/>
                <a:gd name="T16" fmla="*/ 16 w 390"/>
                <a:gd name="T17" fmla="*/ 186 h 456"/>
                <a:gd name="T18" fmla="*/ 0 w 390"/>
                <a:gd name="T19" fmla="*/ 204 h 456"/>
                <a:gd name="T20" fmla="*/ 0 w 390"/>
                <a:gd name="T21" fmla="*/ 224 h 456"/>
                <a:gd name="T22" fmla="*/ 28 w 390"/>
                <a:gd name="T23" fmla="*/ 258 h 456"/>
                <a:gd name="T24" fmla="*/ 28 w 390"/>
                <a:gd name="T25" fmla="*/ 286 h 456"/>
                <a:gd name="T26" fmla="*/ 40 w 390"/>
                <a:gd name="T27" fmla="*/ 290 h 456"/>
                <a:gd name="T28" fmla="*/ 62 w 390"/>
                <a:gd name="T29" fmla="*/ 294 h 456"/>
                <a:gd name="T30" fmla="*/ 78 w 390"/>
                <a:gd name="T31" fmla="*/ 308 h 456"/>
                <a:gd name="T32" fmla="*/ 78 w 390"/>
                <a:gd name="T33" fmla="*/ 330 h 456"/>
                <a:gd name="T34" fmla="*/ 64 w 390"/>
                <a:gd name="T35" fmla="*/ 350 h 456"/>
                <a:gd name="T36" fmla="*/ 62 w 390"/>
                <a:gd name="T37" fmla="*/ 376 h 456"/>
                <a:gd name="T38" fmla="*/ 86 w 390"/>
                <a:gd name="T39" fmla="*/ 376 h 456"/>
                <a:gd name="T40" fmla="*/ 92 w 390"/>
                <a:gd name="T41" fmla="*/ 412 h 456"/>
                <a:gd name="T42" fmla="*/ 102 w 390"/>
                <a:gd name="T43" fmla="*/ 434 h 456"/>
                <a:gd name="T44" fmla="*/ 108 w 390"/>
                <a:gd name="T45" fmla="*/ 440 h 456"/>
                <a:gd name="T46" fmla="*/ 130 w 390"/>
                <a:gd name="T47" fmla="*/ 450 h 456"/>
                <a:gd name="T48" fmla="*/ 162 w 390"/>
                <a:gd name="T49" fmla="*/ 456 h 456"/>
                <a:gd name="T50" fmla="*/ 192 w 390"/>
                <a:gd name="T51" fmla="*/ 448 h 456"/>
                <a:gd name="T52" fmla="*/ 206 w 390"/>
                <a:gd name="T53" fmla="*/ 416 h 456"/>
                <a:gd name="T54" fmla="*/ 218 w 390"/>
                <a:gd name="T55" fmla="*/ 396 h 456"/>
                <a:gd name="T56" fmla="*/ 230 w 390"/>
                <a:gd name="T57" fmla="*/ 392 h 456"/>
                <a:gd name="T58" fmla="*/ 234 w 390"/>
                <a:gd name="T59" fmla="*/ 374 h 456"/>
                <a:gd name="T60" fmla="*/ 212 w 390"/>
                <a:gd name="T61" fmla="*/ 364 h 456"/>
                <a:gd name="T62" fmla="*/ 182 w 390"/>
                <a:gd name="T63" fmla="*/ 360 h 456"/>
                <a:gd name="T64" fmla="*/ 170 w 390"/>
                <a:gd name="T65" fmla="*/ 340 h 456"/>
                <a:gd name="T66" fmla="*/ 180 w 390"/>
                <a:gd name="T67" fmla="*/ 318 h 456"/>
                <a:gd name="T68" fmla="*/ 188 w 390"/>
                <a:gd name="T69" fmla="*/ 288 h 456"/>
                <a:gd name="T70" fmla="*/ 182 w 390"/>
                <a:gd name="T71" fmla="*/ 256 h 456"/>
                <a:gd name="T72" fmla="*/ 170 w 390"/>
                <a:gd name="T73" fmla="*/ 244 h 456"/>
                <a:gd name="T74" fmla="*/ 184 w 390"/>
                <a:gd name="T75" fmla="*/ 218 h 456"/>
                <a:gd name="T76" fmla="*/ 232 w 390"/>
                <a:gd name="T77" fmla="*/ 176 h 456"/>
                <a:gd name="T78" fmla="*/ 272 w 390"/>
                <a:gd name="T79" fmla="*/ 156 h 456"/>
                <a:gd name="T80" fmla="*/ 284 w 390"/>
                <a:gd name="T81" fmla="*/ 140 h 456"/>
                <a:gd name="T82" fmla="*/ 298 w 390"/>
                <a:gd name="T83" fmla="*/ 148 h 456"/>
                <a:gd name="T84" fmla="*/ 302 w 390"/>
                <a:gd name="T85" fmla="*/ 162 h 456"/>
                <a:gd name="T86" fmla="*/ 326 w 390"/>
                <a:gd name="T87" fmla="*/ 168 h 456"/>
                <a:gd name="T88" fmla="*/ 348 w 390"/>
                <a:gd name="T89" fmla="*/ 152 h 456"/>
                <a:gd name="T90" fmla="*/ 348 w 390"/>
                <a:gd name="T91" fmla="*/ 120 h 456"/>
                <a:gd name="T92" fmla="*/ 364 w 390"/>
                <a:gd name="T93" fmla="*/ 98 h 456"/>
                <a:gd name="T94" fmla="*/ 390 w 390"/>
                <a:gd name="T95" fmla="*/ 70 h 456"/>
                <a:gd name="T96" fmla="*/ 370 w 390"/>
                <a:gd name="T97" fmla="*/ 62 h 456"/>
                <a:gd name="T98" fmla="*/ 334 w 390"/>
                <a:gd name="T99" fmla="*/ 42 h 456"/>
                <a:gd name="T100" fmla="*/ 302 w 390"/>
                <a:gd name="T101" fmla="*/ 40 h 456"/>
                <a:gd name="T102" fmla="*/ 302 w 390"/>
                <a:gd name="T103" fmla="*/ 24 h 456"/>
                <a:gd name="T104" fmla="*/ 284 w 390"/>
                <a:gd name="T105" fmla="*/ 8 h 456"/>
                <a:gd name="T106" fmla="*/ 258 w 390"/>
                <a:gd name="T107" fmla="*/ 6 h 456"/>
                <a:gd name="T108" fmla="*/ 254 w 390"/>
                <a:gd name="T109" fmla="*/ 14 h 456"/>
                <a:gd name="T110" fmla="*/ 224 w 390"/>
                <a:gd name="T111" fmla="*/ 22 h 456"/>
                <a:gd name="T112" fmla="*/ 222 w 390"/>
                <a:gd name="T113" fmla="*/ 12 h 456"/>
                <a:gd name="T114" fmla="*/ 214 w 390"/>
                <a:gd name="T115" fmla="*/ 0 h 456"/>
                <a:gd name="T116" fmla="*/ 198 w 390"/>
                <a:gd name="T117" fmla="*/ 12 h 456"/>
                <a:gd name="T118" fmla="*/ 184 w 390"/>
                <a:gd name="T119" fmla="*/ 38 h 456"/>
                <a:gd name="T120" fmla="*/ 160 w 390"/>
                <a:gd name="T121" fmla="*/ 42 h 456"/>
                <a:gd name="T122" fmla="*/ 138 w 390"/>
                <a:gd name="T123" fmla="*/ 3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0" h="456">
                  <a:moveTo>
                    <a:pt x="138" y="32"/>
                  </a:moveTo>
                  <a:lnTo>
                    <a:pt x="108" y="52"/>
                  </a:lnTo>
                  <a:lnTo>
                    <a:pt x="80" y="76"/>
                  </a:lnTo>
                  <a:lnTo>
                    <a:pt x="46" y="92"/>
                  </a:lnTo>
                  <a:lnTo>
                    <a:pt x="10" y="126"/>
                  </a:lnTo>
                  <a:lnTo>
                    <a:pt x="12" y="142"/>
                  </a:lnTo>
                  <a:lnTo>
                    <a:pt x="38" y="168"/>
                  </a:lnTo>
                  <a:lnTo>
                    <a:pt x="44" y="186"/>
                  </a:lnTo>
                  <a:lnTo>
                    <a:pt x="16" y="186"/>
                  </a:lnTo>
                  <a:lnTo>
                    <a:pt x="0" y="204"/>
                  </a:lnTo>
                  <a:lnTo>
                    <a:pt x="0" y="224"/>
                  </a:lnTo>
                  <a:lnTo>
                    <a:pt x="28" y="258"/>
                  </a:lnTo>
                  <a:lnTo>
                    <a:pt x="28" y="286"/>
                  </a:lnTo>
                  <a:lnTo>
                    <a:pt x="40" y="290"/>
                  </a:lnTo>
                  <a:lnTo>
                    <a:pt x="62" y="294"/>
                  </a:lnTo>
                  <a:lnTo>
                    <a:pt x="78" y="308"/>
                  </a:lnTo>
                  <a:lnTo>
                    <a:pt x="78" y="330"/>
                  </a:lnTo>
                  <a:lnTo>
                    <a:pt x="64" y="350"/>
                  </a:lnTo>
                  <a:lnTo>
                    <a:pt x="62" y="376"/>
                  </a:lnTo>
                  <a:lnTo>
                    <a:pt x="86" y="376"/>
                  </a:lnTo>
                  <a:lnTo>
                    <a:pt x="92" y="412"/>
                  </a:lnTo>
                  <a:lnTo>
                    <a:pt x="102" y="434"/>
                  </a:lnTo>
                  <a:lnTo>
                    <a:pt x="108" y="440"/>
                  </a:lnTo>
                  <a:lnTo>
                    <a:pt x="130" y="450"/>
                  </a:lnTo>
                  <a:lnTo>
                    <a:pt x="162" y="456"/>
                  </a:lnTo>
                  <a:lnTo>
                    <a:pt x="192" y="448"/>
                  </a:lnTo>
                  <a:lnTo>
                    <a:pt x="206" y="416"/>
                  </a:lnTo>
                  <a:lnTo>
                    <a:pt x="218" y="396"/>
                  </a:lnTo>
                  <a:lnTo>
                    <a:pt x="230" y="392"/>
                  </a:lnTo>
                  <a:lnTo>
                    <a:pt x="234" y="374"/>
                  </a:lnTo>
                  <a:lnTo>
                    <a:pt x="212" y="364"/>
                  </a:lnTo>
                  <a:lnTo>
                    <a:pt x="182" y="360"/>
                  </a:lnTo>
                  <a:lnTo>
                    <a:pt x="170" y="340"/>
                  </a:lnTo>
                  <a:lnTo>
                    <a:pt x="180" y="318"/>
                  </a:lnTo>
                  <a:lnTo>
                    <a:pt x="188" y="288"/>
                  </a:lnTo>
                  <a:lnTo>
                    <a:pt x="182" y="256"/>
                  </a:lnTo>
                  <a:lnTo>
                    <a:pt x="170" y="244"/>
                  </a:lnTo>
                  <a:lnTo>
                    <a:pt x="184" y="218"/>
                  </a:lnTo>
                  <a:lnTo>
                    <a:pt x="232" y="176"/>
                  </a:lnTo>
                  <a:lnTo>
                    <a:pt x="272" y="156"/>
                  </a:lnTo>
                  <a:lnTo>
                    <a:pt x="284" y="140"/>
                  </a:lnTo>
                  <a:lnTo>
                    <a:pt x="298" y="148"/>
                  </a:lnTo>
                  <a:lnTo>
                    <a:pt x="302" y="162"/>
                  </a:lnTo>
                  <a:lnTo>
                    <a:pt x="326" y="168"/>
                  </a:lnTo>
                  <a:lnTo>
                    <a:pt x="348" y="152"/>
                  </a:lnTo>
                  <a:lnTo>
                    <a:pt x="348" y="120"/>
                  </a:lnTo>
                  <a:lnTo>
                    <a:pt x="364" y="98"/>
                  </a:lnTo>
                  <a:lnTo>
                    <a:pt x="390" y="70"/>
                  </a:lnTo>
                  <a:lnTo>
                    <a:pt x="370" y="62"/>
                  </a:lnTo>
                  <a:lnTo>
                    <a:pt x="334" y="42"/>
                  </a:lnTo>
                  <a:lnTo>
                    <a:pt x="302" y="40"/>
                  </a:lnTo>
                  <a:lnTo>
                    <a:pt x="302" y="24"/>
                  </a:lnTo>
                  <a:lnTo>
                    <a:pt x="284" y="8"/>
                  </a:lnTo>
                  <a:lnTo>
                    <a:pt x="258" y="6"/>
                  </a:lnTo>
                  <a:lnTo>
                    <a:pt x="254" y="14"/>
                  </a:lnTo>
                  <a:lnTo>
                    <a:pt x="224" y="22"/>
                  </a:lnTo>
                  <a:lnTo>
                    <a:pt x="222" y="12"/>
                  </a:lnTo>
                  <a:lnTo>
                    <a:pt x="214" y="0"/>
                  </a:lnTo>
                  <a:lnTo>
                    <a:pt x="198" y="12"/>
                  </a:lnTo>
                  <a:lnTo>
                    <a:pt x="184" y="38"/>
                  </a:lnTo>
                  <a:lnTo>
                    <a:pt x="160" y="42"/>
                  </a:lnTo>
                  <a:lnTo>
                    <a:pt x="138" y="32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1" name="Freeform 125"/>
            <p:cNvSpPr>
              <a:spLocks/>
            </p:cNvSpPr>
            <p:nvPr/>
          </p:nvSpPr>
          <p:spPr bwMode="gray">
            <a:xfrm>
              <a:off x="6492106" y="3015537"/>
              <a:ext cx="1087044" cy="975300"/>
            </a:xfrm>
            <a:custGeom>
              <a:avLst/>
              <a:gdLst>
                <a:gd name="T0" fmla="*/ 138 w 390"/>
                <a:gd name="T1" fmla="*/ 32 h 456"/>
                <a:gd name="T2" fmla="*/ 108 w 390"/>
                <a:gd name="T3" fmla="*/ 52 h 456"/>
                <a:gd name="T4" fmla="*/ 80 w 390"/>
                <a:gd name="T5" fmla="*/ 76 h 456"/>
                <a:gd name="T6" fmla="*/ 46 w 390"/>
                <a:gd name="T7" fmla="*/ 92 h 456"/>
                <a:gd name="T8" fmla="*/ 10 w 390"/>
                <a:gd name="T9" fmla="*/ 126 h 456"/>
                <a:gd name="T10" fmla="*/ 12 w 390"/>
                <a:gd name="T11" fmla="*/ 142 h 456"/>
                <a:gd name="T12" fmla="*/ 38 w 390"/>
                <a:gd name="T13" fmla="*/ 168 h 456"/>
                <a:gd name="T14" fmla="*/ 44 w 390"/>
                <a:gd name="T15" fmla="*/ 186 h 456"/>
                <a:gd name="T16" fmla="*/ 16 w 390"/>
                <a:gd name="T17" fmla="*/ 186 h 456"/>
                <a:gd name="T18" fmla="*/ 0 w 390"/>
                <a:gd name="T19" fmla="*/ 204 h 456"/>
                <a:gd name="T20" fmla="*/ 0 w 390"/>
                <a:gd name="T21" fmla="*/ 224 h 456"/>
                <a:gd name="T22" fmla="*/ 28 w 390"/>
                <a:gd name="T23" fmla="*/ 258 h 456"/>
                <a:gd name="T24" fmla="*/ 28 w 390"/>
                <a:gd name="T25" fmla="*/ 286 h 456"/>
                <a:gd name="T26" fmla="*/ 40 w 390"/>
                <a:gd name="T27" fmla="*/ 290 h 456"/>
                <a:gd name="T28" fmla="*/ 62 w 390"/>
                <a:gd name="T29" fmla="*/ 294 h 456"/>
                <a:gd name="T30" fmla="*/ 78 w 390"/>
                <a:gd name="T31" fmla="*/ 308 h 456"/>
                <a:gd name="T32" fmla="*/ 78 w 390"/>
                <a:gd name="T33" fmla="*/ 330 h 456"/>
                <a:gd name="T34" fmla="*/ 64 w 390"/>
                <a:gd name="T35" fmla="*/ 350 h 456"/>
                <a:gd name="T36" fmla="*/ 62 w 390"/>
                <a:gd name="T37" fmla="*/ 376 h 456"/>
                <a:gd name="T38" fmla="*/ 86 w 390"/>
                <a:gd name="T39" fmla="*/ 376 h 456"/>
                <a:gd name="T40" fmla="*/ 92 w 390"/>
                <a:gd name="T41" fmla="*/ 412 h 456"/>
                <a:gd name="T42" fmla="*/ 102 w 390"/>
                <a:gd name="T43" fmla="*/ 434 h 456"/>
                <a:gd name="T44" fmla="*/ 108 w 390"/>
                <a:gd name="T45" fmla="*/ 440 h 456"/>
                <a:gd name="T46" fmla="*/ 130 w 390"/>
                <a:gd name="T47" fmla="*/ 450 h 456"/>
                <a:gd name="T48" fmla="*/ 162 w 390"/>
                <a:gd name="T49" fmla="*/ 456 h 456"/>
                <a:gd name="T50" fmla="*/ 192 w 390"/>
                <a:gd name="T51" fmla="*/ 448 h 456"/>
                <a:gd name="T52" fmla="*/ 206 w 390"/>
                <a:gd name="T53" fmla="*/ 416 h 456"/>
                <a:gd name="T54" fmla="*/ 218 w 390"/>
                <a:gd name="T55" fmla="*/ 396 h 456"/>
                <a:gd name="T56" fmla="*/ 230 w 390"/>
                <a:gd name="T57" fmla="*/ 392 h 456"/>
                <a:gd name="T58" fmla="*/ 234 w 390"/>
                <a:gd name="T59" fmla="*/ 374 h 456"/>
                <a:gd name="T60" fmla="*/ 212 w 390"/>
                <a:gd name="T61" fmla="*/ 364 h 456"/>
                <a:gd name="T62" fmla="*/ 182 w 390"/>
                <a:gd name="T63" fmla="*/ 360 h 456"/>
                <a:gd name="T64" fmla="*/ 170 w 390"/>
                <a:gd name="T65" fmla="*/ 340 h 456"/>
                <a:gd name="T66" fmla="*/ 180 w 390"/>
                <a:gd name="T67" fmla="*/ 318 h 456"/>
                <a:gd name="T68" fmla="*/ 188 w 390"/>
                <a:gd name="T69" fmla="*/ 288 h 456"/>
                <a:gd name="T70" fmla="*/ 182 w 390"/>
                <a:gd name="T71" fmla="*/ 256 h 456"/>
                <a:gd name="T72" fmla="*/ 170 w 390"/>
                <a:gd name="T73" fmla="*/ 244 h 456"/>
                <a:gd name="T74" fmla="*/ 184 w 390"/>
                <a:gd name="T75" fmla="*/ 218 h 456"/>
                <a:gd name="T76" fmla="*/ 232 w 390"/>
                <a:gd name="T77" fmla="*/ 176 h 456"/>
                <a:gd name="T78" fmla="*/ 272 w 390"/>
                <a:gd name="T79" fmla="*/ 156 h 456"/>
                <a:gd name="T80" fmla="*/ 284 w 390"/>
                <a:gd name="T81" fmla="*/ 140 h 456"/>
                <a:gd name="T82" fmla="*/ 298 w 390"/>
                <a:gd name="T83" fmla="*/ 148 h 456"/>
                <a:gd name="T84" fmla="*/ 302 w 390"/>
                <a:gd name="T85" fmla="*/ 162 h 456"/>
                <a:gd name="T86" fmla="*/ 326 w 390"/>
                <a:gd name="T87" fmla="*/ 168 h 456"/>
                <a:gd name="T88" fmla="*/ 348 w 390"/>
                <a:gd name="T89" fmla="*/ 152 h 456"/>
                <a:gd name="T90" fmla="*/ 348 w 390"/>
                <a:gd name="T91" fmla="*/ 120 h 456"/>
                <a:gd name="T92" fmla="*/ 364 w 390"/>
                <a:gd name="T93" fmla="*/ 98 h 456"/>
                <a:gd name="T94" fmla="*/ 390 w 390"/>
                <a:gd name="T95" fmla="*/ 70 h 456"/>
                <a:gd name="T96" fmla="*/ 370 w 390"/>
                <a:gd name="T97" fmla="*/ 62 h 456"/>
                <a:gd name="T98" fmla="*/ 334 w 390"/>
                <a:gd name="T99" fmla="*/ 42 h 456"/>
                <a:gd name="T100" fmla="*/ 302 w 390"/>
                <a:gd name="T101" fmla="*/ 40 h 456"/>
                <a:gd name="T102" fmla="*/ 302 w 390"/>
                <a:gd name="T103" fmla="*/ 24 h 456"/>
                <a:gd name="T104" fmla="*/ 284 w 390"/>
                <a:gd name="T105" fmla="*/ 8 h 456"/>
                <a:gd name="T106" fmla="*/ 258 w 390"/>
                <a:gd name="T107" fmla="*/ 6 h 456"/>
                <a:gd name="T108" fmla="*/ 254 w 390"/>
                <a:gd name="T109" fmla="*/ 14 h 456"/>
                <a:gd name="T110" fmla="*/ 224 w 390"/>
                <a:gd name="T111" fmla="*/ 22 h 456"/>
                <a:gd name="T112" fmla="*/ 222 w 390"/>
                <a:gd name="T113" fmla="*/ 12 h 456"/>
                <a:gd name="T114" fmla="*/ 214 w 390"/>
                <a:gd name="T115" fmla="*/ 0 h 456"/>
                <a:gd name="T116" fmla="*/ 198 w 390"/>
                <a:gd name="T117" fmla="*/ 12 h 456"/>
                <a:gd name="T118" fmla="*/ 184 w 390"/>
                <a:gd name="T119" fmla="*/ 38 h 456"/>
                <a:gd name="T120" fmla="*/ 160 w 390"/>
                <a:gd name="T121" fmla="*/ 42 h 456"/>
                <a:gd name="T122" fmla="*/ 138 w 390"/>
                <a:gd name="T123" fmla="*/ 3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0" h="456">
                  <a:moveTo>
                    <a:pt x="138" y="32"/>
                  </a:moveTo>
                  <a:lnTo>
                    <a:pt x="108" y="52"/>
                  </a:lnTo>
                  <a:lnTo>
                    <a:pt x="80" y="76"/>
                  </a:lnTo>
                  <a:lnTo>
                    <a:pt x="46" y="92"/>
                  </a:lnTo>
                  <a:lnTo>
                    <a:pt x="10" y="126"/>
                  </a:lnTo>
                  <a:lnTo>
                    <a:pt x="12" y="142"/>
                  </a:lnTo>
                  <a:lnTo>
                    <a:pt x="38" y="168"/>
                  </a:lnTo>
                  <a:lnTo>
                    <a:pt x="44" y="186"/>
                  </a:lnTo>
                  <a:lnTo>
                    <a:pt x="16" y="186"/>
                  </a:lnTo>
                  <a:lnTo>
                    <a:pt x="0" y="204"/>
                  </a:lnTo>
                  <a:lnTo>
                    <a:pt x="0" y="224"/>
                  </a:lnTo>
                  <a:lnTo>
                    <a:pt x="28" y="258"/>
                  </a:lnTo>
                  <a:lnTo>
                    <a:pt x="28" y="286"/>
                  </a:lnTo>
                  <a:lnTo>
                    <a:pt x="40" y="290"/>
                  </a:lnTo>
                  <a:lnTo>
                    <a:pt x="62" y="294"/>
                  </a:lnTo>
                  <a:lnTo>
                    <a:pt x="78" y="308"/>
                  </a:lnTo>
                  <a:lnTo>
                    <a:pt x="78" y="330"/>
                  </a:lnTo>
                  <a:lnTo>
                    <a:pt x="64" y="350"/>
                  </a:lnTo>
                  <a:lnTo>
                    <a:pt x="62" y="376"/>
                  </a:lnTo>
                  <a:lnTo>
                    <a:pt x="86" y="376"/>
                  </a:lnTo>
                  <a:lnTo>
                    <a:pt x="92" y="412"/>
                  </a:lnTo>
                  <a:lnTo>
                    <a:pt x="102" y="434"/>
                  </a:lnTo>
                  <a:lnTo>
                    <a:pt x="108" y="440"/>
                  </a:lnTo>
                  <a:lnTo>
                    <a:pt x="130" y="450"/>
                  </a:lnTo>
                  <a:lnTo>
                    <a:pt x="162" y="456"/>
                  </a:lnTo>
                  <a:lnTo>
                    <a:pt x="192" y="448"/>
                  </a:lnTo>
                  <a:lnTo>
                    <a:pt x="206" y="416"/>
                  </a:lnTo>
                  <a:lnTo>
                    <a:pt x="218" y="396"/>
                  </a:lnTo>
                  <a:lnTo>
                    <a:pt x="230" y="392"/>
                  </a:lnTo>
                  <a:lnTo>
                    <a:pt x="234" y="374"/>
                  </a:lnTo>
                  <a:lnTo>
                    <a:pt x="212" y="364"/>
                  </a:lnTo>
                  <a:lnTo>
                    <a:pt x="182" y="360"/>
                  </a:lnTo>
                  <a:lnTo>
                    <a:pt x="170" y="340"/>
                  </a:lnTo>
                  <a:lnTo>
                    <a:pt x="180" y="318"/>
                  </a:lnTo>
                  <a:lnTo>
                    <a:pt x="188" y="288"/>
                  </a:lnTo>
                  <a:lnTo>
                    <a:pt x="182" y="256"/>
                  </a:lnTo>
                  <a:lnTo>
                    <a:pt x="170" y="244"/>
                  </a:lnTo>
                  <a:lnTo>
                    <a:pt x="184" y="218"/>
                  </a:lnTo>
                  <a:lnTo>
                    <a:pt x="232" y="176"/>
                  </a:lnTo>
                  <a:lnTo>
                    <a:pt x="272" y="156"/>
                  </a:lnTo>
                  <a:lnTo>
                    <a:pt x="284" y="140"/>
                  </a:lnTo>
                  <a:lnTo>
                    <a:pt x="298" y="148"/>
                  </a:lnTo>
                  <a:lnTo>
                    <a:pt x="302" y="162"/>
                  </a:lnTo>
                  <a:lnTo>
                    <a:pt x="326" y="168"/>
                  </a:lnTo>
                  <a:lnTo>
                    <a:pt x="348" y="152"/>
                  </a:lnTo>
                  <a:lnTo>
                    <a:pt x="348" y="120"/>
                  </a:lnTo>
                  <a:lnTo>
                    <a:pt x="364" y="98"/>
                  </a:lnTo>
                  <a:lnTo>
                    <a:pt x="390" y="70"/>
                  </a:lnTo>
                  <a:lnTo>
                    <a:pt x="370" y="62"/>
                  </a:lnTo>
                  <a:lnTo>
                    <a:pt x="334" y="42"/>
                  </a:lnTo>
                  <a:lnTo>
                    <a:pt x="302" y="40"/>
                  </a:lnTo>
                  <a:lnTo>
                    <a:pt x="302" y="24"/>
                  </a:lnTo>
                  <a:lnTo>
                    <a:pt x="284" y="8"/>
                  </a:lnTo>
                  <a:lnTo>
                    <a:pt x="258" y="6"/>
                  </a:lnTo>
                  <a:lnTo>
                    <a:pt x="254" y="14"/>
                  </a:lnTo>
                  <a:lnTo>
                    <a:pt x="224" y="22"/>
                  </a:lnTo>
                  <a:lnTo>
                    <a:pt x="222" y="12"/>
                  </a:lnTo>
                  <a:lnTo>
                    <a:pt x="214" y="0"/>
                  </a:lnTo>
                  <a:lnTo>
                    <a:pt x="198" y="12"/>
                  </a:lnTo>
                  <a:lnTo>
                    <a:pt x="184" y="38"/>
                  </a:lnTo>
                  <a:lnTo>
                    <a:pt x="160" y="42"/>
                  </a:lnTo>
                  <a:lnTo>
                    <a:pt x="138" y="32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2" name="Freeform 126"/>
            <p:cNvSpPr>
              <a:spLocks/>
            </p:cNvSpPr>
            <p:nvPr/>
          </p:nvSpPr>
          <p:spPr bwMode="gray">
            <a:xfrm>
              <a:off x="6965946" y="3079702"/>
              <a:ext cx="1454966" cy="1270456"/>
            </a:xfrm>
            <a:custGeom>
              <a:avLst/>
              <a:gdLst>
                <a:gd name="T0" fmla="*/ 432 w 522"/>
                <a:gd name="T1" fmla="*/ 2 h 594"/>
                <a:gd name="T2" fmla="*/ 388 w 522"/>
                <a:gd name="T3" fmla="*/ 42 h 594"/>
                <a:gd name="T4" fmla="*/ 344 w 522"/>
                <a:gd name="T5" fmla="*/ 32 h 594"/>
                <a:gd name="T6" fmla="*/ 302 w 522"/>
                <a:gd name="T7" fmla="*/ 36 h 594"/>
                <a:gd name="T8" fmla="*/ 230 w 522"/>
                <a:gd name="T9" fmla="*/ 40 h 594"/>
                <a:gd name="T10" fmla="*/ 178 w 522"/>
                <a:gd name="T11" fmla="*/ 90 h 594"/>
                <a:gd name="T12" fmla="*/ 156 w 522"/>
                <a:gd name="T13" fmla="*/ 138 h 594"/>
                <a:gd name="T14" fmla="*/ 128 w 522"/>
                <a:gd name="T15" fmla="*/ 118 h 594"/>
                <a:gd name="T16" fmla="*/ 102 w 522"/>
                <a:gd name="T17" fmla="*/ 126 h 594"/>
                <a:gd name="T18" fmla="*/ 14 w 522"/>
                <a:gd name="T19" fmla="*/ 188 h 594"/>
                <a:gd name="T20" fmla="*/ 12 w 522"/>
                <a:gd name="T21" fmla="*/ 226 h 594"/>
                <a:gd name="T22" fmla="*/ 10 w 522"/>
                <a:gd name="T23" fmla="*/ 288 h 594"/>
                <a:gd name="T24" fmla="*/ 12 w 522"/>
                <a:gd name="T25" fmla="*/ 330 h 594"/>
                <a:gd name="T26" fmla="*/ 64 w 522"/>
                <a:gd name="T27" fmla="*/ 344 h 594"/>
                <a:gd name="T28" fmla="*/ 48 w 522"/>
                <a:gd name="T29" fmla="*/ 366 h 594"/>
                <a:gd name="T30" fmla="*/ 22 w 522"/>
                <a:gd name="T31" fmla="*/ 418 h 594"/>
                <a:gd name="T32" fmla="*/ 18 w 522"/>
                <a:gd name="T33" fmla="*/ 442 h 594"/>
                <a:gd name="T34" fmla="*/ 8 w 522"/>
                <a:gd name="T35" fmla="*/ 474 h 594"/>
                <a:gd name="T36" fmla="*/ 46 w 522"/>
                <a:gd name="T37" fmla="*/ 492 h 594"/>
                <a:gd name="T38" fmla="*/ 92 w 522"/>
                <a:gd name="T39" fmla="*/ 506 h 594"/>
                <a:gd name="T40" fmla="*/ 108 w 522"/>
                <a:gd name="T41" fmla="*/ 558 h 594"/>
                <a:gd name="T42" fmla="*/ 162 w 522"/>
                <a:gd name="T43" fmla="*/ 566 h 594"/>
                <a:gd name="T44" fmla="*/ 166 w 522"/>
                <a:gd name="T45" fmla="*/ 534 h 594"/>
                <a:gd name="T46" fmla="*/ 158 w 522"/>
                <a:gd name="T47" fmla="*/ 474 h 594"/>
                <a:gd name="T48" fmla="*/ 204 w 522"/>
                <a:gd name="T49" fmla="*/ 444 h 594"/>
                <a:gd name="T50" fmla="*/ 260 w 522"/>
                <a:gd name="T51" fmla="*/ 424 h 594"/>
                <a:gd name="T52" fmla="*/ 274 w 522"/>
                <a:gd name="T53" fmla="*/ 458 h 594"/>
                <a:gd name="T54" fmla="*/ 254 w 522"/>
                <a:gd name="T55" fmla="*/ 506 h 594"/>
                <a:gd name="T56" fmla="*/ 226 w 522"/>
                <a:gd name="T57" fmla="*/ 542 h 594"/>
                <a:gd name="T58" fmla="*/ 210 w 522"/>
                <a:gd name="T59" fmla="*/ 560 h 594"/>
                <a:gd name="T60" fmla="*/ 270 w 522"/>
                <a:gd name="T61" fmla="*/ 588 h 594"/>
                <a:gd name="T62" fmla="*/ 306 w 522"/>
                <a:gd name="T63" fmla="*/ 582 h 594"/>
                <a:gd name="T64" fmla="*/ 358 w 522"/>
                <a:gd name="T65" fmla="*/ 558 h 594"/>
                <a:gd name="T66" fmla="*/ 408 w 522"/>
                <a:gd name="T67" fmla="*/ 528 h 594"/>
                <a:gd name="T68" fmla="*/ 448 w 522"/>
                <a:gd name="T69" fmla="*/ 558 h 594"/>
                <a:gd name="T70" fmla="*/ 490 w 522"/>
                <a:gd name="T71" fmla="*/ 564 h 594"/>
                <a:gd name="T72" fmla="*/ 504 w 522"/>
                <a:gd name="T73" fmla="*/ 488 h 594"/>
                <a:gd name="T74" fmla="*/ 516 w 522"/>
                <a:gd name="T75" fmla="*/ 446 h 594"/>
                <a:gd name="T76" fmla="*/ 520 w 522"/>
                <a:gd name="T77" fmla="*/ 398 h 594"/>
                <a:gd name="T78" fmla="*/ 484 w 522"/>
                <a:gd name="T79" fmla="*/ 416 h 594"/>
                <a:gd name="T80" fmla="*/ 474 w 522"/>
                <a:gd name="T81" fmla="*/ 392 h 594"/>
                <a:gd name="T82" fmla="*/ 464 w 522"/>
                <a:gd name="T83" fmla="*/ 356 h 594"/>
                <a:gd name="T84" fmla="*/ 478 w 522"/>
                <a:gd name="T85" fmla="*/ 266 h 594"/>
                <a:gd name="T86" fmla="*/ 492 w 522"/>
                <a:gd name="T87" fmla="*/ 168 h 594"/>
                <a:gd name="T88" fmla="*/ 474 w 522"/>
                <a:gd name="T89" fmla="*/ 106 h 594"/>
                <a:gd name="T90" fmla="*/ 474 w 522"/>
                <a:gd name="T91" fmla="*/ 34 h 594"/>
                <a:gd name="T92" fmla="*/ 448 w 522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2" h="594">
                  <a:moveTo>
                    <a:pt x="448" y="0"/>
                  </a:moveTo>
                  <a:lnTo>
                    <a:pt x="432" y="2"/>
                  </a:lnTo>
                  <a:lnTo>
                    <a:pt x="408" y="28"/>
                  </a:lnTo>
                  <a:lnTo>
                    <a:pt x="388" y="42"/>
                  </a:lnTo>
                  <a:lnTo>
                    <a:pt x="366" y="34"/>
                  </a:lnTo>
                  <a:lnTo>
                    <a:pt x="344" y="32"/>
                  </a:lnTo>
                  <a:lnTo>
                    <a:pt x="314" y="44"/>
                  </a:lnTo>
                  <a:lnTo>
                    <a:pt x="302" y="36"/>
                  </a:lnTo>
                  <a:lnTo>
                    <a:pt x="274" y="36"/>
                  </a:lnTo>
                  <a:lnTo>
                    <a:pt x="230" y="40"/>
                  </a:lnTo>
                  <a:lnTo>
                    <a:pt x="220" y="40"/>
                  </a:lnTo>
                  <a:lnTo>
                    <a:pt x="178" y="90"/>
                  </a:lnTo>
                  <a:lnTo>
                    <a:pt x="178" y="122"/>
                  </a:lnTo>
                  <a:lnTo>
                    <a:pt x="156" y="138"/>
                  </a:lnTo>
                  <a:lnTo>
                    <a:pt x="132" y="132"/>
                  </a:lnTo>
                  <a:lnTo>
                    <a:pt x="128" y="118"/>
                  </a:lnTo>
                  <a:lnTo>
                    <a:pt x="114" y="110"/>
                  </a:lnTo>
                  <a:lnTo>
                    <a:pt x="102" y="126"/>
                  </a:lnTo>
                  <a:lnTo>
                    <a:pt x="64" y="146"/>
                  </a:lnTo>
                  <a:lnTo>
                    <a:pt x="14" y="188"/>
                  </a:lnTo>
                  <a:lnTo>
                    <a:pt x="0" y="214"/>
                  </a:lnTo>
                  <a:lnTo>
                    <a:pt x="12" y="226"/>
                  </a:lnTo>
                  <a:lnTo>
                    <a:pt x="18" y="258"/>
                  </a:lnTo>
                  <a:lnTo>
                    <a:pt x="10" y="288"/>
                  </a:lnTo>
                  <a:lnTo>
                    <a:pt x="0" y="310"/>
                  </a:lnTo>
                  <a:lnTo>
                    <a:pt x="12" y="330"/>
                  </a:lnTo>
                  <a:lnTo>
                    <a:pt x="42" y="334"/>
                  </a:lnTo>
                  <a:lnTo>
                    <a:pt x="64" y="344"/>
                  </a:lnTo>
                  <a:lnTo>
                    <a:pt x="60" y="362"/>
                  </a:lnTo>
                  <a:lnTo>
                    <a:pt x="48" y="366"/>
                  </a:lnTo>
                  <a:lnTo>
                    <a:pt x="36" y="386"/>
                  </a:lnTo>
                  <a:lnTo>
                    <a:pt x="22" y="418"/>
                  </a:lnTo>
                  <a:lnTo>
                    <a:pt x="8" y="422"/>
                  </a:lnTo>
                  <a:lnTo>
                    <a:pt x="18" y="442"/>
                  </a:lnTo>
                  <a:lnTo>
                    <a:pt x="16" y="460"/>
                  </a:lnTo>
                  <a:lnTo>
                    <a:pt x="8" y="474"/>
                  </a:lnTo>
                  <a:lnTo>
                    <a:pt x="36" y="482"/>
                  </a:lnTo>
                  <a:lnTo>
                    <a:pt x="46" y="492"/>
                  </a:lnTo>
                  <a:lnTo>
                    <a:pt x="76" y="492"/>
                  </a:lnTo>
                  <a:lnTo>
                    <a:pt x="92" y="506"/>
                  </a:lnTo>
                  <a:lnTo>
                    <a:pt x="108" y="530"/>
                  </a:lnTo>
                  <a:lnTo>
                    <a:pt x="108" y="558"/>
                  </a:lnTo>
                  <a:lnTo>
                    <a:pt x="126" y="568"/>
                  </a:lnTo>
                  <a:lnTo>
                    <a:pt x="162" y="566"/>
                  </a:lnTo>
                  <a:lnTo>
                    <a:pt x="156" y="548"/>
                  </a:lnTo>
                  <a:lnTo>
                    <a:pt x="166" y="534"/>
                  </a:lnTo>
                  <a:lnTo>
                    <a:pt x="168" y="486"/>
                  </a:lnTo>
                  <a:lnTo>
                    <a:pt x="158" y="474"/>
                  </a:lnTo>
                  <a:lnTo>
                    <a:pt x="178" y="448"/>
                  </a:lnTo>
                  <a:lnTo>
                    <a:pt x="204" y="444"/>
                  </a:lnTo>
                  <a:lnTo>
                    <a:pt x="220" y="424"/>
                  </a:lnTo>
                  <a:lnTo>
                    <a:pt x="260" y="424"/>
                  </a:lnTo>
                  <a:lnTo>
                    <a:pt x="274" y="438"/>
                  </a:lnTo>
                  <a:lnTo>
                    <a:pt x="274" y="458"/>
                  </a:lnTo>
                  <a:lnTo>
                    <a:pt x="280" y="474"/>
                  </a:lnTo>
                  <a:lnTo>
                    <a:pt x="254" y="506"/>
                  </a:lnTo>
                  <a:lnTo>
                    <a:pt x="248" y="528"/>
                  </a:lnTo>
                  <a:lnTo>
                    <a:pt x="226" y="542"/>
                  </a:lnTo>
                  <a:lnTo>
                    <a:pt x="214" y="542"/>
                  </a:lnTo>
                  <a:lnTo>
                    <a:pt x="210" y="560"/>
                  </a:lnTo>
                  <a:lnTo>
                    <a:pt x="232" y="582"/>
                  </a:lnTo>
                  <a:lnTo>
                    <a:pt x="270" y="588"/>
                  </a:lnTo>
                  <a:lnTo>
                    <a:pt x="292" y="594"/>
                  </a:lnTo>
                  <a:lnTo>
                    <a:pt x="306" y="582"/>
                  </a:lnTo>
                  <a:lnTo>
                    <a:pt x="330" y="556"/>
                  </a:lnTo>
                  <a:lnTo>
                    <a:pt x="358" y="558"/>
                  </a:lnTo>
                  <a:lnTo>
                    <a:pt x="378" y="540"/>
                  </a:lnTo>
                  <a:lnTo>
                    <a:pt x="408" y="528"/>
                  </a:lnTo>
                  <a:lnTo>
                    <a:pt x="428" y="542"/>
                  </a:lnTo>
                  <a:lnTo>
                    <a:pt x="448" y="558"/>
                  </a:lnTo>
                  <a:lnTo>
                    <a:pt x="470" y="542"/>
                  </a:lnTo>
                  <a:lnTo>
                    <a:pt x="490" y="564"/>
                  </a:lnTo>
                  <a:lnTo>
                    <a:pt x="498" y="544"/>
                  </a:lnTo>
                  <a:lnTo>
                    <a:pt x="504" y="488"/>
                  </a:lnTo>
                  <a:lnTo>
                    <a:pt x="514" y="480"/>
                  </a:lnTo>
                  <a:lnTo>
                    <a:pt x="516" y="446"/>
                  </a:lnTo>
                  <a:lnTo>
                    <a:pt x="522" y="434"/>
                  </a:lnTo>
                  <a:lnTo>
                    <a:pt x="520" y="398"/>
                  </a:lnTo>
                  <a:lnTo>
                    <a:pt x="510" y="390"/>
                  </a:lnTo>
                  <a:lnTo>
                    <a:pt x="484" y="416"/>
                  </a:lnTo>
                  <a:lnTo>
                    <a:pt x="466" y="416"/>
                  </a:lnTo>
                  <a:lnTo>
                    <a:pt x="474" y="392"/>
                  </a:lnTo>
                  <a:lnTo>
                    <a:pt x="474" y="372"/>
                  </a:lnTo>
                  <a:lnTo>
                    <a:pt x="464" y="356"/>
                  </a:lnTo>
                  <a:lnTo>
                    <a:pt x="464" y="290"/>
                  </a:lnTo>
                  <a:lnTo>
                    <a:pt x="478" y="266"/>
                  </a:lnTo>
                  <a:lnTo>
                    <a:pt x="474" y="184"/>
                  </a:lnTo>
                  <a:lnTo>
                    <a:pt x="492" y="168"/>
                  </a:lnTo>
                  <a:lnTo>
                    <a:pt x="486" y="124"/>
                  </a:lnTo>
                  <a:lnTo>
                    <a:pt x="474" y="106"/>
                  </a:lnTo>
                  <a:lnTo>
                    <a:pt x="466" y="60"/>
                  </a:lnTo>
                  <a:lnTo>
                    <a:pt x="474" y="34"/>
                  </a:lnTo>
                  <a:lnTo>
                    <a:pt x="456" y="12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3" name="Freeform 127"/>
            <p:cNvSpPr>
              <a:spLocks/>
            </p:cNvSpPr>
            <p:nvPr/>
          </p:nvSpPr>
          <p:spPr bwMode="gray">
            <a:xfrm>
              <a:off x="6965946" y="3079702"/>
              <a:ext cx="1454966" cy="1270456"/>
            </a:xfrm>
            <a:custGeom>
              <a:avLst/>
              <a:gdLst>
                <a:gd name="T0" fmla="*/ 432 w 522"/>
                <a:gd name="T1" fmla="*/ 2 h 594"/>
                <a:gd name="T2" fmla="*/ 388 w 522"/>
                <a:gd name="T3" fmla="*/ 42 h 594"/>
                <a:gd name="T4" fmla="*/ 344 w 522"/>
                <a:gd name="T5" fmla="*/ 32 h 594"/>
                <a:gd name="T6" fmla="*/ 302 w 522"/>
                <a:gd name="T7" fmla="*/ 36 h 594"/>
                <a:gd name="T8" fmla="*/ 230 w 522"/>
                <a:gd name="T9" fmla="*/ 40 h 594"/>
                <a:gd name="T10" fmla="*/ 178 w 522"/>
                <a:gd name="T11" fmla="*/ 90 h 594"/>
                <a:gd name="T12" fmla="*/ 156 w 522"/>
                <a:gd name="T13" fmla="*/ 138 h 594"/>
                <a:gd name="T14" fmla="*/ 128 w 522"/>
                <a:gd name="T15" fmla="*/ 118 h 594"/>
                <a:gd name="T16" fmla="*/ 102 w 522"/>
                <a:gd name="T17" fmla="*/ 126 h 594"/>
                <a:gd name="T18" fmla="*/ 14 w 522"/>
                <a:gd name="T19" fmla="*/ 188 h 594"/>
                <a:gd name="T20" fmla="*/ 12 w 522"/>
                <a:gd name="T21" fmla="*/ 226 h 594"/>
                <a:gd name="T22" fmla="*/ 10 w 522"/>
                <a:gd name="T23" fmla="*/ 288 h 594"/>
                <a:gd name="T24" fmla="*/ 12 w 522"/>
                <a:gd name="T25" fmla="*/ 330 h 594"/>
                <a:gd name="T26" fmla="*/ 64 w 522"/>
                <a:gd name="T27" fmla="*/ 344 h 594"/>
                <a:gd name="T28" fmla="*/ 48 w 522"/>
                <a:gd name="T29" fmla="*/ 366 h 594"/>
                <a:gd name="T30" fmla="*/ 22 w 522"/>
                <a:gd name="T31" fmla="*/ 418 h 594"/>
                <a:gd name="T32" fmla="*/ 18 w 522"/>
                <a:gd name="T33" fmla="*/ 442 h 594"/>
                <a:gd name="T34" fmla="*/ 8 w 522"/>
                <a:gd name="T35" fmla="*/ 474 h 594"/>
                <a:gd name="T36" fmla="*/ 46 w 522"/>
                <a:gd name="T37" fmla="*/ 492 h 594"/>
                <a:gd name="T38" fmla="*/ 92 w 522"/>
                <a:gd name="T39" fmla="*/ 506 h 594"/>
                <a:gd name="T40" fmla="*/ 108 w 522"/>
                <a:gd name="T41" fmla="*/ 558 h 594"/>
                <a:gd name="T42" fmla="*/ 162 w 522"/>
                <a:gd name="T43" fmla="*/ 566 h 594"/>
                <a:gd name="T44" fmla="*/ 166 w 522"/>
                <a:gd name="T45" fmla="*/ 534 h 594"/>
                <a:gd name="T46" fmla="*/ 158 w 522"/>
                <a:gd name="T47" fmla="*/ 474 h 594"/>
                <a:gd name="T48" fmla="*/ 204 w 522"/>
                <a:gd name="T49" fmla="*/ 444 h 594"/>
                <a:gd name="T50" fmla="*/ 260 w 522"/>
                <a:gd name="T51" fmla="*/ 424 h 594"/>
                <a:gd name="T52" fmla="*/ 274 w 522"/>
                <a:gd name="T53" fmla="*/ 458 h 594"/>
                <a:gd name="T54" fmla="*/ 254 w 522"/>
                <a:gd name="T55" fmla="*/ 506 h 594"/>
                <a:gd name="T56" fmla="*/ 226 w 522"/>
                <a:gd name="T57" fmla="*/ 542 h 594"/>
                <a:gd name="T58" fmla="*/ 210 w 522"/>
                <a:gd name="T59" fmla="*/ 560 h 594"/>
                <a:gd name="T60" fmla="*/ 270 w 522"/>
                <a:gd name="T61" fmla="*/ 588 h 594"/>
                <a:gd name="T62" fmla="*/ 306 w 522"/>
                <a:gd name="T63" fmla="*/ 582 h 594"/>
                <a:gd name="T64" fmla="*/ 358 w 522"/>
                <a:gd name="T65" fmla="*/ 558 h 594"/>
                <a:gd name="T66" fmla="*/ 408 w 522"/>
                <a:gd name="T67" fmla="*/ 528 h 594"/>
                <a:gd name="T68" fmla="*/ 448 w 522"/>
                <a:gd name="T69" fmla="*/ 558 h 594"/>
                <a:gd name="T70" fmla="*/ 490 w 522"/>
                <a:gd name="T71" fmla="*/ 564 h 594"/>
                <a:gd name="T72" fmla="*/ 504 w 522"/>
                <a:gd name="T73" fmla="*/ 488 h 594"/>
                <a:gd name="T74" fmla="*/ 516 w 522"/>
                <a:gd name="T75" fmla="*/ 446 h 594"/>
                <a:gd name="T76" fmla="*/ 520 w 522"/>
                <a:gd name="T77" fmla="*/ 398 h 594"/>
                <a:gd name="T78" fmla="*/ 484 w 522"/>
                <a:gd name="T79" fmla="*/ 416 h 594"/>
                <a:gd name="T80" fmla="*/ 474 w 522"/>
                <a:gd name="T81" fmla="*/ 392 h 594"/>
                <a:gd name="T82" fmla="*/ 464 w 522"/>
                <a:gd name="T83" fmla="*/ 356 h 594"/>
                <a:gd name="T84" fmla="*/ 478 w 522"/>
                <a:gd name="T85" fmla="*/ 266 h 594"/>
                <a:gd name="T86" fmla="*/ 492 w 522"/>
                <a:gd name="T87" fmla="*/ 168 h 594"/>
                <a:gd name="T88" fmla="*/ 474 w 522"/>
                <a:gd name="T89" fmla="*/ 106 h 594"/>
                <a:gd name="T90" fmla="*/ 474 w 522"/>
                <a:gd name="T91" fmla="*/ 34 h 594"/>
                <a:gd name="T92" fmla="*/ 448 w 522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2" h="594">
                  <a:moveTo>
                    <a:pt x="448" y="0"/>
                  </a:moveTo>
                  <a:lnTo>
                    <a:pt x="432" y="2"/>
                  </a:lnTo>
                  <a:lnTo>
                    <a:pt x="408" y="28"/>
                  </a:lnTo>
                  <a:lnTo>
                    <a:pt x="388" y="42"/>
                  </a:lnTo>
                  <a:lnTo>
                    <a:pt x="366" y="34"/>
                  </a:lnTo>
                  <a:lnTo>
                    <a:pt x="344" y="32"/>
                  </a:lnTo>
                  <a:lnTo>
                    <a:pt x="314" y="44"/>
                  </a:lnTo>
                  <a:lnTo>
                    <a:pt x="302" y="36"/>
                  </a:lnTo>
                  <a:lnTo>
                    <a:pt x="274" y="36"/>
                  </a:lnTo>
                  <a:lnTo>
                    <a:pt x="230" y="40"/>
                  </a:lnTo>
                  <a:lnTo>
                    <a:pt x="220" y="40"/>
                  </a:lnTo>
                  <a:lnTo>
                    <a:pt x="178" y="90"/>
                  </a:lnTo>
                  <a:lnTo>
                    <a:pt x="178" y="122"/>
                  </a:lnTo>
                  <a:lnTo>
                    <a:pt x="156" y="138"/>
                  </a:lnTo>
                  <a:lnTo>
                    <a:pt x="132" y="132"/>
                  </a:lnTo>
                  <a:lnTo>
                    <a:pt x="128" y="118"/>
                  </a:lnTo>
                  <a:lnTo>
                    <a:pt x="114" y="110"/>
                  </a:lnTo>
                  <a:lnTo>
                    <a:pt x="102" y="126"/>
                  </a:lnTo>
                  <a:lnTo>
                    <a:pt x="64" y="146"/>
                  </a:lnTo>
                  <a:lnTo>
                    <a:pt x="14" y="188"/>
                  </a:lnTo>
                  <a:lnTo>
                    <a:pt x="0" y="214"/>
                  </a:lnTo>
                  <a:lnTo>
                    <a:pt x="12" y="226"/>
                  </a:lnTo>
                  <a:lnTo>
                    <a:pt x="18" y="258"/>
                  </a:lnTo>
                  <a:lnTo>
                    <a:pt x="10" y="288"/>
                  </a:lnTo>
                  <a:lnTo>
                    <a:pt x="0" y="310"/>
                  </a:lnTo>
                  <a:lnTo>
                    <a:pt x="12" y="330"/>
                  </a:lnTo>
                  <a:lnTo>
                    <a:pt x="42" y="334"/>
                  </a:lnTo>
                  <a:lnTo>
                    <a:pt x="64" y="344"/>
                  </a:lnTo>
                  <a:lnTo>
                    <a:pt x="60" y="362"/>
                  </a:lnTo>
                  <a:lnTo>
                    <a:pt x="48" y="366"/>
                  </a:lnTo>
                  <a:lnTo>
                    <a:pt x="36" y="386"/>
                  </a:lnTo>
                  <a:lnTo>
                    <a:pt x="22" y="418"/>
                  </a:lnTo>
                  <a:lnTo>
                    <a:pt x="8" y="422"/>
                  </a:lnTo>
                  <a:lnTo>
                    <a:pt x="18" y="442"/>
                  </a:lnTo>
                  <a:lnTo>
                    <a:pt x="16" y="460"/>
                  </a:lnTo>
                  <a:lnTo>
                    <a:pt x="8" y="474"/>
                  </a:lnTo>
                  <a:lnTo>
                    <a:pt x="36" y="482"/>
                  </a:lnTo>
                  <a:lnTo>
                    <a:pt x="46" y="492"/>
                  </a:lnTo>
                  <a:lnTo>
                    <a:pt x="76" y="492"/>
                  </a:lnTo>
                  <a:lnTo>
                    <a:pt x="92" y="506"/>
                  </a:lnTo>
                  <a:lnTo>
                    <a:pt x="108" y="530"/>
                  </a:lnTo>
                  <a:lnTo>
                    <a:pt x="108" y="558"/>
                  </a:lnTo>
                  <a:lnTo>
                    <a:pt x="126" y="568"/>
                  </a:lnTo>
                  <a:lnTo>
                    <a:pt x="162" y="566"/>
                  </a:lnTo>
                  <a:lnTo>
                    <a:pt x="156" y="548"/>
                  </a:lnTo>
                  <a:lnTo>
                    <a:pt x="166" y="534"/>
                  </a:lnTo>
                  <a:lnTo>
                    <a:pt x="168" y="486"/>
                  </a:lnTo>
                  <a:lnTo>
                    <a:pt x="158" y="474"/>
                  </a:lnTo>
                  <a:lnTo>
                    <a:pt x="178" y="448"/>
                  </a:lnTo>
                  <a:lnTo>
                    <a:pt x="204" y="444"/>
                  </a:lnTo>
                  <a:lnTo>
                    <a:pt x="220" y="424"/>
                  </a:lnTo>
                  <a:lnTo>
                    <a:pt x="260" y="424"/>
                  </a:lnTo>
                  <a:lnTo>
                    <a:pt x="274" y="438"/>
                  </a:lnTo>
                  <a:lnTo>
                    <a:pt x="274" y="458"/>
                  </a:lnTo>
                  <a:lnTo>
                    <a:pt x="280" y="474"/>
                  </a:lnTo>
                  <a:lnTo>
                    <a:pt x="254" y="506"/>
                  </a:lnTo>
                  <a:lnTo>
                    <a:pt x="248" y="528"/>
                  </a:lnTo>
                  <a:lnTo>
                    <a:pt x="226" y="542"/>
                  </a:lnTo>
                  <a:lnTo>
                    <a:pt x="214" y="542"/>
                  </a:lnTo>
                  <a:lnTo>
                    <a:pt x="210" y="560"/>
                  </a:lnTo>
                  <a:lnTo>
                    <a:pt x="232" y="582"/>
                  </a:lnTo>
                  <a:lnTo>
                    <a:pt x="270" y="588"/>
                  </a:lnTo>
                  <a:lnTo>
                    <a:pt x="292" y="594"/>
                  </a:lnTo>
                  <a:lnTo>
                    <a:pt x="306" y="582"/>
                  </a:lnTo>
                  <a:lnTo>
                    <a:pt x="330" y="556"/>
                  </a:lnTo>
                  <a:lnTo>
                    <a:pt x="358" y="558"/>
                  </a:lnTo>
                  <a:lnTo>
                    <a:pt x="378" y="540"/>
                  </a:lnTo>
                  <a:lnTo>
                    <a:pt x="408" y="528"/>
                  </a:lnTo>
                  <a:lnTo>
                    <a:pt x="428" y="542"/>
                  </a:lnTo>
                  <a:lnTo>
                    <a:pt x="448" y="558"/>
                  </a:lnTo>
                  <a:lnTo>
                    <a:pt x="470" y="542"/>
                  </a:lnTo>
                  <a:lnTo>
                    <a:pt x="490" y="564"/>
                  </a:lnTo>
                  <a:lnTo>
                    <a:pt x="498" y="544"/>
                  </a:lnTo>
                  <a:lnTo>
                    <a:pt x="504" y="488"/>
                  </a:lnTo>
                  <a:lnTo>
                    <a:pt x="514" y="480"/>
                  </a:lnTo>
                  <a:lnTo>
                    <a:pt x="516" y="446"/>
                  </a:lnTo>
                  <a:lnTo>
                    <a:pt x="522" y="434"/>
                  </a:lnTo>
                  <a:lnTo>
                    <a:pt x="520" y="398"/>
                  </a:lnTo>
                  <a:lnTo>
                    <a:pt x="510" y="390"/>
                  </a:lnTo>
                  <a:lnTo>
                    <a:pt x="484" y="416"/>
                  </a:lnTo>
                  <a:lnTo>
                    <a:pt x="466" y="416"/>
                  </a:lnTo>
                  <a:lnTo>
                    <a:pt x="474" y="392"/>
                  </a:lnTo>
                  <a:lnTo>
                    <a:pt x="474" y="372"/>
                  </a:lnTo>
                  <a:lnTo>
                    <a:pt x="464" y="356"/>
                  </a:lnTo>
                  <a:lnTo>
                    <a:pt x="464" y="290"/>
                  </a:lnTo>
                  <a:lnTo>
                    <a:pt x="478" y="266"/>
                  </a:lnTo>
                  <a:lnTo>
                    <a:pt x="474" y="184"/>
                  </a:lnTo>
                  <a:lnTo>
                    <a:pt x="492" y="168"/>
                  </a:lnTo>
                  <a:lnTo>
                    <a:pt x="486" y="124"/>
                  </a:lnTo>
                  <a:lnTo>
                    <a:pt x="474" y="106"/>
                  </a:lnTo>
                  <a:lnTo>
                    <a:pt x="466" y="60"/>
                  </a:lnTo>
                  <a:lnTo>
                    <a:pt x="474" y="34"/>
                  </a:lnTo>
                  <a:lnTo>
                    <a:pt x="456" y="12"/>
                  </a:lnTo>
                  <a:lnTo>
                    <a:pt x="448" y="0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4" name="Freeform 128"/>
            <p:cNvSpPr>
              <a:spLocks/>
            </p:cNvSpPr>
            <p:nvPr/>
          </p:nvSpPr>
          <p:spPr bwMode="gray">
            <a:xfrm>
              <a:off x="5767411" y="3871063"/>
              <a:ext cx="1248706" cy="688698"/>
            </a:xfrm>
            <a:custGeom>
              <a:avLst/>
              <a:gdLst>
                <a:gd name="T0" fmla="*/ 66 w 448"/>
                <a:gd name="T1" fmla="*/ 60 h 322"/>
                <a:gd name="T2" fmla="*/ 30 w 448"/>
                <a:gd name="T3" fmla="*/ 64 h 322"/>
                <a:gd name="T4" fmla="*/ 32 w 448"/>
                <a:gd name="T5" fmla="*/ 80 h 322"/>
                <a:gd name="T6" fmla="*/ 54 w 448"/>
                <a:gd name="T7" fmla="*/ 92 h 322"/>
                <a:gd name="T8" fmla="*/ 60 w 448"/>
                <a:gd name="T9" fmla="*/ 130 h 322"/>
                <a:gd name="T10" fmla="*/ 52 w 448"/>
                <a:gd name="T11" fmla="*/ 162 h 322"/>
                <a:gd name="T12" fmla="*/ 26 w 448"/>
                <a:gd name="T13" fmla="*/ 178 h 322"/>
                <a:gd name="T14" fmla="*/ 12 w 448"/>
                <a:gd name="T15" fmla="*/ 190 h 322"/>
                <a:gd name="T16" fmla="*/ 14 w 448"/>
                <a:gd name="T17" fmla="*/ 226 h 322"/>
                <a:gd name="T18" fmla="*/ 0 w 448"/>
                <a:gd name="T19" fmla="*/ 242 h 322"/>
                <a:gd name="T20" fmla="*/ 0 w 448"/>
                <a:gd name="T21" fmla="*/ 270 h 322"/>
                <a:gd name="T22" fmla="*/ 24 w 448"/>
                <a:gd name="T23" fmla="*/ 292 h 322"/>
                <a:gd name="T24" fmla="*/ 32 w 448"/>
                <a:gd name="T25" fmla="*/ 314 h 322"/>
                <a:gd name="T26" fmla="*/ 54 w 448"/>
                <a:gd name="T27" fmla="*/ 310 h 322"/>
                <a:gd name="T28" fmla="*/ 88 w 448"/>
                <a:gd name="T29" fmla="*/ 292 h 322"/>
                <a:gd name="T30" fmla="*/ 114 w 448"/>
                <a:gd name="T31" fmla="*/ 260 h 322"/>
                <a:gd name="T32" fmla="*/ 130 w 448"/>
                <a:gd name="T33" fmla="*/ 256 h 322"/>
                <a:gd name="T34" fmla="*/ 152 w 448"/>
                <a:gd name="T35" fmla="*/ 276 h 322"/>
                <a:gd name="T36" fmla="*/ 176 w 448"/>
                <a:gd name="T37" fmla="*/ 286 h 322"/>
                <a:gd name="T38" fmla="*/ 190 w 448"/>
                <a:gd name="T39" fmla="*/ 302 h 322"/>
                <a:gd name="T40" fmla="*/ 194 w 448"/>
                <a:gd name="T41" fmla="*/ 322 h 322"/>
                <a:gd name="T42" fmla="*/ 228 w 448"/>
                <a:gd name="T43" fmla="*/ 320 h 322"/>
                <a:gd name="T44" fmla="*/ 254 w 448"/>
                <a:gd name="T45" fmla="*/ 310 h 322"/>
                <a:gd name="T46" fmla="*/ 276 w 448"/>
                <a:gd name="T47" fmla="*/ 320 h 322"/>
                <a:gd name="T48" fmla="*/ 300 w 448"/>
                <a:gd name="T49" fmla="*/ 318 h 322"/>
                <a:gd name="T50" fmla="*/ 314 w 448"/>
                <a:gd name="T51" fmla="*/ 302 h 322"/>
                <a:gd name="T52" fmla="*/ 338 w 448"/>
                <a:gd name="T53" fmla="*/ 304 h 322"/>
                <a:gd name="T54" fmla="*/ 352 w 448"/>
                <a:gd name="T55" fmla="*/ 316 h 322"/>
                <a:gd name="T56" fmla="*/ 374 w 448"/>
                <a:gd name="T57" fmla="*/ 288 h 322"/>
                <a:gd name="T58" fmla="*/ 376 w 448"/>
                <a:gd name="T59" fmla="*/ 252 h 322"/>
                <a:gd name="T60" fmla="*/ 358 w 448"/>
                <a:gd name="T61" fmla="*/ 232 h 322"/>
                <a:gd name="T62" fmla="*/ 360 w 448"/>
                <a:gd name="T63" fmla="*/ 200 h 322"/>
                <a:gd name="T64" fmla="*/ 370 w 448"/>
                <a:gd name="T65" fmla="*/ 186 h 322"/>
                <a:gd name="T66" fmla="*/ 378 w 448"/>
                <a:gd name="T67" fmla="*/ 142 h 322"/>
                <a:gd name="T68" fmla="*/ 406 w 448"/>
                <a:gd name="T69" fmla="*/ 128 h 322"/>
                <a:gd name="T70" fmla="*/ 426 w 448"/>
                <a:gd name="T71" fmla="*/ 108 h 322"/>
                <a:gd name="T72" fmla="*/ 438 w 448"/>
                <a:gd name="T73" fmla="*/ 104 h 322"/>
                <a:gd name="T74" fmla="*/ 446 w 448"/>
                <a:gd name="T75" fmla="*/ 90 h 322"/>
                <a:gd name="T76" fmla="*/ 448 w 448"/>
                <a:gd name="T77" fmla="*/ 72 h 322"/>
                <a:gd name="T78" fmla="*/ 438 w 448"/>
                <a:gd name="T79" fmla="*/ 52 h 322"/>
                <a:gd name="T80" fmla="*/ 422 w 448"/>
                <a:gd name="T81" fmla="*/ 56 h 322"/>
                <a:gd name="T82" fmla="*/ 394 w 448"/>
                <a:gd name="T83" fmla="*/ 52 h 322"/>
                <a:gd name="T84" fmla="*/ 376 w 448"/>
                <a:gd name="T85" fmla="*/ 44 h 322"/>
                <a:gd name="T86" fmla="*/ 368 w 448"/>
                <a:gd name="T87" fmla="*/ 40 h 322"/>
                <a:gd name="T88" fmla="*/ 366 w 448"/>
                <a:gd name="T89" fmla="*/ 54 h 322"/>
                <a:gd name="T90" fmla="*/ 340 w 448"/>
                <a:gd name="T91" fmla="*/ 68 h 322"/>
                <a:gd name="T92" fmla="*/ 314 w 448"/>
                <a:gd name="T93" fmla="*/ 68 h 322"/>
                <a:gd name="T94" fmla="*/ 294 w 448"/>
                <a:gd name="T95" fmla="*/ 46 h 322"/>
                <a:gd name="T96" fmla="*/ 276 w 448"/>
                <a:gd name="T97" fmla="*/ 20 h 322"/>
                <a:gd name="T98" fmla="*/ 242 w 448"/>
                <a:gd name="T99" fmla="*/ 22 h 322"/>
                <a:gd name="T100" fmla="*/ 224 w 448"/>
                <a:gd name="T101" fmla="*/ 36 h 322"/>
                <a:gd name="T102" fmla="*/ 208 w 448"/>
                <a:gd name="T103" fmla="*/ 46 h 322"/>
                <a:gd name="T104" fmla="*/ 190 w 448"/>
                <a:gd name="T105" fmla="*/ 34 h 322"/>
                <a:gd name="T106" fmla="*/ 192 w 448"/>
                <a:gd name="T107" fmla="*/ 10 h 322"/>
                <a:gd name="T108" fmla="*/ 176 w 448"/>
                <a:gd name="T109" fmla="*/ 0 h 322"/>
                <a:gd name="T110" fmla="*/ 148 w 448"/>
                <a:gd name="T111" fmla="*/ 2 h 322"/>
                <a:gd name="T112" fmla="*/ 140 w 448"/>
                <a:gd name="T113" fmla="*/ 14 h 322"/>
                <a:gd name="T114" fmla="*/ 140 w 448"/>
                <a:gd name="T115" fmla="*/ 32 h 322"/>
                <a:gd name="T116" fmla="*/ 114 w 448"/>
                <a:gd name="T117" fmla="*/ 52 h 322"/>
                <a:gd name="T118" fmla="*/ 90 w 448"/>
                <a:gd name="T119" fmla="*/ 64 h 322"/>
                <a:gd name="T120" fmla="*/ 66 w 448"/>
                <a:gd name="T121" fmla="*/ 6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8" h="322">
                  <a:moveTo>
                    <a:pt x="66" y="60"/>
                  </a:moveTo>
                  <a:lnTo>
                    <a:pt x="30" y="64"/>
                  </a:lnTo>
                  <a:lnTo>
                    <a:pt x="32" y="80"/>
                  </a:lnTo>
                  <a:lnTo>
                    <a:pt x="54" y="92"/>
                  </a:lnTo>
                  <a:lnTo>
                    <a:pt x="60" y="130"/>
                  </a:lnTo>
                  <a:lnTo>
                    <a:pt x="52" y="162"/>
                  </a:lnTo>
                  <a:lnTo>
                    <a:pt x="26" y="178"/>
                  </a:lnTo>
                  <a:lnTo>
                    <a:pt x="12" y="190"/>
                  </a:lnTo>
                  <a:lnTo>
                    <a:pt x="14" y="226"/>
                  </a:lnTo>
                  <a:lnTo>
                    <a:pt x="0" y="242"/>
                  </a:lnTo>
                  <a:lnTo>
                    <a:pt x="0" y="270"/>
                  </a:lnTo>
                  <a:lnTo>
                    <a:pt x="24" y="292"/>
                  </a:lnTo>
                  <a:lnTo>
                    <a:pt x="32" y="314"/>
                  </a:lnTo>
                  <a:lnTo>
                    <a:pt x="54" y="310"/>
                  </a:lnTo>
                  <a:lnTo>
                    <a:pt x="88" y="292"/>
                  </a:lnTo>
                  <a:lnTo>
                    <a:pt x="114" y="260"/>
                  </a:lnTo>
                  <a:lnTo>
                    <a:pt x="130" y="256"/>
                  </a:lnTo>
                  <a:lnTo>
                    <a:pt x="152" y="276"/>
                  </a:lnTo>
                  <a:lnTo>
                    <a:pt x="176" y="286"/>
                  </a:lnTo>
                  <a:lnTo>
                    <a:pt x="190" y="302"/>
                  </a:lnTo>
                  <a:lnTo>
                    <a:pt x="194" y="322"/>
                  </a:lnTo>
                  <a:lnTo>
                    <a:pt x="228" y="320"/>
                  </a:lnTo>
                  <a:lnTo>
                    <a:pt x="254" y="310"/>
                  </a:lnTo>
                  <a:lnTo>
                    <a:pt x="276" y="320"/>
                  </a:lnTo>
                  <a:lnTo>
                    <a:pt x="300" y="318"/>
                  </a:lnTo>
                  <a:lnTo>
                    <a:pt x="314" y="302"/>
                  </a:lnTo>
                  <a:lnTo>
                    <a:pt x="338" y="304"/>
                  </a:lnTo>
                  <a:lnTo>
                    <a:pt x="352" y="316"/>
                  </a:lnTo>
                  <a:lnTo>
                    <a:pt x="374" y="288"/>
                  </a:lnTo>
                  <a:lnTo>
                    <a:pt x="376" y="252"/>
                  </a:lnTo>
                  <a:lnTo>
                    <a:pt x="358" y="232"/>
                  </a:lnTo>
                  <a:lnTo>
                    <a:pt x="360" y="200"/>
                  </a:lnTo>
                  <a:lnTo>
                    <a:pt x="370" y="186"/>
                  </a:lnTo>
                  <a:lnTo>
                    <a:pt x="378" y="142"/>
                  </a:lnTo>
                  <a:lnTo>
                    <a:pt x="406" y="128"/>
                  </a:lnTo>
                  <a:lnTo>
                    <a:pt x="426" y="108"/>
                  </a:lnTo>
                  <a:lnTo>
                    <a:pt x="438" y="104"/>
                  </a:lnTo>
                  <a:lnTo>
                    <a:pt x="446" y="90"/>
                  </a:lnTo>
                  <a:lnTo>
                    <a:pt x="448" y="72"/>
                  </a:lnTo>
                  <a:lnTo>
                    <a:pt x="438" y="52"/>
                  </a:lnTo>
                  <a:lnTo>
                    <a:pt x="422" y="56"/>
                  </a:lnTo>
                  <a:lnTo>
                    <a:pt x="394" y="52"/>
                  </a:lnTo>
                  <a:lnTo>
                    <a:pt x="376" y="44"/>
                  </a:lnTo>
                  <a:lnTo>
                    <a:pt x="368" y="40"/>
                  </a:lnTo>
                  <a:lnTo>
                    <a:pt x="366" y="54"/>
                  </a:lnTo>
                  <a:lnTo>
                    <a:pt x="340" y="68"/>
                  </a:lnTo>
                  <a:lnTo>
                    <a:pt x="314" y="68"/>
                  </a:lnTo>
                  <a:lnTo>
                    <a:pt x="294" y="46"/>
                  </a:lnTo>
                  <a:lnTo>
                    <a:pt x="276" y="20"/>
                  </a:lnTo>
                  <a:lnTo>
                    <a:pt x="242" y="22"/>
                  </a:lnTo>
                  <a:lnTo>
                    <a:pt x="224" y="36"/>
                  </a:lnTo>
                  <a:lnTo>
                    <a:pt x="208" y="46"/>
                  </a:lnTo>
                  <a:lnTo>
                    <a:pt x="190" y="34"/>
                  </a:lnTo>
                  <a:lnTo>
                    <a:pt x="192" y="10"/>
                  </a:lnTo>
                  <a:lnTo>
                    <a:pt x="176" y="0"/>
                  </a:lnTo>
                  <a:lnTo>
                    <a:pt x="148" y="2"/>
                  </a:lnTo>
                  <a:lnTo>
                    <a:pt x="140" y="14"/>
                  </a:lnTo>
                  <a:lnTo>
                    <a:pt x="140" y="32"/>
                  </a:lnTo>
                  <a:lnTo>
                    <a:pt x="114" y="52"/>
                  </a:lnTo>
                  <a:lnTo>
                    <a:pt x="90" y="64"/>
                  </a:lnTo>
                  <a:lnTo>
                    <a:pt x="66" y="60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5" name="Freeform 129"/>
            <p:cNvSpPr>
              <a:spLocks/>
            </p:cNvSpPr>
            <p:nvPr/>
          </p:nvSpPr>
          <p:spPr bwMode="gray">
            <a:xfrm>
              <a:off x="5767411" y="3871063"/>
              <a:ext cx="1248706" cy="688698"/>
            </a:xfrm>
            <a:custGeom>
              <a:avLst/>
              <a:gdLst>
                <a:gd name="T0" fmla="*/ 66 w 448"/>
                <a:gd name="T1" fmla="*/ 60 h 322"/>
                <a:gd name="T2" fmla="*/ 30 w 448"/>
                <a:gd name="T3" fmla="*/ 64 h 322"/>
                <a:gd name="T4" fmla="*/ 32 w 448"/>
                <a:gd name="T5" fmla="*/ 80 h 322"/>
                <a:gd name="T6" fmla="*/ 54 w 448"/>
                <a:gd name="T7" fmla="*/ 92 h 322"/>
                <a:gd name="T8" fmla="*/ 60 w 448"/>
                <a:gd name="T9" fmla="*/ 130 h 322"/>
                <a:gd name="T10" fmla="*/ 52 w 448"/>
                <a:gd name="T11" fmla="*/ 162 h 322"/>
                <a:gd name="T12" fmla="*/ 26 w 448"/>
                <a:gd name="T13" fmla="*/ 178 h 322"/>
                <a:gd name="T14" fmla="*/ 12 w 448"/>
                <a:gd name="T15" fmla="*/ 190 h 322"/>
                <a:gd name="T16" fmla="*/ 14 w 448"/>
                <a:gd name="T17" fmla="*/ 226 h 322"/>
                <a:gd name="T18" fmla="*/ 0 w 448"/>
                <a:gd name="T19" fmla="*/ 242 h 322"/>
                <a:gd name="T20" fmla="*/ 0 w 448"/>
                <a:gd name="T21" fmla="*/ 270 h 322"/>
                <a:gd name="T22" fmla="*/ 24 w 448"/>
                <a:gd name="T23" fmla="*/ 292 h 322"/>
                <a:gd name="T24" fmla="*/ 32 w 448"/>
                <a:gd name="T25" fmla="*/ 314 h 322"/>
                <a:gd name="T26" fmla="*/ 54 w 448"/>
                <a:gd name="T27" fmla="*/ 310 h 322"/>
                <a:gd name="T28" fmla="*/ 88 w 448"/>
                <a:gd name="T29" fmla="*/ 292 h 322"/>
                <a:gd name="T30" fmla="*/ 114 w 448"/>
                <a:gd name="T31" fmla="*/ 260 h 322"/>
                <a:gd name="T32" fmla="*/ 130 w 448"/>
                <a:gd name="T33" fmla="*/ 256 h 322"/>
                <a:gd name="T34" fmla="*/ 152 w 448"/>
                <a:gd name="T35" fmla="*/ 276 h 322"/>
                <a:gd name="T36" fmla="*/ 176 w 448"/>
                <a:gd name="T37" fmla="*/ 286 h 322"/>
                <a:gd name="T38" fmla="*/ 190 w 448"/>
                <a:gd name="T39" fmla="*/ 302 h 322"/>
                <a:gd name="T40" fmla="*/ 194 w 448"/>
                <a:gd name="T41" fmla="*/ 322 h 322"/>
                <a:gd name="T42" fmla="*/ 228 w 448"/>
                <a:gd name="T43" fmla="*/ 320 h 322"/>
                <a:gd name="T44" fmla="*/ 254 w 448"/>
                <a:gd name="T45" fmla="*/ 310 h 322"/>
                <a:gd name="T46" fmla="*/ 276 w 448"/>
                <a:gd name="T47" fmla="*/ 320 h 322"/>
                <a:gd name="T48" fmla="*/ 300 w 448"/>
                <a:gd name="T49" fmla="*/ 318 h 322"/>
                <a:gd name="T50" fmla="*/ 314 w 448"/>
                <a:gd name="T51" fmla="*/ 302 h 322"/>
                <a:gd name="T52" fmla="*/ 338 w 448"/>
                <a:gd name="T53" fmla="*/ 304 h 322"/>
                <a:gd name="T54" fmla="*/ 352 w 448"/>
                <a:gd name="T55" fmla="*/ 316 h 322"/>
                <a:gd name="T56" fmla="*/ 374 w 448"/>
                <a:gd name="T57" fmla="*/ 288 h 322"/>
                <a:gd name="T58" fmla="*/ 376 w 448"/>
                <a:gd name="T59" fmla="*/ 252 h 322"/>
                <a:gd name="T60" fmla="*/ 358 w 448"/>
                <a:gd name="T61" fmla="*/ 232 h 322"/>
                <a:gd name="T62" fmla="*/ 360 w 448"/>
                <a:gd name="T63" fmla="*/ 200 h 322"/>
                <a:gd name="T64" fmla="*/ 370 w 448"/>
                <a:gd name="T65" fmla="*/ 186 h 322"/>
                <a:gd name="T66" fmla="*/ 378 w 448"/>
                <a:gd name="T67" fmla="*/ 142 h 322"/>
                <a:gd name="T68" fmla="*/ 406 w 448"/>
                <a:gd name="T69" fmla="*/ 128 h 322"/>
                <a:gd name="T70" fmla="*/ 426 w 448"/>
                <a:gd name="T71" fmla="*/ 108 h 322"/>
                <a:gd name="T72" fmla="*/ 438 w 448"/>
                <a:gd name="T73" fmla="*/ 104 h 322"/>
                <a:gd name="T74" fmla="*/ 446 w 448"/>
                <a:gd name="T75" fmla="*/ 90 h 322"/>
                <a:gd name="T76" fmla="*/ 448 w 448"/>
                <a:gd name="T77" fmla="*/ 72 h 322"/>
                <a:gd name="T78" fmla="*/ 438 w 448"/>
                <a:gd name="T79" fmla="*/ 52 h 322"/>
                <a:gd name="T80" fmla="*/ 422 w 448"/>
                <a:gd name="T81" fmla="*/ 56 h 322"/>
                <a:gd name="T82" fmla="*/ 394 w 448"/>
                <a:gd name="T83" fmla="*/ 52 h 322"/>
                <a:gd name="T84" fmla="*/ 376 w 448"/>
                <a:gd name="T85" fmla="*/ 44 h 322"/>
                <a:gd name="T86" fmla="*/ 368 w 448"/>
                <a:gd name="T87" fmla="*/ 40 h 322"/>
                <a:gd name="T88" fmla="*/ 366 w 448"/>
                <a:gd name="T89" fmla="*/ 54 h 322"/>
                <a:gd name="T90" fmla="*/ 340 w 448"/>
                <a:gd name="T91" fmla="*/ 68 h 322"/>
                <a:gd name="T92" fmla="*/ 314 w 448"/>
                <a:gd name="T93" fmla="*/ 68 h 322"/>
                <a:gd name="T94" fmla="*/ 294 w 448"/>
                <a:gd name="T95" fmla="*/ 46 h 322"/>
                <a:gd name="T96" fmla="*/ 276 w 448"/>
                <a:gd name="T97" fmla="*/ 20 h 322"/>
                <a:gd name="T98" fmla="*/ 242 w 448"/>
                <a:gd name="T99" fmla="*/ 22 h 322"/>
                <a:gd name="T100" fmla="*/ 224 w 448"/>
                <a:gd name="T101" fmla="*/ 36 h 322"/>
                <a:gd name="T102" fmla="*/ 208 w 448"/>
                <a:gd name="T103" fmla="*/ 46 h 322"/>
                <a:gd name="T104" fmla="*/ 190 w 448"/>
                <a:gd name="T105" fmla="*/ 34 h 322"/>
                <a:gd name="T106" fmla="*/ 192 w 448"/>
                <a:gd name="T107" fmla="*/ 10 h 322"/>
                <a:gd name="T108" fmla="*/ 176 w 448"/>
                <a:gd name="T109" fmla="*/ 0 h 322"/>
                <a:gd name="T110" fmla="*/ 148 w 448"/>
                <a:gd name="T111" fmla="*/ 2 h 322"/>
                <a:gd name="T112" fmla="*/ 140 w 448"/>
                <a:gd name="T113" fmla="*/ 14 h 322"/>
                <a:gd name="T114" fmla="*/ 140 w 448"/>
                <a:gd name="T115" fmla="*/ 32 h 322"/>
                <a:gd name="T116" fmla="*/ 114 w 448"/>
                <a:gd name="T117" fmla="*/ 52 h 322"/>
                <a:gd name="T118" fmla="*/ 90 w 448"/>
                <a:gd name="T119" fmla="*/ 64 h 322"/>
                <a:gd name="T120" fmla="*/ 66 w 448"/>
                <a:gd name="T121" fmla="*/ 6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8" h="322">
                  <a:moveTo>
                    <a:pt x="66" y="60"/>
                  </a:moveTo>
                  <a:lnTo>
                    <a:pt x="30" y="64"/>
                  </a:lnTo>
                  <a:lnTo>
                    <a:pt x="32" y="80"/>
                  </a:lnTo>
                  <a:lnTo>
                    <a:pt x="54" y="92"/>
                  </a:lnTo>
                  <a:lnTo>
                    <a:pt x="60" y="130"/>
                  </a:lnTo>
                  <a:lnTo>
                    <a:pt x="52" y="162"/>
                  </a:lnTo>
                  <a:lnTo>
                    <a:pt x="26" y="178"/>
                  </a:lnTo>
                  <a:lnTo>
                    <a:pt x="12" y="190"/>
                  </a:lnTo>
                  <a:lnTo>
                    <a:pt x="14" y="226"/>
                  </a:lnTo>
                  <a:lnTo>
                    <a:pt x="0" y="242"/>
                  </a:lnTo>
                  <a:lnTo>
                    <a:pt x="0" y="270"/>
                  </a:lnTo>
                  <a:lnTo>
                    <a:pt x="24" y="292"/>
                  </a:lnTo>
                  <a:lnTo>
                    <a:pt x="32" y="314"/>
                  </a:lnTo>
                  <a:lnTo>
                    <a:pt x="54" y="310"/>
                  </a:lnTo>
                  <a:lnTo>
                    <a:pt x="88" y="292"/>
                  </a:lnTo>
                  <a:lnTo>
                    <a:pt x="114" y="260"/>
                  </a:lnTo>
                  <a:lnTo>
                    <a:pt x="130" y="256"/>
                  </a:lnTo>
                  <a:lnTo>
                    <a:pt x="152" y="276"/>
                  </a:lnTo>
                  <a:lnTo>
                    <a:pt x="176" y="286"/>
                  </a:lnTo>
                  <a:lnTo>
                    <a:pt x="190" y="302"/>
                  </a:lnTo>
                  <a:lnTo>
                    <a:pt x="194" y="322"/>
                  </a:lnTo>
                  <a:lnTo>
                    <a:pt x="228" y="320"/>
                  </a:lnTo>
                  <a:lnTo>
                    <a:pt x="254" y="310"/>
                  </a:lnTo>
                  <a:lnTo>
                    <a:pt x="276" y="320"/>
                  </a:lnTo>
                  <a:lnTo>
                    <a:pt x="300" y="318"/>
                  </a:lnTo>
                  <a:lnTo>
                    <a:pt x="314" y="302"/>
                  </a:lnTo>
                  <a:lnTo>
                    <a:pt x="338" y="304"/>
                  </a:lnTo>
                  <a:lnTo>
                    <a:pt x="352" y="316"/>
                  </a:lnTo>
                  <a:lnTo>
                    <a:pt x="374" y="288"/>
                  </a:lnTo>
                  <a:lnTo>
                    <a:pt x="376" y="252"/>
                  </a:lnTo>
                  <a:lnTo>
                    <a:pt x="358" y="232"/>
                  </a:lnTo>
                  <a:lnTo>
                    <a:pt x="360" y="200"/>
                  </a:lnTo>
                  <a:lnTo>
                    <a:pt x="370" y="186"/>
                  </a:lnTo>
                  <a:lnTo>
                    <a:pt x="378" y="142"/>
                  </a:lnTo>
                  <a:lnTo>
                    <a:pt x="406" y="128"/>
                  </a:lnTo>
                  <a:lnTo>
                    <a:pt x="426" y="108"/>
                  </a:lnTo>
                  <a:lnTo>
                    <a:pt x="438" y="104"/>
                  </a:lnTo>
                  <a:lnTo>
                    <a:pt x="446" y="90"/>
                  </a:lnTo>
                  <a:lnTo>
                    <a:pt x="448" y="72"/>
                  </a:lnTo>
                  <a:lnTo>
                    <a:pt x="438" y="52"/>
                  </a:lnTo>
                  <a:lnTo>
                    <a:pt x="422" y="56"/>
                  </a:lnTo>
                  <a:lnTo>
                    <a:pt x="394" y="52"/>
                  </a:lnTo>
                  <a:lnTo>
                    <a:pt x="376" y="44"/>
                  </a:lnTo>
                  <a:lnTo>
                    <a:pt x="368" y="40"/>
                  </a:lnTo>
                  <a:lnTo>
                    <a:pt x="366" y="54"/>
                  </a:lnTo>
                  <a:lnTo>
                    <a:pt x="340" y="68"/>
                  </a:lnTo>
                  <a:lnTo>
                    <a:pt x="314" y="68"/>
                  </a:lnTo>
                  <a:lnTo>
                    <a:pt x="294" y="46"/>
                  </a:lnTo>
                  <a:lnTo>
                    <a:pt x="276" y="20"/>
                  </a:lnTo>
                  <a:lnTo>
                    <a:pt x="242" y="22"/>
                  </a:lnTo>
                  <a:lnTo>
                    <a:pt x="224" y="36"/>
                  </a:lnTo>
                  <a:lnTo>
                    <a:pt x="208" y="46"/>
                  </a:lnTo>
                  <a:lnTo>
                    <a:pt x="190" y="34"/>
                  </a:lnTo>
                  <a:lnTo>
                    <a:pt x="192" y="10"/>
                  </a:lnTo>
                  <a:lnTo>
                    <a:pt x="176" y="0"/>
                  </a:lnTo>
                  <a:lnTo>
                    <a:pt x="148" y="2"/>
                  </a:lnTo>
                  <a:lnTo>
                    <a:pt x="140" y="14"/>
                  </a:lnTo>
                  <a:lnTo>
                    <a:pt x="140" y="32"/>
                  </a:lnTo>
                  <a:lnTo>
                    <a:pt x="114" y="52"/>
                  </a:lnTo>
                  <a:lnTo>
                    <a:pt x="90" y="64"/>
                  </a:lnTo>
                  <a:lnTo>
                    <a:pt x="66" y="60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6" name="Freeform 130"/>
            <p:cNvSpPr>
              <a:spLocks/>
            </p:cNvSpPr>
            <p:nvPr/>
          </p:nvSpPr>
          <p:spPr bwMode="gray">
            <a:xfrm>
              <a:off x="6748537" y="4093500"/>
              <a:ext cx="1360198" cy="966744"/>
            </a:xfrm>
            <a:custGeom>
              <a:avLst/>
              <a:gdLst>
                <a:gd name="T0" fmla="*/ 22 w 488"/>
                <a:gd name="T1" fmla="*/ 184 h 452"/>
                <a:gd name="T2" fmla="*/ 6 w 488"/>
                <a:gd name="T3" fmla="*/ 128 h 452"/>
                <a:gd name="T4" fmla="*/ 18 w 488"/>
                <a:gd name="T5" fmla="*/ 82 h 452"/>
                <a:gd name="T6" fmla="*/ 56 w 488"/>
                <a:gd name="T7" fmla="*/ 24 h 452"/>
                <a:gd name="T8" fmla="*/ 88 w 488"/>
                <a:gd name="T9" fmla="*/ 0 h 452"/>
                <a:gd name="T10" fmla="*/ 124 w 488"/>
                <a:gd name="T11" fmla="*/ 18 h 452"/>
                <a:gd name="T12" fmla="*/ 172 w 488"/>
                <a:gd name="T13" fmla="*/ 32 h 452"/>
                <a:gd name="T14" fmla="*/ 186 w 488"/>
                <a:gd name="T15" fmla="*/ 84 h 452"/>
                <a:gd name="T16" fmla="*/ 240 w 488"/>
                <a:gd name="T17" fmla="*/ 92 h 452"/>
                <a:gd name="T18" fmla="*/ 268 w 488"/>
                <a:gd name="T19" fmla="*/ 86 h 452"/>
                <a:gd name="T20" fmla="*/ 310 w 488"/>
                <a:gd name="T21" fmla="*/ 108 h 452"/>
                <a:gd name="T22" fmla="*/ 370 w 488"/>
                <a:gd name="T23" fmla="*/ 120 h 452"/>
                <a:gd name="T24" fmla="*/ 436 w 488"/>
                <a:gd name="T25" fmla="*/ 84 h 452"/>
                <a:gd name="T26" fmla="*/ 424 w 488"/>
                <a:gd name="T27" fmla="*/ 120 h 452"/>
                <a:gd name="T28" fmla="*/ 450 w 488"/>
                <a:gd name="T29" fmla="*/ 144 h 452"/>
                <a:gd name="T30" fmla="*/ 488 w 488"/>
                <a:gd name="T31" fmla="*/ 164 h 452"/>
                <a:gd name="T32" fmla="*/ 462 w 488"/>
                <a:gd name="T33" fmla="*/ 194 h 452"/>
                <a:gd name="T34" fmla="*/ 382 w 488"/>
                <a:gd name="T35" fmla="*/ 254 h 452"/>
                <a:gd name="T36" fmla="*/ 364 w 488"/>
                <a:gd name="T37" fmla="*/ 286 h 452"/>
                <a:gd name="T38" fmla="*/ 310 w 488"/>
                <a:gd name="T39" fmla="*/ 280 h 452"/>
                <a:gd name="T40" fmla="*/ 270 w 488"/>
                <a:gd name="T41" fmla="*/ 324 h 452"/>
                <a:gd name="T42" fmla="*/ 306 w 488"/>
                <a:gd name="T43" fmla="*/ 346 h 452"/>
                <a:gd name="T44" fmla="*/ 330 w 488"/>
                <a:gd name="T45" fmla="*/ 310 h 452"/>
                <a:gd name="T46" fmla="*/ 364 w 488"/>
                <a:gd name="T47" fmla="*/ 330 h 452"/>
                <a:gd name="T48" fmla="*/ 352 w 488"/>
                <a:gd name="T49" fmla="*/ 360 h 452"/>
                <a:gd name="T50" fmla="*/ 356 w 488"/>
                <a:gd name="T51" fmla="*/ 398 h 452"/>
                <a:gd name="T52" fmla="*/ 318 w 488"/>
                <a:gd name="T53" fmla="*/ 446 h 452"/>
                <a:gd name="T54" fmla="*/ 266 w 488"/>
                <a:gd name="T55" fmla="*/ 434 h 452"/>
                <a:gd name="T56" fmla="*/ 224 w 488"/>
                <a:gd name="T57" fmla="*/ 390 h 452"/>
                <a:gd name="T58" fmla="*/ 158 w 488"/>
                <a:gd name="T59" fmla="*/ 400 h 452"/>
                <a:gd name="T60" fmla="*/ 148 w 488"/>
                <a:gd name="T61" fmla="*/ 448 h 452"/>
                <a:gd name="T62" fmla="*/ 106 w 488"/>
                <a:gd name="T63" fmla="*/ 434 h 452"/>
                <a:gd name="T64" fmla="*/ 76 w 488"/>
                <a:gd name="T65" fmla="*/ 398 h 452"/>
                <a:gd name="T66" fmla="*/ 62 w 488"/>
                <a:gd name="T67" fmla="*/ 364 h 452"/>
                <a:gd name="T68" fmla="*/ 52 w 488"/>
                <a:gd name="T69" fmla="*/ 308 h 452"/>
                <a:gd name="T70" fmla="*/ 14 w 488"/>
                <a:gd name="T71" fmla="*/ 268 h 452"/>
                <a:gd name="T72" fmla="*/ 2 w 488"/>
                <a:gd name="T73" fmla="*/ 22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8" h="452">
                  <a:moveTo>
                    <a:pt x="0" y="212"/>
                  </a:moveTo>
                  <a:lnTo>
                    <a:pt x="22" y="184"/>
                  </a:lnTo>
                  <a:lnTo>
                    <a:pt x="24" y="148"/>
                  </a:lnTo>
                  <a:lnTo>
                    <a:pt x="6" y="128"/>
                  </a:lnTo>
                  <a:lnTo>
                    <a:pt x="8" y="96"/>
                  </a:lnTo>
                  <a:lnTo>
                    <a:pt x="18" y="82"/>
                  </a:lnTo>
                  <a:lnTo>
                    <a:pt x="26" y="38"/>
                  </a:lnTo>
                  <a:lnTo>
                    <a:pt x="56" y="24"/>
                  </a:lnTo>
                  <a:lnTo>
                    <a:pt x="74" y="4"/>
                  </a:lnTo>
                  <a:lnTo>
                    <a:pt x="88" y="0"/>
                  </a:lnTo>
                  <a:lnTo>
                    <a:pt x="114" y="8"/>
                  </a:lnTo>
                  <a:lnTo>
                    <a:pt x="124" y="18"/>
                  </a:lnTo>
                  <a:lnTo>
                    <a:pt x="154" y="18"/>
                  </a:lnTo>
                  <a:lnTo>
                    <a:pt x="172" y="32"/>
                  </a:lnTo>
                  <a:lnTo>
                    <a:pt x="186" y="56"/>
                  </a:lnTo>
                  <a:lnTo>
                    <a:pt x="186" y="84"/>
                  </a:lnTo>
                  <a:lnTo>
                    <a:pt x="204" y="94"/>
                  </a:lnTo>
                  <a:lnTo>
                    <a:pt x="240" y="92"/>
                  </a:lnTo>
                  <a:lnTo>
                    <a:pt x="256" y="94"/>
                  </a:lnTo>
                  <a:lnTo>
                    <a:pt x="268" y="86"/>
                  </a:lnTo>
                  <a:lnTo>
                    <a:pt x="290" y="86"/>
                  </a:lnTo>
                  <a:lnTo>
                    <a:pt x="310" y="108"/>
                  </a:lnTo>
                  <a:lnTo>
                    <a:pt x="348" y="114"/>
                  </a:lnTo>
                  <a:lnTo>
                    <a:pt x="370" y="120"/>
                  </a:lnTo>
                  <a:lnTo>
                    <a:pt x="408" y="82"/>
                  </a:lnTo>
                  <a:lnTo>
                    <a:pt x="436" y="84"/>
                  </a:lnTo>
                  <a:lnTo>
                    <a:pt x="442" y="104"/>
                  </a:lnTo>
                  <a:lnTo>
                    <a:pt x="424" y="120"/>
                  </a:lnTo>
                  <a:lnTo>
                    <a:pt x="430" y="138"/>
                  </a:lnTo>
                  <a:lnTo>
                    <a:pt x="450" y="144"/>
                  </a:lnTo>
                  <a:lnTo>
                    <a:pt x="468" y="162"/>
                  </a:lnTo>
                  <a:lnTo>
                    <a:pt x="488" y="164"/>
                  </a:lnTo>
                  <a:lnTo>
                    <a:pt x="486" y="182"/>
                  </a:lnTo>
                  <a:lnTo>
                    <a:pt x="462" y="194"/>
                  </a:lnTo>
                  <a:lnTo>
                    <a:pt x="414" y="230"/>
                  </a:lnTo>
                  <a:lnTo>
                    <a:pt x="382" y="254"/>
                  </a:lnTo>
                  <a:lnTo>
                    <a:pt x="376" y="278"/>
                  </a:lnTo>
                  <a:lnTo>
                    <a:pt x="364" y="286"/>
                  </a:lnTo>
                  <a:lnTo>
                    <a:pt x="330" y="276"/>
                  </a:lnTo>
                  <a:lnTo>
                    <a:pt x="310" y="280"/>
                  </a:lnTo>
                  <a:lnTo>
                    <a:pt x="278" y="302"/>
                  </a:lnTo>
                  <a:lnTo>
                    <a:pt x="270" y="324"/>
                  </a:lnTo>
                  <a:lnTo>
                    <a:pt x="284" y="344"/>
                  </a:lnTo>
                  <a:lnTo>
                    <a:pt x="306" y="346"/>
                  </a:lnTo>
                  <a:lnTo>
                    <a:pt x="320" y="322"/>
                  </a:lnTo>
                  <a:lnTo>
                    <a:pt x="330" y="310"/>
                  </a:lnTo>
                  <a:lnTo>
                    <a:pt x="354" y="310"/>
                  </a:lnTo>
                  <a:lnTo>
                    <a:pt x="364" y="330"/>
                  </a:lnTo>
                  <a:lnTo>
                    <a:pt x="348" y="342"/>
                  </a:lnTo>
                  <a:lnTo>
                    <a:pt x="352" y="360"/>
                  </a:lnTo>
                  <a:lnTo>
                    <a:pt x="362" y="374"/>
                  </a:lnTo>
                  <a:lnTo>
                    <a:pt x="356" y="398"/>
                  </a:lnTo>
                  <a:lnTo>
                    <a:pt x="332" y="428"/>
                  </a:lnTo>
                  <a:lnTo>
                    <a:pt x="318" y="446"/>
                  </a:lnTo>
                  <a:lnTo>
                    <a:pt x="288" y="446"/>
                  </a:lnTo>
                  <a:lnTo>
                    <a:pt x="266" y="434"/>
                  </a:lnTo>
                  <a:lnTo>
                    <a:pt x="242" y="412"/>
                  </a:lnTo>
                  <a:lnTo>
                    <a:pt x="224" y="390"/>
                  </a:lnTo>
                  <a:lnTo>
                    <a:pt x="200" y="400"/>
                  </a:lnTo>
                  <a:lnTo>
                    <a:pt x="158" y="400"/>
                  </a:lnTo>
                  <a:lnTo>
                    <a:pt x="150" y="408"/>
                  </a:lnTo>
                  <a:lnTo>
                    <a:pt x="148" y="448"/>
                  </a:lnTo>
                  <a:lnTo>
                    <a:pt x="132" y="452"/>
                  </a:lnTo>
                  <a:lnTo>
                    <a:pt x="106" y="434"/>
                  </a:lnTo>
                  <a:lnTo>
                    <a:pt x="82" y="432"/>
                  </a:lnTo>
                  <a:lnTo>
                    <a:pt x="76" y="398"/>
                  </a:lnTo>
                  <a:lnTo>
                    <a:pt x="74" y="370"/>
                  </a:lnTo>
                  <a:lnTo>
                    <a:pt x="62" y="364"/>
                  </a:lnTo>
                  <a:lnTo>
                    <a:pt x="64" y="324"/>
                  </a:lnTo>
                  <a:lnTo>
                    <a:pt x="52" y="308"/>
                  </a:lnTo>
                  <a:lnTo>
                    <a:pt x="36" y="290"/>
                  </a:lnTo>
                  <a:lnTo>
                    <a:pt x="14" y="268"/>
                  </a:lnTo>
                  <a:lnTo>
                    <a:pt x="14" y="236"/>
                  </a:lnTo>
                  <a:lnTo>
                    <a:pt x="2" y="224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7" name="Freeform 131"/>
            <p:cNvSpPr>
              <a:spLocks/>
            </p:cNvSpPr>
            <p:nvPr/>
          </p:nvSpPr>
          <p:spPr bwMode="gray">
            <a:xfrm>
              <a:off x="6748537" y="4093500"/>
              <a:ext cx="1360198" cy="966744"/>
            </a:xfrm>
            <a:custGeom>
              <a:avLst/>
              <a:gdLst>
                <a:gd name="T0" fmla="*/ 22 w 488"/>
                <a:gd name="T1" fmla="*/ 184 h 452"/>
                <a:gd name="T2" fmla="*/ 6 w 488"/>
                <a:gd name="T3" fmla="*/ 128 h 452"/>
                <a:gd name="T4" fmla="*/ 18 w 488"/>
                <a:gd name="T5" fmla="*/ 82 h 452"/>
                <a:gd name="T6" fmla="*/ 56 w 488"/>
                <a:gd name="T7" fmla="*/ 24 h 452"/>
                <a:gd name="T8" fmla="*/ 88 w 488"/>
                <a:gd name="T9" fmla="*/ 0 h 452"/>
                <a:gd name="T10" fmla="*/ 124 w 488"/>
                <a:gd name="T11" fmla="*/ 18 h 452"/>
                <a:gd name="T12" fmla="*/ 172 w 488"/>
                <a:gd name="T13" fmla="*/ 32 h 452"/>
                <a:gd name="T14" fmla="*/ 186 w 488"/>
                <a:gd name="T15" fmla="*/ 84 h 452"/>
                <a:gd name="T16" fmla="*/ 240 w 488"/>
                <a:gd name="T17" fmla="*/ 92 h 452"/>
                <a:gd name="T18" fmla="*/ 268 w 488"/>
                <a:gd name="T19" fmla="*/ 86 h 452"/>
                <a:gd name="T20" fmla="*/ 310 w 488"/>
                <a:gd name="T21" fmla="*/ 108 h 452"/>
                <a:gd name="T22" fmla="*/ 370 w 488"/>
                <a:gd name="T23" fmla="*/ 120 h 452"/>
                <a:gd name="T24" fmla="*/ 436 w 488"/>
                <a:gd name="T25" fmla="*/ 84 h 452"/>
                <a:gd name="T26" fmla="*/ 424 w 488"/>
                <a:gd name="T27" fmla="*/ 120 h 452"/>
                <a:gd name="T28" fmla="*/ 450 w 488"/>
                <a:gd name="T29" fmla="*/ 144 h 452"/>
                <a:gd name="T30" fmla="*/ 488 w 488"/>
                <a:gd name="T31" fmla="*/ 164 h 452"/>
                <a:gd name="T32" fmla="*/ 462 w 488"/>
                <a:gd name="T33" fmla="*/ 194 h 452"/>
                <a:gd name="T34" fmla="*/ 382 w 488"/>
                <a:gd name="T35" fmla="*/ 254 h 452"/>
                <a:gd name="T36" fmla="*/ 364 w 488"/>
                <a:gd name="T37" fmla="*/ 286 h 452"/>
                <a:gd name="T38" fmla="*/ 310 w 488"/>
                <a:gd name="T39" fmla="*/ 280 h 452"/>
                <a:gd name="T40" fmla="*/ 270 w 488"/>
                <a:gd name="T41" fmla="*/ 324 h 452"/>
                <a:gd name="T42" fmla="*/ 306 w 488"/>
                <a:gd name="T43" fmla="*/ 346 h 452"/>
                <a:gd name="T44" fmla="*/ 330 w 488"/>
                <a:gd name="T45" fmla="*/ 310 h 452"/>
                <a:gd name="T46" fmla="*/ 364 w 488"/>
                <a:gd name="T47" fmla="*/ 330 h 452"/>
                <a:gd name="T48" fmla="*/ 352 w 488"/>
                <a:gd name="T49" fmla="*/ 360 h 452"/>
                <a:gd name="T50" fmla="*/ 356 w 488"/>
                <a:gd name="T51" fmla="*/ 398 h 452"/>
                <a:gd name="T52" fmla="*/ 318 w 488"/>
                <a:gd name="T53" fmla="*/ 446 h 452"/>
                <a:gd name="T54" fmla="*/ 266 w 488"/>
                <a:gd name="T55" fmla="*/ 434 h 452"/>
                <a:gd name="T56" fmla="*/ 224 w 488"/>
                <a:gd name="T57" fmla="*/ 390 h 452"/>
                <a:gd name="T58" fmla="*/ 158 w 488"/>
                <a:gd name="T59" fmla="*/ 400 h 452"/>
                <a:gd name="T60" fmla="*/ 148 w 488"/>
                <a:gd name="T61" fmla="*/ 448 h 452"/>
                <a:gd name="T62" fmla="*/ 106 w 488"/>
                <a:gd name="T63" fmla="*/ 434 h 452"/>
                <a:gd name="T64" fmla="*/ 76 w 488"/>
                <a:gd name="T65" fmla="*/ 398 h 452"/>
                <a:gd name="T66" fmla="*/ 62 w 488"/>
                <a:gd name="T67" fmla="*/ 364 h 452"/>
                <a:gd name="T68" fmla="*/ 52 w 488"/>
                <a:gd name="T69" fmla="*/ 308 h 452"/>
                <a:gd name="T70" fmla="*/ 14 w 488"/>
                <a:gd name="T71" fmla="*/ 268 h 452"/>
                <a:gd name="T72" fmla="*/ 2 w 488"/>
                <a:gd name="T73" fmla="*/ 22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8" h="452">
                  <a:moveTo>
                    <a:pt x="0" y="212"/>
                  </a:moveTo>
                  <a:lnTo>
                    <a:pt x="22" y="184"/>
                  </a:lnTo>
                  <a:lnTo>
                    <a:pt x="24" y="148"/>
                  </a:lnTo>
                  <a:lnTo>
                    <a:pt x="6" y="128"/>
                  </a:lnTo>
                  <a:lnTo>
                    <a:pt x="8" y="96"/>
                  </a:lnTo>
                  <a:lnTo>
                    <a:pt x="18" y="82"/>
                  </a:lnTo>
                  <a:lnTo>
                    <a:pt x="26" y="38"/>
                  </a:lnTo>
                  <a:lnTo>
                    <a:pt x="56" y="24"/>
                  </a:lnTo>
                  <a:lnTo>
                    <a:pt x="74" y="4"/>
                  </a:lnTo>
                  <a:lnTo>
                    <a:pt x="88" y="0"/>
                  </a:lnTo>
                  <a:lnTo>
                    <a:pt x="114" y="8"/>
                  </a:lnTo>
                  <a:lnTo>
                    <a:pt x="124" y="18"/>
                  </a:lnTo>
                  <a:lnTo>
                    <a:pt x="154" y="18"/>
                  </a:lnTo>
                  <a:lnTo>
                    <a:pt x="172" y="32"/>
                  </a:lnTo>
                  <a:lnTo>
                    <a:pt x="186" y="56"/>
                  </a:lnTo>
                  <a:lnTo>
                    <a:pt x="186" y="84"/>
                  </a:lnTo>
                  <a:lnTo>
                    <a:pt x="204" y="94"/>
                  </a:lnTo>
                  <a:lnTo>
                    <a:pt x="240" y="92"/>
                  </a:lnTo>
                  <a:lnTo>
                    <a:pt x="256" y="94"/>
                  </a:lnTo>
                  <a:lnTo>
                    <a:pt x="268" y="86"/>
                  </a:lnTo>
                  <a:lnTo>
                    <a:pt x="290" y="86"/>
                  </a:lnTo>
                  <a:lnTo>
                    <a:pt x="310" y="108"/>
                  </a:lnTo>
                  <a:lnTo>
                    <a:pt x="348" y="114"/>
                  </a:lnTo>
                  <a:lnTo>
                    <a:pt x="370" y="120"/>
                  </a:lnTo>
                  <a:lnTo>
                    <a:pt x="408" y="82"/>
                  </a:lnTo>
                  <a:lnTo>
                    <a:pt x="436" y="84"/>
                  </a:lnTo>
                  <a:lnTo>
                    <a:pt x="442" y="104"/>
                  </a:lnTo>
                  <a:lnTo>
                    <a:pt x="424" y="120"/>
                  </a:lnTo>
                  <a:lnTo>
                    <a:pt x="430" y="138"/>
                  </a:lnTo>
                  <a:lnTo>
                    <a:pt x="450" y="144"/>
                  </a:lnTo>
                  <a:lnTo>
                    <a:pt x="468" y="162"/>
                  </a:lnTo>
                  <a:lnTo>
                    <a:pt x="488" y="164"/>
                  </a:lnTo>
                  <a:lnTo>
                    <a:pt x="486" y="182"/>
                  </a:lnTo>
                  <a:lnTo>
                    <a:pt x="462" y="194"/>
                  </a:lnTo>
                  <a:lnTo>
                    <a:pt x="414" y="230"/>
                  </a:lnTo>
                  <a:lnTo>
                    <a:pt x="382" y="254"/>
                  </a:lnTo>
                  <a:lnTo>
                    <a:pt x="376" y="278"/>
                  </a:lnTo>
                  <a:lnTo>
                    <a:pt x="364" y="286"/>
                  </a:lnTo>
                  <a:lnTo>
                    <a:pt x="330" y="276"/>
                  </a:lnTo>
                  <a:lnTo>
                    <a:pt x="310" y="280"/>
                  </a:lnTo>
                  <a:lnTo>
                    <a:pt x="278" y="302"/>
                  </a:lnTo>
                  <a:lnTo>
                    <a:pt x="270" y="324"/>
                  </a:lnTo>
                  <a:lnTo>
                    <a:pt x="284" y="344"/>
                  </a:lnTo>
                  <a:lnTo>
                    <a:pt x="306" y="346"/>
                  </a:lnTo>
                  <a:lnTo>
                    <a:pt x="320" y="322"/>
                  </a:lnTo>
                  <a:lnTo>
                    <a:pt x="330" y="310"/>
                  </a:lnTo>
                  <a:lnTo>
                    <a:pt x="354" y="310"/>
                  </a:lnTo>
                  <a:lnTo>
                    <a:pt x="364" y="330"/>
                  </a:lnTo>
                  <a:lnTo>
                    <a:pt x="348" y="342"/>
                  </a:lnTo>
                  <a:lnTo>
                    <a:pt x="352" y="360"/>
                  </a:lnTo>
                  <a:lnTo>
                    <a:pt x="362" y="374"/>
                  </a:lnTo>
                  <a:lnTo>
                    <a:pt x="356" y="398"/>
                  </a:lnTo>
                  <a:lnTo>
                    <a:pt x="332" y="428"/>
                  </a:lnTo>
                  <a:lnTo>
                    <a:pt x="318" y="446"/>
                  </a:lnTo>
                  <a:lnTo>
                    <a:pt x="288" y="446"/>
                  </a:lnTo>
                  <a:lnTo>
                    <a:pt x="266" y="434"/>
                  </a:lnTo>
                  <a:lnTo>
                    <a:pt x="242" y="412"/>
                  </a:lnTo>
                  <a:lnTo>
                    <a:pt x="224" y="390"/>
                  </a:lnTo>
                  <a:lnTo>
                    <a:pt x="200" y="400"/>
                  </a:lnTo>
                  <a:lnTo>
                    <a:pt x="158" y="400"/>
                  </a:lnTo>
                  <a:lnTo>
                    <a:pt x="150" y="408"/>
                  </a:lnTo>
                  <a:lnTo>
                    <a:pt x="148" y="448"/>
                  </a:lnTo>
                  <a:lnTo>
                    <a:pt x="132" y="452"/>
                  </a:lnTo>
                  <a:lnTo>
                    <a:pt x="106" y="434"/>
                  </a:lnTo>
                  <a:lnTo>
                    <a:pt x="82" y="432"/>
                  </a:lnTo>
                  <a:lnTo>
                    <a:pt x="76" y="398"/>
                  </a:lnTo>
                  <a:lnTo>
                    <a:pt x="74" y="370"/>
                  </a:lnTo>
                  <a:lnTo>
                    <a:pt x="62" y="364"/>
                  </a:lnTo>
                  <a:lnTo>
                    <a:pt x="64" y="324"/>
                  </a:lnTo>
                  <a:lnTo>
                    <a:pt x="52" y="308"/>
                  </a:lnTo>
                  <a:lnTo>
                    <a:pt x="36" y="290"/>
                  </a:lnTo>
                  <a:lnTo>
                    <a:pt x="14" y="268"/>
                  </a:lnTo>
                  <a:lnTo>
                    <a:pt x="14" y="236"/>
                  </a:lnTo>
                  <a:lnTo>
                    <a:pt x="2" y="224"/>
                  </a:lnTo>
                  <a:lnTo>
                    <a:pt x="0" y="212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8" name="Freeform 132"/>
            <p:cNvSpPr>
              <a:spLocks/>
            </p:cNvSpPr>
            <p:nvPr/>
          </p:nvSpPr>
          <p:spPr bwMode="gray">
            <a:xfrm>
              <a:off x="7400763" y="3986559"/>
              <a:ext cx="345624" cy="307989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39" name="Freeform 133"/>
            <p:cNvSpPr>
              <a:spLocks/>
            </p:cNvSpPr>
            <p:nvPr/>
          </p:nvSpPr>
          <p:spPr bwMode="gray">
            <a:xfrm>
              <a:off x="7400763" y="3986559"/>
              <a:ext cx="345624" cy="307989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0" name="Freeform 134"/>
            <p:cNvSpPr>
              <a:spLocks/>
            </p:cNvSpPr>
            <p:nvPr/>
          </p:nvSpPr>
          <p:spPr bwMode="gray">
            <a:xfrm>
              <a:off x="7935923" y="4208996"/>
              <a:ext cx="401370" cy="329378"/>
            </a:xfrm>
            <a:custGeom>
              <a:avLst/>
              <a:gdLst>
                <a:gd name="T0" fmla="*/ 10 w 144"/>
                <a:gd name="T1" fmla="*/ 30 h 154"/>
                <a:gd name="T2" fmla="*/ 16 w 144"/>
                <a:gd name="T3" fmla="*/ 50 h 154"/>
                <a:gd name="T4" fmla="*/ 0 w 144"/>
                <a:gd name="T5" fmla="*/ 66 h 154"/>
                <a:gd name="T6" fmla="*/ 2 w 144"/>
                <a:gd name="T7" fmla="*/ 86 h 154"/>
                <a:gd name="T8" fmla="*/ 24 w 144"/>
                <a:gd name="T9" fmla="*/ 90 h 154"/>
                <a:gd name="T10" fmla="*/ 42 w 144"/>
                <a:gd name="T11" fmla="*/ 108 h 154"/>
                <a:gd name="T12" fmla="*/ 62 w 144"/>
                <a:gd name="T13" fmla="*/ 110 h 154"/>
                <a:gd name="T14" fmla="*/ 60 w 144"/>
                <a:gd name="T15" fmla="*/ 128 h 154"/>
                <a:gd name="T16" fmla="*/ 74 w 144"/>
                <a:gd name="T17" fmla="*/ 142 h 154"/>
                <a:gd name="T18" fmla="*/ 94 w 144"/>
                <a:gd name="T19" fmla="*/ 154 h 154"/>
                <a:gd name="T20" fmla="*/ 118 w 144"/>
                <a:gd name="T21" fmla="*/ 138 h 154"/>
                <a:gd name="T22" fmla="*/ 118 w 144"/>
                <a:gd name="T23" fmla="*/ 104 h 154"/>
                <a:gd name="T24" fmla="*/ 144 w 144"/>
                <a:gd name="T25" fmla="*/ 92 h 154"/>
                <a:gd name="T26" fmla="*/ 142 w 144"/>
                <a:gd name="T27" fmla="*/ 32 h 154"/>
                <a:gd name="T28" fmla="*/ 122 w 144"/>
                <a:gd name="T29" fmla="*/ 16 h 154"/>
                <a:gd name="T30" fmla="*/ 100 w 144"/>
                <a:gd name="T31" fmla="*/ 28 h 154"/>
                <a:gd name="T32" fmla="*/ 80 w 144"/>
                <a:gd name="T33" fmla="*/ 14 h 154"/>
                <a:gd name="T34" fmla="*/ 60 w 144"/>
                <a:gd name="T35" fmla="*/ 0 h 154"/>
                <a:gd name="T36" fmla="*/ 30 w 144"/>
                <a:gd name="T37" fmla="*/ 12 h 154"/>
                <a:gd name="T38" fmla="*/ 10 w 144"/>
                <a:gd name="T39" fmla="*/ 3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4" h="154">
                  <a:moveTo>
                    <a:pt x="10" y="30"/>
                  </a:moveTo>
                  <a:lnTo>
                    <a:pt x="16" y="50"/>
                  </a:lnTo>
                  <a:lnTo>
                    <a:pt x="0" y="66"/>
                  </a:lnTo>
                  <a:lnTo>
                    <a:pt x="2" y="86"/>
                  </a:lnTo>
                  <a:lnTo>
                    <a:pt x="24" y="90"/>
                  </a:lnTo>
                  <a:lnTo>
                    <a:pt x="42" y="108"/>
                  </a:lnTo>
                  <a:lnTo>
                    <a:pt x="62" y="110"/>
                  </a:lnTo>
                  <a:lnTo>
                    <a:pt x="60" y="128"/>
                  </a:lnTo>
                  <a:lnTo>
                    <a:pt x="74" y="142"/>
                  </a:lnTo>
                  <a:lnTo>
                    <a:pt x="94" y="154"/>
                  </a:lnTo>
                  <a:lnTo>
                    <a:pt x="118" y="138"/>
                  </a:lnTo>
                  <a:lnTo>
                    <a:pt x="118" y="104"/>
                  </a:lnTo>
                  <a:lnTo>
                    <a:pt x="144" y="92"/>
                  </a:lnTo>
                  <a:lnTo>
                    <a:pt x="142" y="32"/>
                  </a:lnTo>
                  <a:lnTo>
                    <a:pt x="122" y="16"/>
                  </a:lnTo>
                  <a:lnTo>
                    <a:pt x="100" y="28"/>
                  </a:lnTo>
                  <a:lnTo>
                    <a:pt x="80" y="14"/>
                  </a:lnTo>
                  <a:lnTo>
                    <a:pt x="60" y="0"/>
                  </a:lnTo>
                  <a:lnTo>
                    <a:pt x="30" y="12"/>
                  </a:lnTo>
                  <a:lnTo>
                    <a:pt x="10" y="30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1" name="Freeform 135"/>
            <p:cNvSpPr>
              <a:spLocks/>
            </p:cNvSpPr>
            <p:nvPr/>
          </p:nvSpPr>
          <p:spPr bwMode="gray">
            <a:xfrm>
              <a:off x="7935923" y="4208996"/>
              <a:ext cx="401370" cy="329378"/>
            </a:xfrm>
            <a:custGeom>
              <a:avLst/>
              <a:gdLst>
                <a:gd name="T0" fmla="*/ 10 w 144"/>
                <a:gd name="T1" fmla="*/ 30 h 154"/>
                <a:gd name="T2" fmla="*/ 16 w 144"/>
                <a:gd name="T3" fmla="*/ 50 h 154"/>
                <a:gd name="T4" fmla="*/ 0 w 144"/>
                <a:gd name="T5" fmla="*/ 66 h 154"/>
                <a:gd name="T6" fmla="*/ 2 w 144"/>
                <a:gd name="T7" fmla="*/ 86 h 154"/>
                <a:gd name="T8" fmla="*/ 24 w 144"/>
                <a:gd name="T9" fmla="*/ 90 h 154"/>
                <a:gd name="T10" fmla="*/ 42 w 144"/>
                <a:gd name="T11" fmla="*/ 108 h 154"/>
                <a:gd name="T12" fmla="*/ 62 w 144"/>
                <a:gd name="T13" fmla="*/ 110 h 154"/>
                <a:gd name="T14" fmla="*/ 60 w 144"/>
                <a:gd name="T15" fmla="*/ 128 h 154"/>
                <a:gd name="T16" fmla="*/ 74 w 144"/>
                <a:gd name="T17" fmla="*/ 142 h 154"/>
                <a:gd name="T18" fmla="*/ 94 w 144"/>
                <a:gd name="T19" fmla="*/ 154 h 154"/>
                <a:gd name="T20" fmla="*/ 118 w 144"/>
                <a:gd name="T21" fmla="*/ 138 h 154"/>
                <a:gd name="T22" fmla="*/ 118 w 144"/>
                <a:gd name="T23" fmla="*/ 104 h 154"/>
                <a:gd name="T24" fmla="*/ 144 w 144"/>
                <a:gd name="T25" fmla="*/ 92 h 154"/>
                <a:gd name="T26" fmla="*/ 142 w 144"/>
                <a:gd name="T27" fmla="*/ 32 h 154"/>
                <a:gd name="T28" fmla="*/ 122 w 144"/>
                <a:gd name="T29" fmla="*/ 16 h 154"/>
                <a:gd name="T30" fmla="*/ 100 w 144"/>
                <a:gd name="T31" fmla="*/ 28 h 154"/>
                <a:gd name="T32" fmla="*/ 80 w 144"/>
                <a:gd name="T33" fmla="*/ 14 h 154"/>
                <a:gd name="T34" fmla="*/ 60 w 144"/>
                <a:gd name="T35" fmla="*/ 0 h 154"/>
                <a:gd name="T36" fmla="*/ 30 w 144"/>
                <a:gd name="T37" fmla="*/ 12 h 154"/>
                <a:gd name="T38" fmla="*/ 10 w 144"/>
                <a:gd name="T39" fmla="*/ 3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4" h="154">
                  <a:moveTo>
                    <a:pt x="10" y="30"/>
                  </a:moveTo>
                  <a:lnTo>
                    <a:pt x="16" y="50"/>
                  </a:lnTo>
                  <a:lnTo>
                    <a:pt x="0" y="66"/>
                  </a:lnTo>
                  <a:lnTo>
                    <a:pt x="2" y="86"/>
                  </a:lnTo>
                  <a:lnTo>
                    <a:pt x="24" y="90"/>
                  </a:lnTo>
                  <a:lnTo>
                    <a:pt x="42" y="108"/>
                  </a:lnTo>
                  <a:lnTo>
                    <a:pt x="62" y="110"/>
                  </a:lnTo>
                  <a:lnTo>
                    <a:pt x="60" y="128"/>
                  </a:lnTo>
                  <a:lnTo>
                    <a:pt x="74" y="142"/>
                  </a:lnTo>
                  <a:lnTo>
                    <a:pt x="94" y="154"/>
                  </a:lnTo>
                  <a:lnTo>
                    <a:pt x="118" y="138"/>
                  </a:lnTo>
                  <a:lnTo>
                    <a:pt x="118" y="104"/>
                  </a:lnTo>
                  <a:lnTo>
                    <a:pt x="144" y="92"/>
                  </a:lnTo>
                  <a:lnTo>
                    <a:pt x="142" y="32"/>
                  </a:lnTo>
                  <a:lnTo>
                    <a:pt x="122" y="16"/>
                  </a:lnTo>
                  <a:lnTo>
                    <a:pt x="100" y="28"/>
                  </a:lnTo>
                  <a:lnTo>
                    <a:pt x="80" y="14"/>
                  </a:lnTo>
                  <a:lnTo>
                    <a:pt x="60" y="0"/>
                  </a:lnTo>
                  <a:lnTo>
                    <a:pt x="30" y="12"/>
                  </a:lnTo>
                  <a:lnTo>
                    <a:pt x="10" y="30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2" name="Freeform 136"/>
            <p:cNvSpPr>
              <a:spLocks/>
            </p:cNvSpPr>
            <p:nvPr/>
          </p:nvSpPr>
          <p:spPr bwMode="gray">
            <a:xfrm>
              <a:off x="7501106" y="4482765"/>
              <a:ext cx="691248" cy="350766"/>
            </a:xfrm>
            <a:custGeom>
              <a:avLst/>
              <a:gdLst>
                <a:gd name="T0" fmla="*/ 216 w 248"/>
                <a:gd name="T1" fmla="*/ 0 h 164"/>
                <a:gd name="T2" fmla="*/ 192 w 248"/>
                <a:gd name="T3" fmla="*/ 12 h 164"/>
                <a:gd name="T4" fmla="*/ 112 w 248"/>
                <a:gd name="T5" fmla="*/ 72 h 164"/>
                <a:gd name="T6" fmla="*/ 106 w 248"/>
                <a:gd name="T7" fmla="*/ 96 h 164"/>
                <a:gd name="T8" fmla="*/ 94 w 248"/>
                <a:gd name="T9" fmla="*/ 104 h 164"/>
                <a:gd name="T10" fmla="*/ 60 w 248"/>
                <a:gd name="T11" fmla="*/ 94 h 164"/>
                <a:gd name="T12" fmla="*/ 40 w 248"/>
                <a:gd name="T13" fmla="*/ 98 h 164"/>
                <a:gd name="T14" fmla="*/ 8 w 248"/>
                <a:gd name="T15" fmla="*/ 120 h 164"/>
                <a:gd name="T16" fmla="*/ 0 w 248"/>
                <a:gd name="T17" fmla="*/ 142 h 164"/>
                <a:gd name="T18" fmla="*/ 14 w 248"/>
                <a:gd name="T19" fmla="*/ 162 h 164"/>
                <a:gd name="T20" fmla="*/ 36 w 248"/>
                <a:gd name="T21" fmla="*/ 164 h 164"/>
                <a:gd name="T22" fmla="*/ 50 w 248"/>
                <a:gd name="T23" fmla="*/ 140 h 164"/>
                <a:gd name="T24" fmla="*/ 62 w 248"/>
                <a:gd name="T25" fmla="*/ 130 h 164"/>
                <a:gd name="T26" fmla="*/ 84 w 248"/>
                <a:gd name="T27" fmla="*/ 128 h 164"/>
                <a:gd name="T28" fmla="*/ 94 w 248"/>
                <a:gd name="T29" fmla="*/ 148 h 164"/>
                <a:gd name="T30" fmla="*/ 120 w 248"/>
                <a:gd name="T31" fmla="*/ 144 h 164"/>
                <a:gd name="T32" fmla="*/ 132 w 248"/>
                <a:gd name="T33" fmla="*/ 122 h 164"/>
                <a:gd name="T34" fmla="*/ 152 w 248"/>
                <a:gd name="T35" fmla="*/ 130 h 164"/>
                <a:gd name="T36" fmla="*/ 172 w 248"/>
                <a:gd name="T37" fmla="*/ 122 h 164"/>
                <a:gd name="T38" fmla="*/ 202 w 248"/>
                <a:gd name="T39" fmla="*/ 90 h 164"/>
                <a:gd name="T40" fmla="*/ 226 w 248"/>
                <a:gd name="T41" fmla="*/ 86 h 164"/>
                <a:gd name="T42" fmla="*/ 234 w 248"/>
                <a:gd name="T43" fmla="*/ 78 h 164"/>
                <a:gd name="T44" fmla="*/ 236 w 248"/>
                <a:gd name="T45" fmla="*/ 54 h 164"/>
                <a:gd name="T46" fmla="*/ 244 w 248"/>
                <a:gd name="T47" fmla="*/ 44 h 164"/>
                <a:gd name="T48" fmla="*/ 248 w 248"/>
                <a:gd name="T49" fmla="*/ 24 h 164"/>
                <a:gd name="T50" fmla="*/ 230 w 248"/>
                <a:gd name="T51" fmla="*/ 14 h 164"/>
                <a:gd name="T52" fmla="*/ 216 w 248"/>
                <a:gd name="T5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164">
                  <a:moveTo>
                    <a:pt x="216" y="0"/>
                  </a:moveTo>
                  <a:lnTo>
                    <a:pt x="192" y="12"/>
                  </a:lnTo>
                  <a:lnTo>
                    <a:pt x="112" y="72"/>
                  </a:lnTo>
                  <a:lnTo>
                    <a:pt x="106" y="96"/>
                  </a:lnTo>
                  <a:lnTo>
                    <a:pt x="94" y="104"/>
                  </a:lnTo>
                  <a:lnTo>
                    <a:pt x="60" y="94"/>
                  </a:lnTo>
                  <a:lnTo>
                    <a:pt x="40" y="98"/>
                  </a:lnTo>
                  <a:lnTo>
                    <a:pt x="8" y="120"/>
                  </a:lnTo>
                  <a:lnTo>
                    <a:pt x="0" y="142"/>
                  </a:lnTo>
                  <a:lnTo>
                    <a:pt x="14" y="162"/>
                  </a:lnTo>
                  <a:lnTo>
                    <a:pt x="36" y="164"/>
                  </a:lnTo>
                  <a:lnTo>
                    <a:pt x="50" y="140"/>
                  </a:lnTo>
                  <a:lnTo>
                    <a:pt x="62" y="130"/>
                  </a:lnTo>
                  <a:lnTo>
                    <a:pt x="84" y="128"/>
                  </a:lnTo>
                  <a:lnTo>
                    <a:pt x="94" y="148"/>
                  </a:lnTo>
                  <a:lnTo>
                    <a:pt x="120" y="144"/>
                  </a:lnTo>
                  <a:lnTo>
                    <a:pt x="132" y="122"/>
                  </a:lnTo>
                  <a:lnTo>
                    <a:pt x="152" y="130"/>
                  </a:lnTo>
                  <a:lnTo>
                    <a:pt x="172" y="122"/>
                  </a:lnTo>
                  <a:lnTo>
                    <a:pt x="202" y="90"/>
                  </a:lnTo>
                  <a:lnTo>
                    <a:pt x="226" y="86"/>
                  </a:lnTo>
                  <a:lnTo>
                    <a:pt x="234" y="78"/>
                  </a:lnTo>
                  <a:lnTo>
                    <a:pt x="236" y="54"/>
                  </a:lnTo>
                  <a:lnTo>
                    <a:pt x="244" y="44"/>
                  </a:lnTo>
                  <a:lnTo>
                    <a:pt x="248" y="24"/>
                  </a:lnTo>
                  <a:lnTo>
                    <a:pt x="230" y="14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3" name="Freeform 137"/>
            <p:cNvSpPr>
              <a:spLocks/>
            </p:cNvSpPr>
            <p:nvPr/>
          </p:nvSpPr>
          <p:spPr bwMode="gray">
            <a:xfrm>
              <a:off x="7501106" y="4482765"/>
              <a:ext cx="691248" cy="350766"/>
            </a:xfrm>
            <a:custGeom>
              <a:avLst/>
              <a:gdLst>
                <a:gd name="T0" fmla="*/ 216 w 248"/>
                <a:gd name="T1" fmla="*/ 0 h 164"/>
                <a:gd name="T2" fmla="*/ 192 w 248"/>
                <a:gd name="T3" fmla="*/ 12 h 164"/>
                <a:gd name="T4" fmla="*/ 112 w 248"/>
                <a:gd name="T5" fmla="*/ 72 h 164"/>
                <a:gd name="T6" fmla="*/ 106 w 248"/>
                <a:gd name="T7" fmla="*/ 96 h 164"/>
                <a:gd name="T8" fmla="*/ 94 w 248"/>
                <a:gd name="T9" fmla="*/ 104 h 164"/>
                <a:gd name="T10" fmla="*/ 60 w 248"/>
                <a:gd name="T11" fmla="*/ 94 h 164"/>
                <a:gd name="T12" fmla="*/ 40 w 248"/>
                <a:gd name="T13" fmla="*/ 98 h 164"/>
                <a:gd name="T14" fmla="*/ 8 w 248"/>
                <a:gd name="T15" fmla="*/ 120 h 164"/>
                <a:gd name="T16" fmla="*/ 0 w 248"/>
                <a:gd name="T17" fmla="*/ 142 h 164"/>
                <a:gd name="T18" fmla="*/ 14 w 248"/>
                <a:gd name="T19" fmla="*/ 162 h 164"/>
                <a:gd name="T20" fmla="*/ 36 w 248"/>
                <a:gd name="T21" fmla="*/ 164 h 164"/>
                <a:gd name="T22" fmla="*/ 50 w 248"/>
                <a:gd name="T23" fmla="*/ 140 h 164"/>
                <a:gd name="T24" fmla="*/ 62 w 248"/>
                <a:gd name="T25" fmla="*/ 130 h 164"/>
                <a:gd name="T26" fmla="*/ 84 w 248"/>
                <a:gd name="T27" fmla="*/ 128 h 164"/>
                <a:gd name="T28" fmla="*/ 94 w 248"/>
                <a:gd name="T29" fmla="*/ 148 h 164"/>
                <a:gd name="T30" fmla="*/ 120 w 248"/>
                <a:gd name="T31" fmla="*/ 144 h 164"/>
                <a:gd name="T32" fmla="*/ 132 w 248"/>
                <a:gd name="T33" fmla="*/ 122 h 164"/>
                <a:gd name="T34" fmla="*/ 152 w 248"/>
                <a:gd name="T35" fmla="*/ 130 h 164"/>
                <a:gd name="T36" fmla="*/ 172 w 248"/>
                <a:gd name="T37" fmla="*/ 122 h 164"/>
                <a:gd name="T38" fmla="*/ 202 w 248"/>
                <a:gd name="T39" fmla="*/ 90 h 164"/>
                <a:gd name="T40" fmla="*/ 226 w 248"/>
                <a:gd name="T41" fmla="*/ 86 h 164"/>
                <a:gd name="T42" fmla="*/ 234 w 248"/>
                <a:gd name="T43" fmla="*/ 78 h 164"/>
                <a:gd name="T44" fmla="*/ 236 w 248"/>
                <a:gd name="T45" fmla="*/ 54 h 164"/>
                <a:gd name="T46" fmla="*/ 244 w 248"/>
                <a:gd name="T47" fmla="*/ 44 h 164"/>
                <a:gd name="T48" fmla="*/ 248 w 248"/>
                <a:gd name="T49" fmla="*/ 24 h 164"/>
                <a:gd name="T50" fmla="*/ 230 w 248"/>
                <a:gd name="T51" fmla="*/ 14 h 164"/>
                <a:gd name="T52" fmla="*/ 216 w 248"/>
                <a:gd name="T5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164">
                  <a:moveTo>
                    <a:pt x="216" y="0"/>
                  </a:moveTo>
                  <a:lnTo>
                    <a:pt x="192" y="12"/>
                  </a:lnTo>
                  <a:lnTo>
                    <a:pt x="112" y="72"/>
                  </a:lnTo>
                  <a:lnTo>
                    <a:pt x="106" y="96"/>
                  </a:lnTo>
                  <a:lnTo>
                    <a:pt x="94" y="104"/>
                  </a:lnTo>
                  <a:lnTo>
                    <a:pt x="60" y="94"/>
                  </a:lnTo>
                  <a:lnTo>
                    <a:pt x="40" y="98"/>
                  </a:lnTo>
                  <a:lnTo>
                    <a:pt x="8" y="120"/>
                  </a:lnTo>
                  <a:lnTo>
                    <a:pt x="0" y="142"/>
                  </a:lnTo>
                  <a:lnTo>
                    <a:pt x="14" y="162"/>
                  </a:lnTo>
                  <a:lnTo>
                    <a:pt x="36" y="164"/>
                  </a:lnTo>
                  <a:lnTo>
                    <a:pt x="50" y="140"/>
                  </a:lnTo>
                  <a:lnTo>
                    <a:pt x="62" y="130"/>
                  </a:lnTo>
                  <a:lnTo>
                    <a:pt x="84" y="128"/>
                  </a:lnTo>
                  <a:lnTo>
                    <a:pt x="94" y="148"/>
                  </a:lnTo>
                  <a:lnTo>
                    <a:pt x="120" y="144"/>
                  </a:lnTo>
                  <a:lnTo>
                    <a:pt x="132" y="122"/>
                  </a:lnTo>
                  <a:lnTo>
                    <a:pt x="152" y="130"/>
                  </a:lnTo>
                  <a:lnTo>
                    <a:pt x="172" y="122"/>
                  </a:lnTo>
                  <a:lnTo>
                    <a:pt x="202" y="90"/>
                  </a:lnTo>
                  <a:lnTo>
                    <a:pt x="226" y="86"/>
                  </a:lnTo>
                  <a:lnTo>
                    <a:pt x="234" y="78"/>
                  </a:lnTo>
                  <a:lnTo>
                    <a:pt x="236" y="54"/>
                  </a:lnTo>
                  <a:lnTo>
                    <a:pt x="244" y="44"/>
                  </a:lnTo>
                  <a:lnTo>
                    <a:pt x="248" y="24"/>
                  </a:lnTo>
                  <a:lnTo>
                    <a:pt x="230" y="14"/>
                  </a:lnTo>
                  <a:lnTo>
                    <a:pt x="216" y="0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4" name="Freeform 138"/>
            <p:cNvSpPr>
              <a:spLocks/>
            </p:cNvSpPr>
            <p:nvPr/>
          </p:nvSpPr>
          <p:spPr bwMode="gray">
            <a:xfrm>
              <a:off x="5243400" y="4418600"/>
              <a:ext cx="1733695" cy="1056575"/>
            </a:xfrm>
            <a:custGeom>
              <a:avLst/>
              <a:gdLst>
                <a:gd name="T0" fmla="*/ 614 w 622"/>
                <a:gd name="T1" fmla="*/ 218 h 494"/>
                <a:gd name="T2" fmla="*/ 604 w 622"/>
                <a:gd name="T3" fmla="*/ 172 h 494"/>
                <a:gd name="T4" fmla="*/ 554 w 622"/>
                <a:gd name="T5" fmla="*/ 116 h 494"/>
                <a:gd name="T6" fmla="*/ 542 w 622"/>
                <a:gd name="T7" fmla="*/ 72 h 494"/>
                <a:gd name="T8" fmla="*/ 526 w 622"/>
                <a:gd name="T9" fmla="*/ 48 h 494"/>
                <a:gd name="T10" fmla="*/ 486 w 622"/>
                <a:gd name="T11" fmla="*/ 62 h 494"/>
                <a:gd name="T12" fmla="*/ 442 w 622"/>
                <a:gd name="T13" fmla="*/ 54 h 494"/>
                <a:gd name="T14" fmla="*/ 382 w 622"/>
                <a:gd name="T15" fmla="*/ 64 h 494"/>
                <a:gd name="T16" fmla="*/ 364 w 622"/>
                <a:gd name="T17" fmla="*/ 30 h 494"/>
                <a:gd name="T18" fmla="*/ 318 w 622"/>
                <a:gd name="T19" fmla="*/ 0 h 494"/>
                <a:gd name="T20" fmla="*/ 274 w 622"/>
                <a:gd name="T21" fmla="*/ 38 h 494"/>
                <a:gd name="T22" fmla="*/ 220 w 622"/>
                <a:gd name="T23" fmla="*/ 56 h 494"/>
                <a:gd name="T24" fmla="*/ 188 w 622"/>
                <a:gd name="T25" fmla="*/ 16 h 494"/>
                <a:gd name="T26" fmla="*/ 164 w 622"/>
                <a:gd name="T27" fmla="*/ 70 h 494"/>
                <a:gd name="T28" fmla="*/ 154 w 622"/>
                <a:gd name="T29" fmla="*/ 116 h 494"/>
                <a:gd name="T30" fmla="*/ 98 w 622"/>
                <a:gd name="T31" fmla="*/ 108 h 494"/>
                <a:gd name="T32" fmla="*/ 56 w 622"/>
                <a:gd name="T33" fmla="*/ 118 h 494"/>
                <a:gd name="T34" fmla="*/ 68 w 622"/>
                <a:gd name="T35" fmla="*/ 160 h 494"/>
                <a:gd name="T36" fmla="*/ 82 w 622"/>
                <a:gd name="T37" fmla="*/ 192 h 494"/>
                <a:gd name="T38" fmla="*/ 44 w 622"/>
                <a:gd name="T39" fmla="*/ 216 h 494"/>
                <a:gd name="T40" fmla="*/ 18 w 622"/>
                <a:gd name="T41" fmla="*/ 254 h 494"/>
                <a:gd name="T42" fmla="*/ 38 w 622"/>
                <a:gd name="T43" fmla="*/ 304 h 494"/>
                <a:gd name="T44" fmla="*/ 42 w 622"/>
                <a:gd name="T45" fmla="*/ 338 h 494"/>
                <a:gd name="T46" fmla="*/ 36 w 622"/>
                <a:gd name="T47" fmla="*/ 388 h 494"/>
                <a:gd name="T48" fmla="*/ 0 w 622"/>
                <a:gd name="T49" fmla="*/ 458 h 494"/>
                <a:gd name="T50" fmla="*/ 44 w 622"/>
                <a:gd name="T51" fmla="*/ 494 h 494"/>
                <a:gd name="T52" fmla="*/ 94 w 622"/>
                <a:gd name="T53" fmla="*/ 466 h 494"/>
                <a:gd name="T54" fmla="*/ 120 w 622"/>
                <a:gd name="T55" fmla="*/ 450 h 494"/>
                <a:gd name="T56" fmla="*/ 120 w 622"/>
                <a:gd name="T57" fmla="*/ 422 h 494"/>
                <a:gd name="T58" fmla="*/ 182 w 622"/>
                <a:gd name="T59" fmla="*/ 404 h 494"/>
                <a:gd name="T60" fmla="*/ 224 w 622"/>
                <a:gd name="T61" fmla="*/ 442 h 494"/>
                <a:gd name="T62" fmla="*/ 288 w 622"/>
                <a:gd name="T63" fmla="*/ 454 h 494"/>
                <a:gd name="T64" fmla="*/ 362 w 622"/>
                <a:gd name="T65" fmla="*/ 440 h 494"/>
                <a:gd name="T66" fmla="*/ 404 w 622"/>
                <a:gd name="T67" fmla="*/ 436 h 494"/>
                <a:gd name="T68" fmla="*/ 430 w 622"/>
                <a:gd name="T69" fmla="*/ 412 h 494"/>
                <a:gd name="T70" fmla="*/ 484 w 622"/>
                <a:gd name="T71" fmla="*/ 374 h 494"/>
                <a:gd name="T72" fmla="*/ 504 w 622"/>
                <a:gd name="T73" fmla="*/ 400 h 494"/>
                <a:gd name="T74" fmla="*/ 534 w 622"/>
                <a:gd name="T75" fmla="*/ 378 h 494"/>
                <a:gd name="T76" fmla="*/ 524 w 622"/>
                <a:gd name="T77" fmla="*/ 322 h 494"/>
                <a:gd name="T78" fmla="*/ 570 w 622"/>
                <a:gd name="T79" fmla="*/ 328 h 494"/>
                <a:gd name="T80" fmla="*/ 604 w 622"/>
                <a:gd name="T81" fmla="*/ 314 h 494"/>
                <a:gd name="T82" fmla="*/ 622 w 622"/>
                <a:gd name="T83" fmla="*/ 28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2" h="494">
                  <a:moveTo>
                    <a:pt x="622" y="280"/>
                  </a:moveTo>
                  <a:lnTo>
                    <a:pt x="614" y="218"/>
                  </a:lnTo>
                  <a:lnTo>
                    <a:pt x="602" y="212"/>
                  </a:lnTo>
                  <a:lnTo>
                    <a:pt x="604" y="172"/>
                  </a:lnTo>
                  <a:lnTo>
                    <a:pt x="580" y="144"/>
                  </a:lnTo>
                  <a:lnTo>
                    <a:pt x="554" y="116"/>
                  </a:lnTo>
                  <a:lnTo>
                    <a:pt x="554" y="84"/>
                  </a:lnTo>
                  <a:lnTo>
                    <a:pt x="542" y="72"/>
                  </a:lnTo>
                  <a:lnTo>
                    <a:pt x="540" y="60"/>
                  </a:lnTo>
                  <a:lnTo>
                    <a:pt x="526" y="48"/>
                  </a:lnTo>
                  <a:lnTo>
                    <a:pt x="502" y="46"/>
                  </a:lnTo>
                  <a:lnTo>
                    <a:pt x="486" y="62"/>
                  </a:lnTo>
                  <a:lnTo>
                    <a:pt x="462" y="64"/>
                  </a:lnTo>
                  <a:lnTo>
                    <a:pt x="442" y="54"/>
                  </a:lnTo>
                  <a:lnTo>
                    <a:pt x="416" y="64"/>
                  </a:lnTo>
                  <a:lnTo>
                    <a:pt x="382" y="64"/>
                  </a:lnTo>
                  <a:lnTo>
                    <a:pt x="378" y="46"/>
                  </a:lnTo>
                  <a:lnTo>
                    <a:pt x="364" y="30"/>
                  </a:lnTo>
                  <a:lnTo>
                    <a:pt x="344" y="20"/>
                  </a:lnTo>
                  <a:lnTo>
                    <a:pt x="318" y="0"/>
                  </a:lnTo>
                  <a:lnTo>
                    <a:pt x="302" y="4"/>
                  </a:lnTo>
                  <a:lnTo>
                    <a:pt x="274" y="38"/>
                  </a:lnTo>
                  <a:lnTo>
                    <a:pt x="242" y="54"/>
                  </a:lnTo>
                  <a:lnTo>
                    <a:pt x="220" y="56"/>
                  </a:lnTo>
                  <a:lnTo>
                    <a:pt x="210" y="36"/>
                  </a:lnTo>
                  <a:lnTo>
                    <a:pt x="188" y="16"/>
                  </a:lnTo>
                  <a:lnTo>
                    <a:pt x="174" y="46"/>
                  </a:lnTo>
                  <a:lnTo>
                    <a:pt x="164" y="70"/>
                  </a:lnTo>
                  <a:lnTo>
                    <a:pt x="144" y="90"/>
                  </a:lnTo>
                  <a:lnTo>
                    <a:pt x="154" y="116"/>
                  </a:lnTo>
                  <a:lnTo>
                    <a:pt x="118" y="118"/>
                  </a:lnTo>
                  <a:lnTo>
                    <a:pt x="98" y="108"/>
                  </a:lnTo>
                  <a:lnTo>
                    <a:pt x="82" y="120"/>
                  </a:lnTo>
                  <a:lnTo>
                    <a:pt x="56" y="118"/>
                  </a:lnTo>
                  <a:lnTo>
                    <a:pt x="48" y="138"/>
                  </a:lnTo>
                  <a:lnTo>
                    <a:pt x="68" y="160"/>
                  </a:lnTo>
                  <a:lnTo>
                    <a:pt x="86" y="174"/>
                  </a:lnTo>
                  <a:lnTo>
                    <a:pt x="82" y="192"/>
                  </a:lnTo>
                  <a:lnTo>
                    <a:pt x="56" y="198"/>
                  </a:lnTo>
                  <a:lnTo>
                    <a:pt x="44" y="216"/>
                  </a:lnTo>
                  <a:lnTo>
                    <a:pt x="50" y="234"/>
                  </a:lnTo>
                  <a:lnTo>
                    <a:pt x="18" y="254"/>
                  </a:lnTo>
                  <a:lnTo>
                    <a:pt x="22" y="278"/>
                  </a:lnTo>
                  <a:lnTo>
                    <a:pt x="38" y="304"/>
                  </a:lnTo>
                  <a:lnTo>
                    <a:pt x="24" y="326"/>
                  </a:lnTo>
                  <a:lnTo>
                    <a:pt x="42" y="338"/>
                  </a:lnTo>
                  <a:lnTo>
                    <a:pt x="66" y="344"/>
                  </a:lnTo>
                  <a:lnTo>
                    <a:pt x="36" y="388"/>
                  </a:lnTo>
                  <a:lnTo>
                    <a:pt x="20" y="426"/>
                  </a:lnTo>
                  <a:lnTo>
                    <a:pt x="0" y="458"/>
                  </a:lnTo>
                  <a:lnTo>
                    <a:pt x="22" y="482"/>
                  </a:lnTo>
                  <a:lnTo>
                    <a:pt x="44" y="494"/>
                  </a:lnTo>
                  <a:lnTo>
                    <a:pt x="74" y="480"/>
                  </a:lnTo>
                  <a:lnTo>
                    <a:pt x="94" y="466"/>
                  </a:lnTo>
                  <a:lnTo>
                    <a:pt x="120" y="466"/>
                  </a:lnTo>
                  <a:lnTo>
                    <a:pt x="120" y="450"/>
                  </a:lnTo>
                  <a:lnTo>
                    <a:pt x="108" y="434"/>
                  </a:lnTo>
                  <a:lnTo>
                    <a:pt x="120" y="422"/>
                  </a:lnTo>
                  <a:lnTo>
                    <a:pt x="150" y="422"/>
                  </a:lnTo>
                  <a:lnTo>
                    <a:pt x="182" y="404"/>
                  </a:lnTo>
                  <a:lnTo>
                    <a:pt x="210" y="432"/>
                  </a:lnTo>
                  <a:lnTo>
                    <a:pt x="224" y="442"/>
                  </a:lnTo>
                  <a:lnTo>
                    <a:pt x="268" y="440"/>
                  </a:lnTo>
                  <a:lnTo>
                    <a:pt x="288" y="454"/>
                  </a:lnTo>
                  <a:lnTo>
                    <a:pt x="308" y="442"/>
                  </a:lnTo>
                  <a:lnTo>
                    <a:pt x="362" y="440"/>
                  </a:lnTo>
                  <a:lnTo>
                    <a:pt x="386" y="450"/>
                  </a:lnTo>
                  <a:lnTo>
                    <a:pt x="404" y="436"/>
                  </a:lnTo>
                  <a:lnTo>
                    <a:pt x="406" y="416"/>
                  </a:lnTo>
                  <a:lnTo>
                    <a:pt x="430" y="412"/>
                  </a:lnTo>
                  <a:lnTo>
                    <a:pt x="462" y="390"/>
                  </a:lnTo>
                  <a:lnTo>
                    <a:pt x="484" y="374"/>
                  </a:lnTo>
                  <a:lnTo>
                    <a:pt x="500" y="386"/>
                  </a:lnTo>
                  <a:lnTo>
                    <a:pt x="504" y="400"/>
                  </a:lnTo>
                  <a:lnTo>
                    <a:pt x="524" y="396"/>
                  </a:lnTo>
                  <a:lnTo>
                    <a:pt x="534" y="378"/>
                  </a:lnTo>
                  <a:lnTo>
                    <a:pt x="522" y="354"/>
                  </a:lnTo>
                  <a:lnTo>
                    <a:pt x="524" y="322"/>
                  </a:lnTo>
                  <a:lnTo>
                    <a:pt x="548" y="318"/>
                  </a:lnTo>
                  <a:lnTo>
                    <a:pt x="570" y="328"/>
                  </a:lnTo>
                  <a:lnTo>
                    <a:pt x="598" y="326"/>
                  </a:lnTo>
                  <a:lnTo>
                    <a:pt x="604" y="314"/>
                  </a:lnTo>
                  <a:lnTo>
                    <a:pt x="606" y="288"/>
                  </a:lnTo>
                  <a:lnTo>
                    <a:pt x="622" y="280"/>
                  </a:lnTo>
                  <a:close/>
                </a:path>
              </a:pathLst>
            </a:custGeom>
            <a:solidFill>
              <a:schemeClr val="bg2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5" name="Freeform 139"/>
            <p:cNvSpPr>
              <a:spLocks/>
            </p:cNvSpPr>
            <p:nvPr/>
          </p:nvSpPr>
          <p:spPr bwMode="gray">
            <a:xfrm>
              <a:off x="5243400" y="4418600"/>
              <a:ext cx="1733695" cy="1056575"/>
            </a:xfrm>
            <a:custGeom>
              <a:avLst/>
              <a:gdLst>
                <a:gd name="T0" fmla="*/ 614 w 622"/>
                <a:gd name="T1" fmla="*/ 218 h 494"/>
                <a:gd name="T2" fmla="*/ 604 w 622"/>
                <a:gd name="T3" fmla="*/ 172 h 494"/>
                <a:gd name="T4" fmla="*/ 554 w 622"/>
                <a:gd name="T5" fmla="*/ 116 h 494"/>
                <a:gd name="T6" fmla="*/ 542 w 622"/>
                <a:gd name="T7" fmla="*/ 72 h 494"/>
                <a:gd name="T8" fmla="*/ 526 w 622"/>
                <a:gd name="T9" fmla="*/ 48 h 494"/>
                <a:gd name="T10" fmla="*/ 486 w 622"/>
                <a:gd name="T11" fmla="*/ 62 h 494"/>
                <a:gd name="T12" fmla="*/ 442 w 622"/>
                <a:gd name="T13" fmla="*/ 54 h 494"/>
                <a:gd name="T14" fmla="*/ 382 w 622"/>
                <a:gd name="T15" fmla="*/ 64 h 494"/>
                <a:gd name="T16" fmla="*/ 364 w 622"/>
                <a:gd name="T17" fmla="*/ 30 h 494"/>
                <a:gd name="T18" fmla="*/ 318 w 622"/>
                <a:gd name="T19" fmla="*/ 0 h 494"/>
                <a:gd name="T20" fmla="*/ 274 w 622"/>
                <a:gd name="T21" fmla="*/ 38 h 494"/>
                <a:gd name="T22" fmla="*/ 220 w 622"/>
                <a:gd name="T23" fmla="*/ 56 h 494"/>
                <a:gd name="T24" fmla="*/ 188 w 622"/>
                <a:gd name="T25" fmla="*/ 16 h 494"/>
                <a:gd name="T26" fmla="*/ 164 w 622"/>
                <a:gd name="T27" fmla="*/ 70 h 494"/>
                <a:gd name="T28" fmla="*/ 154 w 622"/>
                <a:gd name="T29" fmla="*/ 116 h 494"/>
                <a:gd name="T30" fmla="*/ 98 w 622"/>
                <a:gd name="T31" fmla="*/ 108 h 494"/>
                <a:gd name="T32" fmla="*/ 56 w 622"/>
                <a:gd name="T33" fmla="*/ 118 h 494"/>
                <a:gd name="T34" fmla="*/ 68 w 622"/>
                <a:gd name="T35" fmla="*/ 160 h 494"/>
                <a:gd name="T36" fmla="*/ 82 w 622"/>
                <a:gd name="T37" fmla="*/ 192 h 494"/>
                <a:gd name="T38" fmla="*/ 44 w 622"/>
                <a:gd name="T39" fmla="*/ 216 h 494"/>
                <a:gd name="T40" fmla="*/ 18 w 622"/>
                <a:gd name="T41" fmla="*/ 254 h 494"/>
                <a:gd name="T42" fmla="*/ 38 w 622"/>
                <a:gd name="T43" fmla="*/ 304 h 494"/>
                <a:gd name="T44" fmla="*/ 42 w 622"/>
                <a:gd name="T45" fmla="*/ 338 h 494"/>
                <a:gd name="T46" fmla="*/ 36 w 622"/>
                <a:gd name="T47" fmla="*/ 388 h 494"/>
                <a:gd name="T48" fmla="*/ 0 w 622"/>
                <a:gd name="T49" fmla="*/ 458 h 494"/>
                <a:gd name="T50" fmla="*/ 44 w 622"/>
                <a:gd name="T51" fmla="*/ 494 h 494"/>
                <a:gd name="T52" fmla="*/ 94 w 622"/>
                <a:gd name="T53" fmla="*/ 466 h 494"/>
                <a:gd name="T54" fmla="*/ 120 w 622"/>
                <a:gd name="T55" fmla="*/ 450 h 494"/>
                <a:gd name="T56" fmla="*/ 120 w 622"/>
                <a:gd name="T57" fmla="*/ 422 h 494"/>
                <a:gd name="T58" fmla="*/ 182 w 622"/>
                <a:gd name="T59" fmla="*/ 404 h 494"/>
                <a:gd name="T60" fmla="*/ 224 w 622"/>
                <a:gd name="T61" fmla="*/ 442 h 494"/>
                <a:gd name="T62" fmla="*/ 288 w 622"/>
                <a:gd name="T63" fmla="*/ 454 h 494"/>
                <a:gd name="T64" fmla="*/ 362 w 622"/>
                <a:gd name="T65" fmla="*/ 440 h 494"/>
                <a:gd name="T66" fmla="*/ 404 w 622"/>
                <a:gd name="T67" fmla="*/ 436 h 494"/>
                <a:gd name="T68" fmla="*/ 430 w 622"/>
                <a:gd name="T69" fmla="*/ 412 h 494"/>
                <a:gd name="T70" fmla="*/ 484 w 622"/>
                <a:gd name="T71" fmla="*/ 374 h 494"/>
                <a:gd name="T72" fmla="*/ 504 w 622"/>
                <a:gd name="T73" fmla="*/ 400 h 494"/>
                <a:gd name="T74" fmla="*/ 534 w 622"/>
                <a:gd name="T75" fmla="*/ 378 h 494"/>
                <a:gd name="T76" fmla="*/ 524 w 622"/>
                <a:gd name="T77" fmla="*/ 322 h 494"/>
                <a:gd name="T78" fmla="*/ 570 w 622"/>
                <a:gd name="T79" fmla="*/ 328 h 494"/>
                <a:gd name="T80" fmla="*/ 604 w 622"/>
                <a:gd name="T81" fmla="*/ 314 h 494"/>
                <a:gd name="T82" fmla="*/ 622 w 622"/>
                <a:gd name="T83" fmla="*/ 28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2" h="494">
                  <a:moveTo>
                    <a:pt x="622" y="280"/>
                  </a:moveTo>
                  <a:lnTo>
                    <a:pt x="614" y="218"/>
                  </a:lnTo>
                  <a:lnTo>
                    <a:pt x="602" y="212"/>
                  </a:lnTo>
                  <a:lnTo>
                    <a:pt x="604" y="172"/>
                  </a:lnTo>
                  <a:lnTo>
                    <a:pt x="580" y="144"/>
                  </a:lnTo>
                  <a:lnTo>
                    <a:pt x="554" y="116"/>
                  </a:lnTo>
                  <a:lnTo>
                    <a:pt x="554" y="84"/>
                  </a:lnTo>
                  <a:lnTo>
                    <a:pt x="542" y="72"/>
                  </a:lnTo>
                  <a:lnTo>
                    <a:pt x="540" y="60"/>
                  </a:lnTo>
                  <a:lnTo>
                    <a:pt x="526" y="48"/>
                  </a:lnTo>
                  <a:lnTo>
                    <a:pt x="502" y="46"/>
                  </a:lnTo>
                  <a:lnTo>
                    <a:pt x="486" y="62"/>
                  </a:lnTo>
                  <a:lnTo>
                    <a:pt x="462" y="64"/>
                  </a:lnTo>
                  <a:lnTo>
                    <a:pt x="442" y="54"/>
                  </a:lnTo>
                  <a:lnTo>
                    <a:pt x="416" y="64"/>
                  </a:lnTo>
                  <a:lnTo>
                    <a:pt x="382" y="64"/>
                  </a:lnTo>
                  <a:lnTo>
                    <a:pt x="378" y="46"/>
                  </a:lnTo>
                  <a:lnTo>
                    <a:pt x="364" y="30"/>
                  </a:lnTo>
                  <a:lnTo>
                    <a:pt x="344" y="20"/>
                  </a:lnTo>
                  <a:lnTo>
                    <a:pt x="318" y="0"/>
                  </a:lnTo>
                  <a:lnTo>
                    <a:pt x="302" y="4"/>
                  </a:lnTo>
                  <a:lnTo>
                    <a:pt x="274" y="38"/>
                  </a:lnTo>
                  <a:lnTo>
                    <a:pt x="242" y="54"/>
                  </a:lnTo>
                  <a:lnTo>
                    <a:pt x="220" y="56"/>
                  </a:lnTo>
                  <a:lnTo>
                    <a:pt x="210" y="36"/>
                  </a:lnTo>
                  <a:lnTo>
                    <a:pt x="188" y="16"/>
                  </a:lnTo>
                  <a:lnTo>
                    <a:pt x="174" y="46"/>
                  </a:lnTo>
                  <a:lnTo>
                    <a:pt x="164" y="70"/>
                  </a:lnTo>
                  <a:lnTo>
                    <a:pt x="144" y="90"/>
                  </a:lnTo>
                  <a:lnTo>
                    <a:pt x="154" y="116"/>
                  </a:lnTo>
                  <a:lnTo>
                    <a:pt x="118" y="118"/>
                  </a:lnTo>
                  <a:lnTo>
                    <a:pt x="98" y="108"/>
                  </a:lnTo>
                  <a:lnTo>
                    <a:pt x="82" y="120"/>
                  </a:lnTo>
                  <a:lnTo>
                    <a:pt x="56" y="118"/>
                  </a:lnTo>
                  <a:lnTo>
                    <a:pt x="48" y="138"/>
                  </a:lnTo>
                  <a:lnTo>
                    <a:pt x="68" y="160"/>
                  </a:lnTo>
                  <a:lnTo>
                    <a:pt x="86" y="174"/>
                  </a:lnTo>
                  <a:lnTo>
                    <a:pt x="82" y="192"/>
                  </a:lnTo>
                  <a:lnTo>
                    <a:pt x="56" y="198"/>
                  </a:lnTo>
                  <a:lnTo>
                    <a:pt x="44" y="216"/>
                  </a:lnTo>
                  <a:lnTo>
                    <a:pt x="50" y="234"/>
                  </a:lnTo>
                  <a:lnTo>
                    <a:pt x="18" y="254"/>
                  </a:lnTo>
                  <a:lnTo>
                    <a:pt x="22" y="278"/>
                  </a:lnTo>
                  <a:lnTo>
                    <a:pt x="38" y="304"/>
                  </a:lnTo>
                  <a:lnTo>
                    <a:pt x="24" y="326"/>
                  </a:lnTo>
                  <a:lnTo>
                    <a:pt x="42" y="338"/>
                  </a:lnTo>
                  <a:lnTo>
                    <a:pt x="66" y="344"/>
                  </a:lnTo>
                  <a:lnTo>
                    <a:pt x="36" y="388"/>
                  </a:lnTo>
                  <a:lnTo>
                    <a:pt x="20" y="426"/>
                  </a:lnTo>
                  <a:lnTo>
                    <a:pt x="0" y="458"/>
                  </a:lnTo>
                  <a:lnTo>
                    <a:pt x="22" y="482"/>
                  </a:lnTo>
                  <a:lnTo>
                    <a:pt x="44" y="494"/>
                  </a:lnTo>
                  <a:lnTo>
                    <a:pt x="74" y="480"/>
                  </a:lnTo>
                  <a:lnTo>
                    <a:pt x="94" y="466"/>
                  </a:lnTo>
                  <a:lnTo>
                    <a:pt x="120" y="466"/>
                  </a:lnTo>
                  <a:lnTo>
                    <a:pt x="120" y="450"/>
                  </a:lnTo>
                  <a:lnTo>
                    <a:pt x="108" y="434"/>
                  </a:lnTo>
                  <a:lnTo>
                    <a:pt x="120" y="422"/>
                  </a:lnTo>
                  <a:lnTo>
                    <a:pt x="150" y="422"/>
                  </a:lnTo>
                  <a:lnTo>
                    <a:pt x="182" y="404"/>
                  </a:lnTo>
                  <a:lnTo>
                    <a:pt x="210" y="432"/>
                  </a:lnTo>
                  <a:lnTo>
                    <a:pt x="224" y="442"/>
                  </a:lnTo>
                  <a:lnTo>
                    <a:pt x="268" y="440"/>
                  </a:lnTo>
                  <a:lnTo>
                    <a:pt x="288" y="454"/>
                  </a:lnTo>
                  <a:lnTo>
                    <a:pt x="308" y="442"/>
                  </a:lnTo>
                  <a:lnTo>
                    <a:pt x="362" y="440"/>
                  </a:lnTo>
                  <a:lnTo>
                    <a:pt x="386" y="450"/>
                  </a:lnTo>
                  <a:lnTo>
                    <a:pt x="404" y="436"/>
                  </a:lnTo>
                  <a:lnTo>
                    <a:pt x="406" y="416"/>
                  </a:lnTo>
                  <a:lnTo>
                    <a:pt x="430" y="412"/>
                  </a:lnTo>
                  <a:lnTo>
                    <a:pt x="462" y="390"/>
                  </a:lnTo>
                  <a:lnTo>
                    <a:pt x="484" y="374"/>
                  </a:lnTo>
                  <a:lnTo>
                    <a:pt x="500" y="386"/>
                  </a:lnTo>
                  <a:lnTo>
                    <a:pt x="504" y="400"/>
                  </a:lnTo>
                  <a:lnTo>
                    <a:pt x="524" y="396"/>
                  </a:lnTo>
                  <a:lnTo>
                    <a:pt x="534" y="378"/>
                  </a:lnTo>
                  <a:lnTo>
                    <a:pt x="522" y="354"/>
                  </a:lnTo>
                  <a:lnTo>
                    <a:pt x="524" y="322"/>
                  </a:lnTo>
                  <a:lnTo>
                    <a:pt x="548" y="318"/>
                  </a:lnTo>
                  <a:lnTo>
                    <a:pt x="570" y="328"/>
                  </a:lnTo>
                  <a:lnTo>
                    <a:pt x="598" y="326"/>
                  </a:lnTo>
                  <a:lnTo>
                    <a:pt x="604" y="314"/>
                  </a:lnTo>
                  <a:lnTo>
                    <a:pt x="606" y="288"/>
                  </a:lnTo>
                  <a:lnTo>
                    <a:pt x="622" y="280"/>
                  </a:lnTo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6" name="Freeform 142"/>
            <p:cNvSpPr>
              <a:spLocks/>
            </p:cNvSpPr>
            <p:nvPr/>
          </p:nvSpPr>
          <p:spPr bwMode="gray">
            <a:xfrm>
              <a:off x="5533703" y="2515142"/>
              <a:ext cx="563987" cy="391877"/>
            </a:xfrm>
            <a:custGeom>
              <a:avLst/>
              <a:gdLst>
                <a:gd name="T0" fmla="*/ 0 w 202"/>
                <a:gd name="T1" fmla="*/ 76 h 184"/>
                <a:gd name="T2" fmla="*/ 2 w 202"/>
                <a:gd name="T3" fmla="*/ 60 h 184"/>
                <a:gd name="T4" fmla="*/ 20 w 202"/>
                <a:gd name="T5" fmla="*/ 50 h 184"/>
                <a:gd name="T6" fmla="*/ 28 w 202"/>
                <a:gd name="T7" fmla="*/ 28 h 184"/>
                <a:gd name="T8" fmla="*/ 38 w 202"/>
                <a:gd name="T9" fmla="*/ 18 h 184"/>
                <a:gd name="T10" fmla="*/ 62 w 202"/>
                <a:gd name="T11" fmla="*/ 18 h 184"/>
                <a:gd name="T12" fmla="*/ 76 w 202"/>
                <a:gd name="T13" fmla="*/ 0 h 184"/>
                <a:gd name="T14" fmla="*/ 98 w 202"/>
                <a:gd name="T15" fmla="*/ 10 h 184"/>
                <a:gd name="T16" fmla="*/ 118 w 202"/>
                <a:gd name="T17" fmla="*/ 32 h 184"/>
                <a:gd name="T18" fmla="*/ 118 w 202"/>
                <a:gd name="T19" fmla="*/ 48 h 184"/>
                <a:gd name="T20" fmla="*/ 116 w 202"/>
                <a:gd name="T21" fmla="*/ 72 h 184"/>
                <a:gd name="T22" fmla="*/ 122 w 202"/>
                <a:gd name="T23" fmla="*/ 98 h 184"/>
                <a:gd name="T24" fmla="*/ 136 w 202"/>
                <a:gd name="T25" fmla="*/ 98 h 184"/>
                <a:gd name="T26" fmla="*/ 156 w 202"/>
                <a:gd name="T27" fmla="*/ 80 h 184"/>
                <a:gd name="T28" fmla="*/ 180 w 202"/>
                <a:gd name="T29" fmla="*/ 100 h 184"/>
                <a:gd name="T30" fmla="*/ 192 w 202"/>
                <a:gd name="T31" fmla="*/ 112 h 184"/>
                <a:gd name="T32" fmla="*/ 202 w 202"/>
                <a:gd name="T33" fmla="*/ 134 h 184"/>
                <a:gd name="T34" fmla="*/ 202 w 202"/>
                <a:gd name="T35" fmla="*/ 146 h 184"/>
                <a:gd name="T36" fmla="*/ 182 w 202"/>
                <a:gd name="T37" fmla="*/ 168 h 184"/>
                <a:gd name="T38" fmla="*/ 164 w 202"/>
                <a:gd name="T39" fmla="*/ 180 h 184"/>
                <a:gd name="T40" fmla="*/ 146 w 202"/>
                <a:gd name="T41" fmla="*/ 166 h 184"/>
                <a:gd name="T42" fmla="*/ 126 w 202"/>
                <a:gd name="T43" fmla="*/ 154 h 184"/>
                <a:gd name="T44" fmla="*/ 118 w 202"/>
                <a:gd name="T45" fmla="*/ 164 h 184"/>
                <a:gd name="T46" fmla="*/ 94 w 202"/>
                <a:gd name="T47" fmla="*/ 164 h 184"/>
                <a:gd name="T48" fmla="*/ 84 w 202"/>
                <a:gd name="T49" fmla="*/ 184 h 184"/>
                <a:gd name="T50" fmla="*/ 68 w 202"/>
                <a:gd name="T51" fmla="*/ 170 h 184"/>
                <a:gd name="T52" fmla="*/ 56 w 202"/>
                <a:gd name="T53" fmla="*/ 142 h 184"/>
                <a:gd name="T54" fmla="*/ 46 w 202"/>
                <a:gd name="T55" fmla="*/ 132 h 184"/>
                <a:gd name="T56" fmla="*/ 48 w 202"/>
                <a:gd name="T57" fmla="*/ 100 h 184"/>
                <a:gd name="T58" fmla="*/ 22 w 202"/>
                <a:gd name="T59" fmla="*/ 98 h 184"/>
                <a:gd name="T60" fmla="*/ 8 w 202"/>
                <a:gd name="T61" fmla="*/ 86 h 184"/>
                <a:gd name="T62" fmla="*/ 0 w 202"/>
                <a:gd name="T63" fmla="*/ 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2" h="184">
                  <a:moveTo>
                    <a:pt x="0" y="76"/>
                  </a:moveTo>
                  <a:lnTo>
                    <a:pt x="2" y="60"/>
                  </a:lnTo>
                  <a:lnTo>
                    <a:pt x="20" y="50"/>
                  </a:lnTo>
                  <a:lnTo>
                    <a:pt x="28" y="28"/>
                  </a:lnTo>
                  <a:lnTo>
                    <a:pt x="38" y="18"/>
                  </a:lnTo>
                  <a:lnTo>
                    <a:pt x="62" y="18"/>
                  </a:lnTo>
                  <a:lnTo>
                    <a:pt x="76" y="0"/>
                  </a:lnTo>
                  <a:lnTo>
                    <a:pt x="98" y="10"/>
                  </a:lnTo>
                  <a:lnTo>
                    <a:pt x="118" y="32"/>
                  </a:lnTo>
                  <a:lnTo>
                    <a:pt x="118" y="48"/>
                  </a:lnTo>
                  <a:lnTo>
                    <a:pt x="116" y="72"/>
                  </a:lnTo>
                  <a:lnTo>
                    <a:pt x="122" y="98"/>
                  </a:lnTo>
                  <a:lnTo>
                    <a:pt x="136" y="98"/>
                  </a:lnTo>
                  <a:lnTo>
                    <a:pt x="156" y="80"/>
                  </a:lnTo>
                  <a:lnTo>
                    <a:pt x="180" y="100"/>
                  </a:lnTo>
                  <a:lnTo>
                    <a:pt x="192" y="112"/>
                  </a:lnTo>
                  <a:lnTo>
                    <a:pt x="202" y="134"/>
                  </a:lnTo>
                  <a:lnTo>
                    <a:pt x="202" y="146"/>
                  </a:lnTo>
                  <a:lnTo>
                    <a:pt x="182" y="168"/>
                  </a:lnTo>
                  <a:lnTo>
                    <a:pt x="164" y="180"/>
                  </a:lnTo>
                  <a:lnTo>
                    <a:pt x="146" y="166"/>
                  </a:lnTo>
                  <a:lnTo>
                    <a:pt x="126" y="154"/>
                  </a:lnTo>
                  <a:lnTo>
                    <a:pt x="118" y="164"/>
                  </a:lnTo>
                  <a:lnTo>
                    <a:pt x="94" y="164"/>
                  </a:lnTo>
                  <a:lnTo>
                    <a:pt x="84" y="184"/>
                  </a:lnTo>
                  <a:lnTo>
                    <a:pt x="68" y="170"/>
                  </a:lnTo>
                  <a:lnTo>
                    <a:pt x="56" y="142"/>
                  </a:lnTo>
                  <a:lnTo>
                    <a:pt x="46" y="132"/>
                  </a:lnTo>
                  <a:lnTo>
                    <a:pt x="48" y="100"/>
                  </a:lnTo>
                  <a:lnTo>
                    <a:pt x="22" y="98"/>
                  </a:lnTo>
                  <a:lnTo>
                    <a:pt x="8" y="86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7" name="Freeform 143"/>
            <p:cNvSpPr>
              <a:spLocks/>
            </p:cNvSpPr>
            <p:nvPr/>
          </p:nvSpPr>
          <p:spPr bwMode="gray">
            <a:xfrm>
              <a:off x="6082799" y="2640869"/>
              <a:ext cx="350312" cy="218911"/>
            </a:xfrm>
            <a:custGeom>
              <a:avLst/>
              <a:gdLst>
                <a:gd name="T0" fmla="*/ 0 w 126"/>
                <a:gd name="T1" fmla="*/ 50 h 102"/>
                <a:gd name="T2" fmla="*/ 28 w 126"/>
                <a:gd name="T3" fmla="*/ 46 h 102"/>
                <a:gd name="T4" fmla="*/ 38 w 126"/>
                <a:gd name="T5" fmla="*/ 28 h 102"/>
                <a:gd name="T6" fmla="*/ 54 w 126"/>
                <a:gd name="T7" fmla="*/ 18 h 102"/>
                <a:gd name="T8" fmla="*/ 64 w 126"/>
                <a:gd name="T9" fmla="*/ 0 h 102"/>
                <a:gd name="T10" fmla="*/ 92 w 126"/>
                <a:gd name="T11" fmla="*/ 0 h 102"/>
                <a:gd name="T12" fmla="*/ 104 w 126"/>
                <a:gd name="T13" fmla="*/ 26 h 102"/>
                <a:gd name="T14" fmla="*/ 112 w 126"/>
                <a:gd name="T15" fmla="*/ 40 h 102"/>
                <a:gd name="T16" fmla="*/ 126 w 126"/>
                <a:gd name="T17" fmla="*/ 46 h 102"/>
                <a:gd name="T18" fmla="*/ 122 w 126"/>
                <a:gd name="T19" fmla="*/ 68 h 102"/>
                <a:gd name="T20" fmla="*/ 102 w 126"/>
                <a:gd name="T21" fmla="*/ 92 h 102"/>
                <a:gd name="T22" fmla="*/ 80 w 126"/>
                <a:gd name="T23" fmla="*/ 102 h 102"/>
                <a:gd name="T24" fmla="*/ 46 w 126"/>
                <a:gd name="T25" fmla="*/ 96 h 102"/>
                <a:gd name="T26" fmla="*/ 22 w 126"/>
                <a:gd name="T27" fmla="*/ 90 h 102"/>
                <a:gd name="T28" fmla="*/ 12 w 126"/>
                <a:gd name="T29" fmla="*/ 84 h 102"/>
                <a:gd name="T30" fmla="*/ 12 w 126"/>
                <a:gd name="T31" fmla="*/ 74 h 102"/>
                <a:gd name="T32" fmla="*/ 0 w 126"/>
                <a:gd name="T33" fmla="*/ 5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6" h="102">
                  <a:moveTo>
                    <a:pt x="0" y="50"/>
                  </a:moveTo>
                  <a:lnTo>
                    <a:pt x="28" y="46"/>
                  </a:lnTo>
                  <a:lnTo>
                    <a:pt x="38" y="28"/>
                  </a:lnTo>
                  <a:lnTo>
                    <a:pt x="54" y="18"/>
                  </a:lnTo>
                  <a:lnTo>
                    <a:pt x="64" y="0"/>
                  </a:lnTo>
                  <a:lnTo>
                    <a:pt x="92" y="0"/>
                  </a:lnTo>
                  <a:lnTo>
                    <a:pt x="104" y="26"/>
                  </a:lnTo>
                  <a:lnTo>
                    <a:pt x="112" y="40"/>
                  </a:lnTo>
                  <a:lnTo>
                    <a:pt x="126" y="46"/>
                  </a:lnTo>
                  <a:lnTo>
                    <a:pt x="122" y="68"/>
                  </a:lnTo>
                  <a:lnTo>
                    <a:pt x="102" y="92"/>
                  </a:lnTo>
                  <a:lnTo>
                    <a:pt x="80" y="102"/>
                  </a:lnTo>
                  <a:lnTo>
                    <a:pt x="46" y="96"/>
                  </a:lnTo>
                  <a:lnTo>
                    <a:pt x="22" y="90"/>
                  </a:lnTo>
                  <a:lnTo>
                    <a:pt x="12" y="84"/>
                  </a:lnTo>
                  <a:lnTo>
                    <a:pt x="12" y="74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8" name="Freeform 144"/>
            <p:cNvSpPr>
              <a:spLocks/>
            </p:cNvSpPr>
            <p:nvPr/>
          </p:nvSpPr>
          <p:spPr bwMode="gray">
            <a:xfrm>
              <a:off x="5856438" y="2210597"/>
              <a:ext cx="1068377" cy="1067528"/>
            </a:xfrm>
            <a:custGeom>
              <a:avLst/>
              <a:gdLst>
                <a:gd name="T0" fmla="*/ 2 w 384"/>
                <a:gd name="T1" fmla="*/ 190 h 500"/>
                <a:gd name="T2" fmla="*/ 6 w 384"/>
                <a:gd name="T3" fmla="*/ 240 h 500"/>
                <a:gd name="T4" fmla="*/ 40 w 384"/>
                <a:gd name="T5" fmla="*/ 222 h 500"/>
                <a:gd name="T6" fmla="*/ 76 w 384"/>
                <a:gd name="T7" fmla="*/ 254 h 500"/>
                <a:gd name="T8" fmla="*/ 112 w 384"/>
                <a:gd name="T9" fmla="*/ 230 h 500"/>
                <a:gd name="T10" fmla="*/ 138 w 384"/>
                <a:gd name="T11" fmla="*/ 202 h 500"/>
                <a:gd name="T12" fmla="*/ 178 w 384"/>
                <a:gd name="T13" fmla="*/ 228 h 500"/>
                <a:gd name="T14" fmla="*/ 200 w 384"/>
                <a:gd name="T15" fmla="*/ 248 h 500"/>
                <a:gd name="T16" fmla="*/ 176 w 384"/>
                <a:gd name="T17" fmla="*/ 294 h 500"/>
                <a:gd name="T18" fmla="*/ 118 w 384"/>
                <a:gd name="T19" fmla="*/ 298 h 500"/>
                <a:gd name="T20" fmla="*/ 86 w 384"/>
                <a:gd name="T21" fmla="*/ 288 h 500"/>
                <a:gd name="T22" fmla="*/ 46 w 384"/>
                <a:gd name="T23" fmla="*/ 324 h 500"/>
                <a:gd name="T24" fmla="*/ 36 w 384"/>
                <a:gd name="T25" fmla="*/ 362 h 500"/>
                <a:gd name="T26" fmla="*/ 22 w 384"/>
                <a:gd name="T27" fmla="*/ 388 h 500"/>
                <a:gd name="T28" fmla="*/ 20 w 384"/>
                <a:gd name="T29" fmla="*/ 418 h 500"/>
                <a:gd name="T30" fmla="*/ 50 w 384"/>
                <a:gd name="T31" fmla="*/ 430 h 500"/>
                <a:gd name="T32" fmla="*/ 90 w 384"/>
                <a:gd name="T33" fmla="*/ 496 h 500"/>
                <a:gd name="T34" fmla="*/ 140 w 384"/>
                <a:gd name="T35" fmla="*/ 488 h 500"/>
                <a:gd name="T36" fmla="*/ 196 w 384"/>
                <a:gd name="T37" fmla="*/ 482 h 500"/>
                <a:gd name="T38" fmla="*/ 222 w 384"/>
                <a:gd name="T39" fmla="*/ 498 h 500"/>
                <a:gd name="T40" fmla="*/ 272 w 384"/>
                <a:gd name="T41" fmla="*/ 462 h 500"/>
                <a:gd name="T42" fmla="*/ 334 w 384"/>
                <a:gd name="T43" fmla="*/ 422 h 500"/>
                <a:gd name="T44" fmla="*/ 364 w 384"/>
                <a:gd name="T45" fmla="*/ 334 h 500"/>
                <a:gd name="T46" fmla="*/ 374 w 384"/>
                <a:gd name="T47" fmla="*/ 312 h 500"/>
                <a:gd name="T48" fmla="*/ 372 w 384"/>
                <a:gd name="T49" fmla="*/ 292 h 500"/>
                <a:gd name="T50" fmla="*/ 384 w 384"/>
                <a:gd name="T51" fmla="*/ 266 h 500"/>
                <a:gd name="T52" fmla="*/ 344 w 384"/>
                <a:gd name="T53" fmla="*/ 240 h 500"/>
                <a:gd name="T54" fmla="*/ 306 w 384"/>
                <a:gd name="T55" fmla="*/ 232 h 500"/>
                <a:gd name="T56" fmla="*/ 300 w 384"/>
                <a:gd name="T57" fmla="*/ 194 h 500"/>
                <a:gd name="T58" fmla="*/ 294 w 384"/>
                <a:gd name="T59" fmla="*/ 168 h 500"/>
                <a:gd name="T60" fmla="*/ 314 w 384"/>
                <a:gd name="T61" fmla="*/ 136 h 500"/>
                <a:gd name="T62" fmla="*/ 288 w 384"/>
                <a:gd name="T63" fmla="*/ 98 h 500"/>
                <a:gd name="T64" fmla="*/ 254 w 384"/>
                <a:gd name="T65" fmla="*/ 60 h 500"/>
                <a:gd name="T66" fmla="*/ 206 w 384"/>
                <a:gd name="T67" fmla="*/ 40 h 500"/>
                <a:gd name="T68" fmla="*/ 184 w 384"/>
                <a:gd name="T69" fmla="*/ 8 h 500"/>
                <a:gd name="T70" fmla="*/ 146 w 384"/>
                <a:gd name="T71" fmla="*/ 0 h 500"/>
                <a:gd name="T72" fmla="*/ 102 w 384"/>
                <a:gd name="T73" fmla="*/ 16 h 500"/>
                <a:gd name="T74" fmla="*/ 70 w 384"/>
                <a:gd name="T75" fmla="*/ 42 h 500"/>
                <a:gd name="T76" fmla="*/ 100 w 384"/>
                <a:gd name="T77" fmla="*/ 60 h 500"/>
                <a:gd name="T78" fmla="*/ 92 w 384"/>
                <a:gd name="T79" fmla="*/ 92 h 500"/>
                <a:gd name="T80" fmla="*/ 60 w 384"/>
                <a:gd name="T81" fmla="*/ 106 h 500"/>
                <a:gd name="T82" fmla="*/ 52 w 384"/>
                <a:gd name="T83" fmla="*/ 132 h 500"/>
                <a:gd name="T84" fmla="*/ 60 w 384"/>
                <a:gd name="T85" fmla="*/ 158 h 500"/>
                <a:gd name="T86" fmla="*/ 42 w 384"/>
                <a:gd name="T87" fmla="*/ 174 h 500"/>
                <a:gd name="T88" fmla="*/ 2 w 384"/>
                <a:gd name="T89" fmla="*/ 176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4" h="500">
                  <a:moveTo>
                    <a:pt x="2" y="176"/>
                  </a:moveTo>
                  <a:lnTo>
                    <a:pt x="2" y="190"/>
                  </a:lnTo>
                  <a:lnTo>
                    <a:pt x="0" y="214"/>
                  </a:lnTo>
                  <a:lnTo>
                    <a:pt x="6" y="240"/>
                  </a:lnTo>
                  <a:lnTo>
                    <a:pt x="20" y="240"/>
                  </a:lnTo>
                  <a:lnTo>
                    <a:pt x="40" y="222"/>
                  </a:lnTo>
                  <a:lnTo>
                    <a:pt x="64" y="242"/>
                  </a:lnTo>
                  <a:lnTo>
                    <a:pt x="76" y="254"/>
                  </a:lnTo>
                  <a:lnTo>
                    <a:pt x="100" y="248"/>
                  </a:lnTo>
                  <a:lnTo>
                    <a:pt x="112" y="230"/>
                  </a:lnTo>
                  <a:lnTo>
                    <a:pt x="128" y="220"/>
                  </a:lnTo>
                  <a:lnTo>
                    <a:pt x="138" y="202"/>
                  </a:lnTo>
                  <a:lnTo>
                    <a:pt x="166" y="202"/>
                  </a:lnTo>
                  <a:lnTo>
                    <a:pt x="178" y="228"/>
                  </a:lnTo>
                  <a:lnTo>
                    <a:pt x="186" y="242"/>
                  </a:lnTo>
                  <a:lnTo>
                    <a:pt x="200" y="248"/>
                  </a:lnTo>
                  <a:lnTo>
                    <a:pt x="196" y="270"/>
                  </a:lnTo>
                  <a:lnTo>
                    <a:pt x="176" y="294"/>
                  </a:lnTo>
                  <a:lnTo>
                    <a:pt x="152" y="304"/>
                  </a:lnTo>
                  <a:lnTo>
                    <a:pt x="118" y="298"/>
                  </a:lnTo>
                  <a:lnTo>
                    <a:pt x="98" y="292"/>
                  </a:lnTo>
                  <a:lnTo>
                    <a:pt x="86" y="288"/>
                  </a:lnTo>
                  <a:lnTo>
                    <a:pt x="66" y="310"/>
                  </a:lnTo>
                  <a:lnTo>
                    <a:pt x="46" y="324"/>
                  </a:lnTo>
                  <a:lnTo>
                    <a:pt x="44" y="354"/>
                  </a:lnTo>
                  <a:lnTo>
                    <a:pt x="36" y="362"/>
                  </a:lnTo>
                  <a:lnTo>
                    <a:pt x="36" y="382"/>
                  </a:lnTo>
                  <a:lnTo>
                    <a:pt x="22" y="388"/>
                  </a:lnTo>
                  <a:lnTo>
                    <a:pt x="16" y="402"/>
                  </a:lnTo>
                  <a:lnTo>
                    <a:pt x="20" y="418"/>
                  </a:lnTo>
                  <a:lnTo>
                    <a:pt x="34" y="428"/>
                  </a:lnTo>
                  <a:lnTo>
                    <a:pt x="50" y="430"/>
                  </a:lnTo>
                  <a:lnTo>
                    <a:pt x="54" y="462"/>
                  </a:lnTo>
                  <a:lnTo>
                    <a:pt x="90" y="496"/>
                  </a:lnTo>
                  <a:lnTo>
                    <a:pt x="112" y="500"/>
                  </a:lnTo>
                  <a:lnTo>
                    <a:pt x="140" y="488"/>
                  </a:lnTo>
                  <a:lnTo>
                    <a:pt x="170" y="482"/>
                  </a:lnTo>
                  <a:lnTo>
                    <a:pt x="196" y="482"/>
                  </a:lnTo>
                  <a:lnTo>
                    <a:pt x="214" y="494"/>
                  </a:lnTo>
                  <a:lnTo>
                    <a:pt x="222" y="498"/>
                  </a:lnTo>
                  <a:lnTo>
                    <a:pt x="236" y="496"/>
                  </a:lnTo>
                  <a:lnTo>
                    <a:pt x="272" y="462"/>
                  </a:lnTo>
                  <a:lnTo>
                    <a:pt x="306" y="446"/>
                  </a:lnTo>
                  <a:lnTo>
                    <a:pt x="334" y="422"/>
                  </a:lnTo>
                  <a:lnTo>
                    <a:pt x="364" y="400"/>
                  </a:lnTo>
                  <a:lnTo>
                    <a:pt x="364" y="334"/>
                  </a:lnTo>
                  <a:lnTo>
                    <a:pt x="374" y="326"/>
                  </a:lnTo>
                  <a:lnTo>
                    <a:pt x="374" y="312"/>
                  </a:lnTo>
                  <a:lnTo>
                    <a:pt x="384" y="304"/>
                  </a:lnTo>
                  <a:lnTo>
                    <a:pt x="372" y="292"/>
                  </a:lnTo>
                  <a:lnTo>
                    <a:pt x="368" y="280"/>
                  </a:lnTo>
                  <a:lnTo>
                    <a:pt x="384" y="266"/>
                  </a:lnTo>
                  <a:lnTo>
                    <a:pt x="364" y="238"/>
                  </a:lnTo>
                  <a:lnTo>
                    <a:pt x="344" y="240"/>
                  </a:lnTo>
                  <a:lnTo>
                    <a:pt x="324" y="232"/>
                  </a:lnTo>
                  <a:lnTo>
                    <a:pt x="306" y="232"/>
                  </a:lnTo>
                  <a:lnTo>
                    <a:pt x="300" y="222"/>
                  </a:lnTo>
                  <a:lnTo>
                    <a:pt x="300" y="194"/>
                  </a:lnTo>
                  <a:lnTo>
                    <a:pt x="292" y="184"/>
                  </a:lnTo>
                  <a:lnTo>
                    <a:pt x="294" y="168"/>
                  </a:lnTo>
                  <a:lnTo>
                    <a:pt x="306" y="150"/>
                  </a:lnTo>
                  <a:lnTo>
                    <a:pt x="314" y="136"/>
                  </a:lnTo>
                  <a:lnTo>
                    <a:pt x="308" y="116"/>
                  </a:lnTo>
                  <a:lnTo>
                    <a:pt x="288" y="98"/>
                  </a:lnTo>
                  <a:lnTo>
                    <a:pt x="274" y="76"/>
                  </a:lnTo>
                  <a:lnTo>
                    <a:pt x="254" y="60"/>
                  </a:lnTo>
                  <a:lnTo>
                    <a:pt x="232" y="56"/>
                  </a:lnTo>
                  <a:lnTo>
                    <a:pt x="206" y="40"/>
                  </a:lnTo>
                  <a:lnTo>
                    <a:pt x="192" y="22"/>
                  </a:lnTo>
                  <a:lnTo>
                    <a:pt x="184" y="8"/>
                  </a:lnTo>
                  <a:lnTo>
                    <a:pt x="182" y="0"/>
                  </a:lnTo>
                  <a:lnTo>
                    <a:pt x="146" y="0"/>
                  </a:lnTo>
                  <a:lnTo>
                    <a:pt x="134" y="16"/>
                  </a:lnTo>
                  <a:lnTo>
                    <a:pt x="102" y="16"/>
                  </a:lnTo>
                  <a:lnTo>
                    <a:pt x="96" y="38"/>
                  </a:lnTo>
                  <a:lnTo>
                    <a:pt x="70" y="42"/>
                  </a:lnTo>
                  <a:lnTo>
                    <a:pt x="66" y="58"/>
                  </a:lnTo>
                  <a:lnTo>
                    <a:pt x="100" y="60"/>
                  </a:lnTo>
                  <a:lnTo>
                    <a:pt x="104" y="76"/>
                  </a:lnTo>
                  <a:lnTo>
                    <a:pt x="92" y="92"/>
                  </a:lnTo>
                  <a:lnTo>
                    <a:pt x="84" y="106"/>
                  </a:lnTo>
                  <a:lnTo>
                    <a:pt x="60" y="106"/>
                  </a:lnTo>
                  <a:lnTo>
                    <a:pt x="46" y="120"/>
                  </a:lnTo>
                  <a:lnTo>
                    <a:pt x="52" y="132"/>
                  </a:lnTo>
                  <a:lnTo>
                    <a:pt x="64" y="140"/>
                  </a:lnTo>
                  <a:lnTo>
                    <a:pt x="60" y="158"/>
                  </a:lnTo>
                  <a:lnTo>
                    <a:pt x="44" y="156"/>
                  </a:lnTo>
                  <a:lnTo>
                    <a:pt x="42" y="174"/>
                  </a:lnTo>
                  <a:lnTo>
                    <a:pt x="30" y="180"/>
                  </a:lnTo>
                  <a:lnTo>
                    <a:pt x="2" y="176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49" name="Freeform 145"/>
            <p:cNvSpPr>
              <a:spLocks/>
            </p:cNvSpPr>
            <p:nvPr/>
          </p:nvSpPr>
          <p:spPr bwMode="gray">
            <a:xfrm>
              <a:off x="6373662" y="2012831"/>
              <a:ext cx="1850400" cy="1172930"/>
            </a:xfrm>
            <a:custGeom>
              <a:avLst/>
              <a:gdLst>
                <a:gd name="T0" fmla="*/ 6 w 664"/>
                <a:gd name="T1" fmla="*/ 120 h 548"/>
                <a:gd name="T2" fmla="*/ 50 w 664"/>
                <a:gd name="T3" fmla="*/ 160 h 548"/>
                <a:gd name="T4" fmla="*/ 94 w 664"/>
                <a:gd name="T5" fmla="*/ 184 h 548"/>
                <a:gd name="T6" fmla="*/ 126 w 664"/>
                <a:gd name="T7" fmla="*/ 220 h 548"/>
                <a:gd name="T8" fmla="*/ 112 w 664"/>
                <a:gd name="T9" fmla="*/ 274 h 548"/>
                <a:gd name="T10" fmla="*/ 118 w 664"/>
                <a:gd name="T11" fmla="*/ 300 h 548"/>
                <a:gd name="T12" fmla="*/ 126 w 664"/>
                <a:gd name="T13" fmla="*/ 336 h 548"/>
                <a:gd name="T14" fmla="*/ 160 w 664"/>
                <a:gd name="T15" fmla="*/ 344 h 548"/>
                <a:gd name="T16" fmla="*/ 200 w 664"/>
                <a:gd name="T17" fmla="*/ 370 h 548"/>
                <a:gd name="T18" fmla="*/ 188 w 664"/>
                <a:gd name="T19" fmla="*/ 398 h 548"/>
                <a:gd name="T20" fmla="*/ 194 w 664"/>
                <a:gd name="T21" fmla="*/ 416 h 548"/>
                <a:gd name="T22" fmla="*/ 182 w 664"/>
                <a:gd name="T23" fmla="*/ 442 h 548"/>
                <a:gd name="T24" fmla="*/ 202 w 664"/>
                <a:gd name="T25" fmla="*/ 516 h 548"/>
                <a:gd name="T26" fmla="*/ 242 w 664"/>
                <a:gd name="T27" fmla="*/ 486 h 548"/>
                <a:gd name="T28" fmla="*/ 266 w 664"/>
                <a:gd name="T29" fmla="*/ 486 h 548"/>
                <a:gd name="T30" fmla="*/ 298 w 664"/>
                <a:gd name="T31" fmla="*/ 488 h 548"/>
                <a:gd name="T32" fmla="*/ 328 w 664"/>
                <a:gd name="T33" fmla="*/ 482 h 548"/>
                <a:gd name="T34" fmla="*/ 346 w 664"/>
                <a:gd name="T35" fmla="*/ 514 h 548"/>
                <a:gd name="T36" fmla="*/ 414 w 664"/>
                <a:gd name="T37" fmla="*/ 538 h 548"/>
                <a:gd name="T38" fmla="*/ 490 w 664"/>
                <a:gd name="T39" fmla="*/ 540 h 548"/>
                <a:gd name="T40" fmla="*/ 528 w 664"/>
                <a:gd name="T41" fmla="*/ 548 h 548"/>
                <a:gd name="T42" fmla="*/ 582 w 664"/>
                <a:gd name="T43" fmla="*/ 540 h 548"/>
                <a:gd name="T44" fmla="*/ 620 w 664"/>
                <a:gd name="T45" fmla="*/ 534 h 548"/>
                <a:gd name="T46" fmla="*/ 664 w 664"/>
                <a:gd name="T47" fmla="*/ 506 h 548"/>
                <a:gd name="T48" fmla="*/ 652 w 664"/>
                <a:gd name="T49" fmla="*/ 456 h 548"/>
                <a:gd name="T50" fmla="*/ 600 w 664"/>
                <a:gd name="T51" fmla="*/ 390 h 548"/>
                <a:gd name="T52" fmla="*/ 584 w 664"/>
                <a:gd name="T53" fmla="*/ 342 h 548"/>
                <a:gd name="T54" fmla="*/ 574 w 664"/>
                <a:gd name="T55" fmla="*/ 310 h 548"/>
                <a:gd name="T56" fmla="*/ 512 w 664"/>
                <a:gd name="T57" fmla="*/ 248 h 548"/>
                <a:gd name="T58" fmla="*/ 452 w 664"/>
                <a:gd name="T59" fmla="*/ 170 h 548"/>
                <a:gd name="T60" fmla="*/ 432 w 664"/>
                <a:gd name="T61" fmla="*/ 138 h 548"/>
                <a:gd name="T62" fmla="*/ 406 w 664"/>
                <a:gd name="T63" fmla="*/ 72 h 548"/>
                <a:gd name="T64" fmla="*/ 398 w 664"/>
                <a:gd name="T65" fmla="*/ 32 h 548"/>
                <a:gd name="T66" fmla="*/ 374 w 664"/>
                <a:gd name="T67" fmla="*/ 0 h 548"/>
                <a:gd name="T68" fmla="*/ 350 w 664"/>
                <a:gd name="T69" fmla="*/ 36 h 548"/>
                <a:gd name="T70" fmla="*/ 330 w 664"/>
                <a:gd name="T71" fmla="*/ 64 h 548"/>
                <a:gd name="T72" fmla="*/ 294 w 664"/>
                <a:gd name="T73" fmla="*/ 48 h 548"/>
                <a:gd name="T74" fmla="*/ 278 w 664"/>
                <a:gd name="T75" fmla="*/ 92 h 548"/>
                <a:gd name="T76" fmla="*/ 154 w 664"/>
                <a:gd name="T77" fmla="*/ 96 h 548"/>
                <a:gd name="T78" fmla="*/ 102 w 664"/>
                <a:gd name="T79" fmla="*/ 80 h 548"/>
                <a:gd name="T80" fmla="*/ 64 w 664"/>
                <a:gd name="T81" fmla="*/ 96 h 548"/>
                <a:gd name="T82" fmla="*/ 24 w 664"/>
                <a:gd name="T83" fmla="*/ 8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64" h="548">
                  <a:moveTo>
                    <a:pt x="0" y="104"/>
                  </a:moveTo>
                  <a:lnTo>
                    <a:pt x="6" y="120"/>
                  </a:lnTo>
                  <a:lnTo>
                    <a:pt x="24" y="144"/>
                  </a:lnTo>
                  <a:lnTo>
                    <a:pt x="50" y="160"/>
                  </a:lnTo>
                  <a:lnTo>
                    <a:pt x="72" y="164"/>
                  </a:lnTo>
                  <a:lnTo>
                    <a:pt x="94" y="184"/>
                  </a:lnTo>
                  <a:lnTo>
                    <a:pt x="104" y="204"/>
                  </a:lnTo>
                  <a:lnTo>
                    <a:pt x="126" y="220"/>
                  </a:lnTo>
                  <a:lnTo>
                    <a:pt x="132" y="240"/>
                  </a:lnTo>
                  <a:lnTo>
                    <a:pt x="112" y="274"/>
                  </a:lnTo>
                  <a:lnTo>
                    <a:pt x="110" y="288"/>
                  </a:lnTo>
                  <a:lnTo>
                    <a:pt x="118" y="300"/>
                  </a:lnTo>
                  <a:lnTo>
                    <a:pt x="118" y="328"/>
                  </a:lnTo>
                  <a:lnTo>
                    <a:pt x="126" y="336"/>
                  </a:lnTo>
                  <a:lnTo>
                    <a:pt x="144" y="336"/>
                  </a:lnTo>
                  <a:lnTo>
                    <a:pt x="160" y="344"/>
                  </a:lnTo>
                  <a:lnTo>
                    <a:pt x="182" y="344"/>
                  </a:lnTo>
                  <a:lnTo>
                    <a:pt x="200" y="370"/>
                  </a:lnTo>
                  <a:lnTo>
                    <a:pt x="186" y="384"/>
                  </a:lnTo>
                  <a:lnTo>
                    <a:pt x="188" y="398"/>
                  </a:lnTo>
                  <a:lnTo>
                    <a:pt x="202" y="408"/>
                  </a:lnTo>
                  <a:lnTo>
                    <a:pt x="194" y="416"/>
                  </a:lnTo>
                  <a:lnTo>
                    <a:pt x="192" y="432"/>
                  </a:lnTo>
                  <a:lnTo>
                    <a:pt x="182" y="442"/>
                  </a:lnTo>
                  <a:lnTo>
                    <a:pt x="182" y="506"/>
                  </a:lnTo>
                  <a:lnTo>
                    <a:pt x="202" y="516"/>
                  </a:lnTo>
                  <a:lnTo>
                    <a:pt x="226" y="514"/>
                  </a:lnTo>
                  <a:lnTo>
                    <a:pt x="242" y="486"/>
                  </a:lnTo>
                  <a:lnTo>
                    <a:pt x="258" y="474"/>
                  </a:lnTo>
                  <a:lnTo>
                    <a:pt x="266" y="486"/>
                  </a:lnTo>
                  <a:lnTo>
                    <a:pt x="266" y="498"/>
                  </a:lnTo>
                  <a:lnTo>
                    <a:pt x="298" y="488"/>
                  </a:lnTo>
                  <a:lnTo>
                    <a:pt x="302" y="480"/>
                  </a:lnTo>
                  <a:lnTo>
                    <a:pt x="328" y="482"/>
                  </a:lnTo>
                  <a:lnTo>
                    <a:pt x="346" y="500"/>
                  </a:lnTo>
                  <a:lnTo>
                    <a:pt x="346" y="514"/>
                  </a:lnTo>
                  <a:lnTo>
                    <a:pt x="378" y="516"/>
                  </a:lnTo>
                  <a:lnTo>
                    <a:pt x="414" y="538"/>
                  </a:lnTo>
                  <a:lnTo>
                    <a:pt x="442" y="546"/>
                  </a:lnTo>
                  <a:lnTo>
                    <a:pt x="490" y="540"/>
                  </a:lnTo>
                  <a:lnTo>
                    <a:pt x="518" y="540"/>
                  </a:lnTo>
                  <a:lnTo>
                    <a:pt x="528" y="548"/>
                  </a:lnTo>
                  <a:lnTo>
                    <a:pt x="558" y="536"/>
                  </a:lnTo>
                  <a:lnTo>
                    <a:pt x="582" y="540"/>
                  </a:lnTo>
                  <a:lnTo>
                    <a:pt x="602" y="546"/>
                  </a:lnTo>
                  <a:lnTo>
                    <a:pt x="620" y="534"/>
                  </a:lnTo>
                  <a:lnTo>
                    <a:pt x="646" y="506"/>
                  </a:lnTo>
                  <a:lnTo>
                    <a:pt x="664" y="506"/>
                  </a:lnTo>
                  <a:lnTo>
                    <a:pt x="660" y="492"/>
                  </a:lnTo>
                  <a:lnTo>
                    <a:pt x="652" y="456"/>
                  </a:lnTo>
                  <a:lnTo>
                    <a:pt x="648" y="438"/>
                  </a:lnTo>
                  <a:lnTo>
                    <a:pt x="600" y="390"/>
                  </a:lnTo>
                  <a:lnTo>
                    <a:pt x="590" y="372"/>
                  </a:lnTo>
                  <a:lnTo>
                    <a:pt x="584" y="342"/>
                  </a:lnTo>
                  <a:lnTo>
                    <a:pt x="568" y="334"/>
                  </a:lnTo>
                  <a:lnTo>
                    <a:pt x="574" y="310"/>
                  </a:lnTo>
                  <a:lnTo>
                    <a:pt x="544" y="288"/>
                  </a:lnTo>
                  <a:lnTo>
                    <a:pt x="512" y="248"/>
                  </a:lnTo>
                  <a:lnTo>
                    <a:pt x="492" y="218"/>
                  </a:lnTo>
                  <a:lnTo>
                    <a:pt x="452" y="170"/>
                  </a:lnTo>
                  <a:lnTo>
                    <a:pt x="438" y="144"/>
                  </a:lnTo>
                  <a:lnTo>
                    <a:pt x="432" y="138"/>
                  </a:lnTo>
                  <a:lnTo>
                    <a:pt x="432" y="110"/>
                  </a:lnTo>
                  <a:lnTo>
                    <a:pt x="406" y="72"/>
                  </a:lnTo>
                  <a:lnTo>
                    <a:pt x="398" y="54"/>
                  </a:lnTo>
                  <a:lnTo>
                    <a:pt x="398" y="32"/>
                  </a:lnTo>
                  <a:lnTo>
                    <a:pt x="384" y="10"/>
                  </a:lnTo>
                  <a:lnTo>
                    <a:pt x="374" y="0"/>
                  </a:lnTo>
                  <a:lnTo>
                    <a:pt x="350" y="0"/>
                  </a:lnTo>
                  <a:lnTo>
                    <a:pt x="350" y="36"/>
                  </a:lnTo>
                  <a:lnTo>
                    <a:pt x="342" y="66"/>
                  </a:lnTo>
                  <a:lnTo>
                    <a:pt x="330" y="64"/>
                  </a:lnTo>
                  <a:lnTo>
                    <a:pt x="316" y="48"/>
                  </a:lnTo>
                  <a:lnTo>
                    <a:pt x="294" y="48"/>
                  </a:lnTo>
                  <a:lnTo>
                    <a:pt x="278" y="60"/>
                  </a:lnTo>
                  <a:lnTo>
                    <a:pt x="278" y="92"/>
                  </a:lnTo>
                  <a:lnTo>
                    <a:pt x="270" y="98"/>
                  </a:lnTo>
                  <a:lnTo>
                    <a:pt x="154" y="96"/>
                  </a:lnTo>
                  <a:lnTo>
                    <a:pt x="136" y="82"/>
                  </a:lnTo>
                  <a:lnTo>
                    <a:pt x="102" y="80"/>
                  </a:lnTo>
                  <a:lnTo>
                    <a:pt x="92" y="94"/>
                  </a:lnTo>
                  <a:lnTo>
                    <a:pt x="64" y="96"/>
                  </a:lnTo>
                  <a:lnTo>
                    <a:pt x="50" y="84"/>
                  </a:lnTo>
                  <a:lnTo>
                    <a:pt x="24" y="86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0" name="Freeform 146"/>
            <p:cNvSpPr>
              <a:spLocks/>
            </p:cNvSpPr>
            <p:nvPr/>
          </p:nvSpPr>
          <p:spPr bwMode="gray">
            <a:xfrm>
              <a:off x="5396430" y="2955399"/>
              <a:ext cx="495669" cy="167561"/>
            </a:xfrm>
            <a:custGeom>
              <a:avLst/>
              <a:gdLst>
                <a:gd name="T0" fmla="*/ 0 w 178"/>
                <a:gd name="T1" fmla="*/ 44 h 78"/>
                <a:gd name="T2" fmla="*/ 6 w 178"/>
                <a:gd name="T3" fmla="*/ 24 h 78"/>
                <a:gd name="T4" fmla="*/ 20 w 178"/>
                <a:gd name="T5" fmla="*/ 8 h 78"/>
                <a:gd name="T6" fmla="*/ 32 w 178"/>
                <a:gd name="T7" fmla="*/ 2 h 78"/>
                <a:gd name="T8" fmla="*/ 64 w 178"/>
                <a:gd name="T9" fmla="*/ 4 h 78"/>
                <a:gd name="T10" fmla="*/ 74 w 178"/>
                <a:gd name="T11" fmla="*/ 12 h 78"/>
                <a:gd name="T12" fmla="*/ 88 w 178"/>
                <a:gd name="T13" fmla="*/ 0 h 78"/>
                <a:gd name="T14" fmla="*/ 108 w 178"/>
                <a:gd name="T15" fmla="*/ 0 h 78"/>
                <a:gd name="T16" fmla="*/ 126 w 178"/>
                <a:gd name="T17" fmla="*/ 8 h 78"/>
                <a:gd name="T18" fmla="*/ 138 w 178"/>
                <a:gd name="T19" fmla="*/ 0 h 78"/>
                <a:gd name="T20" fmla="*/ 166 w 178"/>
                <a:gd name="T21" fmla="*/ 2 h 78"/>
                <a:gd name="T22" fmla="*/ 178 w 178"/>
                <a:gd name="T23" fmla="*/ 10 h 78"/>
                <a:gd name="T24" fmla="*/ 174 w 178"/>
                <a:gd name="T25" fmla="*/ 28 h 78"/>
                <a:gd name="T26" fmla="*/ 160 w 178"/>
                <a:gd name="T27" fmla="*/ 38 h 78"/>
                <a:gd name="T28" fmla="*/ 138 w 178"/>
                <a:gd name="T29" fmla="*/ 38 h 78"/>
                <a:gd name="T30" fmla="*/ 108 w 178"/>
                <a:gd name="T31" fmla="*/ 62 h 78"/>
                <a:gd name="T32" fmla="*/ 88 w 178"/>
                <a:gd name="T33" fmla="*/ 78 h 78"/>
                <a:gd name="T34" fmla="*/ 70 w 178"/>
                <a:gd name="T35" fmla="*/ 74 h 78"/>
                <a:gd name="T36" fmla="*/ 52 w 178"/>
                <a:gd name="T37" fmla="*/ 58 h 78"/>
                <a:gd name="T38" fmla="*/ 30 w 178"/>
                <a:gd name="T39" fmla="*/ 62 h 78"/>
                <a:gd name="T40" fmla="*/ 20 w 178"/>
                <a:gd name="T41" fmla="*/ 68 h 78"/>
                <a:gd name="T42" fmla="*/ 6 w 178"/>
                <a:gd name="T43" fmla="*/ 56 h 78"/>
                <a:gd name="T44" fmla="*/ 0 w 178"/>
                <a:gd name="T45" fmla="*/ 4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8" h="78">
                  <a:moveTo>
                    <a:pt x="0" y="44"/>
                  </a:moveTo>
                  <a:lnTo>
                    <a:pt x="6" y="24"/>
                  </a:lnTo>
                  <a:lnTo>
                    <a:pt x="20" y="8"/>
                  </a:lnTo>
                  <a:lnTo>
                    <a:pt x="32" y="2"/>
                  </a:lnTo>
                  <a:lnTo>
                    <a:pt x="64" y="4"/>
                  </a:lnTo>
                  <a:lnTo>
                    <a:pt x="74" y="12"/>
                  </a:lnTo>
                  <a:lnTo>
                    <a:pt x="88" y="0"/>
                  </a:lnTo>
                  <a:lnTo>
                    <a:pt x="108" y="0"/>
                  </a:lnTo>
                  <a:lnTo>
                    <a:pt x="126" y="8"/>
                  </a:lnTo>
                  <a:lnTo>
                    <a:pt x="138" y="0"/>
                  </a:lnTo>
                  <a:lnTo>
                    <a:pt x="166" y="2"/>
                  </a:lnTo>
                  <a:lnTo>
                    <a:pt x="178" y="10"/>
                  </a:lnTo>
                  <a:lnTo>
                    <a:pt x="174" y="28"/>
                  </a:lnTo>
                  <a:lnTo>
                    <a:pt x="160" y="38"/>
                  </a:lnTo>
                  <a:lnTo>
                    <a:pt x="138" y="38"/>
                  </a:lnTo>
                  <a:lnTo>
                    <a:pt x="108" y="62"/>
                  </a:lnTo>
                  <a:lnTo>
                    <a:pt x="88" y="78"/>
                  </a:lnTo>
                  <a:lnTo>
                    <a:pt x="70" y="74"/>
                  </a:lnTo>
                  <a:lnTo>
                    <a:pt x="52" y="58"/>
                  </a:lnTo>
                  <a:lnTo>
                    <a:pt x="30" y="62"/>
                  </a:lnTo>
                  <a:lnTo>
                    <a:pt x="20" y="68"/>
                  </a:lnTo>
                  <a:lnTo>
                    <a:pt x="6" y="56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1" name="Freeform 147"/>
            <p:cNvSpPr>
              <a:spLocks/>
            </p:cNvSpPr>
            <p:nvPr/>
          </p:nvSpPr>
          <p:spPr bwMode="gray">
            <a:xfrm>
              <a:off x="5510225" y="3148678"/>
              <a:ext cx="1292227" cy="862130"/>
            </a:xfrm>
            <a:custGeom>
              <a:avLst/>
              <a:gdLst>
                <a:gd name="T0" fmla="*/ 220 w 464"/>
                <a:gd name="T1" fmla="*/ 62 h 404"/>
                <a:gd name="T2" fmla="*/ 270 w 464"/>
                <a:gd name="T3" fmla="*/ 56 h 404"/>
                <a:gd name="T4" fmla="*/ 326 w 464"/>
                <a:gd name="T5" fmla="*/ 48 h 404"/>
                <a:gd name="T6" fmla="*/ 366 w 464"/>
                <a:gd name="T7" fmla="*/ 62 h 404"/>
                <a:gd name="T8" fmla="*/ 394 w 464"/>
                <a:gd name="T9" fmla="*/ 104 h 404"/>
                <a:gd name="T10" fmla="*/ 372 w 464"/>
                <a:gd name="T11" fmla="*/ 122 h 404"/>
                <a:gd name="T12" fmla="*/ 356 w 464"/>
                <a:gd name="T13" fmla="*/ 160 h 404"/>
                <a:gd name="T14" fmla="*/ 384 w 464"/>
                <a:gd name="T15" fmla="*/ 220 h 404"/>
                <a:gd name="T16" fmla="*/ 352 w 464"/>
                <a:gd name="T17" fmla="*/ 300 h 404"/>
                <a:gd name="T18" fmla="*/ 400 w 464"/>
                <a:gd name="T19" fmla="*/ 324 h 404"/>
                <a:gd name="T20" fmla="*/ 444 w 464"/>
                <a:gd name="T21" fmla="*/ 312 h 404"/>
                <a:gd name="T22" fmla="*/ 458 w 464"/>
                <a:gd name="T23" fmla="*/ 370 h 404"/>
                <a:gd name="T24" fmla="*/ 462 w 464"/>
                <a:gd name="T25" fmla="*/ 390 h 404"/>
                <a:gd name="T26" fmla="*/ 410 w 464"/>
                <a:gd name="T27" fmla="*/ 404 h 404"/>
                <a:gd name="T28" fmla="*/ 372 w 464"/>
                <a:gd name="T29" fmla="*/ 354 h 404"/>
                <a:gd name="T30" fmla="*/ 320 w 464"/>
                <a:gd name="T31" fmla="*/ 374 h 404"/>
                <a:gd name="T32" fmla="*/ 286 w 464"/>
                <a:gd name="T33" fmla="*/ 370 h 404"/>
                <a:gd name="T34" fmla="*/ 272 w 464"/>
                <a:gd name="T35" fmla="*/ 336 h 404"/>
                <a:gd name="T36" fmla="*/ 236 w 464"/>
                <a:gd name="T37" fmla="*/ 350 h 404"/>
                <a:gd name="T38" fmla="*/ 208 w 464"/>
                <a:gd name="T39" fmla="*/ 388 h 404"/>
                <a:gd name="T40" fmla="*/ 160 w 464"/>
                <a:gd name="T41" fmla="*/ 398 h 404"/>
                <a:gd name="T42" fmla="*/ 136 w 464"/>
                <a:gd name="T43" fmla="*/ 352 h 404"/>
                <a:gd name="T44" fmla="*/ 116 w 464"/>
                <a:gd name="T45" fmla="*/ 340 h 404"/>
                <a:gd name="T46" fmla="*/ 134 w 464"/>
                <a:gd name="T47" fmla="*/ 298 h 404"/>
                <a:gd name="T48" fmla="*/ 106 w 464"/>
                <a:gd name="T49" fmla="*/ 264 h 404"/>
                <a:gd name="T50" fmla="*/ 54 w 464"/>
                <a:gd name="T51" fmla="*/ 242 h 404"/>
                <a:gd name="T52" fmla="*/ 64 w 464"/>
                <a:gd name="T53" fmla="*/ 206 h 404"/>
                <a:gd name="T54" fmla="*/ 48 w 464"/>
                <a:gd name="T55" fmla="*/ 172 h 404"/>
                <a:gd name="T56" fmla="*/ 30 w 464"/>
                <a:gd name="T57" fmla="*/ 158 h 404"/>
                <a:gd name="T58" fmla="*/ 0 w 464"/>
                <a:gd name="T59" fmla="*/ 146 h 404"/>
                <a:gd name="T60" fmla="*/ 8 w 464"/>
                <a:gd name="T61" fmla="*/ 112 h 404"/>
                <a:gd name="T62" fmla="*/ 52 w 464"/>
                <a:gd name="T63" fmla="*/ 44 h 404"/>
                <a:gd name="T64" fmla="*/ 92 w 464"/>
                <a:gd name="T65" fmla="*/ 0 h 404"/>
                <a:gd name="T66" fmla="*/ 152 w 464"/>
                <a:gd name="T67" fmla="*/ 20 h 404"/>
                <a:gd name="T68" fmla="*/ 176 w 464"/>
                <a:gd name="T69" fmla="*/ 36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64" h="404">
                  <a:moveTo>
                    <a:pt x="184" y="28"/>
                  </a:moveTo>
                  <a:lnTo>
                    <a:pt x="220" y="62"/>
                  </a:lnTo>
                  <a:lnTo>
                    <a:pt x="242" y="66"/>
                  </a:lnTo>
                  <a:lnTo>
                    <a:pt x="270" y="56"/>
                  </a:lnTo>
                  <a:lnTo>
                    <a:pt x="292" y="50"/>
                  </a:lnTo>
                  <a:lnTo>
                    <a:pt x="326" y="48"/>
                  </a:lnTo>
                  <a:lnTo>
                    <a:pt x="350" y="62"/>
                  </a:lnTo>
                  <a:lnTo>
                    <a:pt x="366" y="62"/>
                  </a:lnTo>
                  <a:lnTo>
                    <a:pt x="370" y="78"/>
                  </a:lnTo>
                  <a:lnTo>
                    <a:pt x="394" y="104"/>
                  </a:lnTo>
                  <a:lnTo>
                    <a:pt x="400" y="122"/>
                  </a:lnTo>
                  <a:lnTo>
                    <a:pt x="372" y="122"/>
                  </a:lnTo>
                  <a:lnTo>
                    <a:pt x="356" y="140"/>
                  </a:lnTo>
                  <a:lnTo>
                    <a:pt x="356" y="160"/>
                  </a:lnTo>
                  <a:lnTo>
                    <a:pt x="384" y="194"/>
                  </a:lnTo>
                  <a:lnTo>
                    <a:pt x="384" y="220"/>
                  </a:lnTo>
                  <a:lnTo>
                    <a:pt x="352" y="260"/>
                  </a:lnTo>
                  <a:lnTo>
                    <a:pt x="352" y="300"/>
                  </a:lnTo>
                  <a:lnTo>
                    <a:pt x="378" y="320"/>
                  </a:lnTo>
                  <a:lnTo>
                    <a:pt x="400" y="324"/>
                  </a:lnTo>
                  <a:lnTo>
                    <a:pt x="418" y="312"/>
                  </a:lnTo>
                  <a:lnTo>
                    <a:pt x="444" y="312"/>
                  </a:lnTo>
                  <a:lnTo>
                    <a:pt x="448" y="346"/>
                  </a:lnTo>
                  <a:lnTo>
                    <a:pt x="458" y="370"/>
                  </a:lnTo>
                  <a:lnTo>
                    <a:pt x="464" y="376"/>
                  </a:lnTo>
                  <a:lnTo>
                    <a:pt x="462" y="390"/>
                  </a:lnTo>
                  <a:lnTo>
                    <a:pt x="438" y="404"/>
                  </a:lnTo>
                  <a:lnTo>
                    <a:pt x="410" y="404"/>
                  </a:lnTo>
                  <a:lnTo>
                    <a:pt x="390" y="382"/>
                  </a:lnTo>
                  <a:lnTo>
                    <a:pt x="372" y="354"/>
                  </a:lnTo>
                  <a:lnTo>
                    <a:pt x="338" y="358"/>
                  </a:lnTo>
                  <a:lnTo>
                    <a:pt x="320" y="374"/>
                  </a:lnTo>
                  <a:lnTo>
                    <a:pt x="304" y="382"/>
                  </a:lnTo>
                  <a:lnTo>
                    <a:pt x="286" y="370"/>
                  </a:lnTo>
                  <a:lnTo>
                    <a:pt x="288" y="346"/>
                  </a:lnTo>
                  <a:lnTo>
                    <a:pt x="272" y="336"/>
                  </a:lnTo>
                  <a:lnTo>
                    <a:pt x="244" y="338"/>
                  </a:lnTo>
                  <a:lnTo>
                    <a:pt x="236" y="350"/>
                  </a:lnTo>
                  <a:lnTo>
                    <a:pt x="236" y="368"/>
                  </a:lnTo>
                  <a:lnTo>
                    <a:pt x="208" y="388"/>
                  </a:lnTo>
                  <a:lnTo>
                    <a:pt x="186" y="400"/>
                  </a:lnTo>
                  <a:lnTo>
                    <a:pt x="160" y="398"/>
                  </a:lnTo>
                  <a:lnTo>
                    <a:pt x="160" y="374"/>
                  </a:lnTo>
                  <a:lnTo>
                    <a:pt x="136" y="352"/>
                  </a:lnTo>
                  <a:lnTo>
                    <a:pt x="126" y="352"/>
                  </a:lnTo>
                  <a:lnTo>
                    <a:pt x="116" y="340"/>
                  </a:lnTo>
                  <a:lnTo>
                    <a:pt x="118" y="312"/>
                  </a:lnTo>
                  <a:lnTo>
                    <a:pt x="134" y="298"/>
                  </a:lnTo>
                  <a:lnTo>
                    <a:pt x="120" y="270"/>
                  </a:lnTo>
                  <a:lnTo>
                    <a:pt x="106" y="264"/>
                  </a:lnTo>
                  <a:lnTo>
                    <a:pt x="76" y="262"/>
                  </a:lnTo>
                  <a:lnTo>
                    <a:pt x="54" y="242"/>
                  </a:lnTo>
                  <a:lnTo>
                    <a:pt x="56" y="212"/>
                  </a:lnTo>
                  <a:lnTo>
                    <a:pt x="64" y="206"/>
                  </a:lnTo>
                  <a:lnTo>
                    <a:pt x="64" y="182"/>
                  </a:lnTo>
                  <a:lnTo>
                    <a:pt x="48" y="172"/>
                  </a:lnTo>
                  <a:lnTo>
                    <a:pt x="46" y="140"/>
                  </a:lnTo>
                  <a:lnTo>
                    <a:pt x="30" y="158"/>
                  </a:lnTo>
                  <a:lnTo>
                    <a:pt x="10" y="162"/>
                  </a:lnTo>
                  <a:lnTo>
                    <a:pt x="0" y="146"/>
                  </a:lnTo>
                  <a:lnTo>
                    <a:pt x="2" y="120"/>
                  </a:lnTo>
                  <a:lnTo>
                    <a:pt x="8" y="112"/>
                  </a:lnTo>
                  <a:lnTo>
                    <a:pt x="8" y="86"/>
                  </a:lnTo>
                  <a:lnTo>
                    <a:pt x="52" y="44"/>
                  </a:lnTo>
                  <a:lnTo>
                    <a:pt x="80" y="18"/>
                  </a:lnTo>
                  <a:lnTo>
                    <a:pt x="92" y="0"/>
                  </a:lnTo>
                  <a:lnTo>
                    <a:pt x="134" y="4"/>
                  </a:lnTo>
                  <a:lnTo>
                    <a:pt x="152" y="20"/>
                  </a:lnTo>
                  <a:lnTo>
                    <a:pt x="162" y="38"/>
                  </a:lnTo>
                  <a:lnTo>
                    <a:pt x="176" y="36"/>
                  </a:lnTo>
                  <a:lnTo>
                    <a:pt x="184" y="28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2" name="Freeform 148"/>
            <p:cNvSpPr>
              <a:spLocks/>
            </p:cNvSpPr>
            <p:nvPr/>
          </p:nvSpPr>
          <p:spPr bwMode="gray">
            <a:xfrm>
              <a:off x="6485959" y="3605662"/>
              <a:ext cx="229665" cy="221613"/>
            </a:xfrm>
            <a:custGeom>
              <a:avLst/>
              <a:gdLst>
                <a:gd name="T0" fmla="*/ 32 w 82"/>
                <a:gd name="T1" fmla="*/ 0 h 104"/>
                <a:gd name="T2" fmla="*/ 0 w 82"/>
                <a:gd name="T3" fmla="*/ 40 h 104"/>
                <a:gd name="T4" fmla="*/ 0 w 82"/>
                <a:gd name="T5" fmla="*/ 80 h 104"/>
                <a:gd name="T6" fmla="*/ 24 w 82"/>
                <a:gd name="T7" fmla="*/ 100 h 104"/>
                <a:gd name="T8" fmla="*/ 48 w 82"/>
                <a:gd name="T9" fmla="*/ 104 h 104"/>
                <a:gd name="T10" fmla="*/ 66 w 82"/>
                <a:gd name="T11" fmla="*/ 92 h 104"/>
                <a:gd name="T12" fmla="*/ 68 w 82"/>
                <a:gd name="T13" fmla="*/ 66 h 104"/>
                <a:gd name="T14" fmla="*/ 82 w 82"/>
                <a:gd name="T15" fmla="*/ 46 h 104"/>
                <a:gd name="T16" fmla="*/ 80 w 82"/>
                <a:gd name="T17" fmla="*/ 24 h 104"/>
                <a:gd name="T18" fmla="*/ 66 w 82"/>
                <a:gd name="T19" fmla="*/ 8 h 104"/>
                <a:gd name="T20" fmla="*/ 44 w 82"/>
                <a:gd name="T21" fmla="*/ 6 h 104"/>
                <a:gd name="T22" fmla="*/ 32 w 82"/>
                <a:gd name="T23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104">
                  <a:moveTo>
                    <a:pt x="32" y="0"/>
                  </a:moveTo>
                  <a:lnTo>
                    <a:pt x="0" y="40"/>
                  </a:lnTo>
                  <a:lnTo>
                    <a:pt x="0" y="80"/>
                  </a:lnTo>
                  <a:lnTo>
                    <a:pt x="24" y="100"/>
                  </a:lnTo>
                  <a:lnTo>
                    <a:pt x="48" y="104"/>
                  </a:lnTo>
                  <a:lnTo>
                    <a:pt x="66" y="92"/>
                  </a:lnTo>
                  <a:lnTo>
                    <a:pt x="68" y="66"/>
                  </a:lnTo>
                  <a:lnTo>
                    <a:pt x="82" y="46"/>
                  </a:lnTo>
                  <a:lnTo>
                    <a:pt x="80" y="24"/>
                  </a:lnTo>
                  <a:lnTo>
                    <a:pt x="66" y="8"/>
                  </a:lnTo>
                  <a:lnTo>
                    <a:pt x="44" y="6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3" name="Freeform 149"/>
            <p:cNvSpPr>
              <a:spLocks/>
            </p:cNvSpPr>
            <p:nvPr/>
          </p:nvSpPr>
          <p:spPr bwMode="gray">
            <a:xfrm>
              <a:off x="6500462" y="2999832"/>
              <a:ext cx="1085820" cy="975640"/>
            </a:xfrm>
            <a:custGeom>
              <a:avLst/>
              <a:gdLst>
                <a:gd name="T0" fmla="*/ 138 w 390"/>
                <a:gd name="T1" fmla="*/ 32 h 456"/>
                <a:gd name="T2" fmla="*/ 108 w 390"/>
                <a:gd name="T3" fmla="*/ 52 h 456"/>
                <a:gd name="T4" fmla="*/ 80 w 390"/>
                <a:gd name="T5" fmla="*/ 76 h 456"/>
                <a:gd name="T6" fmla="*/ 46 w 390"/>
                <a:gd name="T7" fmla="*/ 92 h 456"/>
                <a:gd name="T8" fmla="*/ 10 w 390"/>
                <a:gd name="T9" fmla="*/ 126 h 456"/>
                <a:gd name="T10" fmla="*/ 12 w 390"/>
                <a:gd name="T11" fmla="*/ 142 h 456"/>
                <a:gd name="T12" fmla="*/ 38 w 390"/>
                <a:gd name="T13" fmla="*/ 168 h 456"/>
                <a:gd name="T14" fmla="*/ 44 w 390"/>
                <a:gd name="T15" fmla="*/ 186 h 456"/>
                <a:gd name="T16" fmla="*/ 16 w 390"/>
                <a:gd name="T17" fmla="*/ 186 h 456"/>
                <a:gd name="T18" fmla="*/ 0 w 390"/>
                <a:gd name="T19" fmla="*/ 204 h 456"/>
                <a:gd name="T20" fmla="*/ 0 w 390"/>
                <a:gd name="T21" fmla="*/ 224 h 456"/>
                <a:gd name="T22" fmla="*/ 28 w 390"/>
                <a:gd name="T23" fmla="*/ 258 h 456"/>
                <a:gd name="T24" fmla="*/ 28 w 390"/>
                <a:gd name="T25" fmla="*/ 286 h 456"/>
                <a:gd name="T26" fmla="*/ 40 w 390"/>
                <a:gd name="T27" fmla="*/ 290 h 456"/>
                <a:gd name="T28" fmla="*/ 62 w 390"/>
                <a:gd name="T29" fmla="*/ 294 h 456"/>
                <a:gd name="T30" fmla="*/ 78 w 390"/>
                <a:gd name="T31" fmla="*/ 308 h 456"/>
                <a:gd name="T32" fmla="*/ 78 w 390"/>
                <a:gd name="T33" fmla="*/ 330 h 456"/>
                <a:gd name="T34" fmla="*/ 64 w 390"/>
                <a:gd name="T35" fmla="*/ 350 h 456"/>
                <a:gd name="T36" fmla="*/ 62 w 390"/>
                <a:gd name="T37" fmla="*/ 376 h 456"/>
                <a:gd name="T38" fmla="*/ 86 w 390"/>
                <a:gd name="T39" fmla="*/ 376 h 456"/>
                <a:gd name="T40" fmla="*/ 92 w 390"/>
                <a:gd name="T41" fmla="*/ 412 h 456"/>
                <a:gd name="T42" fmla="*/ 102 w 390"/>
                <a:gd name="T43" fmla="*/ 434 h 456"/>
                <a:gd name="T44" fmla="*/ 108 w 390"/>
                <a:gd name="T45" fmla="*/ 440 h 456"/>
                <a:gd name="T46" fmla="*/ 130 w 390"/>
                <a:gd name="T47" fmla="*/ 450 h 456"/>
                <a:gd name="T48" fmla="*/ 162 w 390"/>
                <a:gd name="T49" fmla="*/ 456 h 456"/>
                <a:gd name="T50" fmla="*/ 192 w 390"/>
                <a:gd name="T51" fmla="*/ 448 h 456"/>
                <a:gd name="T52" fmla="*/ 206 w 390"/>
                <a:gd name="T53" fmla="*/ 416 h 456"/>
                <a:gd name="T54" fmla="*/ 218 w 390"/>
                <a:gd name="T55" fmla="*/ 396 h 456"/>
                <a:gd name="T56" fmla="*/ 230 w 390"/>
                <a:gd name="T57" fmla="*/ 392 h 456"/>
                <a:gd name="T58" fmla="*/ 234 w 390"/>
                <a:gd name="T59" fmla="*/ 374 h 456"/>
                <a:gd name="T60" fmla="*/ 212 w 390"/>
                <a:gd name="T61" fmla="*/ 364 h 456"/>
                <a:gd name="T62" fmla="*/ 182 w 390"/>
                <a:gd name="T63" fmla="*/ 360 h 456"/>
                <a:gd name="T64" fmla="*/ 170 w 390"/>
                <a:gd name="T65" fmla="*/ 340 h 456"/>
                <a:gd name="T66" fmla="*/ 180 w 390"/>
                <a:gd name="T67" fmla="*/ 318 h 456"/>
                <a:gd name="T68" fmla="*/ 188 w 390"/>
                <a:gd name="T69" fmla="*/ 288 h 456"/>
                <a:gd name="T70" fmla="*/ 182 w 390"/>
                <a:gd name="T71" fmla="*/ 256 h 456"/>
                <a:gd name="T72" fmla="*/ 170 w 390"/>
                <a:gd name="T73" fmla="*/ 244 h 456"/>
                <a:gd name="T74" fmla="*/ 184 w 390"/>
                <a:gd name="T75" fmla="*/ 218 h 456"/>
                <a:gd name="T76" fmla="*/ 232 w 390"/>
                <a:gd name="T77" fmla="*/ 176 h 456"/>
                <a:gd name="T78" fmla="*/ 272 w 390"/>
                <a:gd name="T79" fmla="*/ 156 h 456"/>
                <a:gd name="T80" fmla="*/ 284 w 390"/>
                <a:gd name="T81" fmla="*/ 140 h 456"/>
                <a:gd name="T82" fmla="*/ 298 w 390"/>
                <a:gd name="T83" fmla="*/ 148 h 456"/>
                <a:gd name="T84" fmla="*/ 302 w 390"/>
                <a:gd name="T85" fmla="*/ 162 h 456"/>
                <a:gd name="T86" fmla="*/ 326 w 390"/>
                <a:gd name="T87" fmla="*/ 168 h 456"/>
                <a:gd name="T88" fmla="*/ 348 w 390"/>
                <a:gd name="T89" fmla="*/ 152 h 456"/>
                <a:gd name="T90" fmla="*/ 348 w 390"/>
                <a:gd name="T91" fmla="*/ 120 h 456"/>
                <a:gd name="T92" fmla="*/ 364 w 390"/>
                <a:gd name="T93" fmla="*/ 98 h 456"/>
                <a:gd name="T94" fmla="*/ 390 w 390"/>
                <a:gd name="T95" fmla="*/ 70 h 456"/>
                <a:gd name="T96" fmla="*/ 370 w 390"/>
                <a:gd name="T97" fmla="*/ 62 h 456"/>
                <a:gd name="T98" fmla="*/ 334 w 390"/>
                <a:gd name="T99" fmla="*/ 42 h 456"/>
                <a:gd name="T100" fmla="*/ 302 w 390"/>
                <a:gd name="T101" fmla="*/ 40 h 456"/>
                <a:gd name="T102" fmla="*/ 302 w 390"/>
                <a:gd name="T103" fmla="*/ 24 h 456"/>
                <a:gd name="T104" fmla="*/ 284 w 390"/>
                <a:gd name="T105" fmla="*/ 8 h 456"/>
                <a:gd name="T106" fmla="*/ 258 w 390"/>
                <a:gd name="T107" fmla="*/ 6 h 456"/>
                <a:gd name="T108" fmla="*/ 254 w 390"/>
                <a:gd name="T109" fmla="*/ 14 h 456"/>
                <a:gd name="T110" fmla="*/ 224 w 390"/>
                <a:gd name="T111" fmla="*/ 22 h 456"/>
                <a:gd name="T112" fmla="*/ 222 w 390"/>
                <a:gd name="T113" fmla="*/ 12 h 456"/>
                <a:gd name="T114" fmla="*/ 214 w 390"/>
                <a:gd name="T115" fmla="*/ 0 h 456"/>
                <a:gd name="T116" fmla="*/ 198 w 390"/>
                <a:gd name="T117" fmla="*/ 12 h 456"/>
                <a:gd name="T118" fmla="*/ 184 w 390"/>
                <a:gd name="T119" fmla="*/ 38 h 456"/>
                <a:gd name="T120" fmla="*/ 160 w 390"/>
                <a:gd name="T121" fmla="*/ 42 h 456"/>
                <a:gd name="T122" fmla="*/ 138 w 390"/>
                <a:gd name="T123" fmla="*/ 3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0" h="456">
                  <a:moveTo>
                    <a:pt x="138" y="32"/>
                  </a:moveTo>
                  <a:lnTo>
                    <a:pt x="108" y="52"/>
                  </a:lnTo>
                  <a:lnTo>
                    <a:pt x="80" y="76"/>
                  </a:lnTo>
                  <a:lnTo>
                    <a:pt x="46" y="92"/>
                  </a:lnTo>
                  <a:lnTo>
                    <a:pt x="10" y="126"/>
                  </a:lnTo>
                  <a:lnTo>
                    <a:pt x="12" y="142"/>
                  </a:lnTo>
                  <a:lnTo>
                    <a:pt x="38" y="168"/>
                  </a:lnTo>
                  <a:lnTo>
                    <a:pt x="44" y="186"/>
                  </a:lnTo>
                  <a:lnTo>
                    <a:pt x="16" y="186"/>
                  </a:lnTo>
                  <a:lnTo>
                    <a:pt x="0" y="204"/>
                  </a:lnTo>
                  <a:lnTo>
                    <a:pt x="0" y="224"/>
                  </a:lnTo>
                  <a:lnTo>
                    <a:pt x="28" y="258"/>
                  </a:lnTo>
                  <a:lnTo>
                    <a:pt x="28" y="286"/>
                  </a:lnTo>
                  <a:lnTo>
                    <a:pt x="40" y="290"/>
                  </a:lnTo>
                  <a:lnTo>
                    <a:pt x="62" y="294"/>
                  </a:lnTo>
                  <a:lnTo>
                    <a:pt x="78" y="308"/>
                  </a:lnTo>
                  <a:lnTo>
                    <a:pt x="78" y="330"/>
                  </a:lnTo>
                  <a:lnTo>
                    <a:pt x="64" y="350"/>
                  </a:lnTo>
                  <a:lnTo>
                    <a:pt x="62" y="376"/>
                  </a:lnTo>
                  <a:lnTo>
                    <a:pt x="86" y="376"/>
                  </a:lnTo>
                  <a:lnTo>
                    <a:pt x="92" y="412"/>
                  </a:lnTo>
                  <a:lnTo>
                    <a:pt x="102" y="434"/>
                  </a:lnTo>
                  <a:lnTo>
                    <a:pt x="108" y="440"/>
                  </a:lnTo>
                  <a:lnTo>
                    <a:pt x="130" y="450"/>
                  </a:lnTo>
                  <a:lnTo>
                    <a:pt x="162" y="456"/>
                  </a:lnTo>
                  <a:lnTo>
                    <a:pt x="192" y="448"/>
                  </a:lnTo>
                  <a:lnTo>
                    <a:pt x="206" y="416"/>
                  </a:lnTo>
                  <a:lnTo>
                    <a:pt x="218" y="396"/>
                  </a:lnTo>
                  <a:lnTo>
                    <a:pt x="230" y="392"/>
                  </a:lnTo>
                  <a:lnTo>
                    <a:pt x="234" y="374"/>
                  </a:lnTo>
                  <a:lnTo>
                    <a:pt x="212" y="364"/>
                  </a:lnTo>
                  <a:lnTo>
                    <a:pt x="182" y="360"/>
                  </a:lnTo>
                  <a:lnTo>
                    <a:pt x="170" y="340"/>
                  </a:lnTo>
                  <a:lnTo>
                    <a:pt x="180" y="318"/>
                  </a:lnTo>
                  <a:lnTo>
                    <a:pt x="188" y="288"/>
                  </a:lnTo>
                  <a:lnTo>
                    <a:pt x="182" y="256"/>
                  </a:lnTo>
                  <a:lnTo>
                    <a:pt x="170" y="244"/>
                  </a:lnTo>
                  <a:lnTo>
                    <a:pt x="184" y="218"/>
                  </a:lnTo>
                  <a:lnTo>
                    <a:pt x="232" y="176"/>
                  </a:lnTo>
                  <a:lnTo>
                    <a:pt x="272" y="156"/>
                  </a:lnTo>
                  <a:lnTo>
                    <a:pt x="284" y="140"/>
                  </a:lnTo>
                  <a:lnTo>
                    <a:pt x="298" y="148"/>
                  </a:lnTo>
                  <a:lnTo>
                    <a:pt x="302" y="162"/>
                  </a:lnTo>
                  <a:lnTo>
                    <a:pt x="326" y="168"/>
                  </a:lnTo>
                  <a:lnTo>
                    <a:pt x="348" y="152"/>
                  </a:lnTo>
                  <a:lnTo>
                    <a:pt x="348" y="120"/>
                  </a:lnTo>
                  <a:lnTo>
                    <a:pt x="364" y="98"/>
                  </a:lnTo>
                  <a:lnTo>
                    <a:pt x="390" y="70"/>
                  </a:lnTo>
                  <a:lnTo>
                    <a:pt x="370" y="62"/>
                  </a:lnTo>
                  <a:lnTo>
                    <a:pt x="334" y="42"/>
                  </a:lnTo>
                  <a:lnTo>
                    <a:pt x="302" y="40"/>
                  </a:lnTo>
                  <a:lnTo>
                    <a:pt x="302" y="24"/>
                  </a:lnTo>
                  <a:lnTo>
                    <a:pt x="284" y="8"/>
                  </a:lnTo>
                  <a:lnTo>
                    <a:pt x="258" y="6"/>
                  </a:lnTo>
                  <a:lnTo>
                    <a:pt x="254" y="14"/>
                  </a:lnTo>
                  <a:lnTo>
                    <a:pt x="224" y="22"/>
                  </a:lnTo>
                  <a:lnTo>
                    <a:pt x="222" y="12"/>
                  </a:lnTo>
                  <a:lnTo>
                    <a:pt x="214" y="0"/>
                  </a:lnTo>
                  <a:lnTo>
                    <a:pt x="198" y="12"/>
                  </a:lnTo>
                  <a:lnTo>
                    <a:pt x="184" y="38"/>
                  </a:lnTo>
                  <a:lnTo>
                    <a:pt x="160" y="42"/>
                  </a:lnTo>
                  <a:lnTo>
                    <a:pt x="138" y="32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4" name="Freeform 150"/>
            <p:cNvSpPr>
              <a:spLocks/>
            </p:cNvSpPr>
            <p:nvPr/>
          </p:nvSpPr>
          <p:spPr bwMode="gray">
            <a:xfrm>
              <a:off x="6966978" y="3056787"/>
              <a:ext cx="1456481" cy="1270223"/>
            </a:xfrm>
            <a:custGeom>
              <a:avLst/>
              <a:gdLst>
                <a:gd name="T0" fmla="*/ 432 w 522"/>
                <a:gd name="T1" fmla="*/ 2 h 594"/>
                <a:gd name="T2" fmla="*/ 388 w 522"/>
                <a:gd name="T3" fmla="*/ 42 h 594"/>
                <a:gd name="T4" fmla="*/ 344 w 522"/>
                <a:gd name="T5" fmla="*/ 32 h 594"/>
                <a:gd name="T6" fmla="*/ 302 w 522"/>
                <a:gd name="T7" fmla="*/ 36 h 594"/>
                <a:gd name="T8" fmla="*/ 230 w 522"/>
                <a:gd name="T9" fmla="*/ 40 h 594"/>
                <a:gd name="T10" fmla="*/ 178 w 522"/>
                <a:gd name="T11" fmla="*/ 90 h 594"/>
                <a:gd name="T12" fmla="*/ 156 w 522"/>
                <a:gd name="T13" fmla="*/ 138 h 594"/>
                <a:gd name="T14" fmla="*/ 128 w 522"/>
                <a:gd name="T15" fmla="*/ 118 h 594"/>
                <a:gd name="T16" fmla="*/ 102 w 522"/>
                <a:gd name="T17" fmla="*/ 126 h 594"/>
                <a:gd name="T18" fmla="*/ 14 w 522"/>
                <a:gd name="T19" fmla="*/ 188 h 594"/>
                <a:gd name="T20" fmla="*/ 12 w 522"/>
                <a:gd name="T21" fmla="*/ 226 h 594"/>
                <a:gd name="T22" fmla="*/ 10 w 522"/>
                <a:gd name="T23" fmla="*/ 288 h 594"/>
                <a:gd name="T24" fmla="*/ 12 w 522"/>
                <a:gd name="T25" fmla="*/ 330 h 594"/>
                <a:gd name="T26" fmla="*/ 64 w 522"/>
                <a:gd name="T27" fmla="*/ 344 h 594"/>
                <a:gd name="T28" fmla="*/ 48 w 522"/>
                <a:gd name="T29" fmla="*/ 366 h 594"/>
                <a:gd name="T30" fmla="*/ 22 w 522"/>
                <a:gd name="T31" fmla="*/ 418 h 594"/>
                <a:gd name="T32" fmla="*/ 18 w 522"/>
                <a:gd name="T33" fmla="*/ 442 h 594"/>
                <a:gd name="T34" fmla="*/ 8 w 522"/>
                <a:gd name="T35" fmla="*/ 474 h 594"/>
                <a:gd name="T36" fmla="*/ 46 w 522"/>
                <a:gd name="T37" fmla="*/ 492 h 594"/>
                <a:gd name="T38" fmla="*/ 92 w 522"/>
                <a:gd name="T39" fmla="*/ 506 h 594"/>
                <a:gd name="T40" fmla="*/ 108 w 522"/>
                <a:gd name="T41" fmla="*/ 558 h 594"/>
                <a:gd name="T42" fmla="*/ 162 w 522"/>
                <a:gd name="T43" fmla="*/ 566 h 594"/>
                <a:gd name="T44" fmla="*/ 166 w 522"/>
                <a:gd name="T45" fmla="*/ 534 h 594"/>
                <a:gd name="T46" fmla="*/ 158 w 522"/>
                <a:gd name="T47" fmla="*/ 474 h 594"/>
                <a:gd name="T48" fmla="*/ 204 w 522"/>
                <a:gd name="T49" fmla="*/ 444 h 594"/>
                <a:gd name="T50" fmla="*/ 260 w 522"/>
                <a:gd name="T51" fmla="*/ 424 h 594"/>
                <a:gd name="T52" fmla="*/ 274 w 522"/>
                <a:gd name="T53" fmla="*/ 458 h 594"/>
                <a:gd name="T54" fmla="*/ 254 w 522"/>
                <a:gd name="T55" fmla="*/ 506 h 594"/>
                <a:gd name="T56" fmla="*/ 226 w 522"/>
                <a:gd name="T57" fmla="*/ 542 h 594"/>
                <a:gd name="T58" fmla="*/ 210 w 522"/>
                <a:gd name="T59" fmla="*/ 560 h 594"/>
                <a:gd name="T60" fmla="*/ 270 w 522"/>
                <a:gd name="T61" fmla="*/ 588 h 594"/>
                <a:gd name="T62" fmla="*/ 306 w 522"/>
                <a:gd name="T63" fmla="*/ 582 h 594"/>
                <a:gd name="T64" fmla="*/ 358 w 522"/>
                <a:gd name="T65" fmla="*/ 558 h 594"/>
                <a:gd name="T66" fmla="*/ 408 w 522"/>
                <a:gd name="T67" fmla="*/ 528 h 594"/>
                <a:gd name="T68" fmla="*/ 448 w 522"/>
                <a:gd name="T69" fmla="*/ 558 h 594"/>
                <a:gd name="T70" fmla="*/ 490 w 522"/>
                <a:gd name="T71" fmla="*/ 564 h 594"/>
                <a:gd name="T72" fmla="*/ 504 w 522"/>
                <a:gd name="T73" fmla="*/ 488 h 594"/>
                <a:gd name="T74" fmla="*/ 516 w 522"/>
                <a:gd name="T75" fmla="*/ 446 h 594"/>
                <a:gd name="T76" fmla="*/ 520 w 522"/>
                <a:gd name="T77" fmla="*/ 398 h 594"/>
                <a:gd name="T78" fmla="*/ 484 w 522"/>
                <a:gd name="T79" fmla="*/ 416 h 594"/>
                <a:gd name="T80" fmla="*/ 474 w 522"/>
                <a:gd name="T81" fmla="*/ 392 h 594"/>
                <a:gd name="T82" fmla="*/ 464 w 522"/>
                <a:gd name="T83" fmla="*/ 356 h 594"/>
                <a:gd name="T84" fmla="*/ 478 w 522"/>
                <a:gd name="T85" fmla="*/ 266 h 594"/>
                <a:gd name="T86" fmla="*/ 492 w 522"/>
                <a:gd name="T87" fmla="*/ 168 h 594"/>
                <a:gd name="T88" fmla="*/ 474 w 522"/>
                <a:gd name="T89" fmla="*/ 106 h 594"/>
                <a:gd name="T90" fmla="*/ 474 w 522"/>
                <a:gd name="T91" fmla="*/ 34 h 594"/>
                <a:gd name="T92" fmla="*/ 448 w 522"/>
                <a:gd name="T93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2" h="594">
                  <a:moveTo>
                    <a:pt x="448" y="0"/>
                  </a:moveTo>
                  <a:lnTo>
                    <a:pt x="432" y="2"/>
                  </a:lnTo>
                  <a:lnTo>
                    <a:pt x="408" y="28"/>
                  </a:lnTo>
                  <a:lnTo>
                    <a:pt x="388" y="42"/>
                  </a:lnTo>
                  <a:lnTo>
                    <a:pt x="366" y="34"/>
                  </a:lnTo>
                  <a:lnTo>
                    <a:pt x="344" y="32"/>
                  </a:lnTo>
                  <a:lnTo>
                    <a:pt x="314" y="44"/>
                  </a:lnTo>
                  <a:lnTo>
                    <a:pt x="302" y="36"/>
                  </a:lnTo>
                  <a:lnTo>
                    <a:pt x="274" y="36"/>
                  </a:lnTo>
                  <a:lnTo>
                    <a:pt x="230" y="40"/>
                  </a:lnTo>
                  <a:lnTo>
                    <a:pt x="220" y="40"/>
                  </a:lnTo>
                  <a:lnTo>
                    <a:pt x="178" y="90"/>
                  </a:lnTo>
                  <a:lnTo>
                    <a:pt x="178" y="122"/>
                  </a:lnTo>
                  <a:lnTo>
                    <a:pt x="156" y="138"/>
                  </a:lnTo>
                  <a:lnTo>
                    <a:pt x="132" y="132"/>
                  </a:lnTo>
                  <a:lnTo>
                    <a:pt x="128" y="118"/>
                  </a:lnTo>
                  <a:lnTo>
                    <a:pt x="114" y="110"/>
                  </a:lnTo>
                  <a:lnTo>
                    <a:pt x="102" y="126"/>
                  </a:lnTo>
                  <a:lnTo>
                    <a:pt x="64" y="146"/>
                  </a:lnTo>
                  <a:lnTo>
                    <a:pt x="14" y="188"/>
                  </a:lnTo>
                  <a:lnTo>
                    <a:pt x="0" y="214"/>
                  </a:lnTo>
                  <a:lnTo>
                    <a:pt x="12" y="226"/>
                  </a:lnTo>
                  <a:lnTo>
                    <a:pt x="18" y="258"/>
                  </a:lnTo>
                  <a:lnTo>
                    <a:pt x="10" y="288"/>
                  </a:lnTo>
                  <a:lnTo>
                    <a:pt x="0" y="310"/>
                  </a:lnTo>
                  <a:lnTo>
                    <a:pt x="12" y="330"/>
                  </a:lnTo>
                  <a:lnTo>
                    <a:pt x="42" y="334"/>
                  </a:lnTo>
                  <a:lnTo>
                    <a:pt x="64" y="344"/>
                  </a:lnTo>
                  <a:lnTo>
                    <a:pt x="60" y="362"/>
                  </a:lnTo>
                  <a:lnTo>
                    <a:pt x="48" y="366"/>
                  </a:lnTo>
                  <a:lnTo>
                    <a:pt x="36" y="386"/>
                  </a:lnTo>
                  <a:lnTo>
                    <a:pt x="22" y="418"/>
                  </a:lnTo>
                  <a:lnTo>
                    <a:pt x="8" y="422"/>
                  </a:lnTo>
                  <a:lnTo>
                    <a:pt x="18" y="442"/>
                  </a:lnTo>
                  <a:lnTo>
                    <a:pt x="16" y="460"/>
                  </a:lnTo>
                  <a:lnTo>
                    <a:pt x="8" y="474"/>
                  </a:lnTo>
                  <a:lnTo>
                    <a:pt x="36" y="482"/>
                  </a:lnTo>
                  <a:lnTo>
                    <a:pt x="46" y="492"/>
                  </a:lnTo>
                  <a:lnTo>
                    <a:pt x="76" y="492"/>
                  </a:lnTo>
                  <a:lnTo>
                    <a:pt x="92" y="506"/>
                  </a:lnTo>
                  <a:lnTo>
                    <a:pt x="108" y="530"/>
                  </a:lnTo>
                  <a:lnTo>
                    <a:pt x="108" y="558"/>
                  </a:lnTo>
                  <a:lnTo>
                    <a:pt x="126" y="568"/>
                  </a:lnTo>
                  <a:lnTo>
                    <a:pt x="162" y="566"/>
                  </a:lnTo>
                  <a:lnTo>
                    <a:pt x="156" y="548"/>
                  </a:lnTo>
                  <a:lnTo>
                    <a:pt x="166" y="534"/>
                  </a:lnTo>
                  <a:lnTo>
                    <a:pt x="168" y="486"/>
                  </a:lnTo>
                  <a:lnTo>
                    <a:pt x="158" y="474"/>
                  </a:lnTo>
                  <a:lnTo>
                    <a:pt x="178" y="448"/>
                  </a:lnTo>
                  <a:lnTo>
                    <a:pt x="204" y="444"/>
                  </a:lnTo>
                  <a:lnTo>
                    <a:pt x="220" y="424"/>
                  </a:lnTo>
                  <a:lnTo>
                    <a:pt x="260" y="424"/>
                  </a:lnTo>
                  <a:lnTo>
                    <a:pt x="274" y="438"/>
                  </a:lnTo>
                  <a:lnTo>
                    <a:pt x="274" y="458"/>
                  </a:lnTo>
                  <a:lnTo>
                    <a:pt x="280" y="474"/>
                  </a:lnTo>
                  <a:lnTo>
                    <a:pt x="254" y="506"/>
                  </a:lnTo>
                  <a:lnTo>
                    <a:pt x="248" y="528"/>
                  </a:lnTo>
                  <a:lnTo>
                    <a:pt x="226" y="542"/>
                  </a:lnTo>
                  <a:lnTo>
                    <a:pt x="214" y="542"/>
                  </a:lnTo>
                  <a:lnTo>
                    <a:pt x="210" y="560"/>
                  </a:lnTo>
                  <a:lnTo>
                    <a:pt x="232" y="582"/>
                  </a:lnTo>
                  <a:lnTo>
                    <a:pt x="270" y="588"/>
                  </a:lnTo>
                  <a:lnTo>
                    <a:pt x="292" y="594"/>
                  </a:lnTo>
                  <a:lnTo>
                    <a:pt x="306" y="582"/>
                  </a:lnTo>
                  <a:lnTo>
                    <a:pt x="330" y="556"/>
                  </a:lnTo>
                  <a:lnTo>
                    <a:pt x="358" y="558"/>
                  </a:lnTo>
                  <a:lnTo>
                    <a:pt x="378" y="540"/>
                  </a:lnTo>
                  <a:lnTo>
                    <a:pt x="408" y="528"/>
                  </a:lnTo>
                  <a:lnTo>
                    <a:pt x="428" y="542"/>
                  </a:lnTo>
                  <a:lnTo>
                    <a:pt x="448" y="558"/>
                  </a:lnTo>
                  <a:lnTo>
                    <a:pt x="470" y="542"/>
                  </a:lnTo>
                  <a:lnTo>
                    <a:pt x="490" y="564"/>
                  </a:lnTo>
                  <a:lnTo>
                    <a:pt x="498" y="544"/>
                  </a:lnTo>
                  <a:lnTo>
                    <a:pt x="504" y="488"/>
                  </a:lnTo>
                  <a:lnTo>
                    <a:pt x="514" y="480"/>
                  </a:lnTo>
                  <a:lnTo>
                    <a:pt x="516" y="446"/>
                  </a:lnTo>
                  <a:lnTo>
                    <a:pt x="522" y="434"/>
                  </a:lnTo>
                  <a:lnTo>
                    <a:pt x="520" y="398"/>
                  </a:lnTo>
                  <a:lnTo>
                    <a:pt x="510" y="390"/>
                  </a:lnTo>
                  <a:lnTo>
                    <a:pt x="484" y="416"/>
                  </a:lnTo>
                  <a:lnTo>
                    <a:pt x="466" y="416"/>
                  </a:lnTo>
                  <a:lnTo>
                    <a:pt x="474" y="392"/>
                  </a:lnTo>
                  <a:lnTo>
                    <a:pt x="474" y="372"/>
                  </a:lnTo>
                  <a:lnTo>
                    <a:pt x="464" y="356"/>
                  </a:lnTo>
                  <a:lnTo>
                    <a:pt x="464" y="290"/>
                  </a:lnTo>
                  <a:lnTo>
                    <a:pt x="478" y="266"/>
                  </a:lnTo>
                  <a:lnTo>
                    <a:pt x="474" y="184"/>
                  </a:lnTo>
                  <a:lnTo>
                    <a:pt x="492" y="168"/>
                  </a:lnTo>
                  <a:lnTo>
                    <a:pt x="486" y="124"/>
                  </a:lnTo>
                  <a:lnTo>
                    <a:pt x="474" y="106"/>
                  </a:lnTo>
                  <a:lnTo>
                    <a:pt x="466" y="60"/>
                  </a:lnTo>
                  <a:lnTo>
                    <a:pt x="474" y="34"/>
                  </a:lnTo>
                  <a:lnTo>
                    <a:pt x="456" y="12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5" name="Freeform 151"/>
            <p:cNvSpPr>
              <a:spLocks/>
            </p:cNvSpPr>
            <p:nvPr/>
          </p:nvSpPr>
          <p:spPr bwMode="gray">
            <a:xfrm>
              <a:off x="5763318" y="3857780"/>
              <a:ext cx="1250073" cy="687813"/>
            </a:xfrm>
            <a:custGeom>
              <a:avLst/>
              <a:gdLst>
                <a:gd name="T0" fmla="*/ 66 w 448"/>
                <a:gd name="T1" fmla="*/ 60 h 322"/>
                <a:gd name="T2" fmla="*/ 30 w 448"/>
                <a:gd name="T3" fmla="*/ 64 h 322"/>
                <a:gd name="T4" fmla="*/ 32 w 448"/>
                <a:gd name="T5" fmla="*/ 80 h 322"/>
                <a:gd name="T6" fmla="*/ 54 w 448"/>
                <a:gd name="T7" fmla="*/ 92 h 322"/>
                <a:gd name="T8" fmla="*/ 60 w 448"/>
                <a:gd name="T9" fmla="*/ 130 h 322"/>
                <a:gd name="T10" fmla="*/ 52 w 448"/>
                <a:gd name="T11" fmla="*/ 162 h 322"/>
                <a:gd name="T12" fmla="*/ 26 w 448"/>
                <a:gd name="T13" fmla="*/ 178 h 322"/>
                <a:gd name="T14" fmla="*/ 12 w 448"/>
                <a:gd name="T15" fmla="*/ 190 h 322"/>
                <a:gd name="T16" fmla="*/ 14 w 448"/>
                <a:gd name="T17" fmla="*/ 226 h 322"/>
                <a:gd name="T18" fmla="*/ 0 w 448"/>
                <a:gd name="T19" fmla="*/ 242 h 322"/>
                <a:gd name="T20" fmla="*/ 0 w 448"/>
                <a:gd name="T21" fmla="*/ 270 h 322"/>
                <a:gd name="T22" fmla="*/ 24 w 448"/>
                <a:gd name="T23" fmla="*/ 292 h 322"/>
                <a:gd name="T24" fmla="*/ 32 w 448"/>
                <a:gd name="T25" fmla="*/ 314 h 322"/>
                <a:gd name="T26" fmla="*/ 54 w 448"/>
                <a:gd name="T27" fmla="*/ 310 h 322"/>
                <a:gd name="T28" fmla="*/ 88 w 448"/>
                <a:gd name="T29" fmla="*/ 292 h 322"/>
                <a:gd name="T30" fmla="*/ 114 w 448"/>
                <a:gd name="T31" fmla="*/ 260 h 322"/>
                <a:gd name="T32" fmla="*/ 130 w 448"/>
                <a:gd name="T33" fmla="*/ 256 h 322"/>
                <a:gd name="T34" fmla="*/ 152 w 448"/>
                <a:gd name="T35" fmla="*/ 276 h 322"/>
                <a:gd name="T36" fmla="*/ 176 w 448"/>
                <a:gd name="T37" fmla="*/ 286 h 322"/>
                <a:gd name="T38" fmla="*/ 190 w 448"/>
                <a:gd name="T39" fmla="*/ 302 h 322"/>
                <a:gd name="T40" fmla="*/ 194 w 448"/>
                <a:gd name="T41" fmla="*/ 322 h 322"/>
                <a:gd name="T42" fmla="*/ 228 w 448"/>
                <a:gd name="T43" fmla="*/ 320 h 322"/>
                <a:gd name="T44" fmla="*/ 254 w 448"/>
                <a:gd name="T45" fmla="*/ 310 h 322"/>
                <a:gd name="T46" fmla="*/ 276 w 448"/>
                <a:gd name="T47" fmla="*/ 320 h 322"/>
                <a:gd name="T48" fmla="*/ 300 w 448"/>
                <a:gd name="T49" fmla="*/ 318 h 322"/>
                <a:gd name="T50" fmla="*/ 314 w 448"/>
                <a:gd name="T51" fmla="*/ 302 h 322"/>
                <a:gd name="T52" fmla="*/ 338 w 448"/>
                <a:gd name="T53" fmla="*/ 304 h 322"/>
                <a:gd name="T54" fmla="*/ 352 w 448"/>
                <a:gd name="T55" fmla="*/ 316 h 322"/>
                <a:gd name="T56" fmla="*/ 374 w 448"/>
                <a:gd name="T57" fmla="*/ 288 h 322"/>
                <a:gd name="T58" fmla="*/ 376 w 448"/>
                <a:gd name="T59" fmla="*/ 252 h 322"/>
                <a:gd name="T60" fmla="*/ 358 w 448"/>
                <a:gd name="T61" fmla="*/ 232 h 322"/>
                <a:gd name="T62" fmla="*/ 360 w 448"/>
                <a:gd name="T63" fmla="*/ 200 h 322"/>
                <a:gd name="T64" fmla="*/ 370 w 448"/>
                <a:gd name="T65" fmla="*/ 186 h 322"/>
                <a:gd name="T66" fmla="*/ 378 w 448"/>
                <a:gd name="T67" fmla="*/ 142 h 322"/>
                <a:gd name="T68" fmla="*/ 406 w 448"/>
                <a:gd name="T69" fmla="*/ 128 h 322"/>
                <a:gd name="T70" fmla="*/ 426 w 448"/>
                <a:gd name="T71" fmla="*/ 108 h 322"/>
                <a:gd name="T72" fmla="*/ 438 w 448"/>
                <a:gd name="T73" fmla="*/ 104 h 322"/>
                <a:gd name="T74" fmla="*/ 446 w 448"/>
                <a:gd name="T75" fmla="*/ 90 h 322"/>
                <a:gd name="T76" fmla="*/ 448 w 448"/>
                <a:gd name="T77" fmla="*/ 72 h 322"/>
                <a:gd name="T78" fmla="*/ 438 w 448"/>
                <a:gd name="T79" fmla="*/ 52 h 322"/>
                <a:gd name="T80" fmla="*/ 422 w 448"/>
                <a:gd name="T81" fmla="*/ 56 h 322"/>
                <a:gd name="T82" fmla="*/ 394 w 448"/>
                <a:gd name="T83" fmla="*/ 52 h 322"/>
                <a:gd name="T84" fmla="*/ 376 w 448"/>
                <a:gd name="T85" fmla="*/ 44 h 322"/>
                <a:gd name="T86" fmla="*/ 368 w 448"/>
                <a:gd name="T87" fmla="*/ 40 h 322"/>
                <a:gd name="T88" fmla="*/ 366 w 448"/>
                <a:gd name="T89" fmla="*/ 54 h 322"/>
                <a:gd name="T90" fmla="*/ 340 w 448"/>
                <a:gd name="T91" fmla="*/ 68 h 322"/>
                <a:gd name="T92" fmla="*/ 314 w 448"/>
                <a:gd name="T93" fmla="*/ 68 h 322"/>
                <a:gd name="T94" fmla="*/ 294 w 448"/>
                <a:gd name="T95" fmla="*/ 46 h 322"/>
                <a:gd name="T96" fmla="*/ 276 w 448"/>
                <a:gd name="T97" fmla="*/ 20 h 322"/>
                <a:gd name="T98" fmla="*/ 242 w 448"/>
                <a:gd name="T99" fmla="*/ 22 h 322"/>
                <a:gd name="T100" fmla="*/ 224 w 448"/>
                <a:gd name="T101" fmla="*/ 36 h 322"/>
                <a:gd name="T102" fmla="*/ 208 w 448"/>
                <a:gd name="T103" fmla="*/ 46 h 322"/>
                <a:gd name="T104" fmla="*/ 190 w 448"/>
                <a:gd name="T105" fmla="*/ 34 h 322"/>
                <a:gd name="T106" fmla="*/ 192 w 448"/>
                <a:gd name="T107" fmla="*/ 10 h 322"/>
                <a:gd name="T108" fmla="*/ 176 w 448"/>
                <a:gd name="T109" fmla="*/ 0 h 322"/>
                <a:gd name="T110" fmla="*/ 148 w 448"/>
                <a:gd name="T111" fmla="*/ 2 h 322"/>
                <a:gd name="T112" fmla="*/ 140 w 448"/>
                <a:gd name="T113" fmla="*/ 14 h 322"/>
                <a:gd name="T114" fmla="*/ 140 w 448"/>
                <a:gd name="T115" fmla="*/ 32 h 322"/>
                <a:gd name="T116" fmla="*/ 114 w 448"/>
                <a:gd name="T117" fmla="*/ 52 h 322"/>
                <a:gd name="T118" fmla="*/ 90 w 448"/>
                <a:gd name="T119" fmla="*/ 64 h 322"/>
                <a:gd name="T120" fmla="*/ 66 w 448"/>
                <a:gd name="T121" fmla="*/ 6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8" h="322">
                  <a:moveTo>
                    <a:pt x="66" y="60"/>
                  </a:moveTo>
                  <a:lnTo>
                    <a:pt x="30" y="64"/>
                  </a:lnTo>
                  <a:lnTo>
                    <a:pt x="32" y="80"/>
                  </a:lnTo>
                  <a:lnTo>
                    <a:pt x="54" y="92"/>
                  </a:lnTo>
                  <a:lnTo>
                    <a:pt x="60" y="130"/>
                  </a:lnTo>
                  <a:lnTo>
                    <a:pt x="52" y="162"/>
                  </a:lnTo>
                  <a:lnTo>
                    <a:pt x="26" y="178"/>
                  </a:lnTo>
                  <a:lnTo>
                    <a:pt x="12" y="190"/>
                  </a:lnTo>
                  <a:lnTo>
                    <a:pt x="14" y="226"/>
                  </a:lnTo>
                  <a:lnTo>
                    <a:pt x="0" y="242"/>
                  </a:lnTo>
                  <a:lnTo>
                    <a:pt x="0" y="270"/>
                  </a:lnTo>
                  <a:lnTo>
                    <a:pt x="24" y="292"/>
                  </a:lnTo>
                  <a:lnTo>
                    <a:pt x="32" y="314"/>
                  </a:lnTo>
                  <a:lnTo>
                    <a:pt x="54" y="310"/>
                  </a:lnTo>
                  <a:lnTo>
                    <a:pt x="88" y="292"/>
                  </a:lnTo>
                  <a:lnTo>
                    <a:pt x="114" y="260"/>
                  </a:lnTo>
                  <a:lnTo>
                    <a:pt x="130" y="256"/>
                  </a:lnTo>
                  <a:lnTo>
                    <a:pt x="152" y="276"/>
                  </a:lnTo>
                  <a:lnTo>
                    <a:pt x="176" y="286"/>
                  </a:lnTo>
                  <a:lnTo>
                    <a:pt x="190" y="302"/>
                  </a:lnTo>
                  <a:lnTo>
                    <a:pt x="194" y="322"/>
                  </a:lnTo>
                  <a:lnTo>
                    <a:pt x="228" y="320"/>
                  </a:lnTo>
                  <a:lnTo>
                    <a:pt x="254" y="310"/>
                  </a:lnTo>
                  <a:lnTo>
                    <a:pt x="276" y="320"/>
                  </a:lnTo>
                  <a:lnTo>
                    <a:pt x="300" y="318"/>
                  </a:lnTo>
                  <a:lnTo>
                    <a:pt x="314" y="302"/>
                  </a:lnTo>
                  <a:lnTo>
                    <a:pt x="338" y="304"/>
                  </a:lnTo>
                  <a:lnTo>
                    <a:pt x="352" y="316"/>
                  </a:lnTo>
                  <a:lnTo>
                    <a:pt x="374" y="288"/>
                  </a:lnTo>
                  <a:lnTo>
                    <a:pt x="376" y="252"/>
                  </a:lnTo>
                  <a:lnTo>
                    <a:pt x="358" y="232"/>
                  </a:lnTo>
                  <a:lnTo>
                    <a:pt x="360" y="200"/>
                  </a:lnTo>
                  <a:lnTo>
                    <a:pt x="370" y="186"/>
                  </a:lnTo>
                  <a:lnTo>
                    <a:pt x="378" y="142"/>
                  </a:lnTo>
                  <a:lnTo>
                    <a:pt x="406" y="128"/>
                  </a:lnTo>
                  <a:lnTo>
                    <a:pt x="426" y="108"/>
                  </a:lnTo>
                  <a:lnTo>
                    <a:pt x="438" y="104"/>
                  </a:lnTo>
                  <a:lnTo>
                    <a:pt x="446" y="90"/>
                  </a:lnTo>
                  <a:lnTo>
                    <a:pt x="448" y="72"/>
                  </a:lnTo>
                  <a:lnTo>
                    <a:pt x="438" y="52"/>
                  </a:lnTo>
                  <a:lnTo>
                    <a:pt x="422" y="56"/>
                  </a:lnTo>
                  <a:lnTo>
                    <a:pt x="394" y="52"/>
                  </a:lnTo>
                  <a:lnTo>
                    <a:pt x="376" y="44"/>
                  </a:lnTo>
                  <a:lnTo>
                    <a:pt x="368" y="40"/>
                  </a:lnTo>
                  <a:lnTo>
                    <a:pt x="366" y="54"/>
                  </a:lnTo>
                  <a:lnTo>
                    <a:pt x="340" y="68"/>
                  </a:lnTo>
                  <a:lnTo>
                    <a:pt x="314" y="68"/>
                  </a:lnTo>
                  <a:lnTo>
                    <a:pt x="294" y="46"/>
                  </a:lnTo>
                  <a:lnTo>
                    <a:pt x="276" y="20"/>
                  </a:lnTo>
                  <a:lnTo>
                    <a:pt x="242" y="22"/>
                  </a:lnTo>
                  <a:lnTo>
                    <a:pt x="224" y="36"/>
                  </a:lnTo>
                  <a:lnTo>
                    <a:pt x="208" y="46"/>
                  </a:lnTo>
                  <a:lnTo>
                    <a:pt x="190" y="34"/>
                  </a:lnTo>
                  <a:lnTo>
                    <a:pt x="192" y="10"/>
                  </a:lnTo>
                  <a:lnTo>
                    <a:pt x="176" y="0"/>
                  </a:lnTo>
                  <a:lnTo>
                    <a:pt x="148" y="2"/>
                  </a:lnTo>
                  <a:lnTo>
                    <a:pt x="140" y="14"/>
                  </a:lnTo>
                  <a:lnTo>
                    <a:pt x="140" y="32"/>
                  </a:lnTo>
                  <a:lnTo>
                    <a:pt x="114" y="52"/>
                  </a:lnTo>
                  <a:lnTo>
                    <a:pt x="90" y="64"/>
                  </a:lnTo>
                  <a:lnTo>
                    <a:pt x="66" y="60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6" name="Freeform 152"/>
            <p:cNvSpPr>
              <a:spLocks/>
            </p:cNvSpPr>
            <p:nvPr/>
          </p:nvSpPr>
          <p:spPr bwMode="gray">
            <a:xfrm>
              <a:off x="6756372" y="4078011"/>
              <a:ext cx="1361999" cy="966180"/>
            </a:xfrm>
            <a:custGeom>
              <a:avLst/>
              <a:gdLst>
                <a:gd name="T0" fmla="*/ 22 w 488"/>
                <a:gd name="T1" fmla="*/ 184 h 452"/>
                <a:gd name="T2" fmla="*/ 6 w 488"/>
                <a:gd name="T3" fmla="*/ 128 h 452"/>
                <a:gd name="T4" fmla="*/ 18 w 488"/>
                <a:gd name="T5" fmla="*/ 82 h 452"/>
                <a:gd name="T6" fmla="*/ 56 w 488"/>
                <a:gd name="T7" fmla="*/ 24 h 452"/>
                <a:gd name="T8" fmla="*/ 88 w 488"/>
                <a:gd name="T9" fmla="*/ 0 h 452"/>
                <a:gd name="T10" fmla="*/ 124 w 488"/>
                <a:gd name="T11" fmla="*/ 18 h 452"/>
                <a:gd name="T12" fmla="*/ 172 w 488"/>
                <a:gd name="T13" fmla="*/ 32 h 452"/>
                <a:gd name="T14" fmla="*/ 186 w 488"/>
                <a:gd name="T15" fmla="*/ 84 h 452"/>
                <a:gd name="T16" fmla="*/ 240 w 488"/>
                <a:gd name="T17" fmla="*/ 92 h 452"/>
                <a:gd name="T18" fmla="*/ 268 w 488"/>
                <a:gd name="T19" fmla="*/ 86 h 452"/>
                <a:gd name="T20" fmla="*/ 310 w 488"/>
                <a:gd name="T21" fmla="*/ 108 h 452"/>
                <a:gd name="T22" fmla="*/ 370 w 488"/>
                <a:gd name="T23" fmla="*/ 120 h 452"/>
                <a:gd name="T24" fmla="*/ 436 w 488"/>
                <a:gd name="T25" fmla="*/ 84 h 452"/>
                <a:gd name="T26" fmla="*/ 424 w 488"/>
                <a:gd name="T27" fmla="*/ 120 h 452"/>
                <a:gd name="T28" fmla="*/ 450 w 488"/>
                <a:gd name="T29" fmla="*/ 144 h 452"/>
                <a:gd name="T30" fmla="*/ 488 w 488"/>
                <a:gd name="T31" fmla="*/ 164 h 452"/>
                <a:gd name="T32" fmla="*/ 462 w 488"/>
                <a:gd name="T33" fmla="*/ 194 h 452"/>
                <a:gd name="T34" fmla="*/ 382 w 488"/>
                <a:gd name="T35" fmla="*/ 254 h 452"/>
                <a:gd name="T36" fmla="*/ 364 w 488"/>
                <a:gd name="T37" fmla="*/ 286 h 452"/>
                <a:gd name="T38" fmla="*/ 310 w 488"/>
                <a:gd name="T39" fmla="*/ 280 h 452"/>
                <a:gd name="T40" fmla="*/ 270 w 488"/>
                <a:gd name="T41" fmla="*/ 324 h 452"/>
                <a:gd name="T42" fmla="*/ 306 w 488"/>
                <a:gd name="T43" fmla="*/ 346 h 452"/>
                <a:gd name="T44" fmla="*/ 330 w 488"/>
                <a:gd name="T45" fmla="*/ 310 h 452"/>
                <a:gd name="T46" fmla="*/ 364 w 488"/>
                <a:gd name="T47" fmla="*/ 330 h 452"/>
                <a:gd name="T48" fmla="*/ 352 w 488"/>
                <a:gd name="T49" fmla="*/ 360 h 452"/>
                <a:gd name="T50" fmla="*/ 356 w 488"/>
                <a:gd name="T51" fmla="*/ 398 h 452"/>
                <a:gd name="T52" fmla="*/ 318 w 488"/>
                <a:gd name="T53" fmla="*/ 446 h 452"/>
                <a:gd name="T54" fmla="*/ 266 w 488"/>
                <a:gd name="T55" fmla="*/ 434 h 452"/>
                <a:gd name="T56" fmla="*/ 224 w 488"/>
                <a:gd name="T57" fmla="*/ 390 h 452"/>
                <a:gd name="T58" fmla="*/ 158 w 488"/>
                <a:gd name="T59" fmla="*/ 400 h 452"/>
                <a:gd name="T60" fmla="*/ 148 w 488"/>
                <a:gd name="T61" fmla="*/ 448 h 452"/>
                <a:gd name="T62" fmla="*/ 106 w 488"/>
                <a:gd name="T63" fmla="*/ 434 h 452"/>
                <a:gd name="T64" fmla="*/ 76 w 488"/>
                <a:gd name="T65" fmla="*/ 398 h 452"/>
                <a:gd name="T66" fmla="*/ 62 w 488"/>
                <a:gd name="T67" fmla="*/ 364 h 452"/>
                <a:gd name="T68" fmla="*/ 52 w 488"/>
                <a:gd name="T69" fmla="*/ 308 h 452"/>
                <a:gd name="T70" fmla="*/ 14 w 488"/>
                <a:gd name="T71" fmla="*/ 268 h 452"/>
                <a:gd name="T72" fmla="*/ 2 w 488"/>
                <a:gd name="T73" fmla="*/ 22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8" h="452">
                  <a:moveTo>
                    <a:pt x="0" y="212"/>
                  </a:moveTo>
                  <a:lnTo>
                    <a:pt x="22" y="184"/>
                  </a:lnTo>
                  <a:lnTo>
                    <a:pt x="24" y="148"/>
                  </a:lnTo>
                  <a:lnTo>
                    <a:pt x="6" y="128"/>
                  </a:lnTo>
                  <a:lnTo>
                    <a:pt x="8" y="96"/>
                  </a:lnTo>
                  <a:lnTo>
                    <a:pt x="18" y="82"/>
                  </a:lnTo>
                  <a:lnTo>
                    <a:pt x="26" y="38"/>
                  </a:lnTo>
                  <a:lnTo>
                    <a:pt x="56" y="24"/>
                  </a:lnTo>
                  <a:lnTo>
                    <a:pt x="74" y="4"/>
                  </a:lnTo>
                  <a:lnTo>
                    <a:pt x="88" y="0"/>
                  </a:lnTo>
                  <a:lnTo>
                    <a:pt x="114" y="8"/>
                  </a:lnTo>
                  <a:lnTo>
                    <a:pt x="124" y="18"/>
                  </a:lnTo>
                  <a:lnTo>
                    <a:pt x="154" y="18"/>
                  </a:lnTo>
                  <a:lnTo>
                    <a:pt x="172" y="32"/>
                  </a:lnTo>
                  <a:lnTo>
                    <a:pt x="186" y="56"/>
                  </a:lnTo>
                  <a:lnTo>
                    <a:pt x="186" y="84"/>
                  </a:lnTo>
                  <a:lnTo>
                    <a:pt x="204" y="94"/>
                  </a:lnTo>
                  <a:lnTo>
                    <a:pt x="240" y="92"/>
                  </a:lnTo>
                  <a:lnTo>
                    <a:pt x="256" y="94"/>
                  </a:lnTo>
                  <a:lnTo>
                    <a:pt x="268" y="86"/>
                  </a:lnTo>
                  <a:lnTo>
                    <a:pt x="290" y="86"/>
                  </a:lnTo>
                  <a:lnTo>
                    <a:pt x="310" y="108"/>
                  </a:lnTo>
                  <a:lnTo>
                    <a:pt x="348" y="114"/>
                  </a:lnTo>
                  <a:lnTo>
                    <a:pt x="370" y="120"/>
                  </a:lnTo>
                  <a:lnTo>
                    <a:pt x="408" y="82"/>
                  </a:lnTo>
                  <a:lnTo>
                    <a:pt x="436" y="84"/>
                  </a:lnTo>
                  <a:lnTo>
                    <a:pt x="442" y="104"/>
                  </a:lnTo>
                  <a:lnTo>
                    <a:pt x="424" y="120"/>
                  </a:lnTo>
                  <a:lnTo>
                    <a:pt x="430" y="138"/>
                  </a:lnTo>
                  <a:lnTo>
                    <a:pt x="450" y="144"/>
                  </a:lnTo>
                  <a:lnTo>
                    <a:pt x="468" y="162"/>
                  </a:lnTo>
                  <a:lnTo>
                    <a:pt x="488" y="164"/>
                  </a:lnTo>
                  <a:lnTo>
                    <a:pt x="486" y="182"/>
                  </a:lnTo>
                  <a:lnTo>
                    <a:pt x="462" y="194"/>
                  </a:lnTo>
                  <a:lnTo>
                    <a:pt x="414" y="230"/>
                  </a:lnTo>
                  <a:lnTo>
                    <a:pt x="382" y="254"/>
                  </a:lnTo>
                  <a:lnTo>
                    <a:pt x="376" y="278"/>
                  </a:lnTo>
                  <a:lnTo>
                    <a:pt x="364" y="286"/>
                  </a:lnTo>
                  <a:lnTo>
                    <a:pt x="330" y="276"/>
                  </a:lnTo>
                  <a:lnTo>
                    <a:pt x="310" y="280"/>
                  </a:lnTo>
                  <a:lnTo>
                    <a:pt x="278" y="302"/>
                  </a:lnTo>
                  <a:lnTo>
                    <a:pt x="270" y="324"/>
                  </a:lnTo>
                  <a:lnTo>
                    <a:pt x="284" y="344"/>
                  </a:lnTo>
                  <a:lnTo>
                    <a:pt x="306" y="346"/>
                  </a:lnTo>
                  <a:lnTo>
                    <a:pt x="320" y="322"/>
                  </a:lnTo>
                  <a:lnTo>
                    <a:pt x="330" y="310"/>
                  </a:lnTo>
                  <a:lnTo>
                    <a:pt x="354" y="310"/>
                  </a:lnTo>
                  <a:lnTo>
                    <a:pt x="364" y="330"/>
                  </a:lnTo>
                  <a:lnTo>
                    <a:pt x="348" y="342"/>
                  </a:lnTo>
                  <a:lnTo>
                    <a:pt x="352" y="360"/>
                  </a:lnTo>
                  <a:lnTo>
                    <a:pt x="362" y="374"/>
                  </a:lnTo>
                  <a:lnTo>
                    <a:pt x="356" y="398"/>
                  </a:lnTo>
                  <a:lnTo>
                    <a:pt x="332" y="428"/>
                  </a:lnTo>
                  <a:lnTo>
                    <a:pt x="318" y="446"/>
                  </a:lnTo>
                  <a:lnTo>
                    <a:pt x="288" y="446"/>
                  </a:lnTo>
                  <a:lnTo>
                    <a:pt x="266" y="434"/>
                  </a:lnTo>
                  <a:lnTo>
                    <a:pt x="242" y="412"/>
                  </a:lnTo>
                  <a:lnTo>
                    <a:pt x="224" y="390"/>
                  </a:lnTo>
                  <a:lnTo>
                    <a:pt x="200" y="400"/>
                  </a:lnTo>
                  <a:lnTo>
                    <a:pt x="158" y="400"/>
                  </a:lnTo>
                  <a:lnTo>
                    <a:pt x="150" y="408"/>
                  </a:lnTo>
                  <a:lnTo>
                    <a:pt x="148" y="448"/>
                  </a:lnTo>
                  <a:lnTo>
                    <a:pt x="132" y="452"/>
                  </a:lnTo>
                  <a:lnTo>
                    <a:pt x="106" y="434"/>
                  </a:lnTo>
                  <a:lnTo>
                    <a:pt x="82" y="432"/>
                  </a:lnTo>
                  <a:lnTo>
                    <a:pt x="76" y="398"/>
                  </a:lnTo>
                  <a:lnTo>
                    <a:pt x="74" y="370"/>
                  </a:lnTo>
                  <a:lnTo>
                    <a:pt x="62" y="364"/>
                  </a:lnTo>
                  <a:lnTo>
                    <a:pt x="64" y="324"/>
                  </a:lnTo>
                  <a:lnTo>
                    <a:pt x="52" y="308"/>
                  </a:lnTo>
                  <a:lnTo>
                    <a:pt x="36" y="290"/>
                  </a:lnTo>
                  <a:lnTo>
                    <a:pt x="14" y="268"/>
                  </a:lnTo>
                  <a:lnTo>
                    <a:pt x="14" y="236"/>
                  </a:lnTo>
                  <a:lnTo>
                    <a:pt x="2" y="224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7" name="Freeform 153"/>
            <p:cNvSpPr>
              <a:spLocks/>
            </p:cNvSpPr>
            <p:nvPr/>
          </p:nvSpPr>
          <p:spPr bwMode="gray">
            <a:xfrm>
              <a:off x="7404369" y="3966401"/>
              <a:ext cx="344497" cy="308096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8" name="Freeform 154"/>
            <p:cNvSpPr>
              <a:spLocks/>
            </p:cNvSpPr>
            <p:nvPr/>
          </p:nvSpPr>
          <p:spPr bwMode="gray">
            <a:xfrm>
              <a:off x="7930719" y="4193080"/>
              <a:ext cx="402640" cy="329718"/>
            </a:xfrm>
            <a:custGeom>
              <a:avLst/>
              <a:gdLst>
                <a:gd name="T0" fmla="*/ 10 w 144"/>
                <a:gd name="T1" fmla="*/ 30 h 154"/>
                <a:gd name="T2" fmla="*/ 16 w 144"/>
                <a:gd name="T3" fmla="*/ 50 h 154"/>
                <a:gd name="T4" fmla="*/ 0 w 144"/>
                <a:gd name="T5" fmla="*/ 66 h 154"/>
                <a:gd name="T6" fmla="*/ 2 w 144"/>
                <a:gd name="T7" fmla="*/ 86 h 154"/>
                <a:gd name="T8" fmla="*/ 24 w 144"/>
                <a:gd name="T9" fmla="*/ 90 h 154"/>
                <a:gd name="T10" fmla="*/ 42 w 144"/>
                <a:gd name="T11" fmla="*/ 108 h 154"/>
                <a:gd name="T12" fmla="*/ 62 w 144"/>
                <a:gd name="T13" fmla="*/ 110 h 154"/>
                <a:gd name="T14" fmla="*/ 60 w 144"/>
                <a:gd name="T15" fmla="*/ 128 h 154"/>
                <a:gd name="T16" fmla="*/ 74 w 144"/>
                <a:gd name="T17" fmla="*/ 142 h 154"/>
                <a:gd name="T18" fmla="*/ 94 w 144"/>
                <a:gd name="T19" fmla="*/ 154 h 154"/>
                <a:gd name="T20" fmla="*/ 118 w 144"/>
                <a:gd name="T21" fmla="*/ 138 h 154"/>
                <a:gd name="T22" fmla="*/ 118 w 144"/>
                <a:gd name="T23" fmla="*/ 104 h 154"/>
                <a:gd name="T24" fmla="*/ 144 w 144"/>
                <a:gd name="T25" fmla="*/ 92 h 154"/>
                <a:gd name="T26" fmla="*/ 142 w 144"/>
                <a:gd name="T27" fmla="*/ 32 h 154"/>
                <a:gd name="T28" fmla="*/ 122 w 144"/>
                <a:gd name="T29" fmla="*/ 16 h 154"/>
                <a:gd name="T30" fmla="*/ 100 w 144"/>
                <a:gd name="T31" fmla="*/ 28 h 154"/>
                <a:gd name="T32" fmla="*/ 80 w 144"/>
                <a:gd name="T33" fmla="*/ 14 h 154"/>
                <a:gd name="T34" fmla="*/ 60 w 144"/>
                <a:gd name="T35" fmla="*/ 0 h 154"/>
                <a:gd name="T36" fmla="*/ 30 w 144"/>
                <a:gd name="T37" fmla="*/ 12 h 154"/>
                <a:gd name="T38" fmla="*/ 10 w 144"/>
                <a:gd name="T39" fmla="*/ 3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4" h="154">
                  <a:moveTo>
                    <a:pt x="10" y="30"/>
                  </a:moveTo>
                  <a:lnTo>
                    <a:pt x="16" y="50"/>
                  </a:lnTo>
                  <a:lnTo>
                    <a:pt x="0" y="66"/>
                  </a:lnTo>
                  <a:lnTo>
                    <a:pt x="2" y="86"/>
                  </a:lnTo>
                  <a:lnTo>
                    <a:pt x="24" y="90"/>
                  </a:lnTo>
                  <a:lnTo>
                    <a:pt x="42" y="108"/>
                  </a:lnTo>
                  <a:lnTo>
                    <a:pt x="62" y="110"/>
                  </a:lnTo>
                  <a:lnTo>
                    <a:pt x="60" y="128"/>
                  </a:lnTo>
                  <a:lnTo>
                    <a:pt x="74" y="142"/>
                  </a:lnTo>
                  <a:lnTo>
                    <a:pt x="94" y="154"/>
                  </a:lnTo>
                  <a:lnTo>
                    <a:pt x="118" y="138"/>
                  </a:lnTo>
                  <a:lnTo>
                    <a:pt x="118" y="104"/>
                  </a:lnTo>
                  <a:lnTo>
                    <a:pt x="144" y="92"/>
                  </a:lnTo>
                  <a:lnTo>
                    <a:pt x="142" y="32"/>
                  </a:lnTo>
                  <a:lnTo>
                    <a:pt x="122" y="16"/>
                  </a:lnTo>
                  <a:lnTo>
                    <a:pt x="100" y="28"/>
                  </a:lnTo>
                  <a:lnTo>
                    <a:pt x="80" y="14"/>
                  </a:lnTo>
                  <a:lnTo>
                    <a:pt x="60" y="0"/>
                  </a:lnTo>
                  <a:lnTo>
                    <a:pt x="30" y="12"/>
                  </a:lnTo>
                  <a:lnTo>
                    <a:pt x="10" y="30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59" name="Freeform 155"/>
            <p:cNvSpPr>
              <a:spLocks/>
            </p:cNvSpPr>
            <p:nvPr/>
          </p:nvSpPr>
          <p:spPr bwMode="gray">
            <a:xfrm>
              <a:off x="7507681" y="4468460"/>
              <a:ext cx="690448" cy="348636"/>
            </a:xfrm>
            <a:custGeom>
              <a:avLst/>
              <a:gdLst>
                <a:gd name="T0" fmla="*/ 216 w 248"/>
                <a:gd name="T1" fmla="*/ 0 h 164"/>
                <a:gd name="T2" fmla="*/ 192 w 248"/>
                <a:gd name="T3" fmla="*/ 12 h 164"/>
                <a:gd name="T4" fmla="*/ 112 w 248"/>
                <a:gd name="T5" fmla="*/ 72 h 164"/>
                <a:gd name="T6" fmla="*/ 106 w 248"/>
                <a:gd name="T7" fmla="*/ 96 h 164"/>
                <a:gd name="T8" fmla="*/ 94 w 248"/>
                <a:gd name="T9" fmla="*/ 104 h 164"/>
                <a:gd name="T10" fmla="*/ 60 w 248"/>
                <a:gd name="T11" fmla="*/ 94 h 164"/>
                <a:gd name="T12" fmla="*/ 40 w 248"/>
                <a:gd name="T13" fmla="*/ 98 h 164"/>
                <a:gd name="T14" fmla="*/ 8 w 248"/>
                <a:gd name="T15" fmla="*/ 120 h 164"/>
                <a:gd name="T16" fmla="*/ 0 w 248"/>
                <a:gd name="T17" fmla="*/ 142 h 164"/>
                <a:gd name="T18" fmla="*/ 14 w 248"/>
                <a:gd name="T19" fmla="*/ 162 h 164"/>
                <a:gd name="T20" fmla="*/ 36 w 248"/>
                <a:gd name="T21" fmla="*/ 164 h 164"/>
                <a:gd name="T22" fmla="*/ 50 w 248"/>
                <a:gd name="T23" fmla="*/ 140 h 164"/>
                <a:gd name="T24" fmla="*/ 62 w 248"/>
                <a:gd name="T25" fmla="*/ 130 h 164"/>
                <a:gd name="T26" fmla="*/ 84 w 248"/>
                <a:gd name="T27" fmla="*/ 128 h 164"/>
                <a:gd name="T28" fmla="*/ 94 w 248"/>
                <a:gd name="T29" fmla="*/ 148 h 164"/>
                <a:gd name="T30" fmla="*/ 120 w 248"/>
                <a:gd name="T31" fmla="*/ 144 h 164"/>
                <a:gd name="T32" fmla="*/ 132 w 248"/>
                <a:gd name="T33" fmla="*/ 122 h 164"/>
                <a:gd name="T34" fmla="*/ 152 w 248"/>
                <a:gd name="T35" fmla="*/ 130 h 164"/>
                <a:gd name="T36" fmla="*/ 172 w 248"/>
                <a:gd name="T37" fmla="*/ 122 h 164"/>
                <a:gd name="T38" fmla="*/ 202 w 248"/>
                <a:gd name="T39" fmla="*/ 90 h 164"/>
                <a:gd name="T40" fmla="*/ 226 w 248"/>
                <a:gd name="T41" fmla="*/ 86 h 164"/>
                <a:gd name="T42" fmla="*/ 234 w 248"/>
                <a:gd name="T43" fmla="*/ 78 h 164"/>
                <a:gd name="T44" fmla="*/ 236 w 248"/>
                <a:gd name="T45" fmla="*/ 54 h 164"/>
                <a:gd name="T46" fmla="*/ 244 w 248"/>
                <a:gd name="T47" fmla="*/ 44 h 164"/>
                <a:gd name="T48" fmla="*/ 248 w 248"/>
                <a:gd name="T49" fmla="*/ 24 h 164"/>
                <a:gd name="T50" fmla="*/ 230 w 248"/>
                <a:gd name="T51" fmla="*/ 14 h 164"/>
                <a:gd name="T52" fmla="*/ 216 w 248"/>
                <a:gd name="T5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164">
                  <a:moveTo>
                    <a:pt x="216" y="0"/>
                  </a:moveTo>
                  <a:lnTo>
                    <a:pt x="192" y="12"/>
                  </a:lnTo>
                  <a:lnTo>
                    <a:pt x="112" y="72"/>
                  </a:lnTo>
                  <a:lnTo>
                    <a:pt x="106" y="96"/>
                  </a:lnTo>
                  <a:lnTo>
                    <a:pt x="94" y="104"/>
                  </a:lnTo>
                  <a:lnTo>
                    <a:pt x="60" y="94"/>
                  </a:lnTo>
                  <a:lnTo>
                    <a:pt x="40" y="98"/>
                  </a:lnTo>
                  <a:lnTo>
                    <a:pt x="8" y="120"/>
                  </a:lnTo>
                  <a:lnTo>
                    <a:pt x="0" y="142"/>
                  </a:lnTo>
                  <a:lnTo>
                    <a:pt x="14" y="162"/>
                  </a:lnTo>
                  <a:lnTo>
                    <a:pt x="36" y="164"/>
                  </a:lnTo>
                  <a:lnTo>
                    <a:pt x="50" y="140"/>
                  </a:lnTo>
                  <a:lnTo>
                    <a:pt x="62" y="130"/>
                  </a:lnTo>
                  <a:lnTo>
                    <a:pt x="84" y="128"/>
                  </a:lnTo>
                  <a:lnTo>
                    <a:pt x="94" y="148"/>
                  </a:lnTo>
                  <a:lnTo>
                    <a:pt x="120" y="144"/>
                  </a:lnTo>
                  <a:lnTo>
                    <a:pt x="132" y="122"/>
                  </a:lnTo>
                  <a:lnTo>
                    <a:pt x="152" y="130"/>
                  </a:lnTo>
                  <a:lnTo>
                    <a:pt x="172" y="122"/>
                  </a:lnTo>
                  <a:lnTo>
                    <a:pt x="202" y="90"/>
                  </a:lnTo>
                  <a:lnTo>
                    <a:pt x="226" y="86"/>
                  </a:lnTo>
                  <a:lnTo>
                    <a:pt x="234" y="78"/>
                  </a:lnTo>
                  <a:lnTo>
                    <a:pt x="236" y="54"/>
                  </a:lnTo>
                  <a:lnTo>
                    <a:pt x="244" y="44"/>
                  </a:lnTo>
                  <a:lnTo>
                    <a:pt x="248" y="24"/>
                  </a:lnTo>
                  <a:lnTo>
                    <a:pt x="230" y="14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0" name="Freeform 156"/>
            <p:cNvSpPr>
              <a:spLocks/>
            </p:cNvSpPr>
            <p:nvPr/>
          </p:nvSpPr>
          <p:spPr bwMode="gray">
            <a:xfrm>
              <a:off x="5251784" y="4417039"/>
              <a:ext cx="1732660" cy="1056718"/>
            </a:xfrm>
            <a:custGeom>
              <a:avLst/>
              <a:gdLst>
                <a:gd name="T0" fmla="*/ 614 w 622"/>
                <a:gd name="T1" fmla="*/ 218 h 494"/>
                <a:gd name="T2" fmla="*/ 604 w 622"/>
                <a:gd name="T3" fmla="*/ 172 h 494"/>
                <a:gd name="T4" fmla="*/ 554 w 622"/>
                <a:gd name="T5" fmla="*/ 116 h 494"/>
                <a:gd name="T6" fmla="*/ 542 w 622"/>
                <a:gd name="T7" fmla="*/ 72 h 494"/>
                <a:gd name="T8" fmla="*/ 526 w 622"/>
                <a:gd name="T9" fmla="*/ 48 h 494"/>
                <a:gd name="T10" fmla="*/ 486 w 622"/>
                <a:gd name="T11" fmla="*/ 62 h 494"/>
                <a:gd name="T12" fmla="*/ 442 w 622"/>
                <a:gd name="T13" fmla="*/ 54 h 494"/>
                <a:gd name="T14" fmla="*/ 382 w 622"/>
                <a:gd name="T15" fmla="*/ 64 h 494"/>
                <a:gd name="T16" fmla="*/ 364 w 622"/>
                <a:gd name="T17" fmla="*/ 30 h 494"/>
                <a:gd name="T18" fmla="*/ 318 w 622"/>
                <a:gd name="T19" fmla="*/ 0 h 494"/>
                <a:gd name="T20" fmla="*/ 274 w 622"/>
                <a:gd name="T21" fmla="*/ 38 h 494"/>
                <a:gd name="T22" fmla="*/ 220 w 622"/>
                <a:gd name="T23" fmla="*/ 56 h 494"/>
                <a:gd name="T24" fmla="*/ 188 w 622"/>
                <a:gd name="T25" fmla="*/ 16 h 494"/>
                <a:gd name="T26" fmla="*/ 164 w 622"/>
                <a:gd name="T27" fmla="*/ 70 h 494"/>
                <a:gd name="T28" fmla="*/ 154 w 622"/>
                <a:gd name="T29" fmla="*/ 116 h 494"/>
                <a:gd name="T30" fmla="*/ 98 w 622"/>
                <a:gd name="T31" fmla="*/ 108 h 494"/>
                <a:gd name="T32" fmla="*/ 56 w 622"/>
                <a:gd name="T33" fmla="*/ 118 h 494"/>
                <a:gd name="T34" fmla="*/ 68 w 622"/>
                <a:gd name="T35" fmla="*/ 160 h 494"/>
                <a:gd name="T36" fmla="*/ 82 w 622"/>
                <a:gd name="T37" fmla="*/ 192 h 494"/>
                <a:gd name="T38" fmla="*/ 44 w 622"/>
                <a:gd name="T39" fmla="*/ 216 h 494"/>
                <a:gd name="T40" fmla="*/ 18 w 622"/>
                <a:gd name="T41" fmla="*/ 254 h 494"/>
                <a:gd name="T42" fmla="*/ 38 w 622"/>
                <a:gd name="T43" fmla="*/ 304 h 494"/>
                <a:gd name="T44" fmla="*/ 42 w 622"/>
                <a:gd name="T45" fmla="*/ 338 h 494"/>
                <a:gd name="T46" fmla="*/ 36 w 622"/>
                <a:gd name="T47" fmla="*/ 388 h 494"/>
                <a:gd name="T48" fmla="*/ 0 w 622"/>
                <a:gd name="T49" fmla="*/ 458 h 494"/>
                <a:gd name="T50" fmla="*/ 44 w 622"/>
                <a:gd name="T51" fmla="*/ 494 h 494"/>
                <a:gd name="T52" fmla="*/ 94 w 622"/>
                <a:gd name="T53" fmla="*/ 466 h 494"/>
                <a:gd name="T54" fmla="*/ 120 w 622"/>
                <a:gd name="T55" fmla="*/ 450 h 494"/>
                <a:gd name="T56" fmla="*/ 120 w 622"/>
                <a:gd name="T57" fmla="*/ 422 h 494"/>
                <a:gd name="T58" fmla="*/ 182 w 622"/>
                <a:gd name="T59" fmla="*/ 404 h 494"/>
                <a:gd name="T60" fmla="*/ 224 w 622"/>
                <a:gd name="T61" fmla="*/ 442 h 494"/>
                <a:gd name="T62" fmla="*/ 288 w 622"/>
                <a:gd name="T63" fmla="*/ 454 h 494"/>
                <a:gd name="T64" fmla="*/ 362 w 622"/>
                <a:gd name="T65" fmla="*/ 440 h 494"/>
                <a:gd name="T66" fmla="*/ 404 w 622"/>
                <a:gd name="T67" fmla="*/ 436 h 494"/>
                <a:gd name="T68" fmla="*/ 430 w 622"/>
                <a:gd name="T69" fmla="*/ 412 h 494"/>
                <a:gd name="T70" fmla="*/ 484 w 622"/>
                <a:gd name="T71" fmla="*/ 374 h 494"/>
                <a:gd name="T72" fmla="*/ 504 w 622"/>
                <a:gd name="T73" fmla="*/ 400 h 494"/>
                <a:gd name="T74" fmla="*/ 534 w 622"/>
                <a:gd name="T75" fmla="*/ 378 h 494"/>
                <a:gd name="T76" fmla="*/ 524 w 622"/>
                <a:gd name="T77" fmla="*/ 322 h 494"/>
                <a:gd name="T78" fmla="*/ 570 w 622"/>
                <a:gd name="T79" fmla="*/ 328 h 494"/>
                <a:gd name="T80" fmla="*/ 604 w 622"/>
                <a:gd name="T81" fmla="*/ 314 h 494"/>
                <a:gd name="T82" fmla="*/ 622 w 622"/>
                <a:gd name="T83" fmla="*/ 280 h 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22" h="494">
                  <a:moveTo>
                    <a:pt x="622" y="280"/>
                  </a:moveTo>
                  <a:lnTo>
                    <a:pt x="614" y="218"/>
                  </a:lnTo>
                  <a:lnTo>
                    <a:pt x="602" y="212"/>
                  </a:lnTo>
                  <a:lnTo>
                    <a:pt x="604" y="172"/>
                  </a:lnTo>
                  <a:lnTo>
                    <a:pt x="580" y="144"/>
                  </a:lnTo>
                  <a:lnTo>
                    <a:pt x="554" y="116"/>
                  </a:lnTo>
                  <a:lnTo>
                    <a:pt x="554" y="84"/>
                  </a:lnTo>
                  <a:lnTo>
                    <a:pt x="542" y="72"/>
                  </a:lnTo>
                  <a:lnTo>
                    <a:pt x="540" y="60"/>
                  </a:lnTo>
                  <a:lnTo>
                    <a:pt x="526" y="48"/>
                  </a:lnTo>
                  <a:lnTo>
                    <a:pt x="502" y="46"/>
                  </a:lnTo>
                  <a:lnTo>
                    <a:pt x="486" y="62"/>
                  </a:lnTo>
                  <a:lnTo>
                    <a:pt x="462" y="64"/>
                  </a:lnTo>
                  <a:lnTo>
                    <a:pt x="442" y="54"/>
                  </a:lnTo>
                  <a:lnTo>
                    <a:pt x="416" y="64"/>
                  </a:lnTo>
                  <a:lnTo>
                    <a:pt x="382" y="64"/>
                  </a:lnTo>
                  <a:lnTo>
                    <a:pt x="378" y="46"/>
                  </a:lnTo>
                  <a:lnTo>
                    <a:pt x="364" y="30"/>
                  </a:lnTo>
                  <a:lnTo>
                    <a:pt x="344" y="20"/>
                  </a:lnTo>
                  <a:lnTo>
                    <a:pt x="318" y="0"/>
                  </a:lnTo>
                  <a:lnTo>
                    <a:pt x="302" y="4"/>
                  </a:lnTo>
                  <a:lnTo>
                    <a:pt x="274" y="38"/>
                  </a:lnTo>
                  <a:lnTo>
                    <a:pt x="242" y="54"/>
                  </a:lnTo>
                  <a:lnTo>
                    <a:pt x="220" y="56"/>
                  </a:lnTo>
                  <a:lnTo>
                    <a:pt x="210" y="36"/>
                  </a:lnTo>
                  <a:lnTo>
                    <a:pt x="188" y="16"/>
                  </a:lnTo>
                  <a:lnTo>
                    <a:pt x="174" y="46"/>
                  </a:lnTo>
                  <a:lnTo>
                    <a:pt x="164" y="70"/>
                  </a:lnTo>
                  <a:lnTo>
                    <a:pt x="144" y="90"/>
                  </a:lnTo>
                  <a:lnTo>
                    <a:pt x="154" y="116"/>
                  </a:lnTo>
                  <a:lnTo>
                    <a:pt x="118" y="118"/>
                  </a:lnTo>
                  <a:lnTo>
                    <a:pt x="98" y="108"/>
                  </a:lnTo>
                  <a:lnTo>
                    <a:pt x="82" y="120"/>
                  </a:lnTo>
                  <a:lnTo>
                    <a:pt x="56" y="118"/>
                  </a:lnTo>
                  <a:lnTo>
                    <a:pt x="48" y="138"/>
                  </a:lnTo>
                  <a:lnTo>
                    <a:pt x="68" y="160"/>
                  </a:lnTo>
                  <a:lnTo>
                    <a:pt x="86" y="174"/>
                  </a:lnTo>
                  <a:lnTo>
                    <a:pt x="82" y="192"/>
                  </a:lnTo>
                  <a:lnTo>
                    <a:pt x="56" y="198"/>
                  </a:lnTo>
                  <a:lnTo>
                    <a:pt x="44" y="216"/>
                  </a:lnTo>
                  <a:lnTo>
                    <a:pt x="50" y="234"/>
                  </a:lnTo>
                  <a:lnTo>
                    <a:pt x="18" y="254"/>
                  </a:lnTo>
                  <a:lnTo>
                    <a:pt x="22" y="278"/>
                  </a:lnTo>
                  <a:lnTo>
                    <a:pt x="38" y="304"/>
                  </a:lnTo>
                  <a:lnTo>
                    <a:pt x="24" y="326"/>
                  </a:lnTo>
                  <a:lnTo>
                    <a:pt x="42" y="338"/>
                  </a:lnTo>
                  <a:lnTo>
                    <a:pt x="66" y="344"/>
                  </a:lnTo>
                  <a:lnTo>
                    <a:pt x="36" y="388"/>
                  </a:lnTo>
                  <a:lnTo>
                    <a:pt x="20" y="426"/>
                  </a:lnTo>
                  <a:lnTo>
                    <a:pt x="0" y="458"/>
                  </a:lnTo>
                  <a:lnTo>
                    <a:pt x="22" y="482"/>
                  </a:lnTo>
                  <a:lnTo>
                    <a:pt x="44" y="494"/>
                  </a:lnTo>
                  <a:lnTo>
                    <a:pt x="74" y="480"/>
                  </a:lnTo>
                  <a:lnTo>
                    <a:pt x="94" y="466"/>
                  </a:lnTo>
                  <a:lnTo>
                    <a:pt x="120" y="466"/>
                  </a:lnTo>
                  <a:lnTo>
                    <a:pt x="120" y="450"/>
                  </a:lnTo>
                  <a:lnTo>
                    <a:pt x="108" y="434"/>
                  </a:lnTo>
                  <a:lnTo>
                    <a:pt x="120" y="422"/>
                  </a:lnTo>
                  <a:lnTo>
                    <a:pt x="150" y="422"/>
                  </a:lnTo>
                  <a:lnTo>
                    <a:pt x="182" y="404"/>
                  </a:lnTo>
                  <a:lnTo>
                    <a:pt x="210" y="432"/>
                  </a:lnTo>
                  <a:lnTo>
                    <a:pt x="224" y="442"/>
                  </a:lnTo>
                  <a:lnTo>
                    <a:pt x="268" y="440"/>
                  </a:lnTo>
                  <a:lnTo>
                    <a:pt x="288" y="454"/>
                  </a:lnTo>
                  <a:lnTo>
                    <a:pt x="308" y="442"/>
                  </a:lnTo>
                  <a:lnTo>
                    <a:pt x="362" y="440"/>
                  </a:lnTo>
                  <a:lnTo>
                    <a:pt x="386" y="450"/>
                  </a:lnTo>
                  <a:lnTo>
                    <a:pt x="404" y="436"/>
                  </a:lnTo>
                  <a:lnTo>
                    <a:pt x="406" y="416"/>
                  </a:lnTo>
                  <a:lnTo>
                    <a:pt x="430" y="412"/>
                  </a:lnTo>
                  <a:lnTo>
                    <a:pt x="462" y="390"/>
                  </a:lnTo>
                  <a:lnTo>
                    <a:pt x="484" y="374"/>
                  </a:lnTo>
                  <a:lnTo>
                    <a:pt x="500" y="386"/>
                  </a:lnTo>
                  <a:lnTo>
                    <a:pt x="504" y="400"/>
                  </a:lnTo>
                  <a:lnTo>
                    <a:pt x="524" y="396"/>
                  </a:lnTo>
                  <a:lnTo>
                    <a:pt x="534" y="378"/>
                  </a:lnTo>
                  <a:lnTo>
                    <a:pt x="522" y="354"/>
                  </a:lnTo>
                  <a:lnTo>
                    <a:pt x="524" y="322"/>
                  </a:lnTo>
                  <a:lnTo>
                    <a:pt x="548" y="318"/>
                  </a:lnTo>
                  <a:lnTo>
                    <a:pt x="570" y="328"/>
                  </a:lnTo>
                  <a:lnTo>
                    <a:pt x="598" y="326"/>
                  </a:lnTo>
                  <a:lnTo>
                    <a:pt x="604" y="314"/>
                  </a:lnTo>
                  <a:lnTo>
                    <a:pt x="606" y="288"/>
                  </a:lnTo>
                  <a:lnTo>
                    <a:pt x="622" y="280"/>
                  </a:lnTo>
                  <a:close/>
                </a:path>
              </a:pathLst>
            </a:cu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1" name="Freeform 157"/>
            <p:cNvSpPr>
              <a:spLocks/>
            </p:cNvSpPr>
            <p:nvPr/>
          </p:nvSpPr>
          <p:spPr bwMode="gray">
            <a:xfrm>
              <a:off x="5505743" y="5445224"/>
              <a:ext cx="703530" cy="320258"/>
            </a:xfrm>
            <a:custGeom>
              <a:avLst/>
              <a:gdLst>
                <a:gd name="T0" fmla="*/ 0 w 252"/>
                <a:gd name="T1" fmla="*/ 110 h 150"/>
                <a:gd name="T2" fmla="*/ 2 w 252"/>
                <a:gd name="T3" fmla="*/ 80 h 150"/>
                <a:gd name="T4" fmla="*/ 22 w 252"/>
                <a:gd name="T5" fmla="*/ 64 h 150"/>
                <a:gd name="T6" fmla="*/ 46 w 252"/>
                <a:gd name="T7" fmla="*/ 58 h 150"/>
                <a:gd name="T8" fmla="*/ 70 w 252"/>
                <a:gd name="T9" fmla="*/ 30 h 150"/>
                <a:gd name="T10" fmla="*/ 102 w 252"/>
                <a:gd name="T11" fmla="*/ 22 h 150"/>
                <a:gd name="T12" fmla="*/ 134 w 252"/>
                <a:gd name="T13" fmla="*/ 18 h 150"/>
                <a:gd name="T14" fmla="*/ 142 w 252"/>
                <a:gd name="T15" fmla="*/ 10 h 150"/>
                <a:gd name="T16" fmla="*/ 186 w 252"/>
                <a:gd name="T17" fmla="*/ 10 h 150"/>
                <a:gd name="T18" fmla="*/ 200 w 252"/>
                <a:gd name="T19" fmla="*/ 0 h 150"/>
                <a:gd name="T20" fmla="*/ 220 w 252"/>
                <a:gd name="T21" fmla="*/ 4 h 150"/>
                <a:gd name="T22" fmla="*/ 240 w 252"/>
                <a:gd name="T23" fmla="*/ 22 h 150"/>
                <a:gd name="T24" fmla="*/ 252 w 252"/>
                <a:gd name="T25" fmla="*/ 46 h 150"/>
                <a:gd name="T26" fmla="*/ 240 w 252"/>
                <a:gd name="T27" fmla="*/ 76 h 150"/>
                <a:gd name="T28" fmla="*/ 198 w 252"/>
                <a:gd name="T29" fmla="*/ 112 h 150"/>
                <a:gd name="T30" fmla="*/ 156 w 252"/>
                <a:gd name="T31" fmla="*/ 130 h 150"/>
                <a:gd name="T32" fmla="*/ 120 w 252"/>
                <a:gd name="T33" fmla="*/ 140 h 150"/>
                <a:gd name="T34" fmla="*/ 88 w 252"/>
                <a:gd name="T35" fmla="*/ 130 h 150"/>
                <a:gd name="T36" fmla="*/ 62 w 252"/>
                <a:gd name="T37" fmla="*/ 144 h 150"/>
                <a:gd name="T38" fmla="*/ 38 w 252"/>
                <a:gd name="T39" fmla="*/ 150 h 150"/>
                <a:gd name="T40" fmla="*/ 12 w 252"/>
                <a:gd name="T41" fmla="*/ 126 h 150"/>
                <a:gd name="T42" fmla="*/ 0 w 252"/>
                <a:gd name="T43" fmla="*/ 11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2" h="150">
                  <a:moveTo>
                    <a:pt x="0" y="110"/>
                  </a:moveTo>
                  <a:lnTo>
                    <a:pt x="2" y="80"/>
                  </a:lnTo>
                  <a:lnTo>
                    <a:pt x="22" y="64"/>
                  </a:lnTo>
                  <a:lnTo>
                    <a:pt x="46" y="58"/>
                  </a:lnTo>
                  <a:lnTo>
                    <a:pt x="70" y="30"/>
                  </a:lnTo>
                  <a:lnTo>
                    <a:pt x="102" y="22"/>
                  </a:lnTo>
                  <a:lnTo>
                    <a:pt x="134" y="18"/>
                  </a:lnTo>
                  <a:lnTo>
                    <a:pt x="142" y="10"/>
                  </a:lnTo>
                  <a:lnTo>
                    <a:pt x="186" y="10"/>
                  </a:lnTo>
                  <a:lnTo>
                    <a:pt x="200" y="0"/>
                  </a:lnTo>
                  <a:lnTo>
                    <a:pt x="220" y="4"/>
                  </a:lnTo>
                  <a:lnTo>
                    <a:pt x="240" y="22"/>
                  </a:lnTo>
                  <a:lnTo>
                    <a:pt x="252" y="46"/>
                  </a:lnTo>
                  <a:lnTo>
                    <a:pt x="240" y="76"/>
                  </a:lnTo>
                  <a:lnTo>
                    <a:pt x="198" y="112"/>
                  </a:lnTo>
                  <a:lnTo>
                    <a:pt x="156" y="130"/>
                  </a:lnTo>
                  <a:lnTo>
                    <a:pt x="120" y="140"/>
                  </a:lnTo>
                  <a:lnTo>
                    <a:pt x="88" y="130"/>
                  </a:lnTo>
                  <a:lnTo>
                    <a:pt x="62" y="144"/>
                  </a:lnTo>
                  <a:lnTo>
                    <a:pt x="38" y="150"/>
                  </a:lnTo>
                  <a:lnTo>
                    <a:pt x="12" y="126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FFFF66"/>
            </a:solidFill>
            <a:ln w="635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2" name="Freeform 153"/>
            <p:cNvSpPr>
              <a:spLocks/>
            </p:cNvSpPr>
            <p:nvPr/>
          </p:nvSpPr>
          <p:spPr bwMode="gray">
            <a:xfrm>
              <a:off x="5831237" y="4728841"/>
              <a:ext cx="266453" cy="184298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  <a:close/>
                </a:path>
              </a:pathLst>
            </a:cu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3" name="Freeform 153"/>
            <p:cNvSpPr>
              <a:spLocks/>
            </p:cNvSpPr>
            <p:nvPr/>
          </p:nvSpPr>
          <p:spPr bwMode="gray">
            <a:xfrm flipV="1">
              <a:off x="7428636" y="2247644"/>
              <a:ext cx="238736" cy="213322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  <a:close/>
                </a:path>
              </a:pathLst>
            </a:custGeom>
            <a:solidFill>
              <a:srgbClr val="00B050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4" name="Freeform 153"/>
            <p:cNvSpPr>
              <a:spLocks/>
            </p:cNvSpPr>
            <p:nvPr/>
          </p:nvSpPr>
          <p:spPr bwMode="gray">
            <a:xfrm flipV="1">
              <a:off x="7247550" y="2382879"/>
              <a:ext cx="169938" cy="186927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  <a:close/>
                </a:path>
              </a:pathLst>
            </a:custGeom>
            <a:solidFill>
              <a:srgbClr val="00B050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5" name="Freeform 153"/>
            <p:cNvSpPr>
              <a:spLocks/>
            </p:cNvSpPr>
            <p:nvPr/>
          </p:nvSpPr>
          <p:spPr bwMode="gray">
            <a:xfrm flipV="1">
              <a:off x="7438573" y="2502216"/>
              <a:ext cx="147709" cy="166768"/>
            </a:xfrm>
            <a:custGeom>
              <a:avLst/>
              <a:gdLst>
                <a:gd name="T0" fmla="*/ 8 w 124"/>
                <a:gd name="T1" fmla="*/ 144 h 144"/>
                <a:gd name="T2" fmla="*/ 0 w 124"/>
                <a:gd name="T3" fmla="*/ 124 h 144"/>
                <a:gd name="T4" fmla="*/ 12 w 124"/>
                <a:gd name="T5" fmla="*/ 110 h 144"/>
                <a:gd name="T6" fmla="*/ 12 w 124"/>
                <a:gd name="T7" fmla="*/ 62 h 144"/>
                <a:gd name="T8" fmla="*/ 2 w 124"/>
                <a:gd name="T9" fmla="*/ 50 h 144"/>
                <a:gd name="T10" fmla="*/ 22 w 124"/>
                <a:gd name="T11" fmla="*/ 26 h 144"/>
                <a:gd name="T12" fmla="*/ 48 w 124"/>
                <a:gd name="T13" fmla="*/ 20 h 144"/>
                <a:gd name="T14" fmla="*/ 66 w 124"/>
                <a:gd name="T15" fmla="*/ 0 h 144"/>
                <a:gd name="T16" fmla="*/ 104 w 124"/>
                <a:gd name="T17" fmla="*/ 0 h 144"/>
                <a:gd name="T18" fmla="*/ 120 w 124"/>
                <a:gd name="T19" fmla="*/ 16 h 144"/>
                <a:gd name="T20" fmla="*/ 118 w 124"/>
                <a:gd name="T21" fmla="*/ 34 h 144"/>
                <a:gd name="T22" fmla="*/ 124 w 124"/>
                <a:gd name="T23" fmla="*/ 50 h 144"/>
                <a:gd name="T24" fmla="*/ 98 w 124"/>
                <a:gd name="T25" fmla="*/ 82 h 144"/>
                <a:gd name="T26" fmla="*/ 92 w 124"/>
                <a:gd name="T27" fmla="*/ 104 h 144"/>
                <a:gd name="T28" fmla="*/ 68 w 124"/>
                <a:gd name="T29" fmla="*/ 118 h 144"/>
                <a:gd name="T30" fmla="*/ 58 w 124"/>
                <a:gd name="T31" fmla="*/ 118 h 144"/>
                <a:gd name="T32" fmla="*/ 52 w 124"/>
                <a:gd name="T33" fmla="*/ 138 h 144"/>
                <a:gd name="T34" fmla="*/ 34 w 124"/>
                <a:gd name="T35" fmla="*/ 136 h 144"/>
                <a:gd name="T36" fmla="*/ 22 w 124"/>
                <a:gd name="T37" fmla="*/ 144 h 144"/>
                <a:gd name="T38" fmla="*/ 8 w 124"/>
                <a:gd name="T3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4" h="144">
                  <a:moveTo>
                    <a:pt x="8" y="144"/>
                  </a:moveTo>
                  <a:lnTo>
                    <a:pt x="0" y="124"/>
                  </a:lnTo>
                  <a:lnTo>
                    <a:pt x="12" y="110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2" y="26"/>
                  </a:lnTo>
                  <a:lnTo>
                    <a:pt x="48" y="20"/>
                  </a:lnTo>
                  <a:lnTo>
                    <a:pt x="66" y="0"/>
                  </a:lnTo>
                  <a:lnTo>
                    <a:pt x="104" y="0"/>
                  </a:lnTo>
                  <a:lnTo>
                    <a:pt x="120" y="16"/>
                  </a:lnTo>
                  <a:lnTo>
                    <a:pt x="118" y="34"/>
                  </a:lnTo>
                  <a:lnTo>
                    <a:pt x="124" y="50"/>
                  </a:lnTo>
                  <a:lnTo>
                    <a:pt x="98" y="82"/>
                  </a:lnTo>
                  <a:lnTo>
                    <a:pt x="92" y="104"/>
                  </a:lnTo>
                  <a:lnTo>
                    <a:pt x="68" y="118"/>
                  </a:lnTo>
                  <a:lnTo>
                    <a:pt x="58" y="118"/>
                  </a:lnTo>
                  <a:lnTo>
                    <a:pt x="52" y="138"/>
                  </a:lnTo>
                  <a:lnTo>
                    <a:pt x="34" y="136"/>
                  </a:lnTo>
                  <a:lnTo>
                    <a:pt x="22" y="144"/>
                  </a:lnTo>
                  <a:lnTo>
                    <a:pt x="8" y="144"/>
                  </a:lnTo>
                  <a:close/>
                </a:path>
              </a:pathLst>
            </a:custGeom>
            <a:solidFill>
              <a:srgbClr val="00B050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그룹 65"/>
          <p:cNvGrpSpPr/>
          <p:nvPr/>
        </p:nvGrpSpPr>
        <p:grpSpPr>
          <a:xfrm>
            <a:off x="1241064" y="4940282"/>
            <a:ext cx="3526180" cy="1356181"/>
            <a:chOff x="5040463" y="4065161"/>
            <a:chExt cx="3605379" cy="1200154"/>
          </a:xfrm>
        </p:grpSpPr>
        <p:sp>
          <p:nvSpPr>
            <p:cNvPr id="67" name="모서리가 둥근 직사각형 66"/>
            <p:cNvSpPr/>
            <p:nvPr/>
          </p:nvSpPr>
          <p:spPr>
            <a:xfrm>
              <a:off x="5040463" y="4515097"/>
              <a:ext cx="504056" cy="259269"/>
            </a:xfrm>
            <a:prstGeom prst="roundRect">
              <a:avLst/>
            </a:prstGeom>
            <a:solidFill>
              <a:srgbClr val="FFFF66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5043378" y="4972607"/>
              <a:ext cx="504056" cy="259269"/>
            </a:xfrm>
            <a:prstGeom prst="roundRect">
              <a:avLst/>
            </a:prstGeom>
            <a:solidFill>
              <a:srgbClr val="FC9AD2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5040463" y="4065161"/>
              <a:ext cx="504056" cy="259269"/>
            </a:xfrm>
            <a:prstGeom prst="roundRect">
              <a:avLst/>
            </a:prstGeom>
            <a:solidFill>
              <a:srgbClr val="00B050"/>
            </a:solidFill>
            <a:ln w="63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endParaRPr lang="ko-KR" altLang="en-US" sz="1662">
                <a:solidFill>
                  <a:prstClr val="black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533206" y="4076827"/>
              <a:ext cx="3050099" cy="284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~ 2015.12(Pilot Deployment)</a:t>
              </a:r>
              <a:endParaRPr kumimoji="1" lang="ko-KR" altLang="en-US" sz="1108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547433" y="4492621"/>
              <a:ext cx="2853772" cy="284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~ 2016.12(8 Provinces)</a:t>
              </a:r>
              <a:endParaRPr kumimoji="1" lang="ko-KR" altLang="en-US" sz="1108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23737" y="4980629"/>
              <a:ext cx="3122105" cy="284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~ 2017.12(Nationwide)</a:t>
              </a:r>
              <a:endParaRPr kumimoji="1" lang="ko-KR" altLang="en-US" sz="1108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3826862" y="3308207"/>
            <a:ext cx="5965467" cy="291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 b="1">
                <a:solidFill>
                  <a:schemeClr val="tx1"/>
                </a:solidFill>
                <a:latin typeface="가는각진제목체" pitchFamily="18" charset="-127"/>
                <a:ea typeface="가는각진제목체" pitchFamily="18" charset="-127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ko-KR" altLang="en-US" sz="1292" dirty="0">
                <a:solidFill>
                  <a:srgbClr val="000000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■</a:t>
            </a:r>
            <a:r>
              <a:rPr lang="en-US" altLang="ko-KR" sz="1292" dirty="0">
                <a:solidFill>
                  <a:srgbClr val="000000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rPr>
              <a:t> Deployment Overview</a:t>
            </a:r>
            <a:endParaRPr lang="ko-KR" altLang="en-US" sz="1292" u="sng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74" name="그룹 73"/>
          <p:cNvGrpSpPr/>
          <p:nvPr/>
        </p:nvGrpSpPr>
        <p:grpSpPr>
          <a:xfrm>
            <a:off x="3902342" y="3818602"/>
            <a:ext cx="7656612" cy="2758044"/>
            <a:chOff x="3789634" y="3292520"/>
            <a:chExt cx="5913958" cy="2440735"/>
          </a:xfrm>
        </p:grpSpPr>
        <p:sp>
          <p:nvSpPr>
            <p:cNvPr id="75" name="AutoShape 14"/>
            <p:cNvSpPr>
              <a:spLocks noChangeArrowheads="1"/>
            </p:cNvSpPr>
            <p:nvPr/>
          </p:nvSpPr>
          <p:spPr bwMode="auto">
            <a:xfrm>
              <a:off x="3789634" y="3292520"/>
              <a:ext cx="5711686" cy="2440735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83090" tIns="43207" rIns="83090" bIns="43207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defTabSz="844174">
                <a:defRPr/>
              </a:pPr>
              <a:endParaRPr lang="ko-KR" altLang="en-US" sz="1477">
                <a:solidFill>
                  <a:prstClr val="black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6" name="TextBox 44"/>
            <p:cNvSpPr txBox="1">
              <a:spLocks noChangeArrowheads="1"/>
            </p:cNvSpPr>
            <p:nvPr/>
          </p:nvSpPr>
          <p:spPr bwMode="auto">
            <a:xfrm>
              <a:off x="5462227" y="3393864"/>
              <a:ext cx="2656812" cy="290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2015-2017</a:t>
              </a:r>
            </a:p>
          </p:txBody>
        </p:sp>
        <p:sp>
          <p:nvSpPr>
            <p:cNvPr id="77" name="오각형 76"/>
            <p:cNvSpPr/>
            <p:nvPr/>
          </p:nvSpPr>
          <p:spPr>
            <a:xfrm>
              <a:off x="3975107" y="3363921"/>
              <a:ext cx="1487120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Period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8" name="오각형 77"/>
            <p:cNvSpPr/>
            <p:nvPr/>
          </p:nvSpPr>
          <p:spPr>
            <a:xfrm>
              <a:off x="3991907" y="3922040"/>
              <a:ext cx="1470319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Spectrum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9" name="TextBox 44"/>
            <p:cNvSpPr txBox="1">
              <a:spLocks noChangeArrowheads="1"/>
            </p:cNvSpPr>
            <p:nvPr/>
          </p:nvSpPr>
          <p:spPr bwMode="auto">
            <a:xfrm>
              <a:off x="5462225" y="3916508"/>
              <a:ext cx="4241367" cy="290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20MHz </a:t>
              </a:r>
              <a:r>
                <a:rPr lang="en-US" altLang="ko-KR" sz="1108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(Up:718~728MHz, DN: 773~783MHz)</a:t>
              </a:r>
            </a:p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endParaRPr lang="en-US" altLang="ko-KR" sz="1292" dirty="0"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0" name="오각형 79"/>
            <p:cNvSpPr/>
            <p:nvPr/>
          </p:nvSpPr>
          <p:spPr>
            <a:xfrm>
              <a:off x="3992486" y="4506980"/>
              <a:ext cx="1470319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Budget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1" name="TextBox 44"/>
            <p:cNvSpPr txBox="1">
              <a:spLocks noChangeArrowheads="1"/>
            </p:cNvSpPr>
            <p:nvPr/>
          </p:nvSpPr>
          <p:spPr bwMode="auto">
            <a:xfrm>
              <a:off x="5462224" y="4528135"/>
              <a:ext cx="3136989" cy="290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840 Million Dollar (Estimation)</a:t>
              </a:r>
            </a:p>
          </p:txBody>
        </p:sp>
        <p:sp>
          <p:nvSpPr>
            <p:cNvPr id="82" name="오각형 81"/>
            <p:cNvSpPr/>
            <p:nvPr/>
          </p:nvSpPr>
          <p:spPr>
            <a:xfrm>
              <a:off x="3992486" y="5087602"/>
              <a:ext cx="1470319" cy="301330"/>
            </a:xfrm>
            <a:prstGeom prst="homePlate">
              <a:avLst>
                <a:gd name="adj" fmla="val 25812"/>
              </a:avLst>
            </a:prstGeom>
            <a:solidFill>
              <a:schemeClr val="bg1">
                <a:lumMod val="50000"/>
              </a:schemeClr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3265" rIns="23265" anchor="ctr"/>
            <a:lstStyle/>
            <a:p>
              <a:pPr algn="ctr" defTabSz="844174" latinLnBrk="0">
                <a:lnSpc>
                  <a:spcPts val="1939"/>
                </a:lnSpc>
                <a:defRPr/>
              </a:pPr>
              <a:r>
                <a:rPr kumimoji="1" lang="en-US" altLang="ko-KR" sz="1292" b="1" kern="0" dirty="0">
                  <a:solidFill>
                    <a:srgbClr val="F8F8F8"/>
                  </a:solidFill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User</a:t>
              </a:r>
              <a:endParaRPr kumimoji="1" lang="ko-KR" altLang="en-US" sz="1292" b="1" kern="0" dirty="0">
                <a:solidFill>
                  <a:srgbClr val="F8F8F8"/>
                </a:solidFill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3" name="TextBox 44"/>
            <p:cNvSpPr txBox="1">
              <a:spLocks noChangeArrowheads="1"/>
            </p:cNvSpPr>
            <p:nvPr/>
          </p:nvSpPr>
          <p:spPr bwMode="auto">
            <a:xfrm>
              <a:off x="5462224" y="5073439"/>
              <a:ext cx="3641046" cy="290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58283" indent="-158283" latinLnBrk="0">
                <a:lnSpc>
                  <a:spcPct val="110000"/>
                </a:lnSpc>
                <a:spcBef>
                  <a:spcPts val="554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292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8 Sectors, 330 Org., 200,000 Responders </a:t>
              </a:r>
            </a:p>
          </p:txBody>
        </p:sp>
      </p:grp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1" y="365126"/>
            <a:ext cx="11353800" cy="701674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1. Public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Safety Network Deployment plan in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Korea(2)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199291" y="365126"/>
            <a:ext cx="11154509" cy="701674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3GPP Standardization Status</a:t>
            </a:r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 bwMode="auto">
          <a:xfrm>
            <a:off x="491233" y="1029420"/>
            <a:ext cx="11079443" cy="318394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latinLnBrk="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altLang="ko-KR" sz="1600" dirty="0" smtClean="0">
                <a:latin typeface="Calibri" panose="020F0502020204030204" pitchFamily="34" charset="0"/>
                <a:cs typeface="Arial" pitchFamily="34" charset="0"/>
              </a:rPr>
              <a:t>MSIP </a:t>
            </a:r>
            <a:r>
              <a:rPr lang="en-US" altLang="ko-KR" sz="1600" dirty="0">
                <a:latin typeface="Calibri" panose="020F0502020204030204" pitchFamily="34" charset="0"/>
                <a:cs typeface="Arial" pitchFamily="34" charset="0"/>
              </a:rPr>
              <a:t>decided  to adopt “LTE for Public Safety” technology for “SafeNet” (July, 2014)</a:t>
            </a:r>
          </a:p>
          <a:p>
            <a:pPr marL="285750" indent="-285750" latinLnBrk="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kumimoji="1" lang="en-GB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However, </a:t>
            </a:r>
            <a:r>
              <a:rPr kumimoji="1" lang="en-US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Work is still underway </a:t>
            </a:r>
            <a:r>
              <a:rPr kumimoji="1" lang="en-US" altLang="ko-KR" sz="16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in Release </a:t>
            </a:r>
            <a:r>
              <a:rPr kumimoji="1" lang="en-US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13 </a:t>
            </a:r>
            <a:r>
              <a:rPr kumimoji="1" lang="en-US" altLang="ko-KR" sz="16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of </a:t>
            </a:r>
            <a:r>
              <a:rPr kumimoji="1" lang="en-US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3GPP. So </a:t>
            </a:r>
            <a:r>
              <a:rPr kumimoji="1" lang="en-US" altLang="ko-KR" sz="16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LTE standards </a:t>
            </a:r>
            <a:r>
              <a:rPr kumimoji="1" lang="en-US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will be continuously enhanced  </a:t>
            </a:r>
            <a:r>
              <a:rPr kumimoji="1" lang="en-US" altLang="ko-KR" sz="16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to meet public safety application </a:t>
            </a:r>
            <a:r>
              <a:rPr kumimoji="1" lang="en-US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requirements.</a:t>
            </a:r>
          </a:p>
          <a:p>
            <a:pPr marL="285750" indent="-285750" latinLnBrk="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kumimoji="1" lang="en-US" altLang="ko-KR" sz="1600" b="1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Release12, </a:t>
            </a:r>
            <a:r>
              <a:rPr kumimoji="1" lang="en-US" altLang="ko-KR" sz="1600" b="1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Dec.2014: </a:t>
            </a:r>
            <a:r>
              <a:rPr kumimoji="1" lang="en-US" altLang="ko-KR" sz="1600" dirty="0" smtClean="0">
                <a:latin typeface="Calibri" panose="020F0502020204030204" pitchFamily="34" charset="0"/>
                <a:cs typeface="Arial" pitchFamily="34" charset="0"/>
              </a:rPr>
              <a:t>GCSE, D2D </a:t>
            </a:r>
            <a:endParaRPr kumimoji="1" lang="en-US" altLang="ko-KR" sz="1600" dirty="0"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  <a:p>
            <a:pPr marL="285750" indent="-285750" latinLnBrk="0">
              <a:lnSpc>
                <a:spcPct val="130000"/>
              </a:lnSpc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kumimoji="1" lang="en-US" altLang="ko-KR" sz="1600" b="1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Release 13, </a:t>
            </a:r>
            <a:r>
              <a:rPr kumimoji="1" lang="en-US" altLang="ko-KR" sz="1600" b="1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Mar.2016: </a:t>
            </a:r>
            <a:r>
              <a:rPr kumimoji="1" lang="en-US" altLang="ko-KR" sz="1600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MCPTT, IOPS, ePROSE, </a:t>
            </a:r>
            <a:r>
              <a:rPr kumimoji="1" lang="en-US" altLang="ko-KR" sz="1600" dirty="0" err="1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MBMS_enh</a:t>
            </a:r>
            <a:endParaRPr kumimoji="1" lang="en-GB" altLang="ko-KR" dirty="0"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</p:txBody>
      </p:sp>
      <p:grpSp>
        <p:nvGrpSpPr>
          <p:cNvPr id="86" name="그룹 85"/>
          <p:cNvGrpSpPr/>
          <p:nvPr/>
        </p:nvGrpSpPr>
        <p:grpSpPr>
          <a:xfrm>
            <a:off x="177111" y="3197181"/>
            <a:ext cx="11387746" cy="2250858"/>
            <a:chOff x="23223" y="1214191"/>
            <a:chExt cx="9176230" cy="4862183"/>
          </a:xfrm>
        </p:grpSpPr>
        <p:sp>
          <p:nvSpPr>
            <p:cNvPr id="87" name="Rectangle 2"/>
            <p:cNvSpPr/>
            <p:nvPr/>
          </p:nvSpPr>
          <p:spPr bwMode="auto">
            <a:xfrm rot="20244448">
              <a:off x="23223" y="3167066"/>
              <a:ext cx="9176230" cy="1359489"/>
            </a:xfrm>
            <a:prstGeom prst="rect">
              <a:avLst/>
            </a:prstGeom>
            <a:solidFill>
              <a:srgbClr val="DDDDDD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endParaRPr>
            </a:p>
          </p:txBody>
        </p:sp>
        <p:cxnSp>
          <p:nvCxnSpPr>
            <p:cNvPr id="88" name="Straight Arrow Connector 12"/>
            <p:cNvCxnSpPr/>
            <p:nvPr/>
          </p:nvCxnSpPr>
          <p:spPr bwMode="auto">
            <a:xfrm flipV="1">
              <a:off x="3726634" y="4049870"/>
              <a:ext cx="2835314" cy="1230890"/>
            </a:xfrm>
            <a:prstGeom prst="straightConnector1">
              <a:avLst/>
            </a:prstGeom>
            <a:noFill/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 rot="20177001">
              <a:off x="3910766" y="5002259"/>
              <a:ext cx="846120" cy="473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Evolution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273947" y="2690336"/>
              <a:ext cx="1070832" cy="10855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3GPP Rel12</a:t>
              </a:r>
              <a:b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</a:b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Freeze:</a:t>
              </a:r>
              <a:b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</a:b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Mar ‘15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821050" y="1214191"/>
              <a:ext cx="2147187" cy="930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3GPP </a:t>
              </a:r>
              <a:r>
                <a:rPr kumimoji="1" lang="en-US" sz="1100" dirty="0" smtClean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Rel13 Freeze</a:t>
              </a: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:</a:t>
              </a:r>
              <a:b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</a:b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Mar ‘16</a:t>
              </a:r>
            </a:p>
          </p:txBody>
        </p:sp>
        <p:cxnSp>
          <p:nvCxnSpPr>
            <p:cNvPr id="92" name="Straight Connector 20"/>
            <p:cNvCxnSpPr/>
            <p:nvPr/>
          </p:nvCxnSpPr>
          <p:spPr>
            <a:xfrm>
              <a:off x="3821641" y="3290598"/>
              <a:ext cx="0" cy="278577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21"/>
            <p:cNvCxnSpPr/>
            <p:nvPr/>
          </p:nvCxnSpPr>
          <p:spPr>
            <a:xfrm>
              <a:off x="7875673" y="1793632"/>
              <a:ext cx="0" cy="278577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 Box 14"/>
            <p:cNvSpPr txBox="1">
              <a:spLocks noChangeArrowheads="1"/>
            </p:cNvSpPr>
            <p:nvPr/>
          </p:nvSpPr>
          <p:spPr bwMode="auto">
            <a:xfrm>
              <a:off x="1324983" y="4357808"/>
              <a:ext cx="2354147" cy="551146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>
              <a:prstShdw prst="shdw17" dist="17961" dir="2700000">
                <a:srgbClr val="757575">
                  <a:alpha val="74997"/>
                </a:srgbClr>
              </a:prstShdw>
            </a:effectLst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ct val="90000"/>
                </a:lnSpc>
                <a:spcAft>
                  <a:spcPts val="1200"/>
                </a:spcAft>
                <a:buClr>
                  <a:schemeClr val="bg1"/>
                </a:buClr>
                <a:buFont typeface="Times New Roman" pitchFamily="18" charset="0"/>
                <a:buNone/>
              </a:pP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Group Com. System</a:t>
              </a:r>
              <a:b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</a:b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Enablers (R12)</a:t>
              </a:r>
            </a:p>
          </p:txBody>
        </p:sp>
        <p:sp>
          <p:nvSpPr>
            <p:cNvPr id="95" name="Text Box 16"/>
            <p:cNvSpPr txBox="1">
              <a:spLocks noChangeArrowheads="1"/>
            </p:cNvSpPr>
            <p:nvPr/>
          </p:nvSpPr>
          <p:spPr bwMode="auto">
            <a:xfrm>
              <a:off x="4892712" y="3126048"/>
              <a:ext cx="3518379" cy="329096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>
              <a:prstShdw prst="shdw17" dist="17961" dir="2700000">
                <a:srgbClr val="757575">
                  <a:alpha val="74997"/>
                </a:srgbClr>
              </a:prstShdw>
            </a:effectLst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ct val="90000"/>
                </a:lnSpc>
                <a:spcAft>
                  <a:spcPts val="1200"/>
                </a:spcAft>
                <a:buClr>
                  <a:schemeClr val="bg1"/>
                </a:buClr>
                <a:buFont typeface="Times New Roman" pitchFamily="18" charset="0"/>
                <a:buNone/>
              </a:pP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LTE </a:t>
              </a:r>
              <a:r>
                <a:rPr kumimoji="1" lang="en-US" sz="1100" dirty="0" smtClean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Proximity Services </a:t>
              </a: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– Device Relay  (R13)</a:t>
              </a:r>
            </a:p>
          </p:txBody>
        </p:sp>
        <p:sp>
          <p:nvSpPr>
            <p:cNvPr id="96" name="Text Box 16"/>
            <p:cNvSpPr txBox="1">
              <a:spLocks noChangeArrowheads="1"/>
            </p:cNvSpPr>
            <p:nvPr/>
          </p:nvSpPr>
          <p:spPr bwMode="auto">
            <a:xfrm>
              <a:off x="4720859" y="3748350"/>
              <a:ext cx="3356609" cy="329096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>
              <a:prstShdw prst="shdw17" dist="17961" dir="2700000">
                <a:srgbClr val="757575">
                  <a:alpha val="74997"/>
                </a:srgbClr>
              </a:prstShdw>
            </a:effectLst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ct val="90000"/>
                </a:lnSpc>
                <a:spcAft>
                  <a:spcPts val="1200"/>
                </a:spcAft>
                <a:buClr>
                  <a:schemeClr val="bg1"/>
                </a:buClr>
                <a:buFont typeface="Times New Roman" pitchFamily="18" charset="0"/>
                <a:buNone/>
              </a:pP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Isolated E-UTRAN Operation for Public Safety (R13)</a:t>
              </a:r>
            </a:p>
          </p:txBody>
        </p:sp>
        <p:sp>
          <p:nvSpPr>
            <p:cNvPr id="97" name="Text Box 14"/>
            <p:cNvSpPr txBox="1">
              <a:spLocks noChangeArrowheads="1"/>
            </p:cNvSpPr>
            <p:nvPr/>
          </p:nvSpPr>
          <p:spPr bwMode="auto">
            <a:xfrm>
              <a:off x="1139170" y="5152125"/>
              <a:ext cx="2354147" cy="27557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>
              <a:prstShdw prst="shdw17" dist="17961" dir="2700000">
                <a:srgbClr val="757575">
                  <a:alpha val="74997"/>
                </a:srgbClr>
              </a:prstShdw>
            </a:effectLst>
          </p:spPr>
          <p:txBody>
            <a:bodyPr wrap="square" lIns="0" tIns="0" rIns="0" bIns="0">
              <a:spAutoFit/>
            </a:bodyPr>
            <a:lstStyle/>
            <a:p>
              <a:pPr algn="ctr" eaLnBrk="0" hangingPunct="0">
                <a:lnSpc>
                  <a:spcPct val="90000"/>
                </a:lnSpc>
                <a:spcAft>
                  <a:spcPts val="1200"/>
                </a:spcAft>
                <a:buClr>
                  <a:schemeClr val="bg1"/>
                </a:buClr>
                <a:buFont typeface="Times New Roman" pitchFamily="18" charset="0"/>
                <a:buNone/>
              </a:pP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D2D (R12)</a:t>
              </a:r>
            </a:p>
          </p:txBody>
        </p:sp>
        <p:sp>
          <p:nvSpPr>
            <p:cNvPr id="98" name="Text Box 16"/>
            <p:cNvSpPr txBox="1">
              <a:spLocks noChangeArrowheads="1"/>
            </p:cNvSpPr>
            <p:nvPr/>
          </p:nvSpPr>
          <p:spPr bwMode="auto">
            <a:xfrm>
              <a:off x="5693762" y="2594345"/>
              <a:ext cx="1861393" cy="27557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  <a:effectLst>
              <a:prstShdw prst="shdw17" dist="17961" dir="2700000">
                <a:srgbClr val="757575">
                  <a:alpha val="74997"/>
                </a:srgbClr>
              </a:prstShdw>
            </a:effec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lnSpc>
                  <a:spcPct val="90000"/>
                </a:lnSpc>
                <a:spcAft>
                  <a:spcPts val="1200"/>
                </a:spcAft>
                <a:buClr>
                  <a:schemeClr val="bg1"/>
                </a:buClr>
                <a:buFont typeface="Times New Roman" pitchFamily="18" charset="0"/>
                <a:buNone/>
              </a:pPr>
              <a:r>
                <a:rPr kumimoji="1" lang="en-US" sz="1100" dirty="0">
                  <a:latin typeface="Arial" pitchFamily="34" charset="0"/>
                  <a:ea typeface="맑은 고딕" panose="020B0503020000020004" pitchFamily="50" charset="-127"/>
                  <a:cs typeface="Arial" pitchFamily="34" charset="0"/>
                </a:rPr>
                <a:t>Mission Critical  PTT (R13)</a:t>
              </a: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3833506" y="5392399"/>
            <a:ext cx="7149383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latinLnBrk="0">
              <a:lnSpc>
                <a:spcPct val="13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kumimoji="1" lang="en-US" altLang="ko-KR" sz="1600" b="1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Korea is actively contributing to 3GPP for </a:t>
            </a:r>
            <a:r>
              <a:rPr kumimoji="1" lang="en-US" altLang="ko-KR" sz="1600" b="1" dirty="0" smtClean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the expeditious </a:t>
            </a:r>
            <a:r>
              <a:rPr kumimoji="1" lang="en-US" altLang="ko-KR" sz="1600" b="1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rPr>
              <a:t>completion of 3GPP Rel.13 Work Items that directly impact the deployment of Korea PSBN</a:t>
            </a:r>
            <a:endParaRPr kumimoji="1" lang="en-GB" altLang="ko-KR" sz="1600" b="1" dirty="0">
              <a:latin typeface="Calibri" panose="020F0502020204030204" pitchFamily="34" charset="0"/>
              <a:ea typeface="맑은 고딕" panose="020B0503020000020004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95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199291" y="365126"/>
            <a:ext cx="11154509" cy="701674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3GPP Standardization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Status – Issue(1)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 bwMode="auto">
          <a:xfrm>
            <a:off x="511603" y="1231804"/>
            <a:ext cx="11079443" cy="789941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lnSpc>
                <a:spcPct val="11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ko-KR" sz="2000" b="1" dirty="0" smtClean="0">
                <a:latin typeface="Calibri" panose="020F0502020204030204" pitchFamily="34" charset="0"/>
                <a:cs typeface="Arial" pitchFamily="34" charset="0"/>
              </a:rPr>
              <a:t>In Time Standardization of 3GPP </a:t>
            </a:r>
            <a:r>
              <a:rPr lang="en-US" altLang="ko-KR" sz="2000" b="1" dirty="0">
                <a:latin typeface="Calibri" panose="020F0502020204030204" pitchFamily="34" charset="0"/>
                <a:cs typeface="Arial" pitchFamily="34" charset="0"/>
              </a:rPr>
              <a:t>Specification and Product Release</a:t>
            </a:r>
            <a:r>
              <a:rPr lang="en-US" altLang="ko-KR" sz="1600" dirty="0">
                <a:latin typeface="Calibri" panose="020F0502020204030204" pitchFamily="34" charset="0"/>
                <a:cs typeface="Arial" pitchFamily="34" charset="0"/>
              </a:rPr>
              <a:t>: Rel.13 should support most of functions for public safety within the scheduled time frame to </a:t>
            </a:r>
            <a:r>
              <a:rPr lang="en-US" altLang="ko-KR" sz="1600" dirty="0" smtClean="0">
                <a:latin typeface="Calibri" panose="020F0502020204030204" pitchFamily="34" charset="0"/>
                <a:cs typeface="Arial" pitchFamily="34" charset="0"/>
              </a:rPr>
              <a:t>implement </a:t>
            </a:r>
            <a:r>
              <a:rPr lang="en-US" altLang="ko-KR" sz="1600" dirty="0">
                <a:latin typeface="Calibri" panose="020F0502020204030204" pitchFamily="34" charset="0"/>
                <a:cs typeface="Arial" pitchFamily="34" charset="0"/>
              </a:rPr>
              <a:t>public </a:t>
            </a:r>
            <a:r>
              <a:rPr lang="en-US" altLang="ko-KR" sz="1600" dirty="0" smtClean="0">
                <a:latin typeface="Calibri" panose="020F0502020204030204" pitchFamily="34" charset="0"/>
                <a:cs typeface="Arial" pitchFamily="34" charset="0"/>
              </a:rPr>
              <a:t>safety Network </a:t>
            </a:r>
            <a:r>
              <a:rPr lang="en-US" altLang="ko-KR" sz="1600" dirty="0">
                <a:latin typeface="Calibri" panose="020F0502020204030204" pitchFamily="34" charset="0"/>
                <a:cs typeface="Arial" pitchFamily="34" charset="0"/>
              </a:rPr>
              <a:t>in 2017. </a:t>
            </a:r>
            <a:endParaRPr lang="en-US" altLang="ko-KR" sz="12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708481"/>
              </p:ext>
            </p:extLst>
          </p:nvPr>
        </p:nvGraphicFramePr>
        <p:xfrm>
          <a:off x="2160527" y="2641850"/>
          <a:ext cx="8301235" cy="2495301"/>
        </p:xfrm>
        <a:graphic>
          <a:graphicData uri="http://schemas.openxmlformats.org/drawingml/2006/table">
            <a:tbl>
              <a:tblPr/>
              <a:tblGrid>
                <a:gridCol w="1892522"/>
                <a:gridCol w="1827572"/>
                <a:gridCol w="2343600"/>
                <a:gridCol w="2237541"/>
              </a:tblGrid>
              <a:tr h="40644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Stage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Function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Rel.13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644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Status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Plan</a:t>
                      </a:r>
                      <a:r>
                        <a:rPr lang="en-US" altLang="ko-KR" sz="1600" b="1" kern="0" spc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(2015.06)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1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1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Req.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completed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~ 2014.09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36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2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Architecture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Completed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with granted exceptions)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~ 2015.06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1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3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Protocol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In progress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~ 2015.12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12"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ANS.1 Freezing)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~ 2016.03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73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199290" y="102818"/>
            <a:ext cx="11154509" cy="701674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3GPP Standardization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Status – Issue(2)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4" name="Rectangle 3"/>
          <p:cNvSpPr txBox="1">
            <a:spLocks noChangeArrowheads="1"/>
          </p:cNvSpPr>
          <p:nvPr/>
        </p:nvSpPr>
        <p:spPr bwMode="auto">
          <a:xfrm>
            <a:off x="723986" y="6355453"/>
            <a:ext cx="11079443" cy="2992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200150" indent="-28575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lnSpc>
                <a:spcPct val="11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altLang="ko-KR" sz="1200" dirty="0"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2614246" y="1621521"/>
            <a:ext cx="9351947" cy="3370470"/>
            <a:chOff x="559718" y="1159611"/>
            <a:chExt cx="8943126" cy="5077701"/>
          </a:xfrm>
        </p:grpSpPr>
        <p:sp>
          <p:nvSpPr>
            <p:cNvPr id="6" name="TextBox 5"/>
            <p:cNvSpPr txBox="1"/>
            <p:nvPr/>
          </p:nvSpPr>
          <p:spPr>
            <a:xfrm>
              <a:off x="4751863" y="1159611"/>
              <a:ext cx="807870" cy="311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‘</a:t>
              </a: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16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767730" y="1159611"/>
              <a:ext cx="807870" cy="311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‘</a:t>
              </a: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17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02694" y="1159611"/>
              <a:ext cx="807870" cy="311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‘</a:t>
              </a: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15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9" name="타원 8"/>
            <p:cNvSpPr/>
            <p:nvPr/>
          </p:nvSpPr>
          <p:spPr>
            <a:xfrm>
              <a:off x="3205646" y="1457048"/>
              <a:ext cx="55076" cy="84362"/>
            </a:xfrm>
            <a:prstGeom prst="ellipse">
              <a:avLst/>
            </a:prstGeom>
            <a:solidFill>
              <a:srgbClr val="000000">
                <a:lumMod val="85000"/>
                <a:lumOff val="15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타원 9"/>
            <p:cNvSpPr/>
            <p:nvPr/>
          </p:nvSpPr>
          <p:spPr>
            <a:xfrm>
              <a:off x="5123019" y="1457048"/>
              <a:ext cx="55076" cy="84362"/>
            </a:xfrm>
            <a:prstGeom prst="ellipse">
              <a:avLst/>
            </a:prstGeom>
            <a:solidFill>
              <a:srgbClr val="000000">
                <a:lumMod val="85000"/>
                <a:lumOff val="15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타원 10"/>
            <p:cNvSpPr/>
            <p:nvPr/>
          </p:nvSpPr>
          <p:spPr>
            <a:xfrm>
              <a:off x="7118276" y="1457048"/>
              <a:ext cx="55076" cy="84362"/>
            </a:xfrm>
            <a:prstGeom prst="ellipse">
              <a:avLst/>
            </a:prstGeom>
            <a:solidFill>
              <a:srgbClr val="000000">
                <a:lumMod val="85000"/>
                <a:lumOff val="15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9061378" y="1457048"/>
              <a:ext cx="55076" cy="84362"/>
            </a:xfrm>
            <a:prstGeom prst="ellipse">
              <a:avLst/>
            </a:prstGeom>
            <a:solidFill>
              <a:srgbClr val="000000">
                <a:lumMod val="85000"/>
                <a:lumOff val="15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endParaRPr lang="ko-KR" altLang="en-US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559719" y="1490511"/>
              <a:ext cx="2593056" cy="562416"/>
            </a:xfrm>
            <a:prstGeom prst="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 smtClean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Project Phases</a:t>
              </a:r>
              <a:endParaRPr lang="ko-KR" altLang="en-US" sz="1200" kern="0" cap="all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559719" y="2132856"/>
              <a:ext cx="2593056" cy="562416"/>
            </a:xfrm>
            <a:prstGeom prst="rect">
              <a:avLst/>
            </a:prstGeom>
            <a:solidFill>
              <a:srgbClr val="FFFFFF">
                <a:lumMod val="75000"/>
              </a:srgb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3GPP Release Plan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94974" y="1159611"/>
              <a:ext cx="807870" cy="311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‘</a:t>
              </a: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18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grpSp>
          <p:nvGrpSpPr>
            <p:cNvPr id="16" name="그룹 15"/>
            <p:cNvGrpSpPr/>
            <p:nvPr/>
          </p:nvGrpSpPr>
          <p:grpSpPr>
            <a:xfrm>
              <a:off x="4336017" y="2022617"/>
              <a:ext cx="2709710" cy="672655"/>
              <a:chOff x="4319325" y="2022617"/>
              <a:chExt cx="2656774" cy="730987"/>
            </a:xfrm>
          </p:grpSpPr>
          <p:sp>
            <p:nvSpPr>
              <p:cNvPr id="72" name="이등변 삼각형 71"/>
              <p:cNvSpPr/>
              <p:nvPr/>
            </p:nvSpPr>
            <p:spPr>
              <a:xfrm>
                <a:off x="5506545" y="2535914"/>
                <a:ext cx="252000" cy="217690"/>
              </a:xfrm>
              <a:prstGeom prst="triangle">
                <a:avLst/>
              </a:prstGeom>
              <a:solidFill>
                <a:srgbClr val="FFFFFF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latinLnBrk="0">
                  <a:defRPr/>
                </a:pPr>
                <a:endParaRPr lang="ko-KR" altLang="en-US" sz="1200" kern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4319325" y="2022617"/>
                <a:ext cx="2656774" cy="561804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latinLnBrk="0"/>
                <a:r>
                  <a:rPr lang="en-US" altLang="ko-KR" sz="12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R13</a:t>
                </a:r>
                <a:r>
                  <a:rPr lang="en-US" altLang="ko-KR" sz="1200" b="1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/>
                </a:r>
                <a:br>
                  <a:rPr lang="en-US" altLang="ko-KR" sz="1200" b="1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</a:br>
                <a:r>
                  <a:rPr lang="en-US" altLang="ko-KR" sz="12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altLang="ko-KR" sz="1200" b="1" kern="0" cap="all" dirty="0" err="1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eProSe</a:t>
                </a:r>
                <a:r>
                  <a:rPr lang="en-US" altLang="ko-KR" sz="1200" b="1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, MC-PTT, IOPS)</a:t>
                </a:r>
                <a:endParaRPr lang="ko-KR" altLang="en-US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7" name="직선 연결선 16"/>
            <p:cNvCxnSpPr/>
            <p:nvPr/>
          </p:nvCxnSpPr>
          <p:spPr>
            <a:xfrm>
              <a:off x="3695834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19" name="직선 연결선 18"/>
            <p:cNvCxnSpPr/>
            <p:nvPr/>
          </p:nvCxnSpPr>
          <p:spPr>
            <a:xfrm>
              <a:off x="5131085" y="1519144"/>
              <a:ext cx="4734" cy="4718168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0" name="직선 연결선 19"/>
            <p:cNvCxnSpPr/>
            <p:nvPr/>
          </p:nvCxnSpPr>
          <p:spPr>
            <a:xfrm>
              <a:off x="4197861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1" name="직선 연결선 20"/>
            <p:cNvCxnSpPr/>
            <p:nvPr/>
          </p:nvCxnSpPr>
          <p:spPr>
            <a:xfrm>
              <a:off x="4697734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2" name="직선 연결선 21"/>
            <p:cNvCxnSpPr/>
            <p:nvPr/>
          </p:nvCxnSpPr>
          <p:spPr>
            <a:xfrm>
              <a:off x="5660465" y="1574112"/>
              <a:ext cx="0" cy="4663198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3" name="직선 연결선 22"/>
            <p:cNvCxnSpPr/>
            <p:nvPr/>
          </p:nvCxnSpPr>
          <p:spPr>
            <a:xfrm>
              <a:off x="6174686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4" name="직선 연결선 23"/>
            <p:cNvCxnSpPr/>
            <p:nvPr/>
          </p:nvCxnSpPr>
          <p:spPr>
            <a:xfrm>
              <a:off x="6660211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5" name="직선 연결선 24"/>
            <p:cNvCxnSpPr/>
            <p:nvPr/>
          </p:nvCxnSpPr>
          <p:spPr>
            <a:xfrm>
              <a:off x="7657415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6" name="직선 연결선 25"/>
            <p:cNvCxnSpPr/>
            <p:nvPr/>
          </p:nvCxnSpPr>
          <p:spPr>
            <a:xfrm>
              <a:off x="8171637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7" name="직선 연결선 26"/>
            <p:cNvCxnSpPr/>
            <p:nvPr/>
          </p:nvCxnSpPr>
          <p:spPr>
            <a:xfrm>
              <a:off x="8657162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>
            <a:xfrm>
              <a:off x="7167392" y="1574112"/>
              <a:ext cx="0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29" name="직선 연결선 28"/>
            <p:cNvCxnSpPr/>
            <p:nvPr/>
          </p:nvCxnSpPr>
          <p:spPr>
            <a:xfrm>
              <a:off x="9094420" y="1574112"/>
              <a:ext cx="22033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cxnSp>
          <p:nvCxnSpPr>
            <p:cNvPr id="30" name="직선 연결선 29"/>
            <p:cNvCxnSpPr/>
            <p:nvPr/>
          </p:nvCxnSpPr>
          <p:spPr>
            <a:xfrm flipH="1">
              <a:off x="3205646" y="1574112"/>
              <a:ext cx="2" cy="466320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50000"/>
                </a:srgbClr>
              </a:solidFill>
              <a:prstDash val="sysDash"/>
              <a:tailEnd type="oval"/>
            </a:ln>
            <a:effectLst/>
          </p:spPr>
        </p:cxnSp>
        <p:grpSp>
          <p:nvGrpSpPr>
            <p:cNvPr id="31" name="그룹 30"/>
            <p:cNvGrpSpPr/>
            <p:nvPr/>
          </p:nvGrpSpPr>
          <p:grpSpPr>
            <a:xfrm>
              <a:off x="2752574" y="2022617"/>
              <a:ext cx="1916191" cy="672655"/>
              <a:chOff x="2766816" y="2022617"/>
              <a:chExt cx="1878757" cy="730987"/>
            </a:xfrm>
          </p:grpSpPr>
          <p:sp>
            <p:nvSpPr>
              <p:cNvPr id="70" name="이등변 삼각형 69"/>
              <p:cNvSpPr/>
              <p:nvPr/>
            </p:nvSpPr>
            <p:spPr>
              <a:xfrm>
                <a:off x="3586606" y="2535914"/>
                <a:ext cx="252000" cy="217690"/>
              </a:xfrm>
              <a:prstGeom prst="triangle">
                <a:avLst/>
              </a:prstGeom>
              <a:solidFill>
                <a:srgbClr val="FFFFFF">
                  <a:lumMod val="5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latinLnBrk="0">
                  <a:defRPr/>
                </a:pPr>
                <a:endParaRPr lang="ko-KR" altLang="en-US" sz="1200" kern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766816" y="2022617"/>
                <a:ext cx="1878757" cy="561804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latinLnBrk="0"/>
                <a:r>
                  <a:rPr lang="en-US" altLang="ko-KR" sz="1200" b="1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R12</a:t>
                </a:r>
                <a:br>
                  <a:rPr lang="en-US" altLang="ko-KR" sz="1200" b="1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</a:br>
                <a:r>
                  <a:rPr lang="en-US" altLang="ko-KR" sz="1200" b="1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(ProSe, GCSE)</a:t>
                </a:r>
                <a:endParaRPr lang="ko-KR" altLang="en-US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2" name="오각형 31"/>
            <p:cNvSpPr/>
            <p:nvPr/>
          </p:nvSpPr>
          <p:spPr>
            <a:xfrm>
              <a:off x="3205647" y="1490522"/>
              <a:ext cx="1930172" cy="562416"/>
            </a:xfrm>
            <a:prstGeom prst="homePlate">
              <a:avLst>
                <a:gd name="adj" fmla="val 20112"/>
              </a:avLst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Phase I</a:t>
              </a:r>
              <a:b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</a:b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(Pilot)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3" name="오각형 32"/>
            <p:cNvSpPr/>
            <p:nvPr/>
          </p:nvSpPr>
          <p:spPr>
            <a:xfrm>
              <a:off x="5135819" y="1490525"/>
              <a:ext cx="2028428" cy="562416"/>
            </a:xfrm>
            <a:prstGeom prst="homePlate">
              <a:avLst>
                <a:gd name="adj" fmla="val 20112"/>
              </a:avLst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Phase II</a:t>
              </a:r>
              <a:b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</a:b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(8 Major Provinces)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4" name="오각형 33"/>
            <p:cNvSpPr/>
            <p:nvPr/>
          </p:nvSpPr>
          <p:spPr>
            <a:xfrm>
              <a:off x="7181374" y="1490525"/>
              <a:ext cx="1913047" cy="562416"/>
            </a:xfrm>
            <a:prstGeom prst="homePlate">
              <a:avLst>
                <a:gd name="adj" fmla="val 20112"/>
              </a:avLst>
            </a:prstGeom>
            <a:solidFill>
              <a:srgbClr val="FFFFFF">
                <a:lumMod val="95000"/>
              </a:srgbClr>
            </a:solidFill>
            <a:ln w="12700" cap="flat" cmpd="sng" algn="ctr">
              <a:solidFill>
                <a:srgbClr val="FFFFFF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latinLnBrk="0">
                <a:defRPr/>
              </a:pP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Phase III</a:t>
              </a:r>
              <a:b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</a:br>
              <a:r>
                <a:rPr lang="en-US" altLang="ko-KR" sz="1200" b="1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(Nationwide)</a:t>
              </a:r>
              <a:endParaRPr lang="ko-KR" altLang="en-US" sz="1200" b="1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559718" y="4270150"/>
              <a:ext cx="749652" cy="182723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User</a:t>
              </a:r>
              <a:r>
                <a:rPr lang="en-US" altLang="ko-KR" sz="1000" b="1" kern="0" cap="all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/>
              </a:r>
              <a:br>
                <a:rPr lang="en-US" altLang="ko-KR" sz="1000" b="1" kern="0" cap="all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Devices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559718" y="2790453"/>
              <a:ext cx="749652" cy="13844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EPC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7" name="직사각형 36"/>
            <p:cNvSpPr/>
            <p:nvPr/>
          </p:nvSpPr>
          <p:spPr bwMode="auto">
            <a:xfrm>
              <a:off x="1373525" y="2790453"/>
              <a:ext cx="749652" cy="432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 err="1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Rel</a:t>
              </a: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 12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187333" y="2790453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GCSE</a:t>
              </a:r>
            </a:p>
            <a:p>
              <a:pPr algn="ctr" latinLnBrk="0"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altLang="ko-KR" sz="1000" b="1" kern="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en-US" altLang="ko-KR" sz="1000" b="1" kern="0" cap="all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MBMS</a:t>
              </a: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1373525" y="3272766"/>
              <a:ext cx="749652" cy="9046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 err="1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Rel</a:t>
              </a: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 13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2187333" y="3272766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MC-PTT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2187333" y="3755080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IOPS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1373525" y="5200309"/>
              <a:ext cx="749652" cy="8842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 err="1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Rel</a:t>
              </a: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 13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1373525" y="4270151"/>
              <a:ext cx="749652" cy="8763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 err="1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Rel</a:t>
              </a: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 12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44" name="직사각형 43"/>
            <p:cNvSpPr/>
            <p:nvPr/>
          </p:nvSpPr>
          <p:spPr bwMode="auto">
            <a:xfrm>
              <a:off x="2187333" y="4270151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prose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직사각형 44"/>
            <p:cNvSpPr/>
            <p:nvPr/>
          </p:nvSpPr>
          <p:spPr bwMode="auto">
            <a:xfrm>
              <a:off x="2187333" y="5665387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MCPTT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2187333" y="5200309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</a:t>
              </a:r>
              <a:r>
                <a:rPr lang="en-US" altLang="ko-KR" sz="1000" b="1" kern="0" cap="all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prose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2187333" y="4735230"/>
              <a:ext cx="958106" cy="43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GCSE</a:t>
              </a:r>
              <a:endParaRPr lang="ko-KR" altLang="en-US" sz="1000" b="1" kern="0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8" name="그룹 47"/>
            <p:cNvGrpSpPr/>
            <p:nvPr/>
          </p:nvGrpSpPr>
          <p:grpSpPr>
            <a:xfrm>
              <a:off x="2793390" y="1469522"/>
              <a:ext cx="6521240" cy="2761091"/>
              <a:chOff x="2806835" y="1469522"/>
              <a:chExt cx="6606516" cy="2761091"/>
            </a:xfrm>
          </p:grpSpPr>
          <p:cxnSp>
            <p:nvCxnSpPr>
              <p:cNvPr id="67" name="직선 연결선 66"/>
              <p:cNvCxnSpPr/>
              <p:nvPr/>
            </p:nvCxnSpPr>
            <p:spPr>
              <a:xfrm>
                <a:off x="2806835" y="1469522"/>
                <a:ext cx="66065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8" name="직선 연결선 67"/>
              <p:cNvCxnSpPr/>
              <p:nvPr/>
            </p:nvCxnSpPr>
            <p:spPr>
              <a:xfrm>
                <a:off x="2848149" y="2752353"/>
                <a:ext cx="65520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FFFFFF">
                    <a:lumMod val="50000"/>
                  </a:srgbClr>
                </a:solidFill>
                <a:prstDash val="sysDash"/>
                <a:tailEnd type="none"/>
              </a:ln>
              <a:effectLst/>
            </p:spPr>
          </p:cxnSp>
          <p:cxnSp>
            <p:nvCxnSpPr>
              <p:cNvPr id="69" name="직선 연결선 68"/>
              <p:cNvCxnSpPr/>
              <p:nvPr/>
            </p:nvCxnSpPr>
            <p:spPr>
              <a:xfrm>
                <a:off x="2848149" y="4230613"/>
                <a:ext cx="65520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FFFFFF">
                    <a:lumMod val="50000"/>
                  </a:srgbClr>
                </a:solidFill>
                <a:prstDash val="sysDash"/>
                <a:tailEnd type="none"/>
              </a:ln>
              <a:effectLst/>
            </p:spPr>
          </p:cxnSp>
        </p:grpSp>
        <p:sp>
          <p:nvSpPr>
            <p:cNvPr id="49" name="직사각형 48"/>
            <p:cNvSpPr/>
            <p:nvPr/>
          </p:nvSpPr>
          <p:spPr bwMode="auto">
            <a:xfrm>
              <a:off x="3253086" y="2790453"/>
              <a:ext cx="181666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0" name="직사각형 49"/>
            <p:cNvSpPr/>
            <p:nvPr/>
          </p:nvSpPr>
          <p:spPr bwMode="auto">
            <a:xfrm>
              <a:off x="5166898" y="2790453"/>
              <a:ext cx="1942957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1" name="직사각형 50"/>
            <p:cNvSpPr/>
            <p:nvPr/>
          </p:nvSpPr>
          <p:spPr bwMode="auto">
            <a:xfrm>
              <a:off x="7207003" y="2790453"/>
              <a:ext cx="181385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2" name="직사각형 51"/>
            <p:cNvSpPr/>
            <p:nvPr/>
          </p:nvSpPr>
          <p:spPr bwMode="auto">
            <a:xfrm>
              <a:off x="5166898" y="3272766"/>
              <a:ext cx="1942957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b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</a:b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(</a:t>
              </a:r>
              <a:r>
                <a:rPr lang="en-US" altLang="ko-KR" sz="1200" kern="0" cap="all" dirty="0" err="1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sw</a:t>
              </a: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 upgrade)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7207003" y="3272766"/>
              <a:ext cx="181385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b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</a:b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(SW upgrade)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4" name="직사각형 53"/>
            <p:cNvSpPr/>
            <p:nvPr/>
          </p:nvSpPr>
          <p:spPr bwMode="auto">
            <a:xfrm>
              <a:off x="5166898" y="3755080"/>
              <a:ext cx="1942957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5" name="직사각형 54"/>
            <p:cNvSpPr/>
            <p:nvPr/>
          </p:nvSpPr>
          <p:spPr bwMode="auto">
            <a:xfrm>
              <a:off x="7207003" y="3755080"/>
              <a:ext cx="181385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grpSp>
          <p:nvGrpSpPr>
            <p:cNvPr id="56" name="그룹 55"/>
            <p:cNvGrpSpPr/>
            <p:nvPr/>
          </p:nvGrpSpPr>
          <p:grpSpPr>
            <a:xfrm>
              <a:off x="3253086" y="4270151"/>
              <a:ext cx="5767773" cy="432000"/>
              <a:chOff x="3257550" y="4270151"/>
              <a:chExt cx="5655096" cy="432000"/>
            </a:xfrm>
          </p:grpSpPr>
          <p:sp>
            <p:nvSpPr>
              <p:cNvPr id="64" name="직사각형 63"/>
              <p:cNvSpPr/>
              <p:nvPr/>
            </p:nvSpPr>
            <p:spPr bwMode="auto">
              <a:xfrm>
                <a:off x="3257550" y="4270151"/>
                <a:ext cx="1781176" cy="43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36000" tIns="36000" rIns="36000" bIns="36000" anchor="ctr"/>
              <a:lstStyle/>
              <a:p>
                <a:pPr algn="ctr" latinLnBrk="0">
                  <a:lnSpc>
                    <a:spcPct val="110000"/>
                  </a:lnSpc>
                  <a:spcBef>
                    <a:spcPct val="40000"/>
                  </a:spcBef>
                  <a:defRPr/>
                </a:pPr>
                <a:r>
                  <a:rPr lang="en-US" altLang="ko-KR" sz="1200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Available</a:t>
                </a:r>
                <a:endParaRPr lang="ko-KR" altLang="en-US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  <p:sp>
            <p:nvSpPr>
              <p:cNvPr id="65" name="직사각형 64"/>
              <p:cNvSpPr/>
              <p:nvPr/>
            </p:nvSpPr>
            <p:spPr bwMode="auto">
              <a:xfrm>
                <a:off x="5133975" y="4270151"/>
                <a:ext cx="1905000" cy="43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36000" tIns="36000" rIns="36000" bIns="36000" anchor="ctr"/>
              <a:lstStyle/>
              <a:p>
                <a:pPr algn="ctr" latinLnBrk="0">
                  <a:lnSpc>
                    <a:spcPct val="110000"/>
                  </a:lnSpc>
                  <a:spcBef>
                    <a:spcPct val="40000"/>
                  </a:spcBef>
                  <a:defRPr/>
                </a:pPr>
                <a:r>
                  <a:rPr lang="en-US" altLang="ko-KR" sz="1200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Available</a:t>
                </a:r>
                <a:endParaRPr lang="ko-KR" altLang="en-US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  <p:sp>
            <p:nvSpPr>
              <p:cNvPr id="66" name="직사각형 65"/>
              <p:cNvSpPr/>
              <p:nvPr/>
            </p:nvSpPr>
            <p:spPr bwMode="auto">
              <a:xfrm>
                <a:off x="7134225" y="4270151"/>
                <a:ext cx="1778421" cy="43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36000" tIns="36000" rIns="36000" bIns="36000" anchor="ctr"/>
              <a:lstStyle/>
              <a:p>
                <a:pPr algn="ctr" latinLnBrk="0">
                  <a:lnSpc>
                    <a:spcPct val="110000"/>
                  </a:lnSpc>
                  <a:spcBef>
                    <a:spcPct val="40000"/>
                  </a:spcBef>
                  <a:defRPr/>
                </a:pPr>
                <a:r>
                  <a:rPr lang="en-US" altLang="ko-KR" sz="1200" kern="0" cap="all" dirty="0">
                    <a:solidFill>
                      <a:srgbClr val="000000"/>
                    </a:solidFill>
                    <a:latin typeface="Calibri" panose="020F0502020204030204" pitchFamily="34" charset="0"/>
                    <a:cs typeface="Arial" pitchFamily="34" charset="0"/>
                  </a:rPr>
                  <a:t>Available</a:t>
                </a:r>
                <a:endParaRPr lang="ko-KR" altLang="en-US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" name="직사각형 56"/>
            <p:cNvSpPr/>
            <p:nvPr/>
          </p:nvSpPr>
          <p:spPr bwMode="auto">
            <a:xfrm>
              <a:off x="3253086" y="4735230"/>
              <a:ext cx="181666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8" name="직사각형 57"/>
            <p:cNvSpPr/>
            <p:nvPr/>
          </p:nvSpPr>
          <p:spPr bwMode="auto">
            <a:xfrm>
              <a:off x="5166899" y="4735230"/>
              <a:ext cx="1942957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7207003" y="4735230"/>
              <a:ext cx="181385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000" b="1" kern="0" cap="all" dirty="0" smtClean="0">
                  <a:latin typeface="Arial" pitchFamily="34" charset="0"/>
                  <a:cs typeface="Arial" pitchFamily="34" charset="0"/>
                </a:rPr>
                <a:t>Av</a:t>
              </a: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a</a:t>
              </a:r>
              <a:r>
                <a:rPr lang="en-US" altLang="ko-KR" sz="1000" b="1" kern="0" cap="all" dirty="0" smtClean="0">
                  <a:latin typeface="Arial" pitchFamily="34" charset="0"/>
                  <a:cs typeface="Arial" pitchFamily="34" charset="0"/>
                </a:rPr>
                <a:t>ilable</a:t>
              </a:r>
              <a:endParaRPr lang="ko-KR" altLang="en-US" sz="1000" b="1" kern="0" cap="all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5166898" y="5200309"/>
              <a:ext cx="1942957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7207002" y="5200309"/>
              <a:ext cx="181385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5166898" y="5665387"/>
              <a:ext cx="1942957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3" name="직사각형 62"/>
            <p:cNvSpPr/>
            <p:nvPr/>
          </p:nvSpPr>
          <p:spPr bwMode="auto">
            <a:xfrm>
              <a:off x="7207002" y="5665387"/>
              <a:ext cx="1813856" cy="43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0000">
                  <a:lumMod val="95000"/>
                  <a:lumOff val="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36000" tIns="36000" rIns="36000" bIns="36000" anchor="ctr"/>
            <a:lstStyle/>
            <a:p>
              <a:pPr algn="ctr" latinLnBrk="0">
                <a:lnSpc>
                  <a:spcPct val="110000"/>
                </a:lnSpc>
                <a:spcBef>
                  <a:spcPct val="40000"/>
                </a:spcBef>
                <a:defRPr/>
              </a:pPr>
              <a:r>
                <a:rPr lang="en-US" altLang="ko-KR" sz="1200" kern="0" cap="all" dirty="0">
                  <a:solidFill>
                    <a:srgbClr val="000000"/>
                  </a:solidFill>
                  <a:latin typeface="Calibri" panose="020F0502020204030204" pitchFamily="34" charset="0"/>
                  <a:cs typeface="Arial" pitchFamily="34" charset="0"/>
                </a:rPr>
                <a:t>Should be Available</a:t>
              </a:r>
              <a:endParaRPr lang="ko-KR" altLang="en-US" sz="1200" kern="0" cap="all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endParaRPr>
            </a:p>
          </p:txBody>
        </p:sp>
      </p:grpSp>
      <p:grpSp>
        <p:nvGrpSpPr>
          <p:cNvPr id="78" name="그룹 77"/>
          <p:cNvGrpSpPr/>
          <p:nvPr/>
        </p:nvGrpSpPr>
        <p:grpSpPr>
          <a:xfrm>
            <a:off x="356492" y="691524"/>
            <a:ext cx="11412883" cy="943930"/>
            <a:chOff x="415702" y="2745846"/>
            <a:chExt cx="9236818" cy="1041164"/>
          </a:xfrm>
        </p:grpSpPr>
        <p:sp>
          <p:nvSpPr>
            <p:cNvPr id="79" name="AutoShape 14"/>
            <p:cNvSpPr>
              <a:spLocks noChangeArrowheads="1"/>
            </p:cNvSpPr>
            <p:nvPr/>
          </p:nvSpPr>
          <p:spPr bwMode="auto">
            <a:xfrm>
              <a:off x="415702" y="2895899"/>
              <a:ext cx="9236818" cy="891111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b="0" i="0" u="none" strike="noStrike" kern="1200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0" name="TextBox 44"/>
            <p:cNvSpPr txBox="1">
              <a:spLocks noChangeArrowheads="1"/>
            </p:cNvSpPr>
            <p:nvPr/>
          </p:nvSpPr>
          <p:spPr bwMode="auto">
            <a:xfrm>
              <a:off x="706625" y="3115561"/>
              <a:ext cx="8438255" cy="62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71450" indent="-17145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For the initial stage of pilot networks, several </a:t>
              </a:r>
              <a:r>
                <a:rPr lang="en-US" altLang="ko-KR" sz="1400" b="1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optimized partial functions of </a:t>
              </a:r>
              <a:r>
                <a:rPr lang="en-US" altLang="ko-KR" sz="1400" b="1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the </a:t>
              </a:r>
              <a:r>
                <a:rPr lang="en-US" altLang="ko-KR" sz="1400" b="1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related standards will be used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for the public safety network until completing 3GPP release 13 </a:t>
              </a:r>
              <a:r>
                <a:rPr lang="en-US" altLang="ko-KR" sz="1400" dirty="0" err="1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WIs.</a:t>
              </a:r>
              <a:endParaRPr lang="en-US" altLang="ko-KR" sz="14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1" name="오각형 80"/>
            <p:cNvSpPr/>
            <p:nvPr/>
          </p:nvSpPr>
          <p:spPr>
            <a:xfrm>
              <a:off x="775743" y="2745846"/>
              <a:ext cx="3935167" cy="294199"/>
            </a:xfrm>
            <a:prstGeom prst="homePlate">
              <a:avLst>
                <a:gd name="adj" fmla="val 25812"/>
              </a:avLst>
            </a:prstGeom>
            <a:solidFill>
              <a:schemeClr val="tx1"/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5200" rIns="25200" anchor="ctr"/>
            <a:lstStyle/>
            <a:p>
              <a:pPr marL="180975" marR="0" lvl="0" defTabSz="914400" eaLnBrk="1" fontAlgn="auto" latinLnBrk="0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600" b="1" kern="0" dirty="0" smtClean="0">
                  <a:solidFill>
                    <a:srgbClr val="F8F8F8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Optimized Essential Functions</a:t>
              </a:r>
              <a:endParaRPr kumimoji="1" lang="ko-KR" altLang="en-US" sz="1600" b="1" i="0" u="none" strike="noStrike" kern="0" cap="none" normalizeH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2065887" y="5160909"/>
            <a:ext cx="9906813" cy="1097321"/>
            <a:chOff x="495420" y="2900597"/>
            <a:chExt cx="9236818" cy="1210356"/>
          </a:xfrm>
        </p:grpSpPr>
        <p:sp>
          <p:nvSpPr>
            <p:cNvPr id="83" name="AutoShape 14"/>
            <p:cNvSpPr>
              <a:spLocks noChangeArrowheads="1"/>
            </p:cNvSpPr>
            <p:nvPr/>
          </p:nvSpPr>
          <p:spPr bwMode="auto">
            <a:xfrm>
              <a:off x="495420" y="3219842"/>
              <a:ext cx="9236818" cy="891111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b="0" i="0" u="none" strike="noStrike" kern="1200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6" name="TextBox 44"/>
            <p:cNvSpPr txBox="1">
              <a:spLocks noChangeArrowheads="1"/>
            </p:cNvSpPr>
            <p:nvPr/>
          </p:nvSpPr>
          <p:spPr bwMode="auto">
            <a:xfrm>
              <a:off x="706625" y="3115561"/>
              <a:ext cx="8438255" cy="628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71450" indent="-17145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600" dirty="0" smtClean="0">
                  <a:latin typeface="Calibri" panose="020F0502020204030204" pitchFamily="34" charset="0"/>
                  <a:cs typeface="Arial" pitchFamily="34" charset="0"/>
                </a:rPr>
                <a:t>After that, the related </a:t>
              </a:r>
              <a:r>
                <a:rPr lang="en-US" altLang="ko-KR" sz="16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Work </a:t>
              </a:r>
              <a:r>
                <a:rPr lang="en-US" altLang="ko-KR" sz="16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Items such as MCPTT, IOPS, eMBMS and eProse functions </a:t>
              </a:r>
              <a:r>
                <a:rPr lang="en-US" altLang="ko-KR" sz="16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will be </a:t>
              </a:r>
              <a:r>
                <a:rPr lang="en-US" altLang="ko-KR" sz="16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completed and </a:t>
              </a:r>
              <a:r>
                <a:rPr lang="en-US" altLang="ko-KR" sz="16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should be available </a:t>
              </a:r>
              <a:r>
                <a:rPr lang="en-US" altLang="ko-KR" sz="16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before 2017.. </a:t>
              </a:r>
            </a:p>
          </p:txBody>
        </p:sp>
        <p:sp>
          <p:nvSpPr>
            <p:cNvPr id="87" name="오각형 86"/>
            <p:cNvSpPr/>
            <p:nvPr/>
          </p:nvSpPr>
          <p:spPr>
            <a:xfrm>
              <a:off x="749421" y="2900597"/>
              <a:ext cx="3935167" cy="294199"/>
            </a:xfrm>
            <a:prstGeom prst="homePlate">
              <a:avLst>
                <a:gd name="adj" fmla="val 25812"/>
              </a:avLst>
            </a:prstGeom>
            <a:solidFill>
              <a:schemeClr val="tx1"/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5200" rIns="25200" anchor="ctr"/>
            <a:lstStyle/>
            <a:p>
              <a:pPr marL="180975" marR="0" lvl="0" defTabSz="914400" eaLnBrk="1" fontAlgn="auto" latinLnBrk="0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600" b="1" kern="0" dirty="0" smtClean="0">
                  <a:solidFill>
                    <a:srgbClr val="F8F8F8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Completion of the related Work Items</a:t>
              </a:r>
              <a:endParaRPr kumimoji="1" lang="ko-KR" altLang="en-US" sz="1600" b="1" i="0" u="none" strike="noStrike" kern="0" cap="none" normalizeH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3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199290" y="102818"/>
            <a:ext cx="11154509" cy="701674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2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.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3GPP Standardization </a:t>
            </a:r>
            <a:r>
              <a:rPr lang="en-US" altLang="ko-KR" dirty="0" smtClean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Status – Issue(3)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pSp>
        <p:nvGrpSpPr>
          <p:cNvPr id="74" name="그룹 73"/>
          <p:cNvGrpSpPr/>
          <p:nvPr/>
        </p:nvGrpSpPr>
        <p:grpSpPr>
          <a:xfrm>
            <a:off x="390547" y="1050993"/>
            <a:ext cx="11412882" cy="1471633"/>
            <a:chOff x="424087" y="4248744"/>
            <a:chExt cx="9236818" cy="1084958"/>
          </a:xfrm>
        </p:grpSpPr>
        <p:sp>
          <p:nvSpPr>
            <p:cNvPr id="75" name="AutoShape 14"/>
            <p:cNvSpPr>
              <a:spLocks noChangeArrowheads="1"/>
            </p:cNvSpPr>
            <p:nvPr/>
          </p:nvSpPr>
          <p:spPr bwMode="auto">
            <a:xfrm>
              <a:off x="424087" y="4248744"/>
              <a:ext cx="9236818" cy="1084958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b="0" i="0" u="none" strike="noStrike" kern="1200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6" name="TextBox 44"/>
            <p:cNvSpPr txBox="1">
              <a:spLocks noChangeArrowheads="1"/>
            </p:cNvSpPr>
            <p:nvPr/>
          </p:nvSpPr>
          <p:spPr bwMode="auto">
            <a:xfrm>
              <a:off x="706625" y="4699736"/>
              <a:ext cx="8800433" cy="528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71450" indent="-171450" latinLnBrk="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Although it is expected to implement the network by pre-standard at the initial stage, After the completion of 3GPP Rel.13 standard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, the cost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minimization of 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updating deployed network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should be considered. For this, we should try to pursue the setting of 3GPP standard by software upgradable function as much as possible.</a:t>
              </a:r>
              <a:endParaRPr lang="en-US" altLang="ko-KR" sz="14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77" name="오각형 76"/>
            <p:cNvSpPr/>
            <p:nvPr/>
          </p:nvSpPr>
          <p:spPr>
            <a:xfrm>
              <a:off x="775743" y="4330022"/>
              <a:ext cx="3935167" cy="294199"/>
            </a:xfrm>
            <a:prstGeom prst="homePlate">
              <a:avLst>
                <a:gd name="adj" fmla="val 25812"/>
              </a:avLst>
            </a:prstGeom>
            <a:solidFill>
              <a:schemeClr val="tx1"/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5200" rIns="25200" anchor="ctr"/>
            <a:lstStyle/>
            <a:p>
              <a:pPr marL="180975" marR="0" lvl="0" defTabSz="914400" eaLnBrk="1" fontAlgn="auto" latinLnBrk="0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600" b="1" kern="0" dirty="0" smtClean="0">
                  <a:solidFill>
                    <a:srgbClr val="F8F8F8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Minimal Cost of Network update</a:t>
              </a:r>
              <a:endParaRPr kumimoji="1" lang="ko-KR" altLang="en-US" sz="1600" b="1" i="0" u="none" strike="noStrike" kern="0" cap="none" normalizeH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1201148" y="2720570"/>
            <a:ext cx="9145016" cy="1061859"/>
            <a:chOff x="415702" y="4330022"/>
            <a:chExt cx="9236818" cy="1002090"/>
          </a:xfrm>
        </p:grpSpPr>
        <p:sp>
          <p:nvSpPr>
            <p:cNvPr id="83" name="AutoShape 14"/>
            <p:cNvSpPr>
              <a:spLocks noChangeArrowheads="1"/>
            </p:cNvSpPr>
            <p:nvPr/>
          </p:nvSpPr>
          <p:spPr bwMode="auto">
            <a:xfrm>
              <a:off x="415702" y="4480075"/>
              <a:ext cx="9236818" cy="852037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b="0" i="0" u="none" strike="noStrike" kern="1200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6" name="TextBox 44"/>
            <p:cNvSpPr txBox="1">
              <a:spLocks noChangeArrowheads="1"/>
            </p:cNvSpPr>
            <p:nvPr/>
          </p:nvSpPr>
          <p:spPr bwMode="auto">
            <a:xfrm>
              <a:off x="706625" y="4699736"/>
              <a:ext cx="8727702" cy="632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71450" indent="-171450" latinLnBrk="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It is important to </a:t>
              </a:r>
              <a:r>
                <a:rPr lang="en-US" altLang="ko-KR" sz="1400" b="1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encourage vendors to make the related products based on harmonized standards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in order to provide entire services of public safety. </a:t>
              </a:r>
              <a:endParaRPr lang="en-US" altLang="ko-KR" sz="14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87" name="오각형 86"/>
            <p:cNvSpPr/>
            <p:nvPr/>
          </p:nvSpPr>
          <p:spPr>
            <a:xfrm>
              <a:off x="775743" y="4330022"/>
              <a:ext cx="3935167" cy="294199"/>
            </a:xfrm>
            <a:prstGeom prst="homePlate">
              <a:avLst>
                <a:gd name="adj" fmla="val 25812"/>
              </a:avLst>
            </a:prstGeom>
            <a:solidFill>
              <a:schemeClr val="tx1"/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5200" rIns="25200" anchor="ctr"/>
            <a:lstStyle/>
            <a:p>
              <a:pPr marL="180975" marR="0" lvl="0" defTabSz="914400" eaLnBrk="1" fontAlgn="auto" latinLnBrk="0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600" b="1" kern="0" dirty="0" smtClean="0">
                  <a:solidFill>
                    <a:srgbClr val="F8F8F8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On-time products</a:t>
              </a:r>
              <a:endParaRPr kumimoji="1" lang="ko-KR" altLang="en-US" sz="1600" b="1" i="0" u="none" strike="noStrike" kern="0" cap="none" normalizeH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2338286" y="3980372"/>
            <a:ext cx="9145016" cy="1443435"/>
            <a:chOff x="415702" y="4382011"/>
            <a:chExt cx="9236818" cy="950102"/>
          </a:xfrm>
        </p:grpSpPr>
        <p:sp>
          <p:nvSpPr>
            <p:cNvPr id="89" name="AutoShape 14"/>
            <p:cNvSpPr>
              <a:spLocks noChangeArrowheads="1"/>
            </p:cNvSpPr>
            <p:nvPr/>
          </p:nvSpPr>
          <p:spPr bwMode="auto">
            <a:xfrm>
              <a:off x="415702" y="4480076"/>
              <a:ext cx="9236818" cy="852037"/>
            </a:xfrm>
            <a:prstGeom prst="roundRect">
              <a:avLst>
                <a:gd name="adj" fmla="val 0"/>
              </a:avLst>
            </a:prstGeom>
            <a:solidFill>
              <a:sysClr val="window" lastClr="FFFFFF"/>
            </a:solidFill>
            <a:ln w="19050">
              <a:solidFill>
                <a:sysClr val="window" lastClr="FFFFFF">
                  <a:lumMod val="75000"/>
                </a:sysClr>
              </a:solidFill>
              <a:round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b="0" i="0" u="none" strike="noStrike" kern="1200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90" name="TextBox 44"/>
            <p:cNvSpPr txBox="1">
              <a:spLocks noChangeArrowheads="1"/>
            </p:cNvSpPr>
            <p:nvPr/>
          </p:nvSpPr>
          <p:spPr bwMode="auto">
            <a:xfrm>
              <a:off x="706625" y="4621153"/>
              <a:ext cx="8438255" cy="508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42875" indent="-142875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1pPr>
              <a:lvl2pPr marL="190500" indent="-9525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itchFamily="50" charset="-127"/>
                  <a:ea typeface="굴림" pitchFamily="50" charset="-127"/>
                </a:defRPr>
              </a:lvl9pPr>
            </a:lstStyle>
            <a:p>
              <a:pPr marL="171450" indent="-171450" latinLnBrk="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We will encourage the 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adoption of Standardized Public Safety LTE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Network 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to other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countries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to create economy of scale market.</a:t>
              </a:r>
            </a:p>
            <a:p>
              <a:pPr marL="171450" lvl="0" indent="-171450" latinLnBrk="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Global harmonized spectrum is another key factor for success, – 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Specially PPDR </a:t>
              </a:r>
              <a:r>
                <a:rPr lang="en-US" altLang="ko-KR" sz="1400" dirty="0" smtClean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AI, </a:t>
              </a:r>
              <a:r>
                <a:rPr lang="en-US" altLang="ko-KR" sz="1400" dirty="0"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WRC Agenda 1.3</a:t>
              </a:r>
            </a:p>
            <a:p>
              <a:pPr marL="171450" indent="-171450" latinLnBrk="0">
                <a:lnSpc>
                  <a:spcPct val="110000"/>
                </a:lnSpc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endParaRPr lang="en-US" altLang="ko-KR" sz="1400" dirty="0"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  <p:sp>
          <p:nvSpPr>
            <p:cNvPr id="91" name="오각형 90"/>
            <p:cNvSpPr/>
            <p:nvPr/>
          </p:nvSpPr>
          <p:spPr>
            <a:xfrm>
              <a:off x="775743" y="4382011"/>
              <a:ext cx="3935167" cy="242210"/>
            </a:xfrm>
            <a:prstGeom prst="homePlate">
              <a:avLst>
                <a:gd name="adj" fmla="val 25812"/>
              </a:avLst>
            </a:prstGeom>
            <a:solidFill>
              <a:schemeClr val="tx1"/>
            </a:solidFill>
            <a:ln w="6350" algn="ctr">
              <a:noFill/>
              <a:round/>
              <a:headEnd/>
              <a:tailEnd type="none" w="med" len="sm"/>
            </a:ln>
            <a:effectLst/>
          </p:spPr>
          <p:txBody>
            <a:bodyPr wrap="none" lIns="25200" rIns="25200" anchor="ctr"/>
            <a:lstStyle/>
            <a:p>
              <a:pPr marL="180975" marR="0" lvl="0" defTabSz="914400" eaLnBrk="1" fontAlgn="auto" latinLnBrk="0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600" b="1" kern="0" dirty="0" smtClean="0">
                  <a:solidFill>
                    <a:srgbClr val="F8F8F8"/>
                  </a:solidFill>
                  <a:latin typeface="Calibri" panose="020F0502020204030204" pitchFamily="34" charset="0"/>
                  <a:ea typeface="맑은 고딕" panose="020B0503020000020004" pitchFamily="50" charset="-127"/>
                  <a:cs typeface="Arial" pitchFamily="34" charset="0"/>
                </a:rPr>
                <a:t>Globalization of Public Safety LTE Network</a:t>
              </a:r>
              <a:endParaRPr kumimoji="1" lang="ko-KR" altLang="en-US" sz="1600" b="1" i="0" u="none" strike="noStrike" kern="0" cap="none" normalizeH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libri" panose="020F0502020204030204" pitchFamily="34" charset="0"/>
                <a:ea typeface="맑은 고딕" panose="020B0503020000020004" pitchFamily="50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95020" y="1709738"/>
            <a:ext cx="9952429" cy="2852737"/>
          </a:xfrm>
        </p:spPr>
        <p:txBody>
          <a:bodyPr>
            <a:normAutofit/>
          </a:bodyPr>
          <a:lstStyle/>
          <a:p>
            <a:r>
              <a:rPr lang="de-DE" sz="4400" b="1" dirty="0" smtClean="0"/>
              <a:t>Thanks for your listening.</a:t>
            </a:r>
            <a:endParaRPr lang="de-DE" sz="4400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1395020" y="4589463"/>
            <a:ext cx="9952429" cy="1500187"/>
          </a:xfrm>
        </p:spPr>
        <p:txBody>
          <a:bodyPr/>
          <a:lstStyle/>
          <a:p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DJ KIM • TTA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• 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</a:rPr>
              <a:t>kdj@tta.or.kr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2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592B721-2FF8-42A3-9669-72B8D584F86B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732</Words>
  <Application>Microsoft Office PowerPoint</Application>
  <PresentationFormat>Widescreen</PresentationFormat>
  <Paragraphs>146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굴림</vt:lpstr>
      <vt:lpstr>맑은 고딕</vt:lpstr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 Presentation</vt:lpstr>
      <vt:lpstr>PowerPoint Presentation</vt:lpstr>
      <vt:lpstr>1. Public Safety Network Deployment plan in Korea(1)</vt:lpstr>
      <vt:lpstr>1. Public Safety Network Deployment plan in Korea(2)</vt:lpstr>
      <vt:lpstr>2. 3GPP Standardization Status</vt:lpstr>
      <vt:lpstr>2. 3GPP Standardization Status – Issue(1)</vt:lpstr>
      <vt:lpstr>2. 3GPP Standardization Status – Issue(2)</vt:lpstr>
      <vt:lpstr>2. 3GPP Standardization Status – Issue(3)</vt:lpstr>
      <vt:lpstr>Thanks for your listening.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70</cp:revision>
  <cp:lastPrinted>2015-06-10T09:33:51Z</cp:lastPrinted>
  <dcterms:created xsi:type="dcterms:W3CDTF">2015-04-30T14:38:43Z</dcterms:created>
  <dcterms:modified xsi:type="dcterms:W3CDTF">2015-07-10T10:07:39Z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