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58" r:id="rId6"/>
    <p:sldId id="263" r:id="rId7"/>
    <p:sldId id="259" r:id="rId8"/>
    <p:sldId id="261" r:id="rId9"/>
    <p:sldId id="262" r:id="rId10"/>
    <p:sldId id="264" r:id="rId11"/>
    <p:sldId id="265" r:id="rId12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6" autoAdjust="0"/>
    <p:restoredTop sz="89749" autoAdjust="0"/>
  </p:normalViewPr>
  <p:slideViewPr>
    <p:cSldViewPr snapToGrid="0">
      <p:cViewPr varScale="1">
        <p:scale>
          <a:sx n="103" d="100"/>
          <a:sy n="103" d="100"/>
        </p:scale>
        <p:origin x="150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effort celebrated it’s</a:t>
            </a:r>
            <a:r>
              <a:rPr lang="en-US" baseline="0" dirty="0" smtClean="0"/>
              <a:t> 25</a:t>
            </a:r>
            <a:r>
              <a:rPr lang="en-US" baseline="30000" dirty="0" smtClean="0"/>
              <a:t>th</a:t>
            </a:r>
            <a:r>
              <a:rPr lang="en-US" baseline="0" dirty="0" smtClean="0"/>
              <a:t> anniversary this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9352-9285-4CF1-8AEC-80889BB30D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85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9352-9285-4CF1-8AEC-80889BB30D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6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200"/>
            <a:ext cx="9144000" cy="12803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Project 25 Overview 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Stephanie Montgomery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Vice-President, Technology and Standards, TIA</a:t>
            </a:r>
          </a:p>
          <a:p>
            <a:pPr marL="0" indent="0" algn="ctr">
              <a:buNone/>
            </a:pP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112264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GSC-19_110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TIA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Stephanie</a:t>
                      </a:r>
                      <a:r>
                        <a:rPr lang="en-US" baseline="0" dirty="0" smtClean="0"/>
                        <a:t> Montgomery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25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25 suite of over 85 standards and systems bulletins</a:t>
            </a:r>
          </a:p>
          <a:p>
            <a:endParaRPr lang="en-US" dirty="0"/>
          </a:p>
          <a:p>
            <a:pPr marL="342900" lvl="0" indent="-342900">
              <a:spcBef>
                <a:spcPct val="20000"/>
              </a:spcBef>
              <a:buClr>
                <a:srgbClr val="D4272E"/>
              </a:buClr>
              <a:buFontTx/>
              <a:buChar char="•"/>
              <a:defRPr/>
            </a:pPr>
            <a:endParaRPr lang="en-US" b="1" dirty="0" smtClean="0">
              <a:solidFill>
                <a:srgbClr val="FF0000"/>
              </a:solidFill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Clr>
                <a:srgbClr val="D4272E"/>
              </a:buClr>
              <a:buFontTx/>
              <a:buChar char="•"/>
              <a:defRPr/>
            </a:pPr>
            <a:endParaRPr lang="en-US" b="1" dirty="0">
              <a:solidFill>
                <a:srgbClr val="FF0000"/>
              </a:solidFill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Clr>
                <a:srgbClr val="D4272E"/>
              </a:buClr>
              <a:buFontTx/>
              <a:buChar char="•"/>
              <a:defRPr/>
            </a:pPr>
            <a:r>
              <a:rPr lang="en-US" sz="2000" b="1" dirty="0" smtClean="0">
                <a:solidFill>
                  <a:srgbClr val="FF0000"/>
                </a:solidFill>
                <a:cs typeface="Arial" pitchFamily="34" charset="0"/>
              </a:rPr>
              <a:t>Core </a:t>
            </a:r>
            <a:r>
              <a:rPr lang="en-US" sz="2000" b="1" dirty="0">
                <a:solidFill>
                  <a:srgbClr val="FF0000"/>
                </a:solidFill>
                <a:cs typeface="Arial" pitchFamily="34" charset="0"/>
              </a:rPr>
              <a:t>Definition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documents are those TIA-102 standards documents that enable manufacturers to independently develop and implement interoperable equipment. </a:t>
            </a:r>
          </a:p>
          <a:p>
            <a:pPr marL="342900" lvl="0" indent="-342900">
              <a:spcBef>
                <a:spcPct val="20000"/>
              </a:spcBef>
              <a:buClr>
                <a:srgbClr val="D4272E"/>
              </a:buClr>
              <a:buFontTx/>
              <a:buChar char="•"/>
              <a:defRPr/>
            </a:pPr>
            <a:endParaRPr lang="en-US" sz="2000" b="1" dirty="0">
              <a:solidFill>
                <a:srgbClr val="000000"/>
              </a:solidFill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Clr>
                <a:srgbClr val="D4272E"/>
              </a:buClr>
              <a:buFontTx/>
              <a:buChar char="•"/>
              <a:defRPr/>
            </a:pPr>
            <a:r>
              <a:rPr lang="en-US" sz="2000" b="1" dirty="0">
                <a:solidFill>
                  <a:srgbClr val="FF0000"/>
                </a:solidFill>
                <a:cs typeface="Arial" pitchFamily="34" charset="0"/>
              </a:rPr>
              <a:t>Test documents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are those TIA-102 standards documents that enable manufacturers to verify that their product implementation adheres to the respective core definition documents in a consistent manner</a:t>
            </a:r>
          </a:p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43000" y="2064790"/>
            <a:ext cx="8610600" cy="1323975"/>
            <a:chOff x="152400" y="1828800"/>
            <a:chExt cx="8610600" cy="1323975"/>
          </a:xfrm>
        </p:grpSpPr>
        <p:sp>
          <p:nvSpPr>
            <p:cNvPr id="5" name="Rectangle 36"/>
            <p:cNvSpPr>
              <a:spLocks noChangeArrowheads="1"/>
            </p:cNvSpPr>
            <p:nvPr/>
          </p:nvSpPr>
          <p:spPr bwMode="auto">
            <a:xfrm>
              <a:off x="152400" y="2057400"/>
              <a:ext cx="1981200" cy="990600"/>
            </a:xfrm>
            <a:prstGeom prst="rect">
              <a:avLst/>
            </a:prstGeom>
            <a:solidFill>
              <a:srgbClr val="0063BE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lIns="152400" tIns="152400" rIns="152400" bIns="152400" anchor="b"/>
            <a:lstStyle/>
            <a:p>
              <a:pPr algn="ctr"/>
              <a:endParaRPr lang="en-US" sz="1400">
                <a:solidFill>
                  <a:srgbClr val="000000"/>
                </a:solidFill>
                <a:latin typeface="Arial Bold" pitchFamily="34" charset="0"/>
                <a:ea typeface="MS PGothic" pitchFamily="34" charset="-128"/>
              </a:endParaRPr>
            </a:p>
          </p:txBody>
        </p:sp>
        <p:sp>
          <p:nvSpPr>
            <p:cNvPr id="6" name="Rectangle 36"/>
            <p:cNvSpPr>
              <a:spLocks noChangeArrowheads="1"/>
            </p:cNvSpPr>
            <p:nvPr/>
          </p:nvSpPr>
          <p:spPr bwMode="auto">
            <a:xfrm>
              <a:off x="2209800" y="2057400"/>
              <a:ext cx="2971800" cy="457200"/>
            </a:xfrm>
            <a:prstGeom prst="rect">
              <a:avLst/>
            </a:prstGeom>
            <a:solidFill>
              <a:srgbClr val="B2B2B2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lIns="152400" tIns="152400" rIns="152400" bIns="152400"/>
            <a:lstStyle/>
            <a:p>
              <a:r>
                <a:rPr lang="en-US" sz="1400" dirty="0">
                  <a:solidFill>
                    <a:srgbClr val="000000"/>
                  </a:solidFill>
                  <a:latin typeface="Arial Bold" pitchFamily="34" charset="0"/>
                  <a:ea typeface="MS PGothic" pitchFamily="34" charset="-128"/>
                </a:rPr>
                <a:t>CORE DEFINITION DOCUMENTS</a:t>
              </a:r>
            </a:p>
          </p:txBody>
        </p:sp>
        <p:sp>
          <p:nvSpPr>
            <p:cNvPr id="7" name="Rectangle 36"/>
            <p:cNvSpPr>
              <a:spLocks noChangeArrowheads="1"/>
            </p:cNvSpPr>
            <p:nvPr/>
          </p:nvSpPr>
          <p:spPr bwMode="auto">
            <a:xfrm>
              <a:off x="2209800" y="2590800"/>
              <a:ext cx="2971800" cy="457200"/>
            </a:xfrm>
            <a:prstGeom prst="rect">
              <a:avLst/>
            </a:prstGeom>
            <a:solidFill>
              <a:srgbClr val="0063BE">
                <a:alpha val="3019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lIns="152400" tIns="152400" rIns="152400" bIns="152400"/>
            <a:lstStyle/>
            <a:p>
              <a:r>
                <a:rPr lang="en-US" sz="1400">
                  <a:solidFill>
                    <a:srgbClr val="000000"/>
                  </a:solidFill>
                  <a:latin typeface="Arial Bold" pitchFamily="34" charset="0"/>
                  <a:ea typeface="MS PGothic" pitchFamily="34" charset="-128"/>
                </a:rPr>
                <a:t>TESTING DOCUMENTS	 </a:t>
              </a:r>
            </a:p>
          </p:txBody>
        </p:sp>
        <p:sp>
          <p:nvSpPr>
            <p:cNvPr id="8" name="Rectangle 36"/>
            <p:cNvSpPr>
              <a:spLocks noChangeArrowheads="1"/>
            </p:cNvSpPr>
            <p:nvPr/>
          </p:nvSpPr>
          <p:spPr bwMode="auto">
            <a:xfrm>
              <a:off x="5257800" y="2057400"/>
              <a:ext cx="3505200" cy="457200"/>
            </a:xfrm>
            <a:prstGeom prst="rect">
              <a:avLst/>
            </a:prstGeom>
            <a:solidFill>
              <a:srgbClr val="B2B2B2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lIns="152400" tIns="152400" rIns="152400" bIns="152400"/>
            <a:lstStyle/>
            <a:p>
              <a:r>
                <a:rPr lang="en-US" sz="1400">
                  <a:solidFill>
                    <a:srgbClr val="000000"/>
                  </a:solidFill>
                  <a:latin typeface="Arial Bold" pitchFamily="34" charset="0"/>
                  <a:ea typeface="MS PGothic" pitchFamily="34" charset="-128"/>
                </a:rPr>
                <a:t>USED TO ENABLE DEVELOPMENT</a:t>
              </a:r>
            </a:p>
          </p:txBody>
        </p:sp>
        <p:sp>
          <p:nvSpPr>
            <p:cNvPr id="9" name="Rectangle 36"/>
            <p:cNvSpPr>
              <a:spLocks noChangeArrowheads="1"/>
            </p:cNvSpPr>
            <p:nvPr/>
          </p:nvSpPr>
          <p:spPr bwMode="auto">
            <a:xfrm>
              <a:off x="5257800" y="2590800"/>
              <a:ext cx="3505200" cy="457200"/>
            </a:xfrm>
            <a:prstGeom prst="rect">
              <a:avLst/>
            </a:prstGeom>
            <a:solidFill>
              <a:srgbClr val="0063BE">
                <a:alpha val="3019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lIns="152400" tIns="152400" rIns="152400" bIns="152400"/>
            <a:lstStyle/>
            <a:p>
              <a:r>
                <a:rPr lang="en-US" sz="1400">
                  <a:solidFill>
                    <a:srgbClr val="000000"/>
                  </a:solidFill>
                  <a:latin typeface="Arial Bold" pitchFamily="34" charset="0"/>
                  <a:ea typeface="MS PGothic" pitchFamily="34" charset="-128"/>
                </a:rPr>
                <a:t>USED TO VERIFY IMPLEMENTATION	</a:t>
              </a:r>
            </a:p>
          </p:txBody>
        </p:sp>
        <p:sp>
          <p:nvSpPr>
            <p:cNvPr id="10" name="TextBox 10"/>
            <p:cNvSpPr txBox="1">
              <a:spLocks noChangeArrowheads="1"/>
            </p:cNvSpPr>
            <p:nvPr/>
          </p:nvSpPr>
          <p:spPr bwMode="auto">
            <a:xfrm>
              <a:off x="152400" y="1828800"/>
              <a:ext cx="1981200" cy="1323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Arial Bold" pitchFamily="34" charset="0"/>
                  <a:ea typeface="MS PGothic" pitchFamily="34" charset="-128"/>
                </a:rPr>
                <a:t> </a:t>
              </a:r>
            </a:p>
            <a:p>
              <a:pPr algn="ctr"/>
              <a:r>
                <a:rPr lang="en-US" sz="1600" dirty="0">
                  <a:solidFill>
                    <a:srgbClr val="000000"/>
                  </a:solidFill>
                  <a:latin typeface="Arial Bold" pitchFamily="34" charset="0"/>
                  <a:ea typeface="MS PGothic" pitchFamily="34" charset="-128"/>
                </a:rPr>
                <a:t>TIA-102 STANDARDS DOCUMENTS</a:t>
              </a:r>
            </a:p>
            <a:p>
              <a:pPr eaLnBrk="1" hangingPunct="1"/>
              <a:endParaRPr lang="en-US" sz="1600" dirty="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25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 of Project</a:t>
            </a:r>
          </a:p>
          <a:p>
            <a:pPr lvl="1"/>
            <a:r>
              <a:rPr lang="en-US" dirty="0" smtClean="0"/>
              <a:t>Interoperability</a:t>
            </a:r>
          </a:p>
          <a:p>
            <a:pPr lvl="1"/>
            <a:r>
              <a:rPr lang="en-US" dirty="0" smtClean="0"/>
              <a:t>Spectral Efficiency through digital </a:t>
            </a:r>
            <a:r>
              <a:rPr lang="en-US" dirty="0"/>
              <a:t>technology </a:t>
            </a:r>
          </a:p>
          <a:p>
            <a:pPr lvl="1"/>
            <a:r>
              <a:rPr lang="en-US" dirty="0" smtClean="0"/>
              <a:t>Competition in system life-cycle procurements</a:t>
            </a:r>
          </a:p>
          <a:p>
            <a:pPr lvl="1"/>
            <a:r>
              <a:rPr lang="en-US" dirty="0" smtClean="0"/>
              <a:t>Graceful migration </a:t>
            </a:r>
          </a:p>
          <a:p>
            <a:pPr lvl="1"/>
            <a:r>
              <a:rPr lang="en-US" dirty="0" smtClean="0"/>
              <a:t>User-friendly equipment</a:t>
            </a:r>
          </a:p>
        </p:txBody>
      </p:sp>
      <p:pic>
        <p:nvPicPr>
          <p:cNvPr id="5" name="Picture 5" descr="P25_25YearAnniversary_Logo_BLK_low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32" y="3598605"/>
            <a:ext cx="4325024" cy="1513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73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Features of P25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Started by end-users</a:t>
            </a:r>
          </a:p>
          <a:p>
            <a:pPr marL="228600" lvl="1">
              <a:spcBef>
                <a:spcPts val="1000"/>
              </a:spcBef>
            </a:pPr>
            <a:r>
              <a:rPr lang="en-US" sz="2600" dirty="0" smtClean="0"/>
              <a:t>Scalability –</a:t>
            </a:r>
          </a:p>
          <a:p>
            <a:pPr marL="685800" lvl="2">
              <a:spcBef>
                <a:spcPts val="1000"/>
              </a:spcBef>
            </a:pPr>
            <a:r>
              <a:rPr lang="en-US" sz="2200" dirty="0" smtClean="0"/>
              <a:t>High-density populated areas</a:t>
            </a:r>
          </a:p>
          <a:p>
            <a:pPr marL="685800" lvl="2">
              <a:spcBef>
                <a:spcPts val="1000"/>
              </a:spcBef>
            </a:pPr>
            <a:r>
              <a:rPr lang="en-US" sz="2200" dirty="0" smtClean="0"/>
              <a:t>Low density area</a:t>
            </a:r>
          </a:p>
          <a:p>
            <a:pPr marL="685800" lvl="2">
              <a:spcBef>
                <a:spcPts val="1000"/>
              </a:spcBef>
            </a:pPr>
            <a:r>
              <a:rPr lang="en-US" sz="2200" dirty="0" smtClean="0"/>
              <a:t>Long range </a:t>
            </a:r>
            <a:endParaRPr lang="en-US" sz="2200" dirty="0"/>
          </a:p>
          <a:p>
            <a:r>
              <a:rPr lang="en-US" dirty="0" smtClean="0"/>
              <a:t>Provides Interoperability between products and first responder Agencies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7152245" y="1866900"/>
            <a:ext cx="3289300" cy="4214813"/>
            <a:chOff x="5604389" y="1523889"/>
            <a:chExt cx="3241660" cy="4166327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6120677" y="2594109"/>
              <a:ext cx="2209085" cy="698311"/>
            </a:xfrm>
            <a:prstGeom prst="roundRect">
              <a:avLst/>
            </a:prstGeom>
            <a:solidFill>
              <a:srgbClr val="00B8E4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alt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Project 25 Steering </a:t>
              </a:r>
              <a:br>
                <a:rPr lang="en-US" alt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alt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Committee (users)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5604389" y="3793007"/>
              <a:ext cx="3241660" cy="698311"/>
            </a:xfrm>
            <a:prstGeom prst="roundRect">
              <a:avLst/>
            </a:prstGeom>
            <a:solidFill>
              <a:srgbClr val="00B8E4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alt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APCO P25 Interface</a:t>
              </a:r>
              <a:br>
                <a:rPr lang="en-US" alt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alt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Committee (users &amp; manufacturers)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5604389" y="4991905"/>
              <a:ext cx="3241660" cy="698311"/>
            </a:xfrm>
            <a:prstGeom prst="roundRect">
              <a:avLst/>
            </a:prstGeom>
            <a:solidFill>
              <a:srgbClr val="00B8E4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alt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Telecommunications Industry</a:t>
              </a:r>
              <a:br>
                <a:rPr lang="en-US" alt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alt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Association (TIA), TR.8 Committee(s)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7225219" y="3264174"/>
              <a:ext cx="0" cy="555510"/>
            </a:xfrm>
            <a:prstGeom prst="straightConnector1">
              <a:avLst/>
            </a:prstGeom>
            <a:ln w="57150">
              <a:solidFill>
                <a:srgbClr val="00B8E4"/>
              </a:solidFill>
              <a:headEnd type="triangl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7225219" y="4459934"/>
              <a:ext cx="0" cy="555510"/>
            </a:xfrm>
            <a:prstGeom prst="straightConnector1">
              <a:avLst/>
            </a:prstGeom>
            <a:ln w="57150">
              <a:solidFill>
                <a:srgbClr val="00B8E4"/>
              </a:solidFill>
              <a:headEnd type="triangl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225219" y="2190816"/>
              <a:ext cx="0" cy="426833"/>
            </a:xfrm>
            <a:prstGeom prst="straightConnector1">
              <a:avLst/>
            </a:prstGeom>
            <a:ln w="57150">
              <a:solidFill>
                <a:srgbClr val="00B8E4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 bwMode="auto">
            <a:xfrm>
              <a:off x="6707366" y="1523889"/>
              <a:ext cx="1035704" cy="698311"/>
            </a:xfrm>
            <a:prstGeom prst="roundRect">
              <a:avLst/>
            </a:prstGeom>
            <a:solidFill>
              <a:srgbClr val="00B8E4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User </a:t>
              </a:r>
              <a:br>
                <a:rPr 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needs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186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Deployment of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92259" cy="4351338"/>
          </a:xfrm>
        </p:spPr>
        <p:txBody>
          <a:bodyPr/>
          <a:lstStyle/>
          <a:p>
            <a:r>
              <a:rPr lang="en-US" dirty="0" smtClean="0"/>
              <a:t>Project 25 is the predominant public-safety technology in the United States</a:t>
            </a:r>
          </a:p>
          <a:p>
            <a:r>
              <a:rPr lang="en-US" dirty="0" smtClean="0"/>
              <a:t>Accepted in 83 countries as a public-safety standard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280" y="2657126"/>
            <a:ext cx="3901440" cy="2688336"/>
          </a:xfrm>
        </p:spPr>
      </p:pic>
    </p:spTree>
    <p:extLst>
      <p:ext uri="{BB962C8B-B14F-4D97-AF65-F5344CB8AC3E}">
        <p14:creationId xmlns:p14="http://schemas.microsoft.com/office/powerpoint/2010/main" val="81662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Future of Project 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Encryption of Air interface</a:t>
            </a:r>
          </a:p>
          <a:p>
            <a:pPr lvl="1"/>
            <a:r>
              <a:rPr lang="en-US" dirty="0" smtClean="0"/>
              <a:t>Currently voice and data but not control signaling</a:t>
            </a:r>
          </a:p>
          <a:p>
            <a:r>
              <a:rPr lang="en-US" dirty="0" smtClean="0"/>
              <a:t>Evolution continues as user needs and technology factors change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more information </a:t>
            </a:r>
            <a:r>
              <a:rPr lang="en-US" dirty="0" smtClean="0"/>
              <a:t>see</a:t>
            </a:r>
          </a:p>
          <a:p>
            <a:pPr marL="0" indent="0">
              <a:buNone/>
            </a:pPr>
            <a:r>
              <a:rPr lang="en-US" dirty="0" smtClean="0"/>
              <a:t>www.project25.org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011" y="2947561"/>
            <a:ext cx="3812760" cy="281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6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TIA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endParaRPr lang="en-US" dirty="0" smtClean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Planning for a connected global community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/>
              <a:t>TIA committees have standing liaisons with other organizations to </a:t>
            </a:r>
            <a:r>
              <a:rPr lang="en-US" sz="2400" dirty="0"/>
              <a:t>ensure that </a:t>
            </a:r>
            <a:r>
              <a:rPr lang="en-US" sz="2400" dirty="0" err="1"/>
              <a:t>FirstNet</a:t>
            </a:r>
            <a:r>
              <a:rPr lang="en-US" sz="2400" dirty="0"/>
              <a:t> future planning can work with P25 </a:t>
            </a:r>
            <a:r>
              <a:rPr lang="en-US" sz="2400" dirty="0" smtClean="0"/>
              <a:t>technologies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/>
              <a:t>Joint development with ATIS of cellular standards supporting text messaging to the PSAP</a:t>
            </a:r>
          </a:p>
          <a:p>
            <a:pPr marL="228600" lvl="1">
              <a:spcBef>
                <a:spcPts val="100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333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71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E150F6-82E5-4670-AF4E-3C31DFB54B5D}"/>
</file>

<file path=customXml/itemProps2.xml><?xml version="1.0" encoding="utf-8"?>
<ds:datastoreItem xmlns:ds="http://schemas.openxmlformats.org/officeDocument/2006/customXml" ds:itemID="{BBE9B659-C4AC-4937-97CD-B8624FBBF4D2}"/>
</file>

<file path=customXml/itemProps3.xml><?xml version="1.0" encoding="utf-8"?>
<ds:datastoreItem xmlns:ds="http://schemas.openxmlformats.org/officeDocument/2006/customXml" ds:itemID="{0025E2F0-A537-4337-A3E3-32201B88F6E3}"/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266</Words>
  <Application>Microsoft Office PowerPoint</Application>
  <PresentationFormat>Widescreen</PresentationFormat>
  <Paragraphs>63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PGothic</vt:lpstr>
      <vt:lpstr>Arial</vt:lpstr>
      <vt:lpstr>Arial Bold</vt:lpstr>
      <vt:lpstr>Calibri</vt:lpstr>
      <vt:lpstr>Calibri Light</vt:lpstr>
      <vt:lpstr>Office Theme</vt:lpstr>
      <vt:lpstr>PowerPoint Presentation</vt:lpstr>
      <vt:lpstr>Project 25 Background</vt:lpstr>
      <vt:lpstr>Project 25 Background</vt:lpstr>
      <vt:lpstr>Features of P25</vt:lpstr>
      <vt:lpstr>Deployment of Technology</vt:lpstr>
      <vt:lpstr>Key Future of Project 25</vt:lpstr>
      <vt:lpstr>Other TIA Activities</vt:lpstr>
      <vt:lpstr>Thank You!  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Reinhard Scholl</cp:lastModifiedBy>
  <cp:revision>56</cp:revision>
  <cp:lastPrinted>2015-06-10T09:33:51Z</cp:lastPrinted>
  <dcterms:created xsi:type="dcterms:W3CDTF">2015-04-30T14:38:43Z</dcterms:created>
  <dcterms:modified xsi:type="dcterms:W3CDTF">2015-07-10T10:05:49Z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