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1" r:id="rId6"/>
    <p:sldId id="258" r:id="rId7"/>
    <p:sldId id="259" r:id="rId8"/>
    <p:sldId id="260" r:id="rId9"/>
    <p:sldId id="262" r:id="rId10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5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0635B21E-7893-4014-8E1A-CD496E75C258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07DEDF8D-EF40-423C-A17D-6ACCC54CA1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72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6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9127A926-2A52-4201-A14B-F933CE9BDB64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2A969352-9285-4CF1-8AEC-80889BB30D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1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4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19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79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07963"/>
            <a:ext cx="10515600" cy="9631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6223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0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85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8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92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836F63-47E2-48DF-8241-F9C3EDC78C2B}" type="datetimeFigureOut">
              <a:rPr lang="en-US" smtClean="0"/>
              <a:pPr/>
              <a:t>10/07/2015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4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9" t="77725" r="2931" b="4433"/>
          <a:stretch/>
        </p:blipFill>
        <p:spPr>
          <a:xfrm>
            <a:off x="10771252" y="5707062"/>
            <a:ext cx="1332689" cy="104086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" t="41540" r="73048" b="4600"/>
          <a:stretch/>
        </p:blipFill>
        <p:spPr>
          <a:xfrm>
            <a:off x="120498" y="3461510"/>
            <a:ext cx="2412460" cy="314203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63B07-8D71-4D6F-88CD-68FEDB672A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 txBox="1">
            <a:spLocks/>
          </p:cNvSpPr>
          <p:nvPr userDrawn="1"/>
        </p:nvSpPr>
        <p:spPr>
          <a:xfrm>
            <a:off x="88414" y="6491250"/>
            <a:ext cx="2906949" cy="37196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GSC-19 Meeting, 15-16 July 2015, Geneva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93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29746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r>
              <a:rPr lang="en-US" sz="2800" b="1" dirty="0" smtClean="0">
                <a:latin typeface="Calibri" panose="020F0502020204030204" pitchFamily="34" charset="0"/>
              </a:rPr>
              <a:t/>
            </a:r>
            <a:br>
              <a:rPr lang="en-US" sz="2800" b="1" dirty="0" smtClean="0">
                <a:latin typeface="Calibri" panose="020F0502020204030204" pitchFamily="34" charset="0"/>
              </a:rPr>
            </a:b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40042" y="3107200"/>
            <a:ext cx="9144000" cy="12803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b="1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GB" b="1" dirty="0" smtClean="0">
                <a:latin typeface="Calibri" panose="020F0502020204030204" pitchFamily="34" charset="0"/>
              </a:rPr>
              <a:t>An update on </a:t>
            </a:r>
            <a:r>
              <a:rPr lang="en-GB" b="1" dirty="0" err="1" smtClean="0">
                <a:latin typeface="Calibri" panose="020F0502020204030204" pitchFamily="34" charset="0"/>
              </a:rPr>
              <a:t>eCall</a:t>
            </a:r>
            <a:r>
              <a:rPr lang="en-GB" b="1" dirty="0" smtClean="0">
                <a:latin typeface="Calibri" panose="020F0502020204030204" pitchFamily="34" charset="0"/>
              </a:rPr>
              <a:t> activities in ETSI (and other related bodies)</a:t>
            </a:r>
          </a:p>
          <a:p>
            <a:pPr marL="0" indent="0" algn="ctr">
              <a:buNone/>
            </a:pPr>
            <a:r>
              <a:rPr lang="en-GB" b="1" dirty="0" smtClean="0">
                <a:latin typeface="Calibri" panose="020F0502020204030204" pitchFamily="34" charset="0"/>
              </a:rPr>
              <a:t>Adrian Scrase</a:t>
            </a:r>
            <a:r>
              <a:rPr lang="en-GB" b="1" smtClean="0">
                <a:latin typeface="Calibri" panose="020F0502020204030204" pitchFamily="34" charset="0"/>
              </a:rPr>
              <a:t>, ETSI CTO </a:t>
            </a:r>
            <a:endParaRPr lang="en-US" b="1" dirty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804529"/>
              </p:ext>
            </p:extLst>
          </p:nvPr>
        </p:nvGraphicFramePr>
        <p:xfrm>
          <a:off x="4019350" y="554555"/>
          <a:ext cx="7386587" cy="1485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/>
                <a:gridCol w="5755907"/>
              </a:tblGrid>
              <a:tr h="388531"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No: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GSC-19_107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Source: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ETSI</a:t>
                      </a:r>
                      <a:endParaRPr lang="en-US" dirty="0"/>
                    </a:p>
                  </a:txBody>
                  <a:tcPr/>
                </a:tc>
              </a:tr>
              <a:tr h="33633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Adrian Scrase (adrian.scrase</a:t>
                      </a:r>
                      <a:r>
                        <a:rPr lang="en-GB" baseline="0" dirty="0" smtClean="0"/>
                        <a:t>@etsi.org)</a:t>
                      </a:r>
                      <a:endParaRPr lang="en-US" dirty="0"/>
                    </a:p>
                  </a:txBody>
                  <a:tcPr/>
                </a:tc>
              </a:tr>
              <a:tr h="3387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Agenda Item: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8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eCall</a:t>
            </a:r>
            <a:r>
              <a:rPr lang="fr-FR" dirty="0" smtClean="0"/>
              <a:t> ?</a:t>
            </a:r>
            <a:endParaRPr lang="en-GB" dirty="0"/>
          </a:p>
        </p:txBody>
      </p:sp>
      <p:pic>
        <p:nvPicPr>
          <p:cNvPr id="1026" name="Picture 1" descr="eCall_Graphic_v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302" y="1833762"/>
            <a:ext cx="7032862" cy="259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34313" y="1260389"/>
            <a:ext cx="10882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...an emergency call that can be generated either manually or automatically when a serious road accident occurs...</a:t>
            </a:r>
            <a:endParaRPr lang="en-US" i="1" dirty="0"/>
          </a:p>
        </p:txBody>
      </p:sp>
      <p:pic>
        <p:nvPicPr>
          <p:cNvPr id="5" name="Picture 4" descr="5890228-87742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77513" y="4621428"/>
            <a:ext cx="2677297" cy="2007973"/>
          </a:xfrm>
          <a:prstGeom prst="rect">
            <a:avLst/>
          </a:prstGeom>
        </p:spPr>
      </p:pic>
      <p:pic>
        <p:nvPicPr>
          <p:cNvPr id="6" name="Picture 5" descr="notruf-sos-notrufsystem-ecall-eca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58001" y="4637903"/>
            <a:ext cx="3598106" cy="2023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3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eCall</a:t>
            </a:r>
            <a:r>
              <a:rPr lang="en-US" dirty="0" smtClean="0"/>
              <a:t> standardization achieved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074"/>
            <a:ext cx="10515600" cy="46223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3GPP specifications for </a:t>
            </a:r>
            <a:r>
              <a:rPr lang="en-US" sz="2400" dirty="0" err="1" smtClean="0"/>
              <a:t>eCall</a:t>
            </a:r>
            <a:r>
              <a:rPr lang="en-US" sz="2400" dirty="0" smtClean="0"/>
              <a:t> based 112 over GSM/UMTS stable for </a:t>
            </a:r>
            <a:r>
              <a:rPr lang="en-US" sz="2400" dirty="0"/>
              <a:t>several </a:t>
            </a:r>
            <a:r>
              <a:rPr lang="en-US" sz="2400" dirty="0" smtClean="0"/>
              <a:t>years</a:t>
            </a:r>
          </a:p>
          <a:p>
            <a:pPr lvl="1"/>
            <a:r>
              <a:rPr lang="en-US" sz="2000" dirty="0" smtClean="0"/>
              <a:t>Define services principles and transport </a:t>
            </a:r>
            <a:r>
              <a:rPr lang="en-US" sz="2000" dirty="0"/>
              <a:t>protocol to send the </a:t>
            </a:r>
            <a:r>
              <a:rPr lang="en-US" sz="2000" dirty="0" smtClean="0"/>
              <a:t>Minimum Set of Data (MSD) </a:t>
            </a:r>
            <a:r>
              <a:rPr lang="en-US" sz="2000" dirty="0"/>
              <a:t>from the </a:t>
            </a:r>
            <a:r>
              <a:rPr lang="en-US" sz="2000" dirty="0" smtClean="0"/>
              <a:t>In-Vehicle </a:t>
            </a:r>
            <a:r>
              <a:rPr lang="en-US" sz="2000" dirty="0"/>
              <a:t>System (IVS) to the </a:t>
            </a:r>
            <a:r>
              <a:rPr lang="en-US" sz="2000" dirty="0" smtClean="0"/>
              <a:t>Public Safety Answering Point (PSAP)</a:t>
            </a:r>
          </a:p>
          <a:p>
            <a:r>
              <a:rPr lang="en-US" sz="2400" dirty="0"/>
              <a:t>CEN </a:t>
            </a:r>
            <a:r>
              <a:rPr lang="en-US" sz="2400" dirty="0" smtClean="0"/>
              <a:t>TC 278 specifications are stable too</a:t>
            </a:r>
          </a:p>
          <a:p>
            <a:pPr lvl="1"/>
            <a:r>
              <a:rPr lang="en-US" sz="2000" dirty="0" smtClean="0"/>
              <a:t>Define content </a:t>
            </a:r>
            <a:r>
              <a:rPr lang="en-US" sz="2000" dirty="0"/>
              <a:t>and format of the MSD </a:t>
            </a:r>
            <a:r>
              <a:rPr lang="en-US" sz="2000" dirty="0" smtClean="0"/>
              <a:t>(e.g</a:t>
            </a:r>
            <a:r>
              <a:rPr lang="en-US" sz="2000" dirty="0"/>
              <a:t>. vehicle </a:t>
            </a:r>
            <a:r>
              <a:rPr lang="en-US" sz="2000" dirty="0" smtClean="0"/>
              <a:t>type, identification, </a:t>
            </a:r>
            <a:r>
              <a:rPr lang="en-US" sz="2000" dirty="0"/>
              <a:t>type of </a:t>
            </a:r>
            <a:r>
              <a:rPr lang="en-US" sz="2000" dirty="0" smtClean="0"/>
              <a:t>engine, time, location, direction and number </a:t>
            </a:r>
            <a:r>
              <a:rPr lang="en-US" sz="2000" dirty="0"/>
              <a:t>of </a:t>
            </a:r>
            <a:r>
              <a:rPr lang="en-US" sz="2000" dirty="0" smtClean="0"/>
              <a:t>passengers)</a:t>
            </a:r>
          </a:p>
          <a:p>
            <a:r>
              <a:rPr lang="en-US" sz="2400" dirty="0" smtClean="0"/>
              <a:t>ETSI publications since GSC#18 (ETSI TC MSG)</a:t>
            </a:r>
          </a:p>
          <a:p>
            <a:pPr lvl="1"/>
            <a:r>
              <a:rPr lang="en-US" sz="2000" dirty="0" smtClean="0"/>
              <a:t>Next generation </a:t>
            </a:r>
            <a:r>
              <a:rPr lang="en-US" sz="2000" dirty="0" err="1" smtClean="0"/>
              <a:t>eCall</a:t>
            </a:r>
            <a:r>
              <a:rPr lang="en-US" sz="2000" dirty="0" smtClean="0"/>
              <a:t>: ETSI Technical Report on </a:t>
            </a:r>
            <a:r>
              <a:rPr lang="en-US" sz="2000" dirty="0" err="1" smtClean="0"/>
              <a:t>eCall</a:t>
            </a:r>
            <a:r>
              <a:rPr lang="en-US" sz="2000" dirty="0" smtClean="0"/>
              <a:t> for VoIP (covering </a:t>
            </a:r>
            <a:r>
              <a:rPr lang="en-US" sz="2000" dirty="0" err="1" smtClean="0"/>
              <a:t>eCall</a:t>
            </a:r>
            <a:r>
              <a:rPr lang="en-US" sz="2000" dirty="0" smtClean="0"/>
              <a:t> over LTE) published (ETSI TR 103 140).</a:t>
            </a:r>
          </a:p>
          <a:p>
            <a:pPr lvl="1"/>
            <a:r>
              <a:rPr lang="en-US" sz="2000" dirty="0" err="1" smtClean="0"/>
              <a:t>eCall</a:t>
            </a:r>
            <a:r>
              <a:rPr lang="en-US" sz="2000" dirty="0" smtClean="0"/>
              <a:t> </a:t>
            </a:r>
            <a:r>
              <a:rPr lang="en-US" sz="2000" dirty="0"/>
              <a:t>HLAP (High Level Application Protocol) Conformance Test </a:t>
            </a:r>
            <a:r>
              <a:rPr lang="en-US" sz="2000" dirty="0" smtClean="0"/>
              <a:t>Suite </a:t>
            </a:r>
            <a:r>
              <a:rPr lang="en-US" sz="2000" dirty="0"/>
              <a:t>for CEN TS </a:t>
            </a:r>
            <a:r>
              <a:rPr lang="en-US" sz="2000" dirty="0" smtClean="0"/>
              <a:t>16454 (Test purposes) (ETSI TS 103 321)</a:t>
            </a:r>
            <a:endParaRPr lang="en-US" sz="2000" dirty="0"/>
          </a:p>
        </p:txBody>
      </p:sp>
      <p:pic>
        <p:nvPicPr>
          <p:cNvPr id="6" name="Picture 5" descr="article-2053541-05EBB83E0000044D-901_468x28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59828" y="4926227"/>
            <a:ext cx="2744322" cy="1677086"/>
          </a:xfrm>
          <a:prstGeom prst="rect">
            <a:avLst/>
          </a:prstGeom>
        </p:spPr>
      </p:pic>
      <p:pic>
        <p:nvPicPr>
          <p:cNvPr id="7" name="Picture 6" descr="2649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36323" y="4973337"/>
            <a:ext cx="2948631" cy="160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</a:t>
            </a:r>
            <a:r>
              <a:rPr lang="fr-FR" dirty="0" err="1" smtClean="0"/>
              <a:t>atest</a:t>
            </a:r>
            <a:r>
              <a:rPr lang="fr-FR" dirty="0" smtClean="0"/>
              <a:t> </a:t>
            </a:r>
            <a:r>
              <a:rPr lang="fr-FR" dirty="0" err="1" smtClean="0"/>
              <a:t>developments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3GPP </a:t>
            </a:r>
            <a:r>
              <a:rPr lang="en-US" sz="2400" dirty="0" smtClean="0"/>
              <a:t>has agreed Stage </a:t>
            </a:r>
            <a:r>
              <a:rPr lang="en-US" sz="2400" dirty="0"/>
              <a:t>1 </a:t>
            </a:r>
            <a:r>
              <a:rPr lang="en-US" sz="2400" dirty="0" smtClean="0"/>
              <a:t>Change Requests to 3GPP TS 22.101 on evolution to, </a:t>
            </a:r>
            <a:r>
              <a:rPr lang="en-US" sz="2400" dirty="0"/>
              <a:t>and Interworking </a:t>
            </a:r>
            <a:r>
              <a:rPr lang="en-US" sz="2400" dirty="0" smtClean="0"/>
              <a:t>with, </a:t>
            </a:r>
            <a:r>
              <a:rPr lang="en-US" sz="2400" dirty="0" err="1"/>
              <a:t>eCall</a:t>
            </a:r>
            <a:r>
              <a:rPr lang="en-US" sz="2400" dirty="0"/>
              <a:t> in IMS </a:t>
            </a:r>
            <a:r>
              <a:rPr lang="en-GB" sz="2400" dirty="0"/>
              <a:t>(</a:t>
            </a:r>
            <a:r>
              <a:rPr lang="en-GB" sz="2400" dirty="0" smtClean="0"/>
              <a:t>EIEI)</a:t>
            </a:r>
            <a:endParaRPr lang="en-US" sz="2400" dirty="0" smtClean="0"/>
          </a:p>
          <a:p>
            <a:pPr lvl="1"/>
            <a:r>
              <a:rPr lang="en-GB" sz="2000" dirty="0" smtClean="0"/>
              <a:t>Update </a:t>
            </a:r>
            <a:r>
              <a:rPr lang="en-GB" sz="2000" dirty="0"/>
              <a:t>of </a:t>
            </a:r>
            <a:r>
              <a:rPr lang="en-GB" sz="2000" dirty="0" err="1"/>
              <a:t>eCall</a:t>
            </a:r>
            <a:r>
              <a:rPr lang="en-GB" sz="2000" dirty="0"/>
              <a:t> definition to include IMS emergency call based </a:t>
            </a:r>
            <a:r>
              <a:rPr lang="en-GB" sz="2000" dirty="0" err="1" smtClean="0"/>
              <a:t>eCall</a:t>
            </a:r>
            <a:endParaRPr lang="en-GB" sz="2000" dirty="0" smtClean="0"/>
          </a:p>
          <a:p>
            <a:pPr lvl="1"/>
            <a:r>
              <a:rPr lang="en-GB" sz="2000" dirty="0"/>
              <a:t>Support of IMS emergency calls in IMS Centralized Services (ICS</a:t>
            </a:r>
            <a:r>
              <a:rPr lang="en-GB" sz="2000" dirty="0" smtClean="0"/>
              <a:t>)</a:t>
            </a:r>
            <a:endParaRPr lang="fr-FR" sz="2000" dirty="0"/>
          </a:p>
          <a:p>
            <a:pPr lvl="1"/>
            <a:r>
              <a:rPr lang="en-GB" sz="2000" dirty="0"/>
              <a:t>Update of transfer of MSD to include IMS emergency call based </a:t>
            </a:r>
            <a:r>
              <a:rPr lang="en-GB" sz="2000" dirty="0" err="1" smtClean="0"/>
              <a:t>eCall</a:t>
            </a:r>
            <a:endParaRPr lang="en-US" sz="2000" dirty="0" smtClean="0"/>
          </a:p>
          <a:p>
            <a:pPr lvl="1"/>
            <a:r>
              <a:rPr lang="en-US" sz="2000" dirty="0" smtClean="0"/>
              <a:t>CRs are expected to be included in 3GPP Release 14</a:t>
            </a:r>
          </a:p>
          <a:p>
            <a:r>
              <a:rPr lang="en-US" sz="2400" dirty="0" smtClean="0"/>
              <a:t>CEN </a:t>
            </a:r>
            <a:r>
              <a:rPr lang="en-US" sz="2400" dirty="0"/>
              <a:t>TC 278 </a:t>
            </a:r>
            <a:r>
              <a:rPr lang="en-US" sz="2400" dirty="0" smtClean="0"/>
              <a:t>WG15 still working on </a:t>
            </a:r>
            <a:r>
              <a:rPr lang="en-US" sz="2400" dirty="0" err="1" smtClean="0"/>
              <a:t>eCall</a:t>
            </a:r>
            <a:endParaRPr lang="en-US" sz="2400" dirty="0" smtClean="0"/>
          </a:p>
          <a:p>
            <a:pPr lvl="1"/>
            <a:r>
              <a:rPr lang="en-US" sz="2000" dirty="0" smtClean="0"/>
              <a:t>Considering potential </a:t>
            </a:r>
            <a:r>
              <a:rPr lang="en-US" sz="2000" dirty="0"/>
              <a:t>new work items </a:t>
            </a:r>
            <a:r>
              <a:rPr lang="en-US" sz="2000" dirty="0" smtClean="0"/>
              <a:t>to </a:t>
            </a:r>
            <a:r>
              <a:rPr lang="en-US" sz="2000" dirty="0"/>
              <a:t>extend </a:t>
            </a:r>
            <a:r>
              <a:rPr lang="en-US" sz="2000" dirty="0" err="1"/>
              <a:t>eCall</a:t>
            </a:r>
            <a:r>
              <a:rPr lang="en-US" sz="2000" dirty="0"/>
              <a:t> for other </a:t>
            </a:r>
            <a:r>
              <a:rPr lang="en-US" sz="2000" dirty="0" smtClean="0"/>
              <a:t>user </a:t>
            </a:r>
            <a:r>
              <a:rPr lang="en-US" sz="2000" dirty="0"/>
              <a:t>categories </a:t>
            </a:r>
            <a:r>
              <a:rPr lang="en-US" sz="2000" dirty="0" smtClean="0"/>
              <a:t>(e.g., motorcycles) </a:t>
            </a:r>
            <a:r>
              <a:rPr lang="en-US" sz="2000" dirty="0"/>
              <a:t>and </a:t>
            </a:r>
            <a:r>
              <a:rPr lang="en-US" sz="2000" dirty="0" smtClean="0"/>
              <a:t>for medical devices.</a:t>
            </a:r>
            <a:endParaRPr lang="en-US" sz="2000" dirty="0"/>
          </a:p>
        </p:txBody>
      </p:sp>
      <p:pic>
        <p:nvPicPr>
          <p:cNvPr id="4" name="Picture 3" descr="imagesZLMKP1P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4031" y="4786185"/>
            <a:ext cx="2761156" cy="1837424"/>
          </a:xfrm>
          <a:prstGeom prst="rect">
            <a:avLst/>
          </a:prstGeom>
        </p:spPr>
      </p:pic>
      <p:pic>
        <p:nvPicPr>
          <p:cNvPr id="5" name="Picture 4" descr="201106_P90077997-zoom-or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51589" y="4754005"/>
            <a:ext cx="2560938" cy="192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coming</a:t>
            </a:r>
            <a:r>
              <a:rPr lang="fr-FR" dirty="0" smtClean="0"/>
              <a:t> </a:t>
            </a:r>
            <a:r>
              <a:rPr lang="fr-FR" dirty="0" err="1" smtClean="0"/>
              <a:t>next</a:t>
            </a:r>
            <a:r>
              <a:rPr lang="fr-FR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074"/>
            <a:ext cx="10515600" cy="4622300"/>
          </a:xfrm>
        </p:spPr>
        <p:txBody>
          <a:bodyPr>
            <a:normAutofit/>
          </a:bodyPr>
          <a:lstStyle/>
          <a:p>
            <a:r>
              <a:rPr lang="en-GB" sz="2400" dirty="0" smtClean="0"/>
              <a:t>ETSI-ERTICO 4th </a:t>
            </a:r>
            <a:r>
              <a:rPr lang="en-GB" sz="2400" dirty="0" err="1"/>
              <a:t>eCall</a:t>
            </a:r>
            <a:r>
              <a:rPr lang="en-GB" sz="2400" dirty="0"/>
              <a:t> TESTFEST </a:t>
            </a:r>
            <a:r>
              <a:rPr lang="en-GB" sz="2400" dirty="0" smtClean="0"/>
              <a:t>(9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-13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</a:t>
            </a:r>
            <a:r>
              <a:rPr lang="en-GB" sz="2400" dirty="0"/>
              <a:t>November </a:t>
            </a:r>
            <a:r>
              <a:rPr lang="en-GB" sz="2400" dirty="0" smtClean="0"/>
              <a:t>2015, Prague) to conduct interoperability </a:t>
            </a:r>
            <a:r>
              <a:rPr lang="en-GB" sz="2400" dirty="0"/>
              <a:t>test cases on </a:t>
            </a:r>
            <a:r>
              <a:rPr lang="en-GB" sz="2400" dirty="0" err="1"/>
              <a:t>eCall</a:t>
            </a:r>
            <a:r>
              <a:rPr lang="en-GB" sz="2400" dirty="0"/>
              <a:t> specifications from </a:t>
            </a:r>
            <a:r>
              <a:rPr lang="en-GB" sz="2400" dirty="0" smtClean="0"/>
              <a:t>3GPP and CEN</a:t>
            </a:r>
          </a:p>
          <a:p>
            <a:pPr lvl="1"/>
            <a:r>
              <a:rPr lang="fr-FR" sz="2000" dirty="0" smtClean="0"/>
              <a:t>Part of ETSI work item for </a:t>
            </a:r>
            <a:r>
              <a:rPr lang="en-GB" sz="2000" dirty="0" err="1" smtClean="0"/>
              <a:t>eCall</a:t>
            </a:r>
            <a:r>
              <a:rPr lang="en-GB" sz="2000" dirty="0" smtClean="0"/>
              <a:t> </a:t>
            </a:r>
            <a:r>
              <a:rPr lang="en-GB" sz="2000" dirty="0"/>
              <a:t>HLAP Interoperability Testing</a:t>
            </a:r>
            <a:endParaRPr lang="en-GB" sz="2000" dirty="0" smtClean="0"/>
          </a:p>
          <a:p>
            <a:r>
              <a:rPr lang="en-US" sz="2400" dirty="0" smtClean="0"/>
              <a:t>Discussions in the </a:t>
            </a:r>
            <a:r>
              <a:rPr lang="en-US" sz="2400" dirty="0"/>
              <a:t>European </a:t>
            </a:r>
            <a:r>
              <a:rPr lang="en-US" sz="2400" dirty="0" err="1"/>
              <a:t>eCall</a:t>
            </a:r>
            <a:r>
              <a:rPr lang="en-US" sz="2400" dirty="0"/>
              <a:t> Implementation Platform (</a:t>
            </a:r>
            <a:r>
              <a:rPr lang="en-US" sz="2400" dirty="0" err="1"/>
              <a:t>EeIP</a:t>
            </a:r>
            <a:r>
              <a:rPr lang="en-US" sz="2400" dirty="0" smtClean="0"/>
              <a:t>) to guide</a:t>
            </a:r>
            <a:r>
              <a:rPr lang="en-US" sz="2400" dirty="0"/>
              <a:t>, coordinate and monitor </a:t>
            </a:r>
            <a:r>
              <a:rPr lang="en-US" sz="2400" dirty="0" smtClean="0"/>
              <a:t>implementation progress of </a:t>
            </a:r>
            <a:r>
              <a:rPr lang="en-US" sz="2400" dirty="0"/>
              <a:t>the </a:t>
            </a:r>
            <a:r>
              <a:rPr lang="en-US" sz="2400" dirty="0" err="1"/>
              <a:t>eCall</a:t>
            </a:r>
            <a:r>
              <a:rPr lang="en-US" sz="2400" dirty="0"/>
              <a:t> service across </a:t>
            </a:r>
            <a:r>
              <a:rPr lang="en-US" sz="2400" dirty="0" smtClean="0"/>
              <a:t>Europe</a:t>
            </a:r>
          </a:p>
          <a:p>
            <a:pPr lvl="1"/>
            <a:r>
              <a:rPr lang="en-US" dirty="0" smtClean="0"/>
              <a:t>Life </a:t>
            </a:r>
            <a:r>
              <a:rPr lang="en-US" dirty="0"/>
              <a:t>Cycle Management </a:t>
            </a:r>
            <a:r>
              <a:rPr lang="en-US" dirty="0" smtClean="0"/>
              <a:t>(LFM) to </a:t>
            </a:r>
            <a:r>
              <a:rPr lang="en-US" dirty="0"/>
              <a:t>resolve issues around end-of-life of </a:t>
            </a:r>
            <a:r>
              <a:rPr lang="en-US" dirty="0" smtClean="0"/>
              <a:t>vehicles</a:t>
            </a:r>
          </a:p>
          <a:p>
            <a:pPr lvl="1"/>
            <a:r>
              <a:rPr lang="en-US" dirty="0" smtClean="0"/>
              <a:t>Periodic </a:t>
            </a:r>
            <a:r>
              <a:rPr lang="en-US" dirty="0"/>
              <a:t>Testing Group (PTG) </a:t>
            </a:r>
            <a:r>
              <a:rPr lang="en-US" dirty="0" smtClean="0"/>
              <a:t>investigating a </a:t>
            </a:r>
            <a:r>
              <a:rPr lang="en-US" dirty="0"/>
              <a:t>uniform testing regime for </a:t>
            </a:r>
            <a:r>
              <a:rPr lang="en-US" dirty="0" err="1"/>
              <a:t>eCall</a:t>
            </a:r>
            <a:r>
              <a:rPr lang="en-US" dirty="0"/>
              <a:t> </a:t>
            </a:r>
            <a:r>
              <a:rPr lang="en-US" dirty="0" smtClean="0"/>
              <a:t>devices</a:t>
            </a:r>
            <a:endParaRPr lang="en-GB" dirty="0" smtClean="0"/>
          </a:p>
        </p:txBody>
      </p:sp>
      <p:pic>
        <p:nvPicPr>
          <p:cNvPr id="4" name="Picture 3" descr="imagesR48NQHB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7428" y="4641250"/>
            <a:ext cx="2524125" cy="1809750"/>
          </a:xfrm>
          <a:prstGeom prst="rect">
            <a:avLst/>
          </a:prstGeom>
        </p:spPr>
      </p:pic>
      <p:pic>
        <p:nvPicPr>
          <p:cNvPr id="5" name="Picture 4" descr="imagesKO5LGZ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6104" y="4725170"/>
            <a:ext cx="3295865" cy="171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96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074"/>
            <a:ext cx="10515600" cy="46223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eCall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i="1" dirty="0" smtClean="0"/>
              <a:t>mandatory”</a:t>
            </a:r>
            <a:r>
              <a:rPr lang="en-US" dirty="0" smtClean="0"/>
              <a:t> in </a:t>
            </a:r>
            <a:r>
              <a:rPr lang="en-US" dirty="0"/>
              <a:t>all new </a:t>
            </a:r>
            <a:r>
              <a:rPr lang="en-US" dirty="0" smtClean="0"/>
              <a:t>types of cars and light commercial vehicles placed on the European market after 31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/>
              <a:t>March 2018 </a:t>
            </a:r>
          </a:p>
          <a:p>
            <a:pPr lvl="1"/>
            <a:r>
              <a:rPr lang="en-US" dirty="0" smtClean="0"/>
              <a:t>(excl. heavy </a:t>
            </a:r>
            <a:r>
              <a:rPr lang="en-US" dirty="0"/>
              <a:t>goods vehicles, </a:t>
            </a:r>
            <a:r>
              <a:rPr lang="en-US" dirty="0" smtClean="0"/>
              <a:t>buses, coaches</a:t>
            </a:r>
            <a:r>
              <a:rPr lang="en-US" dirty="0"/>
              <a:t>, powered two-wheelers and agricultural </a:t>
            </a:r>
            <a:r>
              <a:rPr lang="en-US" dirty="0" smtClean="0"/>
              <a:t>tractors)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EU </a:t>
            </a:r>
            <a:r>
              <a:rPr lang="en-US" dirty="0"/>
              <a:t>Member States </a:t>
            </a:r>
            <a:r>
              <a:rPr lang="en-US" dirty="0" smtClean="0"/>
              <a:t>“</a:t>
            </a:r>
            <a:r>
              <a:rPr lang="en-US" i="1" dirty="0" smtClean="0"/>
              <a:t>mandated”</a:t>
            </a:r>
            <a:r>
              <a:rPr lang="en-US" dirty="0" smtClean="0"/>
              <a:t> to </a:t>
            </a:r>
            <a:r>
              <a:rPr lang="en-US" dirty="0"/>
              <a:t>upgrade PSAPs </a:t>
            </a:r>
            <a:r>
              <a:rPr lang="en-US" dirty="0" smtClean="0"/>
              <a:t>for </a:t>
            </a:r>
            <a:r>
              <a:rPr lang="en-US" dirty="0" err="1" smtClean="0"/>
              <a:t>eCall</a:t>
            </a:r>
            <a:r>
              <a:rPr lang="en-US" dirty="0" smtClean="0"/>
              <a:t> by 1</a:t>
            </a:r>
            <a:r>
              <a:rPr lang="en-US" baseline="30000" dirty="0" smtClean="0"/>
              <a:t>st</a:t>
            </a:r>
            <a:r>
              <a:rPr lang="en-US" dirty="0" smtClean="0"/>
              <a:t> October 2017</a:t>
            </a:r>
          </a:p>
          <a:p>
            <a:r>
              <a:rPr lang="en-US" dirty="0" smtClean="0"/>
              <a:t>Mobile </a:t>
            </a:r>
            <a:r>
              <a:rPr lang="en-US" dirty="0"/>
              <a:t>operators </a:t>
            </a:r>
            <a:r>
              <a:rPr lang="en-US" dirty="0" smtClean="0"/>
              <a:t>have been “</a:t>
            </a:r>
            <a:r>
              <a:rPr lang="en-US" i="1" dirty="0" smtClean="0"/>
              <a:t>formally recommended” </a:t>
            </a:r>
            <a:r>
              <a:rPr lang="en-US" dirty="0" smtClean="0"/>
              <a:t>to </a:t>
            </a:r>
            <a:r>
              <a:rPr lang="en-US" dirty="0"/>
              <a:t>support </a:t>
            </a:r>
            <a:r>
              <a:rPr lang="en-US" dirty="0" err="1" smtClean="0"/>
              <a:t>eCall</a:t>
            </a:r>
            <a:r>
              <a:rPr lang="en-US" dirty="0" smtClean="0"/>
              <a:t> by 31</a:t>
            </a:r>
            <a:r>
              <a:rPr lang="en-US" baseline="30000" dirty="0" smtClean="0"/>
              <a:t>st</a:t>
            </a:r>
            <a:r>
              <a:rPr lang="en-US" dirty="0" smtClean="0"/>
              <a:t> December 2014</a:t>
            </a:r>
          </a:p>
          <a:p>
            <a:r>
              <a:rPr lang="en-GB" dirty="0" smtClean="0"/>
              <a:t>Some countries are </a:t>
            </a:r>
            <a:r>
              <a:rPr lang="en-GB" dirty="0" err="1" smtClean="0"/>
              <a:t>eCall</a:t>
            </a:r>
            <a:r>
              <a:rPr lang="en-GB" dirty="0" smtClean="0"/>
              <a:t> ready now (e.g. Romania, Croatia and Czech Republic)</a:t>
            </a:r>
          </a:p>
          <a:p>
            <a:r>
              <a:rPr lang="en-GB" dirty="0" smtClean="0"/>
              <a:t>Some countries outside of Europe expressing interest in </a:t>
            </a:r>
            <a:r>
              <a:rPr lang="en-GB" dirty="0" err="1" smtClean="0"/>
              <a:t>eCall</a:t>
            </a:r>
            <a:r>
              <a:rPr lang="en-GB" dirty="0" smtClean="0"/>
              <a:t> (e.g., Israel, China, Japan, Qatar and UAE)</a:t>
            </a:r>
            <a:endParaRPr lang="en-US" dirty="0" smtClean="0"/>
          </a:p>
          <a:p>
            <a:r>
              <a:rPr lang="en-US" dirty="0" smtClean="0"/>
              <a:t>European </a:t>
            </a:r>
            <a:r>
              <a:rPr lang="en-US" dirty="0"/>
              <a:t>legislation leaves room for the </a:t>
            </a:r>
            <a:r>
              <a:rPr lang="en-US" dirty="0" smtClean="0"/>
              <a:t>co-existence </a:t>
            </a:r>
            <a:r>
              <a:rPr lang="en-US" dirty="0"/>
              <a:t>of Third Party Service </a:t>
            </a:r>
            <a:r>
              <a:rPr lang="en-US" dirty="0" err="1"/>
              <a:t>eCall</a:t>
            </a:r>
            <a:r>
              <a:rPr lang="en-US" dirty="0"/>
              <a:t> (TPS </a:t>
            </a:r>
            <a:r>
              <a:rPr lang="en-US" dirty="0" err="1" smtClean="0"/>
              <a:t>eCall</a:t>
            </a:r>
            <a:r>
              <a:rPr lang="en-US" dirty="0" smtClean="0"/>
              <a:t>) and </a:t>
            </a:r>
            <a:r>
              <a:rPr lang="en-US" dirty="0" err="1" smtClean="0"/>
              <a:t>eCall</a:t>
            </a:r>
            <a:r>
              <a:rPr lang="en-US" dirty="0" smtClean="0"/>
              <a:t> </a:t>
            </a:r>
            <a:r>
              <a:rPr lang="en-US" dirty="0"/>
              <a:t>based on 112.</a:t>
            </a:r>
            <a:endParaRPr lang="en-US" dirty="0" smtClean="0"/>
          </a:p>
          <a:p>
            <a:pPr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pic>
        <p:nvPicPr>
          <p:cNvPr id="4" name="Picture 3" descr="ecall_tasten_378x150_470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25719" y="4955316"/>
            <a:ext cx="3891729" cy="154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5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A5E92C6EE1243B079AB20ED224A18" ma:contentTypeVersion="1" ma:contentTypeDescription="Create a new document." ma:contentTypeScope="" ma:versionID="31ff32be69e0f8345351ffd07a333a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DD30BF5-3ADF-4309-A454-15FC9C0818D4}"/>
</file>

<file path=customXml/itemProps2.xml><?xml version="1.0" encoding="utf-8"?>
<ds:datastoreItem xmlns:ds="http://schemas.openxmlformats.org/officeDocument/2006/customXml" ds:itemID="{0025E2F0-A537-4337-A3E3-32201B88F6E3}"/>
</file>

<file path=customXml/itemProps3.xml><?xml version="1.0" encoding="utf-8"?>
<ds:datastoreItem xmlns:ds="http://schemas.openxmlformats.org/officeDocument/2006/customXml" ds:itemID="{BBE9B659-C4AC-4937-97CD-B8624FBBF4D2}"/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526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What is eCall ?</vt:lpstr>
      <vt:lpstr>eCall standardization achieved so far</vt:lpstr>
      <vt:lpstr>Latest developments</vt:lpstr>
      <vt:lpstr>What is coming next?</vt:lpstr>
      <vt:lpstr>Implementation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Daily, Honora</dc:creator>
  <cp:lastModifiedBy>Reinhard Scholl</cp:lastModifiedBy>
  <cp:revision>92</cp:revision>
  <cp:lastPrinted>2015-07-03T11:02:44Z</cp:lastPrinted>
  <dcterms:created xsi:type="dcterms:W3CDTF">2015-04-30T14:38:43Z</dcterms:created>
  <dcterms:modified xsi:type="dcterms:W3CDTF">2015-07-10T10:01:20Z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0x010100F0EA5E92C6EE1243B079AB20ED224A18</vt:lpwstr>
  </property>
</Properties>
</file>