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58" r:id="rId6"/>
    <p:sldId id="265" r:id="rId7"/>
    <p:sldId id="263" r:id="rId8"/>
    <p:sldId id="266" r:id="rId9"/>
    <p:sldId id="259" r:id="rId10"/>
    <p:sldId id="264" r:id="rId11"/>
    <p:sldId id="262" r:id="rId12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3461510"/>
            <a:ext cx="2412460" cy="31420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hantal.bonardi@etsi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40042" y="3107200"/>
            <a:ext cx="9144000" cy="1280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Individual </a:t>
            </a:r>
            <a:r>
              <a:rPr lang="en-US" b="1" dirty="0">
                <a:latin typeface="Calibri" panose="020F0502020204030204" pitchFamily="34" charset="0"/>
              </a:rPr>
              <a:t>to </a:t>
            </a:r>
            <a:r>
              <a:rPr lang="en-US" b="1" dirty="0" smtClean="0">
                <a:latin typeface="Calibri" panose="020F0502020204030204" pitchFamily="34" charset="0"/>
              </a:rPr>
              <a:t>Authority </a:t>
            </a:r>
            <a:r>
              <a:rPr lang="en-US" b="1" dirty="0" err="1" smtClean="0">
                <a:latin typeface="Calibri" panose="020F0502020204030204" pitchFamily="34" charset="0"/>
              </a:rPr>
              <a:t>standardisation</a:t>
            </a:r>
            <a:endParaRPr lang="en-US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Chantal Bonardi, GSC-EM Task Force </a:t>
            </a:r>
            <a:r>
              <a:rPr lang="en-US" b="1" dirty="0" err="1" smtClean="0">
                <a:latin typeface="Calibri" panose="020F0502020204030204" pitchFamily="34" charset="0"/>
              </a:rPr>
              <a:t>Convenor</a:t>
            </a:r>
            <a:endParaRPr lang="en-US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593271"/>
              </p:ext>
            </p:extLst>
          </p:nvPr>
        </p:nvGraphicFramePr>
        <p:xfrm>
          <a:off x="4019350" y="554555"/>
          <a:ext cx="7386587" cy="14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575590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GSC-19_104a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GSC-EM Task Force </a:t>
                      </a:r>
                      <a:r>
                        <a:rPr lang="en-US" dirty="0" err="1" smtClean="0"/>
                        <a:t>Convenor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Chantal </a:t>
                      </a:r>
                      <a:r>
                        <a:rPr lang="en-US" dirty="0" err="1" smtClean="0"/>
                        <a:t>Bonardi</a:t>
                      </a:r>
                      <a:endParaRPr lang="en-US" dirty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Standardisation</a:t>
            </a:r>
            <a:r>
              <a:rPr lang="en-US" dirty="0" smtClean="0"/>
              <a:t> for emergency calls is not a new topic … however requirements have evolved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19726"/>
            <a:ext cx="3187001" cy="25496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477" y="1630579"/>
            <a:ext cx="2615045" cy="17433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737" y="4180180"/>
            <a:ext cx="4436918" cy="20451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858" y="2182091"/>
            <a:ext cx="2449706" cy="311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5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general</a:t>
            </a:r>
            <a:r>
              <a:rPr lang="fr-FR" dirty="0" smtClean="0"/>
              <a:t> </a:t>
            </a:r>
            <a:r>
              <a:rPr lang="fr-FR" dirty="0" err="1" smtClean="0"/>
              <a:t>requirements</a:t>
            </a:r>
            <a:r>
              <a:rPr lang="fr-FR" dirty="0" smtClean="0"/>
              <a:t> are </a:t>
            </a:r>
            <a:r>
              <a:rPr lang="fr-FR" dirty="0" err="1" smtClean="0"/>
              <a:t>rather</a:t>
            </a:r>
            <a:r>
              <a:rPr lang="fr-FR" dirty="0" smtClean="0"/>
              <a:t> </a:t>
            </a:r>
            <a:r>
              <a:rPr lang="fr-FR" dirty="0" err="1" smtClean="0"/>
              <a:t>clear</a:t>
            </a:r>
            <a:r>
              <a:rPr lang="fr-FR" dirty="0" smtClean="0"/>
              <a:t>, </a:t>
            </a:r>
            <a:br>
              <a:rPr lang="fr-FR" dirty="0" smtClean="0"/>
            </a:br>
            <a:r>
              <a:rPr lang="fr-FR" sz="3100" dirty="0" err="1"/>
              <a:t>e</a:t>
            </a:r>
            <a:r>
              <a:rPr lang="fr-FR" sz="3100" dirty="0" err="1" smtClean="0"/>
              <a:t>ven</a:t>
            </a:r>
            <a:r>
              <a:rPr lang="fr-FR" sz="3100" dirty="0" smtClean="0"/>
              <a:t> if </a:t>
            </a:r>
            <a:r>
              <a:rPr lang="fr-FR" sz="3100" dirty="0" err="1" smtClean="0"/>
              <a:t>they</a:t>
            </a:r>
            <a:r>
              <a:rPr lang="fr-FR" sz="3100" dirty="0" smtClean="0"/>
              <a:t> </a:t>
            </a:r>
            <a:r>
              <a:rPr lang="fr-FR" sz="3100" dirty="0" err="1" smtClean="0"/>
              <a:t>may</a:t>
            </a:r>
            <a:r>
              <a:rPr lang="fr-FR" sz="3100" dirty="0" smtClean="0"/>
              <a:t> </a:t>
            </a:r>
            <a:r>
              <a:rPr lang="fr-FR" sz="3100" dirty="0" err="1" smtClean="0"/>
              <a:t>slightly</a:t>
            </a:r>
            <a:r>
              <a:rPr lang="fr-FR" sz="3100" dirty="0" smtClean="0"/>
              <a:t> </a:t>
            </a:r>
            <a:r>
              <a:rPr lang="fr-FR" sz="3100" dirty="0" err="1" smtClean="0"/>
              <a:t>vary</a:t>
            </a:r>
            <a:r>
              <a:rPr lang="fr-FR" sz="3100" dirty="0" smtClean="0"/>
              <a:t> </a:t>
            </a:r>
            <a:r>
              <a:rPr lang="fr-FR" sz="3100" dirty="0" err="1" smtClean="0"/>
              <a:t>from</a:t>
            </a:r>
            <a:r>
              <a:rPr lang="fr-FR" sz="3100" dirty="0" smtClean="0"/>
              <a:t> one country/</a:t>
            </a:r>
            <a:r>
              <a:rPr lang="fr-FR" sz="3100" dirty="0" err="1" smtClean="0"/>
              <a:t>region</a:t>
            </a:r>
            <a:r>
              <a:rPr lang="fr-FR" sz="3100" dirty="0" smtClean="0"/>
              <a:t> to </a:t>
            </a:r>
            <a:r>
              <a:rPr lang="fr-FR" sz="3100" dirty="0" err="1" smtClean="0"/>
              <a:t>another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Location </a:t>
            </a:r>
            <a:r>
              <a:rPr lang="en-US" dirty="0"/>
              <a:t>has to be accurate and </a:t>
            </a:r>
            <a:r>
              <a:rPr lang="en-US" dirty="0" smtClean="0"/>
              <a:t>reliable</a:t>
            </a:r>
          </a:p>
          <a:p>
            <a:r>
              <a:rPr lang="en-US" dirty="0" smtClean="0"/>
              <a:t>Fast call connection</a:t>
            </a:r>
          </a:p>
          <a:p>
            <a:r>
              <a:rPr lang="en-US" dirty="0"/>
              <a:t>P</a:t>
            </a:r>
            <a:r>
              <a:rPr lang="en-US" dirty="0" smtClean="0"/>
              <a:t>riority service call</a:t>
            </a:r>
            <a:endParaRPr lang="en-US" dirty="0"/>
          </a:p>
          <a:p>
            <a:r>
              <a:rPr lang="en-US" dirty="0" smtClean="0"/>
              <a:t>Widely available</a:t>
            </a:r>
          </a:p>
          <a:p>
            <a:r>
              <a:rPr lang="en-US" dirty="0" smtClean="0"/>
              <a:t>Available to all</a:t>
            </a:r>
          </a:p>
          <a:p>
            <a:r>
              <a:rPr lang="en-US" dirty="0" smtClean="0"/>
              <a:t>Network </a:t>
            </a:r>
            <a:r>
              <a:rPr lang="en-US" dirty="0"/>
              <a:t>resilience and </a:t>
            </a:r>
            <a:r>
              <a:rPr lang="en-US" dirty="0" smtClean="0"/>
              <a:t>recovery</a:t>
            </a:r>
          </a:p>
          <a:p>
            <a:r>
              <a:rPr lang="en-US" dirty="0"/>
              <a:t>Circuit switched and IP based network</a:t>
            </a:r>
          </a:p>
          <a:p>
            <a:r>
              <a:rPr lang="en-US" dirty="0" smtClean="0"/>
              <a:t>Additional information, if possible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340" y="2576946"/>
            <a:ext cx="4154687" cy="286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33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Good news </a:t>
            </a:r>
            <a:r>
              <a:rPr lang="fr-FR" dirty="0" err="1" smtClean="0"/>
              <a:t>with</a:t>
            </a:r>
            <a:r>
              <a:rPr lang="fr-FR" dirty="0" smtClean="0"/>
              <a:t> GSC </a:t>
            </a:r>
            <a:r>
              <a:rPr lang="fr-FR" dirty="0" err="1" smtClean="0"/>
              <a:t>Members</a:t>
            </a:r>
            <a:r>
              <a:rPr lang="fr-FR" dirty="0" smtClean="0"/>
              <a:t>’ countries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7608"/>
            <a:ext cx="10515600" cy="46223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national emergency number, and sometimes an emergency number for a region or part of a region </a:t>
            </a:r>
            <a:r>
              <a:rPr lang="en-US" dirty="0" smtClean="0"/>
              <a:t>has </a:t>
            </a:r>
            <a:r>
              <a:rPr lang="en-US" dirty="0"/>
              <a:t>been </a:t>
            </a:r>
            <a:r>
              <a:rPr lang="en-US" dirty="0" smtClean="0"/>
              <a:t>mandated. </a:t>
            </a:r>
          </a:p>
          <a:p>
            <a:r>
              <a:rPr lang="en-US" dirty="0"/>
              <a:t>Global Maritime Distress and Safety </a:t>
            </a:r>
            <a:r>
              <a:rPr lang="en-US" dirty="0" smtClean="0"/>
              <a:t>System (GMDSS)</a:t>
            </a:r>
            <a:br>
              <a:rPr lang="en-US" dirty="0" smtClean="0"/>
            </a:br>
            <a:r>
              <a:rPr lang="en-US" dirty="0" smtClean="0"/>
              <a:t>is implemented in most of these countries.</a:t>
            </a:r>
          </a:p>
          <a:p>
            <a:r>
              <a:rPr lang="en-US" dirty="0" smtClean="0"/>
              <a:t>On the road</a:t>
            </a:r>
          </a:p>
          <a:p>
            <a:pPr lvl="1"/>
            <a:r>
              <a:rPr lang="en-US" dirty="0" smtClean="0"/>
              <a:t>Global standardization with ITU-T</a:t>
            </a:r>
          </a:p>
          <a:p>
            <a:pPr lvl="1"/>
            <a:r>
              <a:rPr lang="en-US" dirty="0" err="1" smtClean="0"/>
              <a:t>eCall</a:t>
            </a:r>
            <a:r>
              <a:rPr lang="en-US" dirty="0" smtClean="0"/>
              <a:t> mandated in Europe                    </a:t>
            </a:r>
          </a:p>
          <a:p>
            <a:pPr lvl="1"/>
            <a:r>
              <a:rPr lang="en-US" dirty="0" smtClean="0"/>
              <a:t>Where no </a:t>
            </a:r>
            <a:r>
              <a:rPr lang="en-US" dirty="0"/>
              <a:t>standards on road safety </a:t>
            </a:r>
            <a:r>
              <a:rPr lang="en-US" dirty="0" smtClean="0"/>
              <a:t>there are studies for </a:t>
            </a:r>
            <a:br>
              <a:rPr lang="en-US" dirty="0" smtClean="0"/>
            </a:br>
            <a:r>
              <a:rPr lang="en-US" dirty="0" smtClean="0"/>
              <a:t>standardization</a:t>
            </a:r>
            <a:r>
              <a:rPr lang="en-US" dirty="0"/>
              <a:t>, at least with Cooperative ITS or Dedicated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Short Range </a:t>
            </a:r>
            <a:r>
              <a:rPr lang="en-US" dirty="0"/>
              <a:t>Communications (DSRC</a:t>
            </a:r>
            <a:r>
              <a:rPr lang="en-US" dirty="0" smtClean="0"/>
              <a:t>) in U.S.</a:t>
            </a:r>
          </a:p>
          <a:p>
            <a:r>
              <a:rPr lang="en-US" dirty="0"/>
              <a:t>Caller location information </a:t>
            </a:r>
            <a:r>
              <a:rPr lang="en-GB" dirty="0"/>
              <a:t>accuracy and </a:t>
            </a:r>
            <a:r>
              <a:rPr lang="en-GB" dirty="0" smtClean="0"/>
              <a:t>reliability</a:t>
            </a:r>
          </a:p>
          <a:p>
            <a:pPr lvl="1"/>
            <a:r>
              <a:rPr lang="en-GB" dirty="0" smtClean="0"/>
              <a:t>Global standards exist like with U</a:t>
            </a:r>
            <a:r>
              <a:rPr lang="fr-FR" dirty="0" err="1"/>
              <a:t>ser</a:t>
            </a:r>
            <a:r>
              <a:rPr lang="fr-FR" dirty="0"/>
              <a:t> Equipment localisation (</a:t>
            </a:r>
            <a:r>
              <a:rPr lang="fr-FR" dirty="0" err="1"/>
              <a:t>e.g</a:t>
            </a:r>
            <a:r>
              <a:rPr lang="fr-FR" dirty="0"/>
              <a:t>. OMA Secure User Plane Location r</a:t>
            </a:r>
            <a:r>
              <a:rPr lang="en-US" dirty="0" err="1"/>
              <a:t>ecognized</a:t>
            </a:r>
            <a:r>
              <a:rPr lang="en-US" dirty="0"/>
              <a:t> by </a:t>
            </a:r>
            <a:r>
              <a:rPr lang="en-US" dirty="0" smtClean="0"/>
              <a:t>3GPP) or </a:t>
            </a:r>
            <a:r>
              <a:rPr lang="fr-FR" dirty="0" smtClean="0"/>
              <a:t>3GPP </a:t>
            </a:r>
            <a:r>
              <a:rPr lang="en-US" dirty="0"/>
              <a:t>network provided location information to </a:t>
            </a:r>
            <a:r>
              <a:rPr lang="en-US" dirty="0" smtClean="0"/>
              <a:t>IMS.</a:t>
            </a:r>
          </a:p>
          <a:p>
            <a:pPr lvl="1"/>
            <a:r>
              <a:rPr lang="en-US" dirty="0" smtClean="0"/>
              <a:t>Most of these countries have standards for this topic; in some countries it is even mandated.</a:t>
            </a:r>
          </a:p>
          <a:p>
            <a:endParaRPr lang="en-US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026" y="2060719"/>
            <a:ext cx="4251885" cy="247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8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Good news </a:t>
            </a:r>
            <a:r>
              <a:rPr lang="fr-FR" dirty="0" err="1"/>
              <a:t>with</a:t>
            </a:r>
            <a:r>
              <a:rPr lang="fr-FR" dirty="0"/>
              <a:t> GSC </a:t>
            </a:r>
            <a:r>
              <a:rPr lang="fr-FR" dirty="0" err="1"/>
              <a:t>Members</a:t>
            </a:r>
            <a:r>
              <a:rPr lang="fr-FR" dirty="0"/>
              <a:t>’ countries </a:t>
            </a:r>
            <a:r>
              <a:rPr lang="fr-FR" dirty="0" smtClean="0"/>
              <a:t>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8554"/>
            <a:ext cx="10515600" cy="46223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Non-voice communication: can be used by </a:t>
            </a:r>
            <a:r>
              <a:rPr lang="en-US" dirty="0"/>
              <a:t>all</a:t>
            </a:r>
          </a:p>
          <a:p>
            <a:pPr lvl="1"/>
            <a:r>
              <a:rPr lang="en-US" dirty="0"/>
              <a:t>Global </a:t>
            </a:r>
            <a:r>
              <a:rPr lang="en-US" dirty="0" err="1"/>
              <a:t>standardisation</a:t>
            </a:r>
            <a:r>
              <a:rPr lang="en-US" dirty="0"/>
              <a:t> exist like with 3GPP MMES (Multimedia Emergency Services).</a:t>
            </a:r>
          </a:p>
          <a:p>
            <a:pPr lvl="1"/>
            <a:r>
              <a:rPr lang="en-US" dirty="0"/>
              <a:t>In some countries national solutions like with SMS/MMS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9-1-1 </a:t>
            </a:r>
            <a:r>
              <a:rPr lang="en-US" dirty="0" smtClean="0"/>
              <a:t>solution </a:t>
            </a:r>
            <a:r>
              <a:rPr lang="en-US" dirty="0"/>
              <a:t>in U.S., 119 app on smart phone in Korea. </a:t>
            </a:r>
          </a:p>
          <a:p>
            <a:pPr lvl="1"/>
            <a:r>
              <a:rPr lang="en-US" dirty="0"/>
              <a:t>In Europe, Total Conversation.</a:t>
            </a:r>
          </a:p>
          <a:p>
            <a:r>
              <a:rPr lang="en-US" dirty="0"/>
              <a:t>Network resilience and </a:t>
            </a:r>
            <a:r>
              <a:rPr lang="en-US" dirty="0" smtClean="0"/>
              <a:t>recovery</a:t>
            </a:r>
          </a:p>
          <a:p>
            <a:pPr lvl="1"/>
            <a:r>
              <a:rPr lang="en-US" dirty="0" smtClean="0"/>
              <a:t>Global </a:t>
            </a:r>
            <a:r>
              <a:rPr lang="en-US" dirty="0"/>
              <a:t>standardization exists like with ITU-T.</a:t>
            </a:r>
          </a:p>
          <a:p>
            <a:pPr lvl="1"/>
            <a:r>
              <a:rPr lang="en-US" dirty="0"/>
              <a:t>Standards in most of </a:t>
            </a:r>
            <a:r>
              <a:rPr lang="en-US" dirty="0" smtClean="0"/>
              <a:t>these countries.</a:t>
            </a:r>
            <a:endParaRPr lang="en-US" dirty="0"/>
          </a:p>
          <a:p>
            <a:r>
              <a:rPr lang="en-US" dirty="0"/>
              <a:t>Additional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ITU </a:t>
            </a:r>
            <a:r>
              <a:rPr lang="en-US" dirty="0"/>
              <a:t>Internet of Things </a:t>
            </a:r>
            <a:r>
              <a:rPr lang="en-US" dirty="0" smtClean="0"/>
              <a:t>(</a:t>
            </a:r>
            <a:r>
              <a:rPr lang="en-US" dirty="0" err="1" smtClean="0"/>
              <a:t>IoT</a:t>
            </a:r>
            <a:r>
              <a:rPr lang="en-US" dirty="0" smtClean="0"/>
              <a:t>) and </a:t>
            </a:r>
            <a:r>
              <a:rPr lang="en-US" dirty="0"/>
              <a:t>ubiquitous sensor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networks can </a:t>
            </a:r>
            <a:r>
              <a:rPr lang="en-US" dirty="0"/>
              <a:t>be used to assist in the collection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and alerting </a:t>
            </a:r>
            <a:r>
              <a:rPr lang="en-US" dirty="0"/>
              <a:t>authorities.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846" y="3108308"/>
            <a:ext cx="4038600" cy="240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34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What’s</a:t>
            </a:r>
            <a:r>
              <a:rPr lang="fr-FR" dirty="0" smtClean="0"/>
              <a:t> </a:t>
            </a:r>
            <a:r>
              <a:rPr lang="fr-FR" dirty="0" err="1" smtClean="0"/>
              <a:t>next</a:t>
            </a:r>
            <a:r>
              <a:rPr lang="fr-FR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035"/>
            <a:ext cx="10515600" cy="4622300"/>
          </a:xfrm>
        </p:spPr>
        <p:txBody>
          <a:bodyPr>
            <a:normAutofit fontScale="92500" lnSpcReduction="20000"/>
          </a:bodyPr>
          <a:lstStyle/>
          <a:p>
            <a:r>
              <a:rPr lang="fr-FR" dirty="0" err="1" smtClean="0"/>
              <a:t>eCall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LTE</a:t>
            </a:r>
          </a:p>
          <a:p>
            <a:pPr lvl="1"/>
            <a:r>
              <a:rPr lang="fr-FR" dirty="0" smtClean="0"/>
              <a:t>First 3GPP publications </a:t>
            </a:r>
            <a:r>
              <a:rPr lang="fr-FR" dirty="0" err="1" smtClean="0"/>
              <a:t>expected</a:t>
            </a:r>
            <a:r>
              <a:rPr lang="fr-FR" smtClean="0"/>
              <a:t> in Release </a:t>
            </a:r>
            <a:r>
              <a:rPr lang="fr-FR" dirty="0" smtClean="0"/>
              <a:t>14</a:t>
            </a:r>
          </a:p>
          <a:p>
            <a:r>
              <a:rPr lang="en-US" dirty="0"/>
              <a:t>ITU-T Focus Group on Disaster Relief Systems,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Network </a:t>
            </a:r>
            <a:r>
              <a:rPr lang="en-US" dirty="0"/>
              <a:t>Resilience and Recovery (FG-DR&amp;NRR) study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should </a:t>
            </a:r>
            <a:r>
              <a:rPr lang="en-US" dirty="0"/>
              <a:t>lead to new standards.</a:t>
            </a:r>
          </a:p>
          <a:p>
            <a:r>
              <a:rPr lang="en-US" dirty="0" smtClean="0"/>
              <a:t>Smartphone </a:t>
            </a:r>
            <a:r>
              <a:rPr lang="en-US" dirty="0"/>
              <a:t>facilities and functionality </a:t>
            </a:r>
            <a:r>
              <a:rPr lang="en-US" dirty="0" smtClean="0"/>
              <a:t>could </a:t>
            </a:r>
            <a:r>
              <a:rPr lang="en-US" dirty="0"/>
              <a:t>be used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provide a more precise location for emergency </a:t>
            </a:r>
            <a:r>
              <a:rPr lang="en-US" dirty="0" smtClean="0"/>
              <a:t>calls, </a:t>
            </a:r>
            <a:br>
              <a:rPr lang="en-US" dirty="0" smtClean="0"/>
            </a:br>
            <a:r>
              <a:rPr lang="en-US" dirty="0" smtClean="0"/>
              <a:t>like in UK.</a:t>
            </a:r>
          </a:p>
          <a:p>
            <a:r>
              <a:rPr lang="en-US" dirty="0" smtClean="0"/>
              <a:t>Address </a:t>
            </a:r>
            <a:r>
              <a:rPr lang="en-US" dirty="0"/>
              <a:t>next-generation network interconnection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interoperability issues associated with </a:t>
            </a:r>
            <a:r>
              <a:rPr lang="en-US" dirty="0" smtClean="0"/>
              <a:t>emerging</a:t>
            </a:r>
            <a:br>
              <a:rPr lang="en-US" dirty="0" smtClean="0"/>
            </a:br>
            <a:r>
              <a:rPr lang="en-US" dirty="0" smtClean="0"/>
              <a:t> technologies, like in U.S.</a:t>
            </a:r>
            <a:endParaRPr lang="fr-FR" dirty="0" smtClean="0"/>
          </a:p>
          <a:p>
            <a:r>
              <a:rPr lang="fr-FR" dirty="0" err="1" smtClean="0"/>
              <a:t>Get</a:t>
            </a:r>
            <a:r>
              <a:rPr lang="fr-FR" dirty="0" smtClean="0"/>
              <a:t> input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further</a:t>
            </a:r>
            <a:r>
              <a:rPr lang="fr-FR" dirty="0" smtClean="0"/>
              <a:t> countries to the GSC-EM </a:t>
            </a:r>
            <a:r>
              <a:rPr lang="fr-FR" dirty="0" err="1" smtClean="0"/>
              <a:t>Task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Force report to have a </a:t>
            </a:r>
            <a:r>
              <a:rPr lang="fr-FR" dirty="0" err="1" smtClean="0"/>
              <a:t>worldwide</a:t>
            </a:r>
            <a:r>
              <a:rPr lang="fr-FR" dirty="0" smtClean="0"/>
              <a:t> </a:t>
            </a:r>
            <a:r>
              <a:rPr lang="fr-FR" dirty="0" err="1" smtClean="0"/>
              <a:t>overview</a:t>
            </a:r>
            <a:r>
              <a:rPr lang="fr-FR" dirty="0" smtClean="0"/>
              <a:t>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978" y="1706639"/>
            <a:ext cx="1913659" cy="350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33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improved</a:t>
            </a:r>
            <a:r>
              <a:rPr lang="fr-FR" dirty="0" smtClean="0"/>
              <a:t> in GSC </a:t>
            </a:r>
            <a:r>
              <a:rPr lang="fr-FR" dirty="0" err="1" smtClean="0"/>
              <a:t>Members</a:t>
            </a:r>
            <a:r>
              <a:rPr lang="fr-FR" dirty="0" smtClean="0"/>
              <a:t>’ countries?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national emergency number: have the </a:t>
            </a:r>
            <a:r>
              <a:rPr lang="en-US" dirty="0"/>
              <a:t>same </a:t>
            </a:r>
            <a:r>
              <a:rPr lang="en-US" dirty="0" smtClean="0"/>
              <a:t>worldwide or at least the same per area or region?</a:t>
            </a:r>
          </a:p>
          <a:p>
            <a:r>
              <a:rPr lang="en-US" dirty="0" smtClean="0"/>
              <a:t>Road safety: from prevention to an emergency call solution?</a:t>
            </a:r>
          </a:p>
          <a:p>
            <a:r>
              <a:rPr lang="en-US" dirty="0" smtClean="0"/>
              <a:t>Some </a:t>
            </a:r>
            <a:r>
              <a:rPr lang="en-US" dirty="0"/>
              <a:t>countries have already implemented MMS or SMS to national emergency number </a:t>
            </a:r>
            <a:r>
              <a:rPr lang="en-US" dirty="0" smtClean="0"/>
              <a:t>that can be worth for location or people with disabilities</a:t>
            </a:r>
          </a:p>
          <a:p>
            <a:pPr lvl="1"/>
            <a:r>
              <a:rPr lang="en-US" dirty="0" smtClean="0"/>
              <a:t>Expand to other countries?</a:t>
            </a:r>
          </a:p>
          <a:p>
            <a:r>
              <a:rPr lang="en-US" dirty="0" smtClean="0"/>
              <a:t>Most of these countries have produced standards for network resilience and recovery</a:t>
            </a:r>
            <a:endParaRPr lang="en-US" dirty="0"/>
          </a:p>
          <a:p>
            <a:pPr lvl="1"/>
            <a:r>
              <a:rPr lang="en-US" dirty="0" smtClean="0"/>
              <a:t>Why not a global standard now?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54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I encourage all of </a:t>
            </a:r>
            <a:r>
              <a:rPr lang="fr-FR" dirty="0" err="1" smtClean="0"/>
              <a:t>you</a:t>
            </a:r>
            <a:r>
              <a:rPr lang="fr-FR" dirty="0" smtClean="0"/>
              <a:t> to </a:t>
            </a:r>
            <a:r>
              <a:rPr lang="fr-FR" dirty="0" err="1" smtClean="0"/>
              <a:t>read</a:t>
            </a:r>
            <a:r>
              <a:rPr lang="fr-FR" dirty="0" smtClean="0"/>
              <a:t> the GSC-EM </a:t>
            </a:r>
            <a:r>
              <a:rPr lang="fr-FR" dirty="0" err="1" smtClean="0"/>
              <a:t>Task</a:t>
            </a:r>
            <a:r>
              <a:rPr lang="fr-FR" dirty="0" smtClean="0"/>
              <a:t> Force report </a:t>
            </a:r>
            <a:br>
              <a:rPr lang="fr-FR" dirty="0" smtClean="0"/>
            </a:br>
            <a:r>
              <a:rPr lang="fr-FR" dirty="0" smtClean="0"/>
              <a:t>(document </a:t>
            </a:r>
            <a:r>
              <a:rPr lang="en-US" smtClean="0"/>
              <a:t>GSC-19_104b) </a:t>
            </a:r>
            <a:r>
              <a:rPr lang="fr-FR" dirty="0" smtClean="0"/>
              <a:t>for </a:t>
            </a:r>
            <a:r>
              <a:rPr lang="fr-FR" dirty="0" err="1" smtClean="0"/>
              <a:t>further</a:t>
            </a:r>
            <a:r>
              <a:rPr lang="fr-FR" dirty="0" smtClean="0"/>
              <a:t> </a:t>
            </a:r>
            <a:r>
              <a:rPr lang="fr-FR" dirty="0" err="1" smtClean="0"/>
              <a:t>details</a:t>
            </a:r>
            <a:r>
              <a:rPr lang="fr-FR" dirty="0" smtClean="0"/>
              <a:t>, and </a:t>
            </a:r>
            <a:r>
              <a:rPr lang="fr-FR" dirty="0" err="1" smtClean="0"/>
              <a:t>particularly</a:t>
            </a:r>
            <a:r>
              <a:rPr lang="fr-FR" dirty="0" smtClean="0"/>
              <a:t> clause 6.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4000" dirty="0" err="1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Thank</a:t>
            </a:r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4000" dirty="0" err="1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you</a:t>
            </a:r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>
                <a:hlinkClick r:id="rId2"/>
              </a:rPr>
              <a:t>chantal.bonardi@etsi.org</a:t>
            </a:r>
            <a:r>
              <a:rPr lang="fr-FR" dirty="0" smtClean="0"/>
              <a:t>  </a:t>
            </a:r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95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63A21F-8251-47D9-81C2-4B3DE0C24652}"/>
</file>

<file path=customXml/itemProps2.xml><?xml version="1.0" encoding="utf-8"?>
<ds:datastoreItem xmlns:ds="http://schemas.openxmlformats.org/officeDocument/2006/customXml" ds:itemID="{BBE9B659-C4AC-4937-97CD-B8624FBBF4D2}"/>
</file>

<file path=customXml/itemProps3.xml><?xml version="1.0" encoding="utf-8"?>
<ds:datastoreItem xmlns:ds="http://schemas.openxmlformats.org/officeDocument/2006/customXml" ds:itemID="{0025E2F0-A537-4337-A3E3-32201B88F6E3}"/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281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Standardisation for emergency calls is not a new topic … however requirements have evolved</vt:lpstr>
      <vt:lpstr>The general requirements are rather clear,  even if they may slightly vary from one country/region to another</vt:lpstr>
      <vt:lpstr>Good news with GSC Members’ countries (1)</vt:lpstr>
      <vt:lpstr>Good news with GSC Members’ countries (2)</vt:lpstr>
      <vt:lpstr>What’s next?</vt:lpstr>
      <vt:lpstr>What could be improved in GSC Members’ countries?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Reinhard Scholl</cp:lastModifiedBy>
  <cp:revision>153</cp:revision>
  <cp:lastPrinted>2015-07-06T14:19:15Z</cp:lastPrinted>
  <dcterms:created xsi:type="dcterms:W3CDTF">2015-04-30T14:38:43Z</dcterms:created>
  <dcterms:modified xsi:type="dcterms:W3CDTF">2015-07-10T10:26:03Z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  <property fmtid="{D5CDD505-2E9C-101B-9397-08002B2CF9AE}" pid="3" name="_NewReviewCycle">
    <vt:lpwstr/>
  </property>
</Properties>
</file>