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7" r:id="rId5"/>
    <p:sldId id="258" r:id="rId6"/>
    <p:sldId id="259" r:id="rId7"/>
    <p:sldId id="268" r:id="rId8"/>
    <p:sldId id="269" r:id="rId9"/>
    <p:sldId id="270" r:id="rId10"/>
    <p:sldId id="271" r:id="rId11"/>
    <p:sldId id="272" r:id="rId12"/>
    <p:sldId id="275" r:id="rId13"/>
    <p:sldId id="260" r:id="rId14"/>
    <p:sldId id="273" r:id="rId15"/>
    <p:sldId id="274" r:id="rId16"/>
    <p:sldId id="277" r:id="rId17"/>
    <p:sldId id="261" r:id="rId18"/>
    <p:sldId id="262" r:id="rId19"/>
    <p:sldId id="263" r:id="rId20"/>
    <p:sldId id="276" r:id="rId21"/>
    <p:sldId id="267" r:id="rId22"/>
    <p:sldId id="278" r:id="rId23"/>
    <p:sldId id="266" r:id="rId24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6" autoAdjust="0"/>
    <p:restoredTop sz="94660"/>
  </p:normalViewPr>
  <p:slideViewPr>
    <p:cSldViewPr snapToGrid="0">
      <p:cViewPr varScale="1">
        <p:scale>
          <a:sx n="52" d="100"/>
          <a:sy n="52" d="100"/>
        </p:scale>
        <p:origin x="90" y="6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25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5B21E-7893-4014-8E1A-CD496E75C258}" type="datetimeFigureOut">
              <a:rPr lang="en-US" smtClean="0"/>
              <a:t>10/07/2015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EDF8D-EF40-423C-A17D-6ACCC54CA1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172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7A926-2A52-4201-A14B-F933CE9BDB64}" type="datetimeFigureOut">
              <a:rPr lang="en-US" smtClean="0"/>
              <a:t>10/07/2015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69352-9285-4CF1-8AEC-80889BB30D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616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9100" y="1241425"/>
            <a:ext cx="5956300" cy="33512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Delivered over SDS.</a:t>
            </a:r>
          </a:p>
          <a:p>
            <a:r>
              <a:rPr lang="en-GB" altLang="en-US" smtClean="0"/>
              <a:t>Concurrent voice and data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A1050F-7A73-43EC-B206-4C239E419B3D}" type="slidenum">
              <a:rPr lang="en-GB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344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19100" y="1241425"/>
            <a:ext cx="5956300" cy="3351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200" smtClean="0">
                <a:latin typeface="Lucida Grande"/>
                <a:ea typeface="MS PGothic" pitchFamily="34" charset="-128"/>
                <a:cs typeface="Lucida Grande"/>
                <a:sym typeface="Lucida Grande"/>
              </a:rPr>
              <a:t>Summary</a:t>
            </a:r>
          </a:p>
          <a:p>
            <a:pPr eaLnBrk="1" hangingPunct="1"/>
            <a:r>
              <a:rPr lang="en-US" altLang="en-US" sz="2200" smtClean="0">
                <a:latin typeface="Lucida Grande"/>
                <a:ea typeface="MS PGothic" pitchFamily="34" charset="-128"/>
                <a:cs typeface="Lucida Grande"/>
                <a:sym typeface="Lucida Grande"/>
              </a:rPr>
              <a:t>- From Picture information to useful commanding tool</a:t>
            </a:r>
          </a:p>
          <a:p>
            <a:pPr eaLnBrk="1" hangingPunct="1"/>
            <a:endParaRPr lang="en-US" altLang="en-US" sz="2200" smtClean="0">
              <a:latin typeface="Lucida Grande"/>
              <a:ea typeface="MS PGothic" pitchFamily="34" charset="-128"/>
              <a:cs typeface="Lucida Grande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3031146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9100" y="1241425"/>
            <a:ext cx="5956300" cy="33512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Streaming live video direct from the scene of a Motorway accident….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0903A25-897C-4E22-978F-9904F7EC3843}" type="slidenum">
              <a:rPr lang="en-GB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539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9100" y="1241425"/>
            <a:ext cx="5956300" cy="33512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Or from a helicopter…..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08FE861-E7C7-43A8-AED8-997D0837C002}" type="slidenum">
              <a:rPr lang="en-GB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26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9100" y="1241425"/>
            <a:ext cx="5956300" cy="33512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i-FI" altLang="fi-FI" smtClean="0">
                <a:latin typeface="Arial" pitchFamily="34" charset="0"/>
              </a:rPr>
              <a:t>TETRA kehittyy edelleen – standardointi jatkuu </a:t>
            </a:r>
          </a:p>
          <a:p>
            <a:r>
              <a:rPr lang="fi-FI" altLang="fi-FI" smtClean="0">
                <a:latin typeface="Arial" pitchFamily="34" charset="0"/>
              </a:rPr>
              <a:t>– valmistauminen siirtymään alkaa (IP transmissio, IP sovellukset …)</a:t>
            </a:r>
          </a:p>
        </p:txBody>
      </p:sp>
      <p:sp>
        <p:nvSpPr>
          <p:cNvPr id="46084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B5924C-3286-4568-88CE-19BF8787859A}" type="slidenum">
              <a:rPr lang="en-GB" altLang="fi-FI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fi-F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495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t>10/07/2015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34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t>10/07/2015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81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t>10/07/2015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17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07963"/>
            <a:ext cx="10515600" cy="963111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9726"/>
            <a:ext cx="10515600" cy="46223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600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t>10/07/2015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795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t>10/07/2015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854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t>10/07/2015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66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t>10/07/2015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94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t>10/07/2015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986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t>10/07/2015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920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t>10/07/2015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44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19" t="77725" r="2931" b="4433"/>
          <a:stretch/>
        </p:blipFill>
        <p:spPr>
          <a:xfrm>
            <a:off x="10771252" y="5707062"/>
            <a:ext cx="1332689" cy="10408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41540" r="73048" b="4600"/>
          <a:stretch/>
        </p:blipFill>
        <p:spPr>
          <a:xfrm>
            <a:off x="120498" y="3461510"/>
            <a:ext cx="2412460" cy="314203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63B07-8D71-4D6F-88CD-68FEDB672AD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5"/>
          <p:cNvSpPr txBox="1">
            <a:spLocks/>
          </p:cNvSpPr>
          <p:nvPr userDrawn="1"/>
        </p:nvSpPr>
        <p:spPr>
          <a:xfrm>
            <a:off x="88414" y="6491250"/>
            <a:ext cx="2906949" cy="37196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GSC-19 Meeting, 15-16 July 2015, Geneva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93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1297461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Calibri" panose="020F0502020204030204" pitchFamily="34" charset="0"/>
              </a:rPr>
              <a:t/>
            </a:r>
            <a:br>
              <a:rPr lang="en-US" sz="2800" b="1" dirty="0" smtClean="0">
                <a:latin typeface="Calibri" panose="020F0502020204030204" pitchFamily="34" charset="0"/>
              </a:rPr>
            </a:br>
            <a:r>
              <a:rPr lang="en-US" sz="2800" b="1" dirty="0" smtClean="0">
                <a:latin typeface="Calibri" panose="020F0502020204030204" pitchFamily="34" charset="0"/>
              </a:rPr>
              <a:t/>
            </a:r>
            <a:br>
              <a:rPr lang="en-US" sz="2800" b="1" dirty="0" smtClean="0">
                <a:latin typeface="Calibri" panose="020F0502020204030204" pitchFamily="34" charset="0"/>
              </a:rPr>
            </a:br>
            <a:r>
              <a:rPr lang="en-US" sz="2800" b="1" dirty="0" smtClean="0">
                <a:latin typeface="Calibri" panose="020F0502020204030204" pitchFamily="34" charset="0"/>
              </a:rPr>
              <a:t/>
            </a:r>
            <a:br>
              <a:rPr lang="en-US" sz="2800" b="1" dirty="0" smtClean="0">
                <a:latin typeface="Calibri" panose="020F0502020204030204" pitchFamily="34" charset="0"/>
              </a:rPr>
            </a:br>
            <a:r>
              <a:rPr lang="en-US" sz="2800" b="1" dirty="0" smtClean="0">
                <a:latin typeface="Calibri" panose="020F0502020204030204" pitchFamily="34" charset="0"/>
              </a:rPr>
              <a:t/>
            </a:r>
            <a:br>
              <a:rPr lang="en-US" sz="2800" b="1" dirty="0" smtClean="0">
                <a:latin typeface="Calibri" panose="020F0502020204030204" pitchFamily="34" charset="0"/>
              </a:rPr>
            </a:b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4000" y="3044901"/>
            <a:ext cx="9144000" cy="1853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latin typeface="Calibri" panose="020F0502020204030204" pitchFamily="34" charset="0"/>
              </a:rPr>
              <a:t>Critical communications moving towards </a:t>
            </a:r>
            <a:r>
              <a:rPr lang="en-US" b="1" dirty="0" smtClean="0">
                <a:latin typeface="Calibri" panose="020F0502020204030204" pitchFamily="34" charset="0"/>
              </a:rPr>
              <a:t>broadband</a:t>
            </a:r>
          </a:p>
          <a:p>
            <a:pPr marL="0" indent="0" algn="ctr">
              <a:buNone/>
            </a:pPr>
            <a:r>
              <a:rPr lang="en-US" b="1" dirty="0" smtClean="0">
                <a:latin typeface="Calibri" panose="020F0502020204030204" pitchFamily="34" charset="0"/>
              </a:rPr>
              <a:t>Phil </a:t>
            </a:r>
            <a:r>
              <a:rPr lang="en-US" b="1" dirty="0" err="1" smtClean="0">
                <a:latin typeface="Calibri" panose="020F0502020204030204" pitchFamily="34" charset="0"/>
              </a:rPr>
              <a:t>Kidner</a:t>
            </a:r>
            <a:endParaRPr lang="en-US" b="1" dirty="0" smtClean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1600" b="1" dirty="0" smtClean="0">
                <a:latin typeface="Calibri" panose="020F0502020204030204" pitchFamily="34" charset="0"/>
              </a:rPr>
              <a:t/>
            </a:r>
            <a:br>
              <a:rPr lang="en-US" sz="1600" b="1" dirty="0" smtClean="0">
                <a:latin typeface="Calibri" panose="020F0502020204030204" pitchFamily="34" charset="0"/>
              </a:rPr>
            </a:br>
            <a:r>
              <a:rPr lang="en-US" b="1" dirty="0" smtClean="0">
                <a:latin typeface="Calibri" panose="020F0502020204030204" pitchFamily="34" charset="0"/>
              </a:rPr>
              <a:t>CEO, TCCA</a:t>
            </a:r>
            <a:endParaRPr lang="en-US" b="1" dirty="0">
              <a:latin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107101"/>
              </p:ext>
            </p:extLst>
          </p:nvPr>
        </p:nvGraphicFramePr>
        <p:xfrm>
          <a:off x="4019350" y="554555"/>
          <a:ext cx="7386587" cy="1485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680"/>
                <a:gridCol w="5755907"/>
              </a:tblGrid>
              <a:tr h="388531">
                <a:tc>
                  <a:txBody>
                    <a:bodyPr/>
                    <a:lstStyle/>
                    <a:p>
                      <a:r>
                        <a:rPr lang="en-US" dirty="0" smtClean="0"/>
                        <a:t>Document No: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GSC-19_103</a:t>
                      </a:r>
                      <a:endParaRPr lang="en-US" dirty="0"/>
                    </a:p>
                  </a:txBody>
                  <a:tcPr/>
                </a:tc>
              </a:tr>
              <a:tr h="33633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Source: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TETRA and Critical Communications Association (TCCA)</a:t>
                      </a:r>
                      <a:endParaRPr lang="en-US" dirty="0"/>
                    </a:p>
                  </a:txBody>
                  <a:tcPr/>
                </a:tc>
              </a:tr>
              <a:tr h="33633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Contact: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Phil </a:t>
                      </a:r>
                      <a:r>
                        <a:rPr lang="en-US" dirty="0" err="1" smtClean="0"/>
                        <a:t>Kidner</a:t>
                      </a:r>
                      <a:endParaRPr lang="en-US" dirty="0"/>
                    </a:p>
                  </a:txBody>
                  <a:tcPr/>
                </a:tc>
              </a:tr>
              <a:tr h="33879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Agenda Item: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3.3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483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TETRA struggles to deliver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Is it just Video 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4291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85231" y="157104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GB" altLang="en-US" dirty="0" smtClean="0"/>
              <a:t>Things TETRA struggles to do today – </a:t>
            </a:r>
            <a:br>
              <a:rPr lang="en-GB" altLang="en-US" dirty="0" smtClean="0"/>
            </a:br>
            <a:r>
              <a:rPr lang="en-GB" altLang="en-US" dirty="0" smtClean="0"/>
              <a:t>Live Video Streaming</a:t>
            </a:r>
          </a:p>
        </p:txBody>
      </p:sp>
      <p:sp>
        <p:nvSpPr>
          <p:cNvPr id="1229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17" y="1534585"/>
            <a:ext cx="11125200" cy="4703233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477" y="3693638"/>
            <a:ext cx="4411100" cy="24812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Live Video Streaming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7" y="1411819"/>
            <a:ext cx="11413067" cy="3295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151" y="4005065"/>
            <a:ext cx="4411100" cy="24812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TETRA struggles to deliver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Is it just Video ?</a:t>
            </a:r>
          </a:p>
          <a:p>
            <a:r>
              <a:rPr lang="en-GB" dirty="0" smtClean="0"/>
              <a:t>Improved data functionality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0566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Spectrum 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Current data is delivered in 25 kHz and exceptionally 50 kHz channels</a:t>
            </a:r>
          </a:p>
          <a:p>
            <a:r>
              <a:rPr lang="en-GB" dirty="0" smtClean="0"/>
              <a:t>No spectrum has been identified for PPDR in Europe</a:t>
            </a:r>
          </a:p>
          <a:p>
            <a:r>
              <a:rPr lang="en-GB" dirty="0" smtClean="0"/>
              <a:t>Will other critical communications users have access to sufficient spectrum 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8076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Public systems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Are critical communications users being pushed towards sharing public systems ?</a:t>
            </a:r>
            <a:endParaRPr lang="en-GB" dirty="0"/>
          </a:p>
        </p:txBody>
      </p:sp>
      <p:pic>
        <p:nvPicPr>
          <p:cNvPr id="4" name="Picture 3" descr="London Bus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"/>
          <a:stretch>
            <a:fillRect/>
          </a:stretch>
        </p:blipFill>
        <p:spPr bwMode="auto">
          <a:xfrm>
            <a:off x="4400424" y="4003675"/>
            <a:ext cx="4029076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0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Are hybrid systems the future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Huge investment in current technology</a:t>
            </a:r>
          </a:p>
          <a:p>
            <a:r>
              <a:rPr lang="en-GB" dirty="0" smtClean="0"/>
              <a:t>Designed for critical communications users</a:t>
            </a:r>
          </a:p>
          <a:p>
            <a:r>
              <a:rPr lang="en-GB" dirty="0" smtClean="0"/>
              <a:t>Available when and where users require</a:t>
            </a:r>
          </a:p>
          <a:p>
            <a:r>
              <a:rPr lang="en-GB" dirty="0" smtClean="0"/>
              <a:t>Absence of standards currently</a:t>
            </a:r>
          </a:p>
          <a:p>
            <a:r>
              <a:rPr lang="en-GB" dirty="0" smtClean="0"/>
              <a:t>But …. There is a need for broad band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334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tsikko 1"/>
          <p:cNvSpPr>
            <a:spLocks noGrp="1"/>
          </p:cNvSpPr>
          <p:nvPr>
            <p:ph type="title"/>
          </p:nvPr>
        </p:nvSpPr>
        <p:spPr>
          <a:xfrm>
            <a:off x="213783" y="332657"/>
            <a:ext cx="10612968" cy="626533"/>
          </a:xfrm>
        </p:spPr>
        <p:txBody>
          <a:bodyPr>
            <a:normAutofit fontScale="90000"/>
          </a:bodyPr>
          <a:lstStyle/>
          <a:p>
            <a:r>
              <a:rPr lang="en-GB" altLang="fi-FI" dirty="0" smtClean="0"/>
              <a:t>TETRA continues &amp; data develops in parallel</a:t>
            </a:r>
          </a:p>
        </p:txBody>
      </p:sp>
      <p:cxnSp>
        <p:nvCxnSpPr>
          <p:cNvPr id="8" name="Suora yhdysviiva 7"/>
          <p:cNvCxnSpPr/>
          <p:nvPr/>
        </p:nvCxnSpPr>
        <p:spPr>
          <a:xfrm flipH="1" flipV="1">
            <a:off x="4430184" y="1149351"/>
            <a:ext cx="0" cy="44471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uora yhdysviiva 8"/>
          <p:cNvCxnSpPr/>
          <p:nvPr/>
        </p:nvCxnSpPr>
        <p:spPr>
          <a:xfrm flipH="1" flipV="1">
            <a:off x="7258051" y="1164167"/>
            <a:ext cx="0" cy="4432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orakulmio 9"/>
          <p:cNvSpPr/>
          <p:nvPr/>
        </p:nvSpPr>
        <p:spPr>
          <a:xfrm>
            <a:off x="9004302" y="842481"/>
            <a:ext cx="3213100" cy="46396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Time window for managed transition from TETRA</a:t>
            </a:r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1200151" y="5382686"/>
            <a:ext cx="10058400" cy="783167"/>
          </a:xfrm>
          <a:prstGeom prst="rightArrow">
            <a:avLst>
              <a:gd name="adj1" fmla="val 35481"/>
              <a:gd name="adj2" fmla="val 49351"/>
            </a:avLst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fi-FI" sz="1600">
              <a:latin typeface="Arial" pitchFamily="34" charset="0"/>
            </a:endParaRPr>
          </a:p>
        </p:txBody>
      </p:sp>
      <p:sp>
        <p:nvSpPr>
          <p:cNvPr id="28679" name="Text Box 8"/>
          <p:cNvSpPr txBox="1">
            <a:spLocks noChangeArrowheads="1"/>
          </p:cNvSpPr>
          <p:nvPr/>
        </p:nvSpPr>
        <p:spPr bwMode="auto">
          <a:xfrm>
            <a:off x="4028018" y="5590117"/>
            <a:ext cx="7553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1441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014413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14413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14413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14413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i-FI" sz="2000" b="1">
                <a:solidFill>
                  <a:schemeClr val="bg1"/>
                </a:solidFill>
                <a:latin typeface="Arial" pitchFamily="34" charset="0"/>
              </a:rPr>
              <a:t>2015</a:t>
            </a:r>
          </a:p>
        </p:txBody>
      </p:sp>
      <p:sp>
        <p:nvSpPr>
          <p:cNvPr id="28680" name="Text Box 10"/>
          <p:cNvSpPr txBox="1">
            <a:spLocks noChangeArrowheads="1"/>
          </p:cNvSpPr>
          <p:nvPr/>
        </p:nvSpPr>
        <p:spPr bwMode="auto">
          <a:xfrm>
            <a:off x="1200152" y="5592233"/>
            <a:ext cx="7553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1441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014413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14413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14413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14413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i-FI" sz="2000" b="1">
                <a:solidFill>
                  <a:schemeClr val="bg1"/>
                </a:solidFill>
                <a:latin typeface="Arial" pitchFamily="34" charset="0"/>
              </a:rPr>
              <a:t>2010</a:t>
            </a:r>
          </a:p>
        </p:txBody>
      </p:sp>
      <p:sp>
        <p:nvSpPr>
          <p:cNvPr id="28681" name="Text Box 8"/>
          <p:cNvSpPr txBox="1">
            <a:spLocks noChangeArrowheads="1"/>
          </p:cNvSpPr>
          <p:nvPr/>
        </p:nvSpPr>
        <p:spPr bwMode="auto">
          <a:xfrm>
            <a:off x="9734552" y="5590117"/>
            <a:ext cx="7553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1441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014413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14413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14413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14413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i-FI" sz="2000" b="1">
                <a:solidFill>
                  <a:schemeClr val="bg1"/>
                </a:solidFill>
                <a:latin typeface="Arial" pitchFamily="34" charset="0"/>
              </a:rPr>
              <a:t>2025</a:t>
            </a:r>
          </a:p>
        </p:txBody>
      </p:sp>
      <p:sp>
        <p:nvSpPr>
          <p:cNvPr id="28682" name="Text Box 7"/>
          <p:cNvSpPr txBox="1">
            <a:spLocks noChangeArrowheads="1"/>
          </p:cNvSpPr>
          <p:nvPr/>
        </p:nvSpPr>
        <p:spPr bwMode="auto">
          <a:xfrm>
            <a:off x="6855885" y="5592233"/>
            <a:ext cx="7553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1441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014413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14413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14413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14413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i-FI" sz="2000" b="1">
                <a:solidFill>
                  <a:schemeClr val="bg1"/>
                </a:solidFill>
                <a:latin typeface="Arial" pitchFamily="34" charset="0"/>
              </a:rPr>
              <a:t>2020</a:t>
            </a: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1689102" y="3136900"/>
            <a:ext cx="10358967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1014413">
              <a:defRPr/>
            </a:pPr>
            <a:r>
              <a:rPr lang="en-GB" sz="1600" b="1" dirty="0">
                <a:latin typeface="Arial" charset="0"/>
              </a:rPr>
              <a:t>Commercial complementary data access + MVNO</a:t>
            </a:r>
            <a:endParaRPr lang="en-GB" sz="1600" b="1" dirty="0">
              <a:solidFill>
                <a:srgbClr val="003399"/>
              </a:solidFill>
              <a:latin typeface="Arial" charset="0"/>
            </a:endParaRPr>
          </a:p>
        </p:txBody>
      </p:sp>
      <p:cxnSp>
        <p:nvCxnSpPr>
          <p:cNvPr id="4" name="Suora yhdysviiva 3"/>
          <p:cNvCxnSpPr/>
          <p:nvPr/>
        </p:nvCxnSpPr>
        <p:spPr>
          <a:xfrm>
            <a:off x="241302" y="3500967"/>
            <a:ext cx="113411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uora yhdysviiva 30"/>
          <p:cNvCxnSpPr/>
          <p:nvPr/>
        </p:nvCxnSpPr>
        <p:spPr>
          <a:xfrm>
            <a:off x="241302" y="2046817"/>
            <a:ext cx="113411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686" name="Ryhmä 16"/>
          <p:cNvGrpSpPr>
            <a:grpSpLocks/>
          </p:cNvGrpSpPr>
          <p:nvPr/>
        </p:nvGrpSpPr>
        <p:grpSpPr bwMode="auto">
          <a:xfrm>
            <a:off x="4318000" y="2089151"/>
            <a:ext cx="7730067" cy="1018116"/>
            <a:chOff x="3238859" y="2060848"/>
            <a:chExt cx="5797760" cy="1017104"/>
          </a:xfrm>
        </p:grpSpPr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>
              <a:off x="6731486" y="2060848"/>
              <a:ext cx="2305133" cy="5117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1014413">
                <a:defRPr/>
              </a:pPr>
              <a:r>
                <a:rPr lang="en-GB" sz="1400" b="1" dirty="0">
                  <a:latin typeface="Arial" charset="0"/>
                </a:rPr>
                <a:t>Critical LTE </a:t>
              </a:r>
              <a:r>
                <a:rPr lang="en-GB" sz="1400" b="1" dirty="0" err="1">
                  <a:latin typeface="Arial" charset="0"/>
                </a:rPr>
                <a:t>data+voice</a:t>
              </a:r>
              <a:r>
                <a:rPr lang="en-GB" sz="1400" b="1" dirty="0">
                  <a:latin typeface="Arial" charset="0"/>
                </a:rPr>
                <a:t/>
              </a:r>
              <a:br>
                <a:rPr lang="en-GB" sz="1400" b="1" dirty="0">
                  <a:latin typeface="Arial" charset="0"/>
                </a:rPr>
              </a:br>
              <a:r>
                <a:rPr lang="en-GB" sz="1400" b="1" dirty="0">
                  <a:latin typeface="Arial" charset="0"/>
                </a:rPr>
                <a:t>(LTE </a:t>
              </a:r>
              <a:r>
                <a:rPr lang="en-GB" sz="1400" b="1" dirty="0" err="1">
                  <a:latin typeface="Arial" charset="0"/>
                </a:rPr>
                <a:t>Rel</a:t>
              </a:r>
              <a:r>
                <a:rPr lang="en-GB" sz="1400" b="1" dirty="0">
                  <a:latin typeface="Arial" charset="0"/>
                </a:rPr>
                <a:t> 12+) available</a:t>
              </a:r>
            </a:p>
          </p:txBody>
        </p:sp>
        <p:sp>
          <p:nvSpPr>
            <p:cNvPr id="26" name="Rectangle 5"/>
            <p:cNvSpPr>
              <a:spLocks noChangeArrowheads="1"/>
            </p:cNvSpPr>
            <p:nvPr/>
          </p:nvSpPr>
          <p:spPr bwMode="auto">
            <a:xfrm>
              <a:off x="3238859" y="2688872"/>
              <a:ext cx="3492627" cy="3890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1014413">
                <a:defRPr/>
              </a:pPr>
              <a:r>
                <a:rPr lang="en-GB" sz="1600" dirty="0">
                  <a:latin typeface="Arial" charset="0"/>
                </a:rPr>
                <a:t>LTE operating capability via MVNO</a:t>
              </a:r>
            </a:p>
          </p:txBody>
        </p:sp>
        <p:sp>
          <p:nvSpPr>
            <p:cNvPr id="32" name="Rectangle 12"/>
            <p:cNvSpPr>
              <a:spLocks noChangeArrowheads="1"/>
            </p:cNvSpPr>
            <p:nvPr/>
          </p:nvSpPr>
          <p:spPr bwMode="auto">
            <a:xfrm>
              <a:off x="4140592" y="2060848"/>
              <a:ext cx="2590894" cy="5117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1014413">
                <a:defRPr/>
              </a:pPr>
              <a:r>
                <a:rPr lang="en-GB" sz="1600" dirty="0">
                  <a:latin typeface="Arial" charset="0"/>
                </a:rPr>
                <a:t>Non-critical LTE voice </a:t>
              </a:r>
              <a:endParaRPr lang="en-GB" sz="1100" dirty="0">
                <a:solidFill>
                  <a:srgbClr val="003399"/>
                </a:solidFill>
                <a:latin typeface="Arial" charset="0"/>
              </a:endParaRPr>
            </a:p>
          </p:txBody>
        </p:sp>
      </p:grp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200153" y="5173133"/>
            <a:ext cx="10847916" cy="4169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1014413">
              <a:defRPr/>
            </a:pPr>
            <a:r>
              <a:rPr lang="en-GB" sz="2000" b="1" dirty="0">
                <a:latin typeface="Arial" charset="0"/>
              </a:rPr>
              <a:t>TETRA voice and data</a:t>
            </a:r>
            <a:endParaRPr lang="en-GB" sz="2000" b="1" dirty="0">
              <a:solidFill>
                <a:srgbClr val="003399"/>
              </a:solidFill>
              <a:latin typeface="Arial" charset="0"/>
            </a:endParaRPr>
          </a:p>
        </p:txBody>
      </p:sp>
      <p:grpSp>
        <p:nvGrpSpPr>
          <p:cNvPr id="28688" name="Ryhmä 6"/>
          <p:cNvGrpSpPr>
            <a:grpSpLocks/>
          </p:cNvGrpSpPr>
          <p:nvPr/>
        </p:nvGrpSpPr>
        <p:grpSpPr bwMode="auto">
          <a:xfrm>
            <a:off x="2245784" y="3570817"/>
            <a:ext cx="9802283" cy="1513416"/>
            <a:chOff x="1685029" y="3571861"/>
            <a:chExt cx="7351588" cy="1513323"/>
          </a:xfrm>
        </p:grpSpPr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3899554" y="4115810"/>
              <a:ext cx="4543348" cy="4656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1014413">
                <a:defRPr/>
              </a:pPr>
              <a:r>
                <a:rPr lang="en-GB" sz="1400" b="1" dirty="0" smtClean="0">
                  <a:latin typeface="Arial" charset="0"/>
                </a:rPr>
                <a:t>Manufacturer’s </a:t>
              </a:r>
              <a:r>
                <a:rPr lang="en-GB" sz="1400" b="1" dirty="0">
                  <a:latin typeface="Arial" charset="0"/>
                </a:rPr>
                <a:t>TETRA Rel7 </a:t>
              </a:r>
              <a:r>
                <a:rPr lang="en-GB" sz="1400" dirty="0">
                  <a:latin typeface="Arial" charset="0"/>
                </a:rPr>
                <a:t>Dual homing + LTE voice phase 1</a:t>
              </a:r>
              <a:endParaRPr lang="en-GB" sz="1400" dirty="0">
                <a:solidFill>
                  <a:srgbClr val="003399"/>
                </a:solidFill>
                <a:latin typeface="Arial" charset="0"/>
              </a:endParaRPr>
            </a:p>
          </p:txBody>
        </p:sp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4894900" y="3597259"/>
              <a:ext cx="4141717" cy="4656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1014413">
                <a:defRPr/>
              </a:pPr>
              <a:r>
                <a:rPr lang="en-GB" sz="1400" b="1" smtClean="0">
                  <a:latin typeface="Arial" charset="0"/>
                </a:rPr>
                <a:t>Manufacturer’s </a:t>
              </a:r>
              <a:r>
                <a:rPr lang="en-GB" sz="1400" b="1" dirty="0">
                  <a:latin typeface="Arial" charset="0"/>
                </a:rPr>
                <a:t>TETRA Rel8/9 </a:t>
              </a:r>
              <a:r>
                <a:rPr lang="en-GB" sz="1400" dirty="0">
                  <a:latin typeface="Arial" charset="0"/>
                </a:rPr>
                <a:t>LTE voice phase 2+3</a:t>
              </a:r>
              <a:endParaRPr lang="en-GB" sz="1400" dirty="0">
                <a:solidFill>
                  <a:srgbClr val="003399"/>
                </a:solidFill>
                <a:latin typeface="Arial" charset="0"/>
              </a:endParaRPr>
            </a:p>
          </p:txBody>
        </p:sp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>
              <a:off x="1685029" y="3571861"/>
              <a:ext cx="2671717" cy="46563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2857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1014413">
                <a:defRPr/>
              </a:pPr>
              <a:r>
                <a:rPr lang="en-GB" sz="1600" dirty="0">
                  <a:latin typeface="Arial" charset="0"/>
                </a:rPr>
                <a:t>TBS2 </a:t>
              </a:r>
              <a:r>
                <a:rPr lang="en-GB" sz="1600" dirty="0">
                  <a:latin typeface="Arial" charset="0"/>
                  <a:sym typeface="Wingdings" panose="05000000000000000000" pitchFamily="2" charset="2"/>
                </a:rPr>
                <a:t> TB3</a:t>
              </a:r>
              <a:r>
                <a:rPr lang="en-GB" sz="1600" dirty="0">
                  <a:latin typeface="Arial" charset="0"/>
                </a:rPr>
                <a:t> renewal</a:t>
              </a:r>
              <a:endParaRPr lang="en-GB" sz="1600" dirty="0">
                <a:solidFill>
                  <a:srgbClr val="003399"/>
                </a:solidFill>
                <a:latin typeface="Arial" charset="0"/>
              </a:endParaRPr>
            </a:p>
          </p:txBody>
        </p:sp>
        <p:sp>
          <p:nvSpPr>
            <p:cNvPr id="25" name="Rectangle 5"/>
            <p:cNvSpPr>
              <a:spLocks noChangeArrowheads="1"/>
            </p:cNvSpPr>
            <p:nvPr/>
          </p:nvSpPr>
          <p:spPr bwMode="auto">
            <a:xfrm>
              <a:off x="2388279" y="4619546"/>
              <a:ext cx="2427247" cy="4656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1014413">
                <a:defRPr/>
              </a:pPr>
              <a:r>
                <a:rPr lang="en-GB" sz="1400" b="1" dirty="0" smtClean="0">
                  <a:latin typeface="Arial" charset="0"/>
                </a:rPr>
                <a:t>Manufacturer’s </a:t>
              </a:r>
              <a:r>
                <a:rPr lang="en-GB" sz="1400" b="1" dirty="0">
                  <a:latin typeface="Arial" charset="0"/>
                </a:rPr>
                <a:t>TETRA Rel6 </a:t>
              </a:r>
              <a:r>
                <a:rPr lang="en-GB" sz="1400" dirty="0">
                  <a:latin typeface="Arial" charset="0"/>
                </a:rPr>
                <a:t>DXT3</a:t>
              </a:r>
              <a:r>
                <a:rPr lang="en-GB" sz="1400" b="1" dirty="0">
                  <a:latin typeface="Arial" charset="0"/>
                </a:rPr>
                <a:t> </a:t>
              </a:r>
              <a:endParaRPr lang="en-GB" sz="1400" b="1" dirty="0">
                <a:solidFill>
                  <a:srgbClr val="003399"/>
                </a:solidFill>
                <a:latin typeface="Arial" charset="0"/>
              </a:endParaRPr>
            </a:p>
          </p:txBody>
        </p:sp>
      </p:grpSp>
      <p:sp>
        <p:nvSpPr>
          <p:cNvPr id="3" name="Suorakulmio 2"/>
          <p:cNvSpPr/>
          <p:nvPr/>
        </p:nvSpPr>
        <p:spPr>
          <a:xfrm>
            <a:off x="4430184" y="5992285"/>
            <a:ext cx="7617883" cy="3175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73000">
                <a:schemeClr val="accent1">
                  <a:lumMod val="60000"/>
                  <a:lumOff val="40000"/>
                </a:schemeClr>
              </a:gs>
              <a:gs pos="90000">
                <a:srgbClr val="C4D6EB"/>
              </a:gs>
              <a:gs pos="98000">
                <a:schemeClr val="bg1"/>
              </a:gs>
            </a:gsLst>
            <a:lin ang="948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Need for dedicated data solution</a:t>
            </a:r>
          </a:p>
        </p:txBody>
      </p:sp>
      <p:sp>
        <p:nvSpPr>
          <p:cNvPr id="28690" name="Tekstiruutu 4"/>
          <p:cNvSpPr txBox="1">
            <a:spLocks noChangeArrowheads="1"/>
          </p:cNvSpPr>
          <p:nvPr/>
        </p:nvSpPr>
        <p:spPr bwMode="auto">
          <a:xfrm>
            <a:off x="65618" y="4068235"/>
            <a:ext cx="13260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i-FI" sz="1800">
                <a:latin typeface="Arial" pitchFamily="34" charset="0"/>
              </a:rPr>
              <a:t>TETRA-</a:t>
            </a:r>
            <a:br>
              <a:rPr lang="en-GB" altLang="fi-FI" sz="1800">
                <a:latin typeface="Arial" pitchFamily="34" charset="0"/>
              </a:rPr>
            </a:br>
            <a:r>
              <a:rPr lang="en-GB" altLang="fi-FI" sz="1800">
                <a:latin typeface="Arial" pitchFamily="34" charset="0"/>
              </a:rPr>
              <a:t>capabilities</a:t>
            </a:r>
          </a:p>
        </p:txBody>
      </p:sp>
      <p:sp>
        <p:nvSpPr>
          <p:cNvPr id="28691" name="Tekstiruutu 26"/>
          <p:cNvSpPr txBox="1">
            <a:spLocks noChangeArrowheads="1"/>
          </p:cNvSpPr>
          <p:nvPr/>
        </p:nvSpPr>
        <p:spPr bwMode="auto">
          <a:xfrm>
            <a:off x="78317" y="2404535"/>
            <a:ext cx="13773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i-FI" sz="1800">
                <a:latin typeface="Arial" pitchFamily="34" charset="0"/>
              </a:rPr>
              <a:t>Broadband </a:t>
            </a:r>
            <a:br>
              <a:rPr lang="en-GB" altLang="fi-FI" sz="1800">
                <a:latin typeface="Arial" pitchFamily="34" charset="0"/>
              </a:rPr>
            </a:br>
            <a:r>
              <a:rPr lang="en-GB" altLang="fi-FI" sz="1800">
                <a:latin typeface="Arial" pitchFamily="34" charset="0"/>
              </a:rPr>
              <a:t>capability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can the TCCA help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Bring users together</a:t>
            </a:r>
          </a:p>
          <a:p>
            <a:r>
              <a:rPr lang="en-GB" dirty="0" smtClean="0"/>
              <a:t>Advise the LTE community</a:t>
            </a:r>
          </a:p>
          <a:p>
            <a:r>
              <a:rPr lang="en-GB" dirty="0" smtClean="0"/>
              <a:t>Encourage global standards</a:t>
            </a:r>
          </a:p>
          <a:p>
            <a:r>
              <a:rPr lang="en-GB" dirty="0" smtClean="0"/>
              <a:t>Address the “Gap”</a:t>
            </a:r>
          </a:p>
          <a:p>
            <a:r>
              <a:rPr lang="en-GB" dirty="0" smtClean="0"/>
              <a:t>Focus on applications</a:t>
            </a:r>
          </a:p>
          <a:p>
            <a:r>
              <a:rPr lang="en-GB" dirty="0" smtClean="0"/>
              <a:t>Lobby for spectrum</a:t>
            </a:r>
          </a:p>
          <a:p>
            <a:r>
              <a:rPr lang="en-GB" dirty="0" smtClean="0"/>
              <a:t>Education</a:t>
            </a:r>
            <a:endParaRPr lang="en-GB" dirty="0"/>
          </a:p>
        </p:txBody>
      </p:sp>
      <p:pic>
        <p:nvPicPr>
          <p:cNvPr id="4" name="Picture 4" descr="C:\Users\PK\Desktop\2013\Pics,logosetc\MRPsign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339" y="5308432"/>
            <a:ext cx="33591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7712414" y="5735228"/>
            <a:ext cx="2387600" cy="928688"/>
            <a:chOff x="4644008" y="5163912"/>
            <a:chExt cx="3423343" cy="929383"/>
          </a:xfrm>
        </p:grpSpPr>
        <p:pic>
          <p:nvPicPr>
            <p:cNvPr id="6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5163912"/>
              <a:ext cx="1584176" cy="929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5229200"/>
              <a:ext cx="1695151" cy="820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17510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latest PMR technologies are designed to meet the needs of critical communications users</a:t>
            </a:r>
          </a:p>
          <a:p>
            <a:r>
              <a:rPr lang="en-GB" dirty="0" smtClean="0"/>
              <a:t>Until LTE can provide the equivalent standardised functionality then PMR and LTE are likely to exist in parallel </a:t>
            </a:r>
          </a:p>
          <a:p>
            <a:r>
              <a:rPr lang="en-GB" dirty="0" smtClean="0"/>
              <a:t>There is a lack of spectrum particularly in Europe for PPDR. There is unlikely to be sufficient spectrum available for all critical communications users</a:t>
            </a:r>
          </a:p>
          <a:p>
            <a:r>
              <a:rPr lang="en-GB" dirty="0" smtClean="0"/>
              <a:t>Public systems have so far failed to deliver critical communications</a:t>
            </a:r>
          </a:p>
          <a:p>
            <a:r>
              <a:rPr lang="en-GB" dirty="0" smtClean="0"/>
              <a:t>There is a need for  global co-operation.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0224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happening in the rest of the world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Things are different in Europe and the rest of the world</a:t>
            </a:r>
          </a:p>
          <a:p>
            <a:r>
              <a:rPr lang="en-US" dirty="0" smtClean="0"/>
              <a:t>In Europe TETRA and TETRAPOL</a:t>
            </a:r>
          </a:p>
          <a:p>
            <a:r>
              <a:rPr lang="en-US" dirty="0" smtClean="0"/>
              <a:t>Elsewhere TETRA and other PMR technologies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458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946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8237"/>
            <a:ext cx="10515600" cy="963111"/>
          </a:xfrm>
        </p:spPr>
        <p:txBody>
          <a:bodyPr/>
          <a:lstStyle/>
          <a:p>
            <a:r>
              <a:rPr lang="en-GB" dirty="0" smtClean="0"/>
              <a:t>What TETRA currently delivers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TETRA is a voice and narrow band data technology</a:t>
            </a:r>
          </a:p>
          <a:p>
            <a:r>
              <a:rPr lang="en-GB" dirty="0" smtClean="0"/>
              <a:t>TETRA can be a voice and wide band technology</a:t>
            </a:r>
          </a:p>
          <a:p>
            <a:r>
              <a:rPr lang="en-GB" dirty="0" smtClean="0"/>
              <a:t>TETRA is not a voice and broadband technology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0770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511"/>
            <a:ext cx="10515600" cy="963111"/>
          </a:xfrm>
        </p:spPr>
        <p:txBody>
          <a:bodyPr/>
          <a:lstStyle/>
          <a:p>
            <a:r>
              <a:rPr lang="en-GB" dirty="0" smtClean="0"/>
              <a:t>What TETRA data currently delivers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Data base queries</a:t>
            </a:r>
          </a:p>
          <a:p>
            <a:r>
              <a:rPr lang="en-GB" dirty="0" smtClean="0"/>
              <a:t>Images</a:t>
            </a:r>
          </a:p>
          <a:p>
            <a:r>
              <a:rPr lang="en-GB" dirty="0" smtClean="0"/>
              <a:t>Group data </a:t>
            </a:r>
          </a:p>
          <a:p>
            <a:r>
              <a:rPr lang="en-GB" dirty="0" smtClean="0"/>
              <a:t>Simultaneous voice and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9560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/>
          </p:cNvSpPr>
          <p:nvPr/>
        </p:nvSpPr>
        <p:spPr bwMode="auto">
          <a:xfrm>
            <a:off x="321734" y="5336119"/>
            <a:ext cx="11726333" cy="126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0512" bIns="0" anchor="b"/>
          <a:lstStyle>
            <a:lvl1pPr marL="301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US" altLang="en-US" sz="1100">
              <a:latin typeface="Helvetica" pitchFamily="34" charset="0"/>
              <a:ea typeface="MS PGothic" pitchFamily="34" charset="-128"/>
              <a:cs typeface="Helvetica" pitchFamily="34" charset="0"/>
              <a:sym typeface="Helvetica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486" y="1618094"/>
            <a:ext cx="2264833" cy="226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601" y="1515213"/>
            <a:ext cx="2264833" cy="226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59" y="1550237"/>
            <a:ext cx="2302933" cy="230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198" name="Picture 6" descr="IMG_730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00" y="4165906"/>
            <a:ext cx="2762251" cy="215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IMG_730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435" y="4123574"/>
            <a:ext cx="2760133" cy="224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IMG_7308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600" y="4157440"/>
            <a:ext cx="2760133" cy="220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 descr="IMG_7310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286" y="4203428"/>
            <a:ext cx="2762249" cy="2182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1" descr="Screen Shot 2014-05-08 at 16.06.08+0300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745" y="1506745"/>
            <a:ext cx="2783417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Things TETRA can do today - databases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209" y="1080678"/>
            <a:ext cx="11852858" cy="5618073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569" y="1568453"/>
            <a:ext cx="4076700" cy="360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699" name="Title 1"/>
          <p:cNvSpPr>
            <a:spLocks noGrp="1"/>
          </p:cNvSpPr>
          <p:nvPr>
            <p:ph type="title"/>
          </p:nvPr>
        </p:nvSpPr>
        <p:spPr>
          <a:xfrm>
            <a:off x="2053168" y="178278"/>
            <a:ext cx="7905751" cy="10117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 smtClean="0"/>
              <a:t>Things TETRA can do today -Images</a:t>
            </a:r>
          </a:p>
        </p:txBody>
      </p:sp>
      <p:pic>
        <p:nvPicPr>
          <p:cNvPr id="922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76184" y="1543052"/>
            <a:ext cx="3367616" cy="4176183"/>
          </a:xfrm>
        </p:spPr>
      </p:pic>
      <p:pic>
        <p:nvPicPr>
          <p:cNvPr id="9221" name="Picture 6" descr="THR9-imagepush-que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540934"/>
            <a:ext cx="3570816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483785"/>
            <a:ext cx="6805083" cy="384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469" y="1483786"/>
            <a:ext cx="3333751" cy="251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44" name="Rectangle 3"/>
          <p:cNvSpPr>
            <a:spLocks/>
          </p:cNvSpPr>
          <p:nvPr/>
        </p:nvSpPr>
        <p:spPr bwMode="auto">
          <a:xfrm>
            <a:off x="6703484" y="6644219"/>
            <a:ext cx="5215467" cy="19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8" bIns="0"/>
          <a:lstStyle>
            <a:lvl1pPr marL="39688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898989"/>
                </a:solidFill>
                <a:latin typeface="Helvetica" pitchFamily="34" charset="0"/>
                <a:ea typeface="MS PGothic" pitchFamily="34" charset="-128"/>
                <a:sym typeface="Helvetica" pitchFamily="34" charset="0"/>
              </a:rPr>
              <a:t> </a:t>
            </a:r>
          </a:p>
        </p:txBody>
      </p:sp>
      <p:sp>
        <p:nvSpPr>
          <p:cNvPr id="10245" name="Rectangle 4"/>
          <p:cNvSpPr>
            <a:spLocks/>
          </p:cNvSpPr>
          <p:nvPr/>
        </p:nvSpPr>
        <p:spPr bwMode="auto">
          <a:xfrm>
            <a:off x="431802" y="5949953"/>
            <a:ext cx="11334751" cy="58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8" bIns="0" anchor="b"/>
          <a:lstStyle>
            <a:lvl1pPr marL="39688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700">
              <a:latin typeface="Helvetica" pitchFamily="34" charset="0"/>
              <a:ea typeface="MS PGothic" pitchFamily="34" charset="-128"/>
              <a:sym typeface="Helvetica" pitchFamily="34" charset="0"/>
            </a:endParaRPr>
          </a:p>
        </p:txBody>
      </p:sp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434" y="1989668"/>
            <a:ext cx="3333751" cy="251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4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1" y="2709333"/>
            <a:ext cx="3333749" cy="251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48" name="TextBox 7"/>
          <p:cNvSpPr txBox="1">
            <a:spLocks noChangeArrowheads="1"/>
          </p:cNvSpPr>
          <p:nvPr/>
        </p:nvSpPr>
        <p:spPr bwMode="auto">
          <a:xfrm>
            <a:off x="3407835" y="5518151"/>
            <a:ext cx="6848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itchFamily="34" charset="0"/>
              </a:rPr>
              <a:t>500k</a:t>
            </a:r>
          </a:p>
        </p:txBody>
      </p:sp>
      <p:sp>
        <p:nvSpPr>
          <p:cNvPr id="10249" name="TextBox 8"/>
          <p:cNvSpPr txBox="1">
            <a:spLocks noChangeArrowheads="1"/>
          </p:cNvSpPr>
          <p:nvPr/>
        </p:nvSpPr>
        <p:spPr bwMode="auto">
          <a:xfrm>
            <a:off x="10128252" y="5518151"/>
            <a:ext cx="6206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itchFamily="34" charset="0"/>
              </a:rPr>
              <a:t>1.5k</a:t>
            </a:r>
          </a:p>
        </p:txBody>
      </p:sp>
      <p:sp>
        <p:nvSpPr>
          <p:cNvPr id="10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Things TETRA can do today - CCTV</a:t>
            </a:r>
          </a:p>
        </p:txBody>
      </p:sp>
      <p:sp>
        <p:nvSpPr>
          <p:cNvPr id="10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dirty="0" smtClean="0"/>
              <a:t>What TETRA can do today – </a:t>
            </a:r>
            <a:br>
              <a:rPr lang="en-GB" altLang="en-US" dirty="0" smtClean="0"/>
            </a:br>
            <a:r>
              <a:rPr lang="en-GB" altLang="en-US" dirty="0" smtClean="0"/>
              <a:t>group data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390651" y="5228167"/>
            <a:ext cx="8449733" cy="937684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endParaRPr lang="en-GB" altLang="en-US" smtClean="0"/>
          </a:p>
        </p:txBody>
      </p:sp>
      <p:pic>
        <p:nvPicPr>
          <p:cNvPr id="11268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7" t="13214" r="9145" b="13571"/>
          <a:stretch>
            <a:fillRect/>
          </a:stretch>
        </p:blipFill>
        <p:spPr bwMode="auto">
          <a:xfrm>
            <a:off x="1678520" y="1478934"/>
            <a:ext cx="7969249" cy="374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TETRA currently delivers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Data base queries</a:t>
            </a:r>
          </a:p>
          <a:p>
            <a:r>
              <a:rPr lang="en-GB" dirty="0" smtClean="0"/>
              <a:t>Images</a:t>
            </a:r>
          </a:p>
          <a:p>
            <a:r>
              <a:rPr lang="en-GB" dirty="0" smtClean="0"/>
              <a:t>Group data </a:t>
            </a:r>
          </a:p>
          <a:p>
            <a:r>
              <a:rPr lang="en-GB" dirty="0" smtClean="0"/>
              <a:t>Simultaneous voice and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5605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EA5E92C6EE1243B079AB20ED224A18" ma:contentTypeVersion="1" ma:contentTypeDescription="Create a new document." ma:contentTypeScope="" ma:versionID="31ff32be69e0f8345351ffd07a333aa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62A797-E3E0-4D22-A54F-F45932C44CE1}"/>
</file>

<file path=customXml/itemProps2.xml><?xml version="1.0" encoding="utf-8"?>
<ds:datastoreItem xmlns:ds="http://schemas.openxmlformats.org/officeDocument/2006/customXml" ds:itemID="{BBE9B659-C4AC-4937-97CD-B8624FBBF4D2}"/>
</file>

<file path=customXml/itemProps3.xml><?xml version="1.0" encoding="utf-8"?>
<ds:datastoreItem xmlns:ds="http://schemas.openxmlformats.org/officeDocument/2006/customXml" ds:itemID="{0025E2F0-A537-4337-A3E3-32201B88F6E3}"/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498</Words>
  <Application>Microsoft Office PowerPoint</Application>
  <PresentationFormat>Widescreen</PresentationFormat>
  <Paragraphs>101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Lucida Grande</vt:lpstr>
      <vt:lpstr>MS PGothic</vt:lpstr>
      <vt:lpstr>Arial</vt:lpstr>
      <vt:lpstr>Calibri</vt:lpstr>
      <vt:lpstr>Calibri Light</vt:lpstr>
      <vt:lpstr>Helvetica</vt:lpstr>
      <vt:lpstr>Wingdings</vt:lpstr>
      <vt:lpstr>Office Theme</vt:lpstr>
      <vt:lpstr>PowerPoint Presentation</vt:lpstr>
      <vt:lpstr>What is happening in the rest of the world ?</vt:lpstr>
      <vt:lpstr>What TETRA currently delivers</vt:lpstr>
      <vt:lpstr>What TETRA data currently delivers</vt:lpstr>
      <vt:lpstr>Things TETRA can do today - databases</vt:lpstr>
      <vt:lpstr>Things TETRA can do today -Images</vt:lpstr>
      <vt:lpstr>Things TETRA can do today - CCTV</vt:lpstr>
      <vt:lpstr>What TETRA can do today –  group data</vt:lpstr>
      <vt:lpstr>What TETRA currently delivers</vt:lpstr>
      <vt:lpstr>What TETRA struggles to deliver</vt:lpstr>
      <vt:lpstr>Things TETRA struggles to do today –  Live Video Streaming</vt:lpstr>
      <vt:lpstr>Live Video Streaming</vt:lpstr>
      <vt:lpstr>What TETRA struggles to deliver</vt:lpstr>
      <vt:lpstr>Spectrum challenges</vt:lpstr>
      <vt:lpstr>Public systems</vt:lpstr>
      <vt:lpstr>Are hybrid systems the future ?</vt:lpstr>
      <vt:lpstr>TETRA continues &amp; data develops in parallel</vt:lpstr>
      <vt:lpstr>How can the TCCA help ?</vt:lpstr>
      <vt:lpstr>Conclusion</vt:lpstr>
      <vt:lpstr>Thank you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Daily, Honora</dc:creator>
  <cp:lastModifiedBy>Daily, Honora</cp:lastModifiedBy>
  <cp:revision>48</cp:revision>
  <cp:lastPrinted>2015-06-10T09:33:51Z</cp:lastPrinted>
  <dcterms:created xsi:type="dcterms:W3CDTF">2015-04-30T14:38:43Z</dcterms:created>
  <dcterms:modified xsi:type="dcterms:W3CDTF">2015-07-10T12:00:17Z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0x010100F0EA5E92C6EE1243B079AB20ED224A18</vt:lpwstr>
  </property>
</Properties>
</file>