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4" r:id="rId8"/>
    <p:sldId id="266" r:id="rId9"/>
    <p:sldId id="261" r:id="rId10"/>
    <p:sldId id="262" r:id="rId11"/>
    <p:sldId id="265" r:id="rId12"/>
    <p:sldId id="263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200"/>
            <a:ext cx="9144000" cy="12803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Public Safety </a:t>
            </a:r>
            <a:r>
              <a:rPr lang="en-US" b="1" dirty="0" smtClean="0">
                <a:solidFill>
                  <a:srgbClr val="000000"/>
                </a:solidFill>
              </a:rPr>
              <a:t>Broadband Efforts </a:t>
            </a:r>
            <a:r>
              <a:rPr lang="en-US" b="1" dirty="0">
                <a:solidFill>
                  <a:srgbClr val="000000"/>
                </a:solidFill>
              </a:rPr>
              <a:t>in the United States</a:t>
            </a:r>
          </a:p>
          <a:p>
            <a:pPr marL="0" indent="0" algn="ctr">
              <a:buNone/>
            </a:pPr>
            <a:r>
              <a:rPr lang="en-US" sz="2700" b="1" dirty="0">
                <a:latin typeface="Calibri" panose="020F0502020204030204" pitchFamily="34" charset="0"/>
              </a:rPr>
              <a:t>Andrew Thiessen, Division Chief</a:t>
            </a:r>
          </a:p>
          <a:p>
            <a:pPr marL="0" indent="0" algn="ctr">
              <a:buNone/>
            </a:pPr>
            <a:r>
              <a:rPr lang="en-US" sz="2700" b="1" dirty="0">
                <a:latin typeface="Calibri" panose="020F0502020204030204" pitchFamily="34" charset="0"/>
              </a:rPr>
              <a:t>Public Safety Communications Research (</a:t>
            </a:r>
            <a:r>
              <a:rPr lang="en-US" sz="2700" b="1" dirty="0" smtClean="0">
                <a:latin typeface="Calibri" panose="020F0502020204030204" pitchFamily="34" charset="0"/>
              </a:rPr>
              <a:t>NTIA/ITS.P)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03281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GSC-19_102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ATIS 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Public Safety Communications Research (NTIA/ITS.P)</a:t>
                      </a:r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Andrew Thiessen</a:t>
                      </a:r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image0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6362" r="13181" b="27395"/>
          <a:stretch/>
        </p:blipFill>
        <p:spPr>
          <a:xfrm>
            <a:off x="286381" y="99616"/>
            <a:ext cx="3326098" cy="2463280"/>
          </a:xfrm>
          <a:prstGeom prst="rect">
            <a:avLst/>
          </a:prstGeom>
        </p:spPr>
      </p:pic>
      <p:pic>
        <p:nvPicPr>
          <p:cNvPr id="11" name="Picture 10" descr="pscr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17" y="4882906"/>
            <a:ext cx="1585741" cy="19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on Public Safety interoperability in the 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U.S. Land Mobile Radio landscape</a:t>
            </a:r>
            <a:endParaRPr lang="en-US" dirty="0"/>
          </a:p>
          <a:p>
            <a:r>
              <a:rPr lang="en-US" dirty="0"/>
              <a:t>Primer on the First Responder Network Authority (</a:t>
            </a:r>
            <a:r>
              <a:rPr lang="en-US" dirty="0" err="1"/>
              <a:t>FirstNet</a:t>
            </a:r>
            <a:r>
              <a:rPr lang="en-US" dirty="0"/>
              <a:t>)</a:t>
            </a:r>
          </a:p>
          <a:p>
            <a:r>
              <a:rPr lang="en-US" dirty="0"/>
              <a:t>Public Safety standards strategy</a:t>
            </a:r>
          </a:p>
          <a:p>
            <a:r>
              <a:rPr lang="en-US" dirty="0"/>
              <a:t>Testing efforts at PSCR for Public </a:t>
            </a:r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Safety 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Why public safety couldn’t talk</a:t>
            </a:r>
          </a:p>
          <a:p>
            <a:pPr lvl="1"/>
            <a:r>
              <a:rPr lang="en-US" sz="2800" dirty="0"/>
              <a:t>Incompatible and aging communications equipment</a:t>
            </a:r>
          </a:p>
          <a:p>
            <a:pPr lvl="1"/>
            <a:r>
              <a:rPr lang="en-US" sz="2800" dirty="0"/>
              <a:t>Limited and fragmented funding</a:t>
            </a:r>
          </a:p>
          <a:p>
            <a:pPr lvl="1"/>
            <a:r>
              <a:rPr lang="en-US" sz="2800" dirty="0"/>
              <a:t>Limited and fragmented planning</a:t>
            </a:r>
          </a:p>
          <a:p>
            <a:pPr lvl="1"/>
            <a:r>
              <a:rPr lang="en-US" sz="2800" dirty="0"/>
              <a:t>Lack of coordination and cooperation</a:t>
            </a:r>
          </a:p>
          <a:p>
            <a:pPr lvl="1"/>
            <a:r>
              <a:rPr lang="en-US" sz="2800" dirty="0"/>
              <a:t>Limited and fragmented radio </a:t>
            </a:r>
            <a:r>
              <a:rPr lang="en-US" sz="2800" dirty="0" smtClean="0"/>
              <a:t>spectrum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493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Safety Interoperability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57" y="1497503"/>
            <a:ext cx="6452686" cy="51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Land Mobile Radio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033" y="996393"/>
            <a:ext cx="10515600" cy="4622300"/>
          </a:xfrm>
        </p:spPr>
        <p:txBody>
          <a:bodyPr>
            <a:normAutofit/>
          </a:bodyPr>
          <a:lstStyle/>
          <a:p>
            <a:r>
              <a:rPr lang="en-US" dirty="0" smtClean="0"/>
              <a:t>Estimated ~$10B+ of capital invested in LMR in the United States</a:t>
            </a:r>
          </a:p>
          <a:p>
            <a:r>
              <a:rPr lang="en-US" dirty="0" smtClean="0"/>
              <a:t>5+ different technologies</a:t>
            </a:r>
          </a:p>
          <a:p>
            <a:pPr lvl="1"/>
            <a:r>
              <a:rPr lang="en-US" dirty="0" smtClean="0"/>
              <a:t>Including P25 (both conventional and trunked)</a:t>
            </a:r>
          </a:p>
          <a:p>
            <a:pPr lvl="1"/>
            <a:r>
              <a:rPr lang="en-US" dirty="0" smtClean="0"/>
              <a:t>Legacy FM</a:t>
            </a:r>
          </a:p>
          <a:p>
            <a:pPr lvl="1"/>
            <a:r>
              <a:rPr lang="en-US" dirty="0" smtClean="0"/>
              <a:t>Several proprietary types from multiple manufacturers</a:t>
            </a:r>
          </a:p>
          <a:p>
            <a:r>
              <a:rPr lang="en-US" dirty="0" smtClean="0"/>
              <a:t>Thousands of different LMR networks</a:t>
            </a:r>
          </a:p>
          <a:p>
            <a:r>
              <a:rPr lang="en-US" dirty="0" smtClean="0"/>
              <a:t>60,000+ public safety agencies</a:t>
            </a:r>
          </a:p>
          <a:p>
            <a:r>
              <a:rPr lang="en-US" dirty="0" smtClean="0"/>
              <a:t>Each LMR network on separate and distinct procurement timeline</a:t>
            </a:r>
          </a:p>
          <a:p>
            <a:pPr lvl="1"/>
            <a:r>
              <a:rPr lang="en-US" dirty="0" smtClean="0"/>
              <a:t>Networks typically are used for 15-20 years</a:t>
            </a:r>
          </a:p>
          <a:p>
            <a:pPr lvl="1"/>
            <a:r>
              <a:rPr lang="en-US" dirty="0" smtClean="0"/>
              <a:t>Subscriber units typically used for 8-10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9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FirstNet</a:t>
            </a:r>
            <a:r>
              <a:rPr lang="en-US" dirty="0"/>
              <a:t> 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 Congress passes Middle Class Tax Relief and Job Creation Act of 2012</a:t>
            </a:r>
          </a:p>
          <a:p>
            <a:pPr lvl="1"/>
            <a:r>
              <a:rPr lang="en-US" sz="2000" dirty="0"/>
              <a:t>US Dept. of Commerce’s NTIA to establish First Responder Network Authority</a:t>
            </a:r>
          </a:p>
          <a:p>
            <a:pPr lvl="1"/>
            <a:r>
              <a:rPr lang="en-US" sz="2000" dirty="0" err="1"/>
              <a:t>FirstNet</a:t>
            </a:r>
            <a:r>
              <a:rPr lang="en-US" sz="2000" dirty="0"/>
              <a:t> to establish a nationwide, LTE, public safety broadband network</a:t>
            </a:r>
          </a:p>
          <a:p>
            <a:pPr lvl="1"/>
            <a:r>
              <a:rPr lang="en-US" sz="2000" dirty="0"/>
              <a:t>Designation of </a:t>
            </a:r>
            <a:r>
              <a:rPr lang="en-US" sz="2000" dirty="0" smtClean="0"/>
              <a:t>$</a:t>
            </a:r>
            <a:r>
              <a:rPr lang="en-US" sz="2000" dirty="0"/>
              <a:t>7 Billion USD towards the build out of the network</a:t>
            </a:r>
          </a:p>
          <a:p>
            <a:pPr lvl="1"/>
            <a:r>
              <a:rPr lang="en-US" sz="2000" dirty="0" err="1"/>
              <a:t>FirstNet</a:t>
            </a:r>
            <a:r>
              <a:rPr lang="en-US" sz="2000" dirty="0"/>
              <a:t> intention to publish final Request for Proposal to build network end of 2015/early 2016</a:t>
            </a:r>
          </a:p>
          <a:p>
            <a:pPr lvl="1"/>
            <a:r>
              <a:rPr lang="en-US" sz="2000" dirty="0"/>
              <a:t>5-13* million public safety users in the US</a:t>
            </a:r>
          </a:p>
          <a:p>
            <a:pPr lvl="2"/>
            <a:r>
              <a:rPr lang="en-US" dirty="0"/>
              <a:t>Does not include vehicles and other machine type UEs (sensors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1371600" lvl="3" indent="0">
              <a:buNone/>
            </a:pPr>
            <a:r>
              <a:rPr lang="en-US" dirty="0"/>
              <a:t>* Dependent on interpretation of “public safety” by </a:t>
            </a:r>
            <a:r>
              <a:rPr lang="en-US" dirty="0" err="1"/>
              <a:t>FirstNet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3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Critical </a:t>
            </a:r>
            <a:r>
              <a:rPr lang="en-US" dirty="0" smtClean="0"/>
              <a:t>Voice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modes of operation acceptable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Push To Talk</a:t>
            </a:r>
          </a:p>
          <a:p>
            <a:pPr lvl="2"/>
            <a:r>
              <a:rPr lang="en-US" dirty="0"/>
              <a:t>Cellular Telephony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Direct Mode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Group Communications</a:t>
            </a:r>
          </a:p>
          <a:p>
            <a:pPr lvl="1"/>
            <a:r>
              <a:rPr lang="en-US" dirty="0"/>
              <a:t>Audio Quality</a:t>
            </a:r>
          </a:p>
          <a:p>
            <a:pPr lvl="1"/>
            <a:r>
              <a:rPr lang="en-US" dirty="0"/>
              <a:t>Speaker Identification</a:t>
            </a:r>
          </a:p>
          <a:p>
            <a:pPr lvl="1"/>
            <a:r>
              <a:rPr lang="en-US" dirty="0"/>
              <a:t>Emergency </a:t>
            </a:r>
            <a:r>
              <a:rPr lang="en-US" dirty="0" smtClean="0"/>
              <a:t>Alerting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5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NIST Public Safety Research and Development Fund</a:t>
            </a:r>
          </a:p>
          <a:p>
            <a:pPr lvl="1"/>
            <a:r>
              <a:rPr lang="en-US" dirty="0" smtClean="0"/>
              <a:t>Mission Critical Voice</a:t>
            </a:r>
          </a:p>
          <a:p>
            <a:pPr lvl="2"/>
            <a:r>
              <a:rPr lang="en-US" dirty="0" smtClean="0"/>
              <a:t>Direct mode benchmarking</a:t>
            </a:r>
          </a:p>
          <a:p>
            <a:pPr lvl="2"/>
            <a:r>
              <a:rPr lang="en-US" dirty="0" smtClean="0"/>
              <a:t>Push to talk evaluation</a:t>
            </a:r>
          </a:p>
          <a:p>
            <a:pPr lvl="2"/>
            <a:r>
              <a:rPr lang="en-US" dirty="0" smtClean="0"/>
              <a:t>Audio quality testing</a:t>
            </a:r>
          </a:p>
          <a:p>
            <a:pPr lvl="1"/>
            <a:r>
              <a:rPr lang="en-US" dirty="0" smtClean="0"/>
              <a:t>Land Mobile Radio to LTE integration</a:t>
            </a:r>
          </a:p>
          <a:p>
            <a:pPr lvl="2"/>
            <a:r>
              <a:rPr lang="en-US" dirty="0" smtClean="0"/>
              <a:t>Integrated handset</a:t>
            </a:r>
          </a:p>
          <a:p>
            <a:pPr lvl="2"/>
            <a:r>
              <a:rPr lang="en-US" dirty="0" smtClean="0"/>
              <a:t>System to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06073" y="1964026"/>
            <a:ext cx="8915400" cy="195897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0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A26779-BB60-4F94-98FA-12D416711820}"/>
</file>

<file path=customXml/itemProps2.xml><?xml version="1.0" encoding="utf-8"?>
<ds:datastoreItem xmlns:ds="http://schemas.openxmlformats.org/officeDocument/2006/customXml" ds:itemID="{0025E2F0-A537-4337-A3E3-32201B88F6E3}"/>
</file>

<file path=customXml/itemProps3.xml><?xml version="1.0" encoding="utf-8"?>
<ds:datastoreItem xmlns:ds="http://schemas.openxmlformats.org/officeDocument/2006/customXml" ds:itemID="{BBE9B659-C4AC-4937-97CD-B8624FBBF4D2}"/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347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Agenda</vt:lpstr>
      <vt:lpstr>Public Safety Interoperability</vt:lpstr>
      <vt:lpstr>Public Safety Interoperability</vt:lpstr>
      <vt:lpstr>U.S. Land Mobile Radio Landscape</vt:lpstr>
      <vt:lpstr>FirstNet Background</vt:lpstr>
      <vt:lpstr>Standards Strategy</vt:lpstr>
      <vt:lpstr>Test and Evaluation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Reinhard Scholl</cp:lastModifiedBy>
  <cp:revision>50</cp:revision>
  <cp:lastPrinted>2015-06-10T09:33:51Z</cp:lastPrinted>
  <dcterms:created xsi:type="dcterms:W3CDTF">2015-04-30T14:38:43Z</dcterms:created>
  <dcterms:modified xsi:type="dcterms:W3CDTF">2015-07-10T09:48:27Z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