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7" r:id="rId5"/>
    <p:sldId id="258" r:id="rId6"/>
    <p:sldId id="259" r:id="rId7"/>
    <p:sldId id="260" r:id="rId8"/>
    <p:sldId id="262" r:id="rId9"/>
  </p:sldIdLst>
  <p:sldSz cx="12192000" cy="68580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96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3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5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5B21E-7893-4014-8E1A-CD496E75C258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EDF8D-EF40-423C-A17D-6ACCC54CA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72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7A926-2A52-4201-A14B-F933CE9BDB64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69352-9285-4CF1-8AEC-80889BB30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1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4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19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79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07963"/>
            <a:ext cx="10515600" cy="963111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726"/>
            <a:ext cx="10515600" cy="46223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00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95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5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8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2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4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19" t="77725" r="2931" b="4433"/>
          <a:stretch/>
        </p:blipFill>
        <p:spPr>
          <a:xfrm>
            <a:off x="10771252" y="5707062"/>
            <a:ext cx="1332689" cy="10408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8" t="41540" r="73048" b="4600"/>
          <a:stretch/>
        </p:blipFill>
        <p:spPr>
          <a:xfrm>
            <a:off x="120498" y="3461510"/>
            <a:ext cx="2412460" cy="31420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5"/>
          <p:cNvSpPr txBox="1">
            <a:spLocks/>
          </p:cNvSpPr>
          <p:nvPr userDrawn="1"/>
        </p:nvSpPr>
        <p:spPr>
          <a:xfrm>
            <a:off x="88414" y="6491250"/>
            <a:ext cx="2906949" cy="37196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GSC-19 Meeting, 15-16 July 2015, Geneva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93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129746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40042" y="3107199"/>
            <a:ext cx="9144000" cy="15045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>
                <a:latin typeface="Calibri" panose="020F0502020204030204" pitchFamily="34" charset="0"/>
              </a:rPr>
              <a:t>Critical Communications*</a:t>
            </a:r>
          </a:p>
          <a:p>
            <a:pPr marL="0" indent="0" algn="ctr">
              <a:buNone/>
            </a:pPr>
            <a:r>
              <a:rPr lang="en-US" b="1" dirty="0" smtClean="0">
                <a:latin typeface="Calibri" panose="020F0502020204030204" pitchFamily="34" charset="0"/>
              </a:rPr>
              <a:t>Dr. Farrokh Khatibi (ATIS)</a:t>
            </a:r>
            <a:endParaRPr lang="en-US" b="1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b="1" dirty="0">
                <a:latin typeface="Calibri" panose="020F0502020204030204" pitchFamily="34" charset="0"/>
              </a:rPr>
              <a:t>Director of </a:t>
            </a:r>
            <a:r>
              <a:rPr lang="en-US" b="1" dirty="0" smtClean="0">
                <a:latin typeface="Calibri" panose="020F0502020204030204" pitchFamily="34" charset="0"/>
              </a:rPr>
              <a:t>Engineering, Qualcomm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043279"/>
              </p:ext>
            </p:extLst>
          </p:nvPr>
        </p:nvGraphicFramePr>
        <p:xfrm>
          <a:off x="4019350" y="554555"/>
          <a:ext cx="7629311" cy="1485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264"/>
                <a:gridCol w="5945047"/>
              </a:tblGrid>
              <a:tr h="388531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 No: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GSC-19_100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Source: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ATIS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Contact: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Farrokh </a:t>
                      </a:r>
                      <a:r>
                        <a:rPr lang="en-US" dirty="0" smtClean="0"/>
                        <a:t>Khatibi,</a:t>
                      </a:r>
                      <a:r>
                        <a:rPr lang="en-US" baseline="0" dirty="0" smtClean="0"/>
                        <a:t> Qualcomm (fkhatibi@qti.qualcomm.com)</a:t>
                      </a:r>
                      <a:endParaRPr lang="en-US" dirty="0"/>
                    </a:p>
                  </a:txBody>
                  <a:tcPr/>
                </a:tc>
              </a:tr>
              <a:tr h="33879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Agenda Item: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3.0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ubtitle 2"/>
          <p:cNvSpPr txBox="1">
            <a:spLocks/>
          </p:cNvSpPr>
          <p:nvPr/>
        </p:nvSpPr>
        <p:spPr>
          <a:xfrm>
            <a:off x="2678806" y="5758681"/>
            <a:ext cx="5968228" cy="4385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i="1" dirty="0" smtClean="0">
                <a:latin typeface="Calibri" panose="020F0502020204030204" pitchFamily="34" charset="0"/>
              </a:rPr>
              <a:t>*With An Emphasis on Public Safety</a:t>
            </a:r>
            <a:endParaRPr lang="en-US" b="1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8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6974" y="1136388"/>
            <a:ext cx="9651822" cy="46223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Agenda </a:t>
            </a:r>
            <a:r>
              <a:rPr lang="en-US" dirty="0"/>
              <a:t>and Critical </a:t>
            </a:r>
            <a:r>
              <a:rPr lang="en-US" dirty="0" smtClean="0"/>
              <a:t>Communications </a:t>
            </a:r>
            <a:r>
              <a:rPr lang="en-US" dirty="0"/>
              <a:t>Overview </a:t>
            </a:r>
          </a:p>
          <a:p>
            <a:pPr lvl="1"/>
            <a:r>
              <a:rPr lang="en-US" dirty="0" smtClean="0"/>
              <a:t>Farrokh </a:t>
            </a:r>
            <a:r>
              <a:rPr lang="en-US" dirty="0"/>
              <a:t>Khatibi, Session Chair </a:t>
            </a:r>
            <a:r>
              <a:rPr lang="en-US" dirty="0" smtClean="0"/>
              <a:t>(10 </a:t>
            </a:r>
            <a:r>
              <a:rPr lang="en-US" dirty="0"/>
              <a:t>minutes)</a:t>
            </a:r>
          </a:p>
          <a:p>
            <a:r>
              <a:rPr lang="en-US" dirty="0" smtClean="0"/>
              <a:t>Invited Guest Presentations</a:t>
            </a:r>
            <a:endParaRPr lang="en-US" dirty="0"/>
          </a:p>
          <a:p>
            <a:pPr lvl="1"/>
            <a:r>
              <a:rPr lang="en-US" dirty="0" smtClean="0"/>
              <a:t>Erik </a:t>
            </a:r>
            <a:r>
              <a:rPr lang="en-US" dirty="0" err="1" smtClean="0"/>
              <a:t>Guttman</a:t>
            </a:r>
            <a:r>
              <a:rPr lang="en-US" dirty="0"/>
              <a:t>, 3GPP SA Chair (15 minutes)</a:t>
            </a:r>
          </a:p>
          <a:p>
            <a:pPr lvl="1"/>
            <a:r>
              <a:rPr lang="en-US" dirty="0" smtClean="0"/>
              <a:t>Andy </a:t>
            </a:r>
            <a:r>
              <a:rPr lang="en-US" dirty="0"/>
              <a:t>Thiessen, NTIA ITS.P (15 minutes)</a:t>
            </a:r>
          </a:p>
          <a:p>
            <a:pPr lvl="1"/>
            <a:r>
              <a:rPr lang="en-US" dirty="0" smtClean="0"/>
              <a:t>Phil </a:t>
            </a:r>
            <a:r>
              <a:rPr lang="en-US" dirty="0" err="1"/>
              <a:t>Kidner</a:t>
            </a:r>
            <a:r>
              <a:rPr lang="en-US" dirty="0"/>
              <a:t>, TCCA </a:t>
            </a:r>
            <a:r>
              <a:rPr lang="en-US" dirty="0" smtClean="0"/>
              <a:t>(15 </a:t>
            </a:r>
            <a:r>
              <a:rPr lang="en-US" dirty="0"/>
              <a:t>minutes)</a:t>
            </a:r>
          </a:p>
          <a:p>
            <a:pPr lvl="1"/>
            <a:r>
              <a:rPr lang="en-US" dirty="0" smtClean="0"/>
              <a:t>Chantal </a:t>
            </a:r>
            <a:r>
              <a:rPr lang="en-US" dirty="0" err="1"/>
              <a:t>Bonardi</a:t>
            </a:r>
            <a:r>
              <a:rPr lang="en-US" dirty="0"/>
              <a:t>, GSC EM TF Chair (10 minutes) </a:t>
            </a:r>
          </a:p>
          <a:p>
            <a:r>
              <a:rPr lang="en-US" dirty="0" smtClean="0"/>
              <a:t>GSC Member </a:t>
            </a:r>
            <a:r>
              <a:rPr lang="en-US" dirty="0"/>
              <a:t>P</a:t>
            </a:r>
            <a:r>
              <a:rPr lang="en-US" dirty="0" smtClean="0"/>
              <a:t>resentations (&lt;10 minutes each)</a:t>
            </a:r>
            <a:endParaRPr lang="en-US" dirty="0"/>
          </a:p>
          <a:p>
            <a:pPr lvl="1"/>
            <a:r>
              <a:rPr lang="en-US" dirty="0"/>
              <a:t>ARIB, Toshihiro </a:t>
            </a:r>
            <a:r>
              <a:rPr lang="en-US" dirty="0" smtClean="0"/>
              <a:t>Matsuzaka/</a:t>
            </a:r>
            <a:r>
              <a:rPr lang="en-US" dirty="0" err="1" smtClean="0"/>
              <a:t>Keigo</a:t>
            </a:r>
            <a:r>
              <a:rPr lang="en-US" dirty="0" smtClean="0"/>
              <a:t> Hasegawa</a:t>
            </a:r>
          </a:p>
          <a:p>
            <a:pPr lvl="1"/>
            <a:r>
              <a:rPr lang="en-US" dirty="0" smtClean="0"/>
              <a:t>ATIS</a:t>
            </a:r>
            <a:r>
              <a:rPr lang="en-US" dirty="0"/>
              <a:t>, Farrokh </a:t>
            </a:r>
            <a:r>
              <a:rPr lang="en-US" dirty="0" smtClean="0"/>
              <a:t>Khatibi</a:t>
            </a:r>
            <a:endParaRPr lang="en-US" dirty="0"/>
          </a:p>
          <a:p>
            <a:pPr lvl="1"/>
            <a:r>
              <a:rPr lang="en-US" dirty="0" smtClean="0"/>
              <a:t>ETSI</a:t>
            </a:r>
            <a:r>
              <a:rPr lang="en-US" dirty="0"/>
              <a:t>, Adrian </a:t>
            </a:r>
            <a:r>
              <a:rPr lang="en-US" dirty="0" err="1" smtClean="0"/>
              <a:t>Scrase</a:t>
            </a:r>
            <a:endParaRPr lang="en-US" dirty="0" smtClean="0"/>
          </a:p>
          <a:p>
            <a:pPr lvl="1"/>
            <a:r>
              <a:rPr lang="en-US" dirty="0" smtClean="0"/>
              <a:t>IEEE, Kevin Lu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ITU</a:t>
            </a:r>
            <a:r>
              <a:rPr lang="en-US" dirty="0"/>
              <a:t>, Leo </a:t>
            </a:r>
            <a:r>
              <a:rPr lang="en-US" smtClean="0"/>
              <a:t>Lehmann/Colin Langtry</a:t>
            </a:r>
            <a:endParaRPr lang="en-US" dirty="0" smtClean="0"/>
          </a:p>
          <a:p>
            <a:pPr lvl="1"/>
            <a:r>
              <a:rPr lang="en-US" dirty="0" smtClean="0"/>
              <a:t>TIA, Stephanie Montgomery</a:t>
            </a:r>
            <a:endParaRPr lang="en-US" dirty="0"/>
          </a:p>
          <a:p>
            <a:pPr lvl="1"/>
            <a:r>
              <a:rPr lang="en-US" dirty="0" smtClean="0"/>
              <a:t>TTA</a:t>
            </a:r>
            <a:r>
              <a:rPr lang="en-US" dirty="0"/>
              <a:t>, </a:t>
            </a:r>
            <a:r>
              <a:rPr lang="en-US" dirty="0" err="1"/>
              <a:t>Daejung</a:t>
            </a:r>
            <a:r>
              <a:rPr lang="en-US" dirty="0"/>
              <a:t> </a:t>
            </a:r>
            <a:r>
              <a:rPr lang="en-US" dirty="0" smtClean="0"/>
              <a:t>Kim</a:t>
            </a:r>
          </a:p>
          <a:p>
            <a:pPr lvl="1"/>
            <a:r>
              <a:rPr lang="pt-BR" dirty="0"/>
              <a:t>TTC, Hiroshi </a:t>
            </a:r>
            <a:r>
              <a:rPr lang="pt-BR" dirty="0" smtClean="0"/>
              <a:t>Hamano</a:t>
            </a:r>
            <a:endParaRPr lang="en-US" dirty="0"/>
          </a:p>
          <a:p>
            <a:r>
              <a:rPr lang="en-US" dirty="0" smtClean="0"/>
              <a:t>Panel </a:t>
            </a:r>
            <a:r>
              <a:rPr lang="en-US" dirty="0"/>
              <a:t>Discussion </a:t>
            </a:r>
            <a:r>
              <a:rPr lang="en-US" dirty="0" smtClean="0"/>
              <a:t>and Summary (remaining time)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45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Critical Communication?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Critical </a:t>
            </a:r>
            <a:r>
              <a:rPr lang="en-US" dirty="0"/>
              <a:t>Communications </a:t>
            </a:r>
            <a:r>
              <a:rPr lang="en-US" dirty="0" smtClean="0"/>
              <a:t>covers </a:t>
            </a:r>
            <a:r>
              <a:rPr lang="en-US" dirty="0"/>
              <a:t>a broad range of </a:t>
            </a:r>
            <a:r>
              <a:rPr lang="en-US" dirty="0" smtClean="0"/>
              <a:t>communication related to topics </a:t>
            </a:r>
            <a:r>
              <a:rPr lang="en-US" dirty="0"/>
              <a:t>such as Emergency Communication, Public Safety, </a:t>
            </a:r>
            <a:r>
              <a:rPr lang="en-US" dirty="0" smtClean="0"/>
              <a:t>Public Warning systems, etc</a:t>
            </a:r>
            <a:r>
              <a:rPr lang="en-US" dirty="0"/>
              <a:t>.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could include activities linked to any situation of emergency, to prevention of or protection from events that could danger the safety of the general public.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7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components of Critical Communication?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Critical communication can be divided into </a:t>
            </a:r>
            <a:r>
              <a:rPr lang="en-US" dirty="0" smtClean="0"/>
              <a:t>four categories: </a:t>
            </a:r>
            <a:endParaRPr lang="en-US" dirty="0"/>
          </a:p>
          <a:p>
            <a:pPr lvl="1"/>
            <a:r>
              <a:rPr lang="en-US" dirty="0"/>
              <a:t>Individual to </a:t>
            </a:r>
            <a:r>
              <a:rPr lang="en-US" dirty="0" smtClean="0"/>
              <a:t>Authorities</a:t>
            </a:r>
            <a:endParaRPr lang="en-US" dirty="0"/>
          </a:p>
          <a:p>
            <a:pPr lvl="2"/>
            <a:r>
              <a:rPr lang="en-US" dirty="0" smtClean="0"/>
              <a:t>Contacting Emergency Service via voice or text.</a:t>
            </a:r>
            <a:endParaRPr lang="en-US" dirty="0"/>
          </a:p>
          <a:p>
            <a:pPr lvl="1"/>
            <a:r>
              <a:rPr lang="en-US" dirty="0" smtClean="0"/>
              <a:t>Authorities </a:t>
            </a:r>
            <a:r>
              <a:rPr lang="en-US" dirty="0"/>
              <a:t>to Individual(s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Public Warning System where an alert is broadcasted to a specific effected area.</a:t>
            </a:r>
            <a:endParaRPr lang="en-US" dirty="0"/>
          </a:p>
          <a:p>
            <a:pPr lvl="1"/>
            <a:r>
              <a:rPr lang="en-US" dirty="0" smtClean="0"/>
              <a:t>Authorities </a:t>
            </a:r>
            <a:r>
              <a:rPr lang="en-US" dirty="0"/>
              <a:t>to </a:t>
            </a:r>
            <a:r>
              <a:rPr lang="en-US" dirty="0" smtClean="0"/>
              <a:t>Authorities</a:t>
            </a:r>
          </a:p>
          <a:p>
            <a:pPr lvl="2"/>
            <a:r>
              <a:rPr lang="en-US" dirty="0" smtClean="0"/>
              <a:t>Public Safety.</a:t>
            </a:r>
            <a:endParaRPr lang="en-US" dirty="0"/>
          </a:p>
          <a:p>
            <a:pPr lvl="1"/>
            <a:r>
              <a:rPr lang="en-US" dirty="0"/>
              <a:t>Individual to </a:t>
            </a:r>
            <a:r>
              <a:rPr lang="en-US" dirty="0" smtClean="0"/>
              <a:t>Individual(s)</a:t>
            </a:r>
          </a:p>
          <a:p>
            <a:pPr lvl="2"/>
            <a:r>
              <a:rPr lang="en-US" dirty="0"/>
              <a:t>Cooperative Intelligent Transport </a:t>
            </a:r>
            <a:r>
              <a:rPr lang="en-US" dirty="0" smtClean="0"/>
              <a:t>Systems, </a:t>
            </a:r>
            <a:r>
              <a:rPr lang="en-US" dirty="0" err="1" smtClean="0"/>
              <a:t>IoT</a:t>
            </a:r>
            <a:r>
              <a:rPr lang="en-US" dirty="0" smtClean="0"/>
              <a:t> to report potential failure.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748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objectives of the GSC-19 Critical Communication Session?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focus of the session will be on the Public Safety</a:t>
            </a:r>
          </a:p>
          <a:p>
            <a:r>
              <a:rPr lang="en-US" dirty="0" smtClean="0"/>
              <a:t>Understand the global activities in the Public Safety ecosystem</a:t>
            </a:r>
          </a:p>
          <a:p>
            <a:r>
              <a:rPr lang="en-US" dirty="0" smtClean="0"/>
              <a:t>Get an overview of the latest CC activities from GSC members</a:t>
            </a:r>
          </a:p>
          <a:p>
            <a:r>
              <a:rPr lang="en-US" dirty="0" smtClean="0"/>
              <a:t>Conduct a panel discussion on how to improve the CC work progress</a:t>
            </a:r>
          </a:p>
          <a:p>
            <a:r>
              <a:rPr lang="en-US" dirty="0" smtClean="0"/>
              <a:t>Provide a summary of future objectives, goals, and ways to collaborate going forward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26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EA5E92C6EE1243B079AB20ED224A18" ma:contentTypeVersion="1" ma:contentTypeDescription="Create a new document." ma:contentTypeScope="" ma:versionID="31ff32be69e0f8345351ffd07a333aa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2C1CB6-3A5F-4565-A704-AA4A32562463}"/>
</file>

<file path=customXml/itemProps2.xml><?xml version="1.0" encoding="utf-8"?>
<ds:datastoreItem xmlns:ds="http://schemas.openxmlformats.org/officeDocument/2006/customXml" ds:itemID="{BBE9B659-C4AC-4937-97CD-B8624FBBF4D2}"/>
</file>

<file path=customXml/itemProps3.xml><?xml version="1.0" encoding="utf-8"?>
<ds:datastoreItem xmlns:ds="http://schemas.openxmlformats.org/officeDocument/2006/customXml" ds:itemID="{0025E2F0-A537-4337-A3E3-32201B88F6E3}"/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342</Words>
  <Application>Microsoft Office PowerPoint</Application>
  <PresentationFormat>Widescreen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Agenda</vt:lpstr>
      <vt:lpstr>What is Critical Communication?</vt:lpstr>
      <vt:lpstr>What are the components of Critical Communication?</vt:lpstr>
      <vt:lpstr>What are the objectives of the GSC-19 Critical Communication Session?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Daily, Honora</dc:creator>
  <cp:lastModifiedBy>Reinhard Scholl</cp:lastModifiedBy>
  <cp:revision>79</cp:revision>
  <cp:lastPrinted>2015-06-10T09:33:51Z</cp:lastPrinted>
  <dcterms:created xsi:type="dcterms:W3CDTF">2015-04-30T14:38:43Z</dcterms:created>
  <dcterms:modified xsi:type="dcterms:W3CDTF">2015-07-10T09:45:13Z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0x010100F0EA5E92C6EE1243B079AB20ED224A18</vt:lpwstr>
  </property>
</Properties>
</file>