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1" r:id="rId6"/>
    <p:sldId id="258" r:id="rId7"/>
    <p:sldId id="262" r:id="rId8"/>
    <p:sldId id="265" r:id="rId9"/>
    <p:sldId id="263" r:id="rId10"/>
    <p:sldId id="264" r:id="rId11"/>
    <p:sldId id="266" r:id="rId12"/>
    <p:sldId id="267" r:id="rId13"/>
    <p:sldId id="269" r:id="rId14"/>
    <p:sldId id="270" r:id="rId15"/>
    <p:sldId id="271" r:id="rId16"/>
    <p:sldId id="272" r:id="rId17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84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17/07/2015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199"/>
            <a:ext cx="9144000" cy="150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Summary of IMT-2020/5G Strategic Session</a:t>
            </a:r>
          </a:p>
          <a:p>
            <a:pPr marL="0" indent="0" algn="ctr">
              <a:buNone/>
            </a:pPr>
            <a:r>
              <a:rPr lang="en-US" b="1" dirty="0" err="1" smtClean="0">
                <a:latin typeface="Calibri" panose="020F0502020204030204" pitchFamily="34" charset="0"/>
              </a:rPr>
              <a:t>Takehiro</a:t>
            </a:r>
            <a:r>
              <a:rPr lang="en-US" b="1" dirty="0" smtClean="0">
                <a:latin typeface="Calibri" panose="020F0502020204030204" pitchFamily="34" charset="0"/>
              </a:rPr>
              <a:t> Nakamura</a:t>
            </a:r>
            <a:endParaRPr lang="en-US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NTT DOCOMO, ARIB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41852"/>
              </p:ext>
            </p:extLst>
          </p:nvPr>
        </p:nvGraphicFramePr>
        <p:xfrm>
          <a:off x="4019350" y="554555"/>
          <a:ext cx="7629311" cy="176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264"/>
                <a:gridCol w="594504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GSC-19_023</a:t>
                      </a:r>
                      <a:r>
                        <a:rPr lang="en-US" baseline="0" smtClean="0"/>
                        <a:t> (Rev.1)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ARIB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Takehiro Nakamura,</a:t>
                      </a:r>
                      <a:r>
                        <a:rPr lang="en-US" baseline="0" dirty="0" smtClean="0"/>
                        <a:t> NTT DOCOMO (nakamurata@nttdocomo.com)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Agenda Item Number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of Future Collaboration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8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Collaboration for harmonization </a:t>
            </a:r>
            <a:r>
              <a:rPr kumimoji="1" lang="en-US" altLang="ja-JP" dirty="0"/>
              <a:t>on study results of the </a:t>
            </a:r>
            <a:r>
              <a:rPr kumimoji="1" lang="en-US" altLang="ja-JP" dirty="0" smtClean="0"/>
              <a:t>organizations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Use cases, requirements</a:t>
            </a:r>
          </a:p>
          <a:p>
            <a:pPr lvl="1"/>
            <a:r>
              <a:rPr kumimoji="1" lang="en-US" altLang="ja-JP" dirty="0" smtClean="0"/>
              <a:t>Use cases, KPIs and values are almost aligned among the organizations</a:t>
            </a:r>
          </a:p>
          <a:p>
            <a:pPr lvl="1"/>
            <a:r>
              <a:rPr kumimoji="1" lang="en-US" altLang="ja-JP" dirty="0" smtClean="0"/>
              <a:t>3GPP and ITU-R will start projects on them from beginning of 2016 in parallel </a:t>
            </a:r>
          </a:p>
          <a:p>
            <a:r>
              <a:rPr kumimoji="1" lang="en-US" altLang="ja-JP" dirty="0" smtClean="0"/>
              <a:t>Technologies</a:t>
            </a:r>
          </a:p>
          <a:p>
            <a:pPr lvl="1"/>
            <a:r>
              <a:rPr kumimoji="1" lang="en-US" altLang="ja-JP" dirty="0" smtClean="0"/>
              <a:t>So many proposals but almost common interests identified</a:t>
            </a:r>
          </a:p>
          <a:p>
            <a:r>
              <a:rPr kumimoji="1" lang="en-US" altLang="ja-JP" dirty="0" smtClean="0"/>
              <a:t>Collaborations</a:t>
            </a:r>
          </a:p>
          <a:p>
            <a:pPr lvl="1"/>
            <a:r>
              <a:rPr kumimoji="1" lang="en-US" altLang="ja-JP" dirty="0" smtClean="0"/>
              <a:t>To have opportunities for multilateral communication for e.g. </a:t>
            </a:r>
          </a:p>
          <a:p>
            <a:pPr lvl="2"/>
            <a:r>
              <a:rPr kumimoji="1" lang="en-US" altLang="ja-JP" dirty="0" smtClean="0"/>
              <a:t>sharing study results of the organizations</a:t>
            </a:r>
          </a:p>
          <a:p>
            <a:pPr lvl="1"/>
            <a:r>
              <a:rPr kumimoji="1" lang="en-US" altLang="ja-JP" dirty="0"/>
              <a:t>Identification of potential 5G technologies and time schedule to facilitate discussion in </a:t>
            </a:r>
            <a:r>
              <a:rPr kumimoji="1" lang="en-US" altLang="ja-JP" dirty="0" smtClean="0"/>
              <a:t>3GPP</a:t>
            </a:r>
          </a:p>
          <a:p>
            <a:pPr lvl="1"/>
            <a:r>
              <a:rPr kumimoji="1" lang="en-US" altLang="ja-JP" dirty="0" smtClean="0"/>
              <a:t>Maintaining alignment between SDOs</a:t>
            </a:r>
          </a:p>
          <a:p>
            <a:pPr lvl="1"/>
            <a:r>
              <a:rPr kumimoji="1" lang="en-US" altLang="ja-JP" dirty="0" smtClean="0"/>
              <a:t>Development of detailed requirements and evaluation methodologies</a:t>
            </a:r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2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Collaboration </a:t>
            </a:r>
            <a:r>
              <a:rPr kumimoji="1" lang="en-US" altLang="ja-JP" dirty="0" smtClean="0"/>
              <a:t>for </a:t>
            </a:r>
            <a:r>
              <a:rPr kumimoji="1" lang="en-US" altLang="ja-JP" dirty="0"/>
              <a:t>spectrum </a:t>
            </a:r>
            <a:r>
              <a:rPr kumimoji="1" lang="en-US" altLang="ja-JP" dirty="0" smtClean="0"/>
              <a:t>aspects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Need new spectrum bands for 5G in WRC-19</a:t>
            </a:r>
          </a:p>
          <a:p>
            <a:r>
              <a:rPr kumimoji="1" lang="en-US" altLang="ja-JP" dirty="0"/>
              <a:t>Identification of new spectrum bands is under discussion</a:t>
            </a:r>
          </a:p>
          <a:p>
            <a:r>
              <a:rPr kumimoji="1" lang="en-US" altLang="ja-JP" dirty="0"/>
              <a:t>Some limited amount of spectrum may be available by </a:t>
            </a:r>
            <a:r>
              <a:rPr kumimoji="1" lang="en-US" altLang="ja-JP" dirty="0" err="1"/>
              <a:t>refarming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Collaborations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To have opportunities for multilateral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communication </a:t>
            </a:r>
            <a:r>
              <a:rPr kumimoji="1" lang="en-US" altLang="ja-JP" dirty="0" smtClean="0"/>
              <a:t>to share the </a:t>
            </a:r>
            <a:r>
              <a:rPr kumimoji="1" lang="en-US" altLang="ja-JP" dirty="0"/>
              <a:t>study </a:t>
            </a:r>
            <a:r>
              <a:rPr kumimoji="1" lang="en-US" altLang="ja-JP" dirty="0" smtClean="0"/>
              <a:t>results</a:t>
            </a:r>
          </a:p>
          <a:p>
            <a:pPr lvl="1"/>
            <a:r>
              <a:rPr kumimoji="1" lang="en-US" altLang="ja-JP" dirty="0" smtClean="0"/>
              <a:t>Support national/regional activities for WRC-15/19</a:t>
            </a:r>
          </a:p>
          <a:p>
            <a:pPr lvl="1"/>
            <a:r>
              <a:rPr kumimoji="1" lang="en-US" altLang="ja-JP" dirty="0" smtClean="0"/>
              <a:t>Provide common views, such as possible global harmonized bands and amount of spectrum, to regulators</a:t>
            </a:r>
          </a:p>
          <a:p>
            <a:pPr lvl="1"/>
            <a:r>
              <a:rPr kumimoji="1" lang="en-US" altLang="ja-JP" dirty="0" smtClean="0"/>
              <a:t>Frequency sharing studies</a:t>
            </a:r>
          </a:p>
          <a:p>
            <a:pPr lvl="1"/>
            <a:r>
              <a:rPr kumimoji="1" lang="en-US" altLang="ja-JP" dirty="0" smtClean="0"/>
              <a:t>Radio propagation measurements and channel modeling for &gt; 6GHz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to support ITU-R SG3 and 3GPP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3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Collaboration for </a:t>
            </a:r>
            <a:r>
              <a:rPr kumimoji="1" lang="en-US" altLang="ja-JP" dirty="0"/>
              <a:t>network </a:t>
            </a:r>
            <a:r>
              <a:rPr kumimoji="1" lang="en-US" altLang="ja-JP" dirty="0" smtClean="0"/>
              <a:t>aspects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SDOs have </a:t>
            </a:r>
            <a:r>
              <a:rPr kumimoji="1" lang="en-US" altLang="ja-JP" dirty="0"/>
              <a:t>already started some </a:t>
            </a:r>
            <a:r>
              <a:rPr kumimoji="1" lang="en-US" altLang="ja-JP" dirty="0" smtClean="0"/>
              <a:t>projects including gap analysis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C</a:t>
            </a:r>
            <a:r>
              <a:rPr kumimoji="1" lang="en-US" altLang="ja-JP" dirty="0" smtClean="0"/>
              <a:t>ollaborations</a:t>
            </a:r>
          </a:p>
          <a:p>
            <a:pPr lvl="1"/>
            <a:r>
              <a:rPr kumimoji="1" lang="en-US" altLang="ja-JP" dirty="0"/>
              <a:t>To have opportunities for multilateral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communication </a:t>
            </a:r>
            <a:r>
              <a:rPr kumimoji="1" lang="en-US" altLang="ja-JP" dirty="0" smtClean="0"/>
              <a:t>for network technologies</a:t>
            </a:r>
          </a:p>
          <a:p>
            <a:pPr lvl="1"/>
            <a:r>
              <a:rPr kumimoji="1" lang="en-US" altLang="ja-JP" dirty="0" smtClean="0"/>
              <a:t>Support industry gap analysis sharing inputs from relevant SDOs, e.g. synchronization, X-haul,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consistency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920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Leadership of IMT-2020/5G Strategic Session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Chair: </a:t>
            </a:r>
            <a:r>
              <a:rPr kumimoji="1" lang="en-US" altLang="ja-JP" dirty="0" err="1" smtClean="0"/>
              <a:t>Takehiro</a:t>
            </a:r>
            <a:r>
              <a:rPr kumimoji="1" lang="en-US" altLang="ja-JP" dirty="0" smtClean="0"/>
              <a:t> Nakamura, ARIB</a:t>
            </a:r>
          </a:p>
          <a:p>
            <a:r>
              <a:rPr kumimoji="1" lang="en-US" altLang="ja-JP" dirty="0" smtClean="0"/>
              <a:t>Vice Chair</a:t>
            </a:r>
            <a:r>
              <a:rPr kumimoji="1" lang="en-US" altLang="ja-JP" dirty="0"/>
              <a:t>: Mark </a:t>
            </a:r>
            <a:r>
              <a:rPr kumimoji="1" lang="en-US" altLang="ja-JP" dirty="0" err="1" smtClean="0"/>
              <a:t>Lipford</a:t>
            </a:r>
            <a:r>
              <a:rPr kumimoji="1" lang="en-US" altLang="ja-JP" dirty="0" smtClean="0"/>
              <a:t>, ATIS</a:t>
            </a:r>
          </a:p>
          <a:p>
            <a:r>
              <a:rPr kumimoji="1" lang="en-US" altLang="ja-JP" dirty="0" smtClean="0"/>
              <a:t>Vice Chair: </a:t>
            </a:r>
            <a:r>
              <a:rPr lang="en-US" altLang="ja-JP" dirty="0"/>
              <a:t>Peter </a:t>
            </a:r>
            <a:r>
              <a:rPr lang="en-US" altLang="ja-JP" dirty="0" err="1"/>
              <a:t>Ashwood</a:t>
            </a:r>
            <a:r>
              <a:rPr lang="en-US" altLang="ja-JP" dirty="0"/>
              <a:t> </a:t>
            </a:r>
            <a:r>
              <a:rPr lang="en-US" altLang="ja-JP" dirty="0" smtClean="0"/>
              <a:t>Smith, ITU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274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974" y="1136388"/>
            <a:ext cx="9651822" cy="507302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altLang="ja-JP" dirty="0"/>
              <a:t>Approval of Agenda</a:t>
            </a:r>
            <a:endParaRPr lang="ja-JP" altLang="ja-JP" sz="3200" dirty="0"/>
          </a:p>
          <a:p>
            <a:pPr lvl="0"/>
            <a:r>
              <a:rPr lang="en-US" altLang="ja-JP" dirty="0"/>
              <a:t>Brief presentation on high level overviews of IMT-2020/5G (&lt;</a:t>
            </a:r>
            <a:r>
              <a:rPr lang="en-US" altLang="ja-JP" dirty="0" smtClean="0"/>
              <a:t>15 minutes)</a:t>
            </a:r>
          </a:p>
          <a:p>
            <a:pPr lvl="1"/>
            <a:r>
              <a:rPr lang="en-US" altLang="ja-JP" dirty="0" smtClean="0"/>
              <a:t>Session chair</a:t>
            </a:r>
          </a:p>
          <a:p>
            <a:pPr lvl="1"/>
            <a:r>
              <a:rPr lang="ja-JP" altLang="ja-JP" dirty="0" smtClean="0"/>
              <a:t> </a:t>
            </a:r>
            <a:r>
              <a:rPr lang="en-US" altLang="ja-JP" dirty="0" smtClean="0"/>
              <a:t>ITU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Presentation from guest speakers of 5G related organizations (&lt;10 minutes each)</a:t>
            </a:r>
            <a:endParaRPr lang="ja-JP" altLang="ja-JP" sz="3200" dirty="0" smtClean="0"/>
          </a:p>
          <a:p>
            <a:pPr lvl="1"/>
            <a:r>
              <a:rPr lang="en-US" altLang="ja-JP" dirty="0" smtClean="0"/>
              <a:t>3GPP</a:t>
            </a:r>
            <a:r>
              <a:rPr lang="en-US" altLang="ja-JP" dirty="0"/>
              <a:t>:  Mr. Erik </a:t>
            </a:r>
            <a:r>
              <a:rPr lang="en-US" altLang="ja-JP" dirty="0" err="1" smtClean="0"/>
              <a:t>Guttman</a:t>
            </a:r>
            <a:r>
              <a:rPr lang="en-US" altLang="ja-JP" dirty="0" smtClean="0"/>
              <a:t>, Chairman of 3GPP TSG-SA </a:t>
            </a:r>
            <a:endParaRPr lang="en-US" altLang="ja-JP" dirty="0"/>
          </a:p>
          <a:p>
            <a:pPr lvl="1"/>
            <a:r>
              <a:rPr lang="en-US" altLang="ja-JP" dirty="0" smtClean="0"/>
              <a:t>4G </a:t>
            </a:r>
            <a:r>
              <a:rPr lang="en-US" altLang="ja-JP" dirty="0"/>
              <a:t>Americas:  Mr. Chris </a:t>
            </a:r>
            <a:r>
              <a:rPr lang="en-US" altLang="ja-JP" dirty="0" smtClean="0"/>
              <a:t>Pearson, President of 4G Americas</a:t>
            </a:r>
          </a:p>
          <a:p>
            <a:pPr lvl="1"/>
            <a:r>
              <a:rPr lang="en-US" altLang="ja-JP" dirty="0" smtClean="0"/>
              <a:t>5G </a:t>
            </a:r>
            <a:r>
              <a:rPr lang="en-US" altLang="ja-JP" dirty="0"/>
              <a:t>Forum:  Prof. </a:t>
            </a:r>
            <a:r>
              <a:rPr lang="en-US" altLang="ja-JP" dirty="0" err="1"/>
              <a:t>Youngnam</a:t>
            </a:r>
            <a:r>
              <a:rPr lang="en-US" altLang="ja-JP" dirty="0"/>
              <a:t> </a:t>
            </a:r>
            <a:r>
              <a:rPr lang="en-US" altLang="ja-JP" dirty="0" smtClean="0"/>
              <a:t>Han, Chairman of Steering Committee, 5G Forum</a:t>
            </a:r>
            <a:endParaRPr lang="en-US" altLang="ja-JP" dirty="0"/>
          </a:p>
          <a:p>
            <a:pPr lvl="1"/>
            <a:r>
              <a:rPr lang="en-US" altLang="ja-JP" dirty="0" smtClean="0"/>
              <a:t>5GMF</a:t>
            </a:r>
            <a:r>
              <a:rPr lang="en-US" altLang="ja-JP" dirty="0"/>
              <a:t>:  Dr. Akihiro </a:t>
            </a:r>
            <a:r>
              <a:rPr lang="en-US" altLang="ja-JP" dirty="0" err="1" smtClean="0"/>
              <a:t>Nakao</a:t>
            </a:r>
            <a:r>
              <a:rPr lang="en-US" altLang="ja-JP" dirty="0" smtClean="0"/>
              <a:t>, Chairman of Network Architecture Committee, 5GMF</a:t>
            </a:r>
            <a:br>
              <a:rPr lang="en-US" altLang="ja-JP" dirty="0" smtClean="0"/>
            </a:br>
            <a:r>
              <a:rPr lang="en-US" altLang="ja-JP" dirty="0" smtClean="0"/>
              <a:t>              </a:t>
            </a:r>
            <a:r>
              <a:rPr lang="en-US" altLang="ja-JP" dirty="0"/>
              <a:t>Mr. </a:t>
            </a:r>
            <a:r>
              <a:rPr lang="en-US" altLang="ja-JP" dirty="0" err="1"/>
              <a:t>Takaharu</a:t>
            </a:r>
            <a:r>
              <a:rPr lang="en-US" altLang="ja-JP" dirty="0"/>
              <a:t> Nakamura, </a:t>
            </a:r>
            <a:r>
              <a:rPr lang="en-US" altLang="ja-JP" dirty="0" smtClean="0"/>
              <a:t>Acting Chairman </a:t>
            </a:r>
            <a:r>
              <a:rPr lang="en-US" altLang="ja-JP" dirty="0"/>
              <a:t>of </a:t>
            </a:r>
            <a:r>
              <a:rPr lang="en-US" altLang="ja-JP" dirty="0" smtClean="0"/>
              <a:t>Technical Committee</a:t>
            </a:r>
            <a:r>
              <a:rPr lang="en-US" altLang="ja-JP" dirty="0"/>
              <a:t>, 5GMF </a:t>
            </a:r>
          </a:p>
          <a:p>
            <a:pPr lvl="1"/>
            <a:r>
              <a:rPr lang="en-US" altLang="ja-JP" dirty="0" smtClean="0"/>
              <a:t>5GPPP</a:t>
            </a:r>
            <a:r>
              <a:rPr lang="en-US" altLang="ja-JP" dirty="0"/>
              <a:t>:  Dr. Werner </a:t>
            </a:r>
            <a:r>
              <a:rPr lang="en-US" altLang="ja-JP" dirty="0" smtClean="0"/>
              <a:t>Mohr, </a:t>
            </a:r>
            <a:r>
              <a:rPr lang="en-US" altLang="ja-JP" dirty="0"/>
              <a:t>Chairman of  the board of 5G Infrastructure Association</a:t>
            </a:r>
          </a:p>
          <a:p>
            <a:pPr lvl="1"/>
            <a:r>
              <a:rPr lang="en-US" altLang="ja-JP" dirty="0" smtClean="0"/>
              <a:t>IMT-2020(5G</a:t>
            </a:r>
            <a:r>
              <a:rPr lang="en-US" altLang="ja-JP" dirty="0"/>
              <a:t>) PG:  Ms. Hu </a:t>
            </a:r>
            <a:r>
              <a:rPr lang="en-US" altLang="ja-JP" dirty="0" err="1" smtClean="0"/>
              <a:t>Jinling</a:t>
            </a:r>
            <a:r>
              <a:rPr lang="en-US" altLang="ja-JP" dirty="0" smtClean="0"/>
              <a:t>, CATT Delegate in IMT-2020(5G) PG</a:t>
            </a:r>
            <a:endParaRPr lang="en-US" altLang="ja-JP" dirty="0"/>
          </a:p>
          <a:p>
            <a:pPr lvl="1"/>
            <a:r>
              <a:rPr lang="en-US" altLang="ja-JP" dirty="0" smtClean="0"/>
              <a:t>NGMN</a:t>
            </a:r>
            <a:r>
              <a:rPr lang="en-US" altLang="ja-JP" dirty="0"/>
              <a:t>: Mr. Klaus </a:t>
            </a:r>
            <a:r>
              <a:rPr lang="en-US" altLang="ja-JP" dirty="0" err="1" smtClean="0"/>
              <a:t>Moschner</a:t>
            </a:r>
            <a:r>
              <a:rPr lang="en-US" altLang="ja-JP" dirty="0" smtClean="0"/>
              <a:t>, NGMN Office</a:t>
            </a:r>
          </a:p>
          <a:p>
            <a:pPr lvl="1"/>
            <a:r>
              <a:rPr lang="en-US" altLang="ja-JP" dirty="0" smtClean="0"/>
              <a:t>ATIS</a:t>
            </a:r>
            <a:r>
              <a:rPr lang="ja-JP" altLang="en-US" dirty="0"/>
              <a:t> </a:t>
            </a:r>
            <a:r>
              <a:rPr lang="en-US" altLang="ja-JP" dirty="0" smtClean="0"/>
              <a:t>(Oral presentation)</a:t>
            </a:r>
          </a:p>
          <a:p>
            <a:pPr lvl="1"/>
            <a:r>
              <a:rPr lang="en-US" altLang="ja-JP" dirty="0"/>
              <a:t>IEEE(Oral presentation)</a:t>
            </a:r>
          </a:p>
          <a:p>
            <a:pPr lvl="1"/>
            <a:r>
              <a:rPr lang="en-US" altLang="ja-JP" dirty="0" smtClean="0"/>
              <a:t>TIA</a:t>
            </a:r>
            <a:r>
              <a:rPr lang="en-US" altLang="ja-JP" dirty="0"/>
              <a:t>(Oral presentation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0"/>
            <a:r>
              <a:rPr lang="en-US" altLang="ja-JP" dirty="0" smtClean="0"/>
              <a:t>Discussion </a:t>
            </a:r>
            <a:r>
              <a:rPr lang="en-US" altLang="ja-JP" dirty="0"/>
              <a:t>on future collaboration among GSC members and 5G related organizations</a:t>
            </a:r>
            <a:endParaRPr lang="ja-JP" altLang="ja-JP" sz="3200" dirty="0"/>
          </a:p>
          <a:p>
            <a:pPr lvl="1"/>
            <a:r>
              <a:rPr lang="en-US" altLang="ja-JP" dirty="0"/>
              <a:t>Harmonization on study results of the organizations, e.g. use cases, requirements;</a:t>
            </a:r>
            <a:endParaRPr lang="ja-JP" altLang="ja-JP" sz="2800" dirty="0"/>
          </a:p>
          <a:p>
            <a:pPr lvl="1"/>
            <a:r>
              <a:rPr lang="en-US" altLang="ja-JP" dirty="0"/>
              <a:t>Harmonization on spectrum aspects;</a:t>
            </a:r>
            <a:endParaRPr lang="ja-JP" altLang="ja-JP" sz="2800" dirty="0"/>
          </a:p>
          <a:p>
            <a:pPr lvl="1"/>
            <a:r>
              <a:rPr lang="en-US" altLang="ja-JP" dirty="0"/>
              <a:t>Way forward for network aspects; and</a:t>
            </a:r>
            <a:endParaRPr lang="ja-JP" altLang="ja-JP" sz="2800" dirty="0"/>
          </a:p>
          <a:p>
            <a:pPr lvl="1"/>
            <a:r>
              <a:rPr lang="en-US" altLang="ja-JP" dirty="0"/>
              <a:t>Others.</a:t>
            </a:r>
            <a:endParaRPr lang="ja-JP" altLang="ja-JP" sz="2800" dirty="0"/>
          </a:p>
          <a:p>
            <a:pPr lvl="0"/>
            <a:r>
              <a:rPr lang="en-US" altLang="ja-JP" dirty="0"/>
              <a:t>Summary of the session</a:t>
            </a:r>
            <a:endParaRPr lang="ja-JP" altLang="ja-JP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of 5G Activities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Variety of use cases have been proposed in the 5G related organizations and much commonalities can be seen</a:t>
            </a:r>
          </a:p>
          <a:p>
            <a:r>
              <a:rPr kumimoji="1" lang="en-US" altLang="ja-JP" dirty="0" smtClean="0"/>
              <a:t>Major use cases are categorized to;</a:t>
            </a:r>
          </a:p>
          <a:p>
            <a:pPr lvl="1"/>
            <a:r>
              <a:rPr kumimoji="1" lang="en-US" altLang="ja-JP" dirty="0" smtClean="0"/>
              <a:t>Enhanced Mobile Broadband</a:t>
            </a:r>
          </a:p>
          <a:p>
            <a:pPr lvl="1"/>
            <a:r>
              <a:rPr kumimoji="1" lang="en-US" altLang="ja-JP" dirty="0" smtClean="0"/>
              <a:t>Massive machine type communications</a:t>
            </a:r>
          </a:p>
          <a:p>
            <a:pPr lvl="1"/>
            <a:r>
              <a:rPr kumimoji="1" lang="en-US" altLang="ja-JP" dirty="0" smtClean="0"/>
              <a:t>Ultra reliable and low latency communications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67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Requirements/capabilities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19725"/>
            <a:ext cx="10515600" cy="1429801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KPI and value are almost aligned among 5G related organizations</a:t>
            </a:r>
          </a:p>
          <a:p>
            <a:r>
              <a:rPr kumimoji="1" lang="en-US" altLang="ja-JP" dirty="0" smtClean="0"/>
              <a:t>Detailed requirements and evaluation methodologies will be defined in ITU-R WP5D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and 3GPP in 2016</a:t>
            </a:r>
          </a:p>
        </p:txBody>
      </p:sp>
      <p:pic>
        <p:nvPicPr>
          <p:cNvPr id="5" name="Picture 2" descr="C:\Users\Robert.cooper\AppData\Local\Microsoft\Windows\Temporary Internet Files\Content.Outlook\1JROWM5E\Evolution figure_rev6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96" y="2849526"/>
            <a:ext cx="4421008" cy="3655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8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Radio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Variety of technical proposals provided</a:t>
            </a:r>
          </a:p>
          <a:p>
            <a:r>
              <a:rPr kumimoji="1" lang="en-US" altLang="ja-JP" dirty="0" smtClean="0"/>
              <a:t>Big interests in technologies on;</a:t>
            </a:r>
          </a:p>
          <a:p>
            <a:pPr lvl="1"/>
            <a:r>
              <a:rPr kumimoji="1" lang="en-US" altLang="ja-JP" dirty="0" smtClean="0"/>
              <a:t>higher spectrum band, cm/mm wave, such as massive MIMO</a:t>
            </a:r>
          </a:p>
          <a:p>
            <a:pPr lvl="1"/>
            <a:r>
              <a:rPr kumimoji="1" lang="en-US" altLang="ja-JP" dirty="0" smtClean="0"/>
              <a:t>New waveform</a:t>
            </a:r>
          </a:p>
          <a:p>
            <a:pPr lvl="1"/>
            <a:r>
              <a:rPr kumimoji="1" lang="en-US" altLang="ja-JP" dirty="0" smtClean="0"/>
              <a:t>Heterogeneous multi-RAT interworking</a:t>
            </a:r>
          </a:p>
          <a:p>
            <a:pPr lvl="1"/>
            <a:r>
              <a:rPr kumimoji="1" lang="en-US" altLang="ja-JP" dirty="0" smtClean="0"/>
              <a:t>Further enhancements from 4G technologies such as M2M, D2D</a:t>
            </a:r>
          </a:p>
          <a:p>
            <a:pPr lvl="1"/>
            <a:r>
              <a:rPr kumimoji="1" lang="en-US" altLang="ja-JP" dirty="0" err="1" smtClean="0"/>
              <a:t>etc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97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Network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Variety of technical proposals provided</a:t>
            </a:r>
          </a:p>
          <a:p>
            <a:r>
              <a:rPr kumimoji="1" lang="en-US" altLang="ja-JP" dirty="0"/>
              <a:t>Big interests in technologies for;</a:t>
            </a:r>
          </a:p>
          <a:p>
            <a:pPr lvl="1"/>
            <a:r>
              <a:rPr kumimoji="1" lang="en-US" altLang="ja-JP" dirty="0" smtClean="0"/>
              <a:t>SDN/NFV can be baseline for 5G network</a:t>
            </a:r>
          </a:p>
          <a:p>
            <a:pPr lvl="1"/>
            <a:r>
              <a:rPr kumimoji="1" lang="en-US" altLang="ja-JP" dirty="0" smtClean="0"/>
              <a:t>Slicing</a:t>
            </a:r>
          </a:p>
          <a:p>
            <a:pPr lvl="1"/>
            <a:r>
              <a:rPr kumimoji="1" lang="en-US" altLang="ja-JP" dirty="0" smtClean="0"/>
              <a:t>Mobile edge computing</a:t>
            </a:r>
          </a:p>
          <a:p>
            <a:pPr lvl="1"/>
            <a:r>
              <a:rPr kumimoji="1" lang="en-US" altLang="ja-JP" dirty="0" err="1"/>
              <a:t>Fronhaul</a:t>
            </a:r>
            <a:r>
              <a:rPr kumimoji="1" lang="en-US" altLang="ja-JP" dirty="0"/>
              <a:t>/backhaul</a:t>
            </a:r>
          </a:p>
          <a:p>
            <a:pPr lvl="1"/>
            <a:r>
              <a:rPr kumimoji="1" lang="en-US" altLang="ja-JP" dirty="0" smtClean="0"/>
              <a:t>Security</a:t>
            </a:r>
          </a:p>
          <a:p>
            <a:pPr lvl="1"/>
            <a:r>
              <a:rPr kumimoji="1" lang="en-US" altLang="ja-JP" smtClean="0"/>
              <a:t>ICN/CCN</a:t>
            </a:r>
            <a:endParaRPr kumimoji="1" lang="en-US" altLang="ja-JP" dirty="0" smtClean="0"/>
          </a:p>
          <a:p>
            <a:r>
              <a:rPr kumimoji="1" lang="en-US" altLang="ja-JP" dirty="0"/>
              <a:t>SDOs have already started some projects including gap analysis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00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Spectrum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Need new spectrum bands for 5G in WRC-19</a:t>
            </a:r>
          </a:p>
          <a:p>
            <a:r>
              <a:rPr kumimoji="1" lang="en-US" altLang="ja-JP" dirty="0" smtClean="0"/>
              <a:t>Identification of new spectrum bands is under discussion</a:t>
            </a:r>
          </a:p>
          <a:p>
            <a:r>
              <a:rPr kumimoji="1" lang="en-US" altLang="ja-JP" dirty="0" smtClean="0"/>
              <a:t>Some limited amount of spectrum may be available by </a:t>
            </a:r>
            <a:r>
              <a:rPr kumimoji="1" lang="en-US" altLang="ja-JP" dirty="0" err="1" smtClean="0"/>
              <a:t>refarming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78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EA650E-6C45-4E85-8F28-A2E141488B46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538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Leadership of IMT-2020/5G Strategic Session</vt:lpstr>
      <vt:lpstr>Agenda</vt:lpstr>
      <vt:lpstr>Summary of 5G Activities</vt:lpstr>
      <vt:lpstr>Use cases</vt:lpstr>
      <vt:lpstr>Requirements/capabilities</vt:lpstr>
      <vt:lpstr>Radio Technologies</vt:lpstr>
      <vt:lpstr>Network Technologies</vt:lpstr>
      <vt:lpstr>Spectrum</vt:lpstr>
      <vt:lpstr>Summary of Future Collaboration</vt:lpstr>
      <vt:lpstr>Collaboration for harmonization on study results of the organizations</vt:lpstr>
      <vt:lpstr>Collaboration for spectrum aspects</vt:lpstr>
      <vt:lpstr>Collaboration for network aspects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92</cp:revision>
  <cp:lastPrinted>2015-06-10T09:33:51Z</cp:lastPrinted>
  <dcterms:created xsi:type="dcterms:W3CDTF">2015-04-30T14:38:43Z</dcterms:created>
  <dcterms:modified xsi:type="dcterms:W3CDTF">2015-07-17T12:53:09Z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