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7" r:id="rId5"/>
    <p:sldId id="258" r:id="rId6"/>
    <p:sldId id="262" r:id="rId7"/>
    <p:sldId id="263" r:id="rId8"/>
    <p:sldId id="264" r:id="rId9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8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20/07/2015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55740"/>
            <a:ext cx="2232991" cy="365125"/>
          </a:xfrm>
        </p:spPr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5129424"/>
            <a:ext cx="1131832" cy="147412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3107199"/>
            <a:ext cx="9144000" cy="15045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Report of the Critical Communications Session</a:t>
            </a: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Dr. Farrokh Khatibi (ATIS)</a:t>
            </a:r>
            <a:endParaRPr lang="en-US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</a:rPr>
              <a:t>Director of </a:t>
            </a:r>
            <a:r>
              <a:rPr lang="en-US" b="1" dirty="0" smtClean="0">
                <a:latin typeface="Calibri" panose="020F0502020204030204" pitchFamily="34" charset="0"/>
              </a:rPr>
              <a:t>Engineering, Qualcomm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487388"/>
              </p:ext>
            </p:extLst>
          </p:nvPr>
        </p:nvGraphicFramePr>
        <p:xfrm>
          <a:off x="4019350" y="554555"/>
          <a:ext cx="7629311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264"/>
                <a:gridCol w="594504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GSC-19_021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smtClean="0"/>
                        <a:t>(Rev.1)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ATIS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Farrokh </a:t>
                      </a:r>
                      <a:r>
                        <a:rPr lang="en-US" dirty="0" smtClean="0"/>
                        <a:t>Khatibi,</a:t>
                      </a:r>
                      <a:r>
                        <a:rPr lang="en-US" baseline="0" dirty="0" smtClean="0"/>
                        <a:t> Qualcomm (fkhatibi@qti.qualcomm.com)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6.2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6974" y="1136387"/>
            <a:ext cx="9651822" cy="530416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Agenda </a:t>
            </a:r>
            <a:r>
              <a:rPr lang="en-US" dirty="0"/>
              <a:t>and Critical </a:t>
            </a:r>
            <a:r>
              <a:rPr lang="en-US" dirty="0" smtClean="0"/>
              <a:t>Communications </a:t>
            </a:r>
            <a:r>
              <a:rPr lang="en-US" dirty="0"/>
              <a:t>Overview </a:t>
            </a:r>
          </a:p>
          <a:p>
            <a:pPr lvl="1"/>
            <a:r>
              <a:rPr lang="en-US" dirty="0" smtClean="0"/>
              <a:t>Farrokh </a:t>
            </a:r>
            <a:r>
              <a:rPr lang="en-US" dirty="0"/>
              <a:t>Khatibi, </a:t>
            </a:r>
            <a:r>
              <a:rPr lang="en-US" dirty="0" smtClean="0"/>
              <a:t>ATIS, Session </a:t>
            </a:r>
            <a:r>
              <a:rPr lang="en-US" dirty="0"/>
              <a:t>Chair (</a:t>
            </a:r>
            <a:r>
              <a:rPr lang="en-US" dirty="0" smtClean="0"/>
              <a:t>GSC-19_100)</a:t>
            </a:r>
            <a:endParaRPr lang="en-US" dirty="0"/>
          </a:p>
          <a:p>
            <a:r>
              <a:rPr lang="en-US" dirty="0" smtClean="0"/>
              <a:t>Invited Guest Presentations</a:t>
            </a:r>
            <a:endParaRPr lang="en-US" dirty="0"/>
          </a:p>
          <a:p>
            <a:pPr lvl="1"/>
            <a:r>
              <a:rPr lang="en-US" dirty="0" smtClean="0"/>
              <a:t>Erik </a:t>
            </a:r>
            <a:r>
              <a:rPr lang="en-US" dirty="0" err="1" smtClean="0"/>
              <a:t>Guttman</a:t>
            </a:r>
            <a:r>
              <a:rPr lang="en-US" dirty="0"/>
              <a:t>, 3GPP SA Chair (</a:t>
            </a:r>
            <a:r>
              <a:rPr lang="en-US" dirty="0" smtClean="0"/>
              <a:t>GSC-19_101)</a:t>
            </a:r>
          </a:p>
          <a:p>
            <a:pPr lvl="1"/>
            <a:r>
              <a:rPr lang="en-US" dirty="0" smtClean="0"/>
              <a:t>Andy Thiessen, NTIA </a:t>
            </a:r>
            <a:r>
              <a:rPr lang="en-US" dirty="0"/>
              <a:t>ITS.P (</a:t>
            </a:r>
            <a:r>
              <a:rPr lang="en-US" dirty="0" smtClean="0"/>
              <a:t>GSC-19_102)</a:t>
            </a:r>
          </a:p>
          <a:p>
            <a:pPr lvl="1"/>
            <a:r>
              <a:rPr lang="en-US" dirty="0" smtClean="0"/>
              <a:t>Phil </a:t>
            </a:r>
            <a:r>
              <a:rPr lang="en-US" dirty="0" err="1"/>
              <a:t>Kidner</a:t>
            </a:r>
            <a:r>
              <a:rPr lang="en-US" dirty="0"/>
              <a:t>, TCCA (</a:t>
            </a:r>
            <a:r>
              <a:rPr lang="en-US" dirty="0" smtClean="0"/>
              <a:t>GSC-19_103)</a:t>
            </a:r>
            <a:endParaRPr lang="en-US" dirty="0"/>
          </a:p>
          <a:p>
            <a:pPr lvl="1"/>
            <a:r>
              <a:rPr lang="en-US" dirty="0" smtClean="0"/>
              <a:t>Chantal </a:t>
            </a:r>
            <a:r>
              <a:rPr lang="en-US" dirty="0" err="1"/>
              <a:t>Bonardi</a:t>
            </a:r>
            <a:r>
              <a:rPr lang="en-US" dirty="0"/>
              <a:t>, GSC EM TF Chair (</a:t>
            </a:r>
            <a:r>
              <a:rPr lang="en-US" dirty="0" smtClean="0"/>
              <a:t>GSC-19_104a and GSC-19_104b) </a:t>
            </a:r>
            <a:endParaRPr lang="en-US" dirty="0"/>
          </a:p>
          <a:p>
            <a:r>
              <a:rPr lang="en-US" dirty="0" smtClean="0"/>
              <a:t>GSC Member Presentations</a:t>
            </a:r>
          </a:p>
          <a:p>
            <a:pPr lvl="1"/>
            <a:r>
              <a:rPr lang="en-US" dirty="0" smtClean="0"/>
              <a:t>ARIB, Toshihiro Matsuzaka/</a:t>
            </a:r>
            <a:r>
              <a:rPr lang="en-US" dirty="0" err="1" smtClean="0"/>
              <a:t>Keigo</a:t>
            </a:r>
            <a:r>
              <a:rPr lang="en-US" dirty="0"/>
              <a:t> Hasegawa (</a:t>
            </a:r>
            <a:r>
              <a:rPr lang="en-US" dirty="0" smtClean="0"/>
              <a:t>GSC-19_105)</a:t>
            </a:r>
          </a:p>
          <a:p>
            <a:pPr lvl="1"/>
            <a:r>
              <a:rPr lang="en-US" dirty="0" smtClean="0"/>
              <a:t>ATIS</a:t>
            </a:r>
            <a:r>
              <a:rPr lang="en-US" dirty="0"/>
              <a:t>, Farrokh Khatibi (</a:t>
            </a:r>
            <a:r>
              <a:rPr lang="en-US" dirty="0" smtClean="0"/>
              <a:t>GSC-19_106)</a:t>
            </a:r>
            <a:endParaRPr lang="en-US" dirty="0"/>
          </a:p>
          <a:p>
            <a:pPr lvl="1"/>
            <a:r>
              <a:rPr lang="en-US" dirty="0" smtClean="0"/>
              <a:t>ETSI</a:t>
            </a:r>
            <a:r>
              <a:rPr lang="en-US" dirty="0"/>
              <a:t>, Adrian Scrase (</a:t>
            </a:r>
            <a:r>
              <a:rPr lang="en-US" dirty="0" smtClean="0"/>
              <a:t>GSC-19_107)</a:t>
            </a:r>
          </a:p>
          <a:p>
            <a:pPr lvl="1"/>
            <a:r>
              <a:rPr lang="en-US" dirty="0" smtClean="0"/>
              <a:t>IEEE, Kevin </a:t>
            </a:r>
            <a:r>
              <a:rPr lang="en-US" dirty="0"/>
              <a:t>Lu (</a:t>
            </a:r>
            <a:r>
              <a:rPr lang="en-US" dirty="0" smtClean="0"/>
              <a:t>GSC-19_108)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ITU</a:t>
            </a:r>
            <a:r>
              <a:rPr lang="en-US" dirty="0"/>
              <a:t>, Leo </a:t>
            </a:r>
            <a:r>
              <a:rPr lang="en-US" dirty="0" smtClean="0"/>
              <a:t>Lehmann/Colin </a:t>
            </a:r>
            <a:r>
              <a:rPr lang="en-US" dirty="0"/>
              <a:t>Langtry (</a:t>
            </a:r>
            <a:r>
              <a:rPr lang="en-US" dirty="0" smtClean="0"/>
              <a:t>GSC-19_109)</a:t>
            </a:r>
          </a:p>
          <a:p>
            <a:pPr lvl="1"/>
            <a:r>
              <a:rPr lang="en-US" dirty="0" smtClean="0"/>
              <a:t>TIA, Stephanie </a:t>
            </a:r>
            <a:r>
              <a:rPr lang="en-US" dirty="0"/>
              <a:t>Montgomery (</a:t>
            </a:r>
            <a:r>
              <a:rPr lang="en-US" dirty="0" smtClean="0"/>
              <a:t>GSC-19_110)</a:t>
            </a:r>
            <a:endParaRPr lang="en-US" dirty="0"/>
          </a:p>
          <a:p>
            <a:pPr lvl="1"/>
            <a:r>
              <a:rPr lang="en-US" dirty="0" smtClean="0"/>
              <a:t>TTA</a:t>
            </a:r>
            <a:r>
              <a:rPr lang="en-US" dirty="0"/>
              <a:t>, </a:t>
            </a:r>
            <a:r>
              <a:rPr lang="en-US" dirty="0" err="1"/>
              <a:t>Daejung</a:t>
            </a:r>
            <a:r>
              <a:rPr lang="en-US" dirty="0"/>
              <a:t> Kim (</a:t>
            </a:r>
            <a:r>
              <a:rPr lang="en-US" dirty="0" smtClean="0"/>
              <a:t>GSC-19_111)</a:t>
            </a:r>
          </a:p>
          <a:p>
            <a:pPr lvl="1"/>
            <a:r>
              <a:rPr lang="pt-BR" dirty="0"/>
              <a:t>TTC, Hiroshi </a:t>
            </a:r>
            <a:r>
              <a:rPr lang="pt-BR" dirty="0" smtClean="0"/>
              <a:t>Hamano )</a:t>
            </a:r>
            <a:r>
              <a:rPr lang="en-US" dirty="0"/>
              <a:t> </a:t>
            </a:r>
            <a:r>
              <a:rPr lang="en-US" dirty="0" smtClean="0"/>
              <a:t>GSC-19_112)</a:t>
            </a:r>
            <a:endParaRPr lang="en-US" dirty="0"/>
          </a:p>
          <a:p>
            <a:r>
              <a:rPr lang="en-US" dirty="0" smtClean="0"/>
              <a:t>Panel </a:t>
            </a:r>
            <a:r>
              <a:rPr lang="en-US" dirty="0"/>
              <a:t>Discussion </a:t>
            </a:r>
            <a:r>
              <a:rPr lang="en-US" dirty="0" smtClean="0"/>
              <a:t>and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Critical Communications Session Summary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Primary focus of the session was on Public Safety.</a:t>
            </a:r>
          </a:p>
          <a:p>
            <a:r>
              <a:rPr lang="en-US" dirty="0" smtClean="0"/>
              <a:t>Reviewed the </a:t>
            </a:r>
            <a:r>
              <a:rPr lang="en-US" dirty="0"/>
              <a:t>global activities in the Public Safety </a:t>
            </a:r>
            <a:r>
              <a:rPr lang="en-US" dirty="0" smtClean="0"/>
              <a:t>ecosystem.</a:t>
            </a:r>
          </a:p>
          <a:p>
            <a:pPr lvl="1"/>
            <a:r>
              <a:rPr lang="en-US" dirty="0" smtClean="0"/>
              <a:t>Presentations by the 3GPP SA Chair</a:t>
            </a:r>
            <a:r>
              <a:rPr lang="en-US" dirty="0"/>
              <a:t>, </a:t>
            </a:r>
            <a:r>
              <a:rPr lang="en-US" dirty="0" smtClean="0"/>
              <a:t>NTIA/ITS.P Division Chief, and the TCCA CEO highlighted the ongoing activities in both the LTE broadband and Land Mobile Radio (LMR) public safety systems.</a:t>
            </a:r>
            <a:endParaRPr lang="en-US" dirty="0"/>
          </a:p>
          <a:p>
            <a:r>
              <a:rPr lang="en-US" dirty="0" smtClean="0"/>
              <a:t>The GSC-EM </a:t>
            </a:r>
            <a:r>
              <a:rPr lang="en-US" dirty="0"/>
              <a:t>Task Force </a:t>
            </a:r>
            <a:r>
              <a:rPr lang="en-US" dirty="0" err="1" smtClean="0"/>
              <a:t>Convenor</a:t>
            </a:r>
            <a:r>
              <a:rPr lang="en-US" dirty="0" smtClean="0"/>
              <a:t> highlighted activities in individual-to-authorities (</a:t>
            </a:r>
            <a:r>
              <a:rPr lang="en-US" dirty="0" err="1" smtClean="0"/>
              <a:t>i_to_a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Report of the GSC Task Force on Emergency Communications is available in GSC-19_104b. Please feel free to share with anyone interested and provide feedback to Chantal </a:t>
            </a:r>
            <a:r>
              <a:rPr lang="en-US" dirty="0" err="1"/>
              <a:t>Bonardi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GSC </a:t>
            </a:r>
            <a:r>
              <a:rPr lang="en-US" dirty="0" smtClean="0"/>
              <a:t>members presented the latest CC activities in their regions since GSC-18 covering the four elements of CC (</a:t>
            </a:r>
            <a:r>
              <a:rPr lang="en-US" dirty="0" err="1" smtClean="0"/>
              <a:t>i_to_a</a:t>
            </a:r>
            <a:r>
              <a:rPr lang="en-US" dirty="0" smtClean="0"/>
              <a:t>, </a:t>
            </a:r>
            <a:r>
              <a:rPr lang="en-US" dirty="0" err="1" smtClean="0"/>
              <a:t>a_to_i</a:t>
            </a:r>
            <a:r>
              <a:rPr lang="en-US" dirty="0" smtClean="0"/>
              <a:t>, </a:t>
            </a:r>
            <a:r>
              <a:rPr lang="en-US" dirty="0" err="1" smtClean="0"/>
              <a:t>a_to_a</a:t>
            </a:r>
            <a:r>
              <a:rPr lang="en-US" dirty="0" smtClean="0"/>
              <a:t>, and </a:t>
            </a:r>
            <a:r>
              <a:rPr lang="en-US" dirty="0" err="1" smtClean="0"/>
              <a:t>i_to_i</a:t>
            </a:r>
            <a:r>
              <a:rPr lang="en-US" dirty="0" smtClean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6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Critical Communications Session Summary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Conducted a panel discussion on how to improve the CC work progress:</a:t>
            </a:r>
          </a:p>
          <a:p>
            <a:pPr lvl="1"/>
            <a:r>
              <a:rPr lang="en-US" dirty="0" smtClean="0"/>
              <a:t>There is a strong desire </a:t>
            </a:r>
            <a:r>
              <a:rPr lang="en-US" dirty="0"/>
              <a:t>by many of the GSC members for a global set of common public safety specifications in </a:t>
            </a:r>
            <a:r>
              <a:rPr lang="en-US" dirty="0" smtClean="0"/>
              <a:t>3GPP as soon as possible.</a:t>
            </a:r>
          </a:p>
          <a:p>
            <a:pPr lvl="1"/>
            <a:r>
              <a:rPr lang="en-US" dirty="0" smtClean="0"/>
              <a:t>LMR systems continue to be deployed and will be maintained for decades to come. It is critical to ensure interoperability between the LMR systems and the LTE broadband systems.</a:t>
            </a:r>
          </a:p>
          <a:p>
            <a:pPr lvl="2"/>
            <a:r>
              <a:rPr lang="en-US" dirty="0" smtClean="0"/>
              <a:t>It is recommended that various regions collaborate with each other to define a single interface to the LTE broadband system.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smtClean="0"/>
              <a:t>This </a:t>
            </a:r>
            <a:r>
              <a:rPr lang="en-US" dirty="0"/>
              <a:t>LMR-LTE interoperability work should begin outside 3GPP to minimize the impact on the existing 3GPP work progress.</a:t>
            </a:r>
          </a:p>
          <a:p>
            <a:pPr lvl="2"/>
            <a:r>
              <a:rPr lang="en-US" dirty="0" smtClean="0"/>
              <a:t>It is recommended for this work to be completed in 3GPP R13/R14.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4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Critical Communications Session Summary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Conducted a panel discussion on how to improve the CC work progress:</a:t>
            </a:r>
          </a:p>
          <a:p>
            <a:pPr lvl="1"/>
            <a:r>
              <a:rPr lang="en-US" dirty="0" smtClean="0"/>
              <a:t>Several regions indicated a desire for a global and common spectrum for public safety.</a:t>
            </a:r>
          </a:p>
          <a:p>
            <a:pPr lvl="1"/>
            <a:r>
              <a:rPr lang="en-US" dirty="0" smtClean="0"/>
              <a:t>Several regions reported that they will soon start their public safety activities pending resolving spectrum, financial, and regulatory issues.</a:t>
            </a:r>
          </a:p>
          <a:p>
            <a:pPr lvl="1"/>
            <a:r>
              <a:rPr lang="en-US" dirty="0" smtClean="0"/>
              <a:t>There are characteristics of “5G” that are beneficial to CC (e.g., reduced latency, reliability, resilience, etc.).</a:t>
            </a:r>
          </a:p>
          <a:p>
            <a:pPr lvl="2"/>
            <a:r>
              <a:rPr lang="en-US" dirty="0" smtClean="0"/>
              <a:t>The CC community was encouraged to provide input on 5G requirements.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C7A237-B65E-4BD3-AE65-07F50FF58354}"/>
</file>

<file path=customXml/itemProps2.xml><?xml version="1.0" encoding="utf-8"?>
<ds:datastoreItem xmlns:ds="http://schemas.openxmlformats.org/officeDocument/2006/customXml" ds:itemID="{BBE9B659-C4AC-4937-97CD-B8624FBBF4D2}"/>
</file>

<file path=customXml/itemProps3.xml><?xml version="1.0" encoding="utf-8"?>
<ds:datastoreItem xmlns:ds="http://schemas.openxmlformats.org/officeDocument/2006/customXml" ds:itemID="{0025E2F0-A537-4337-A3E3-32201B88F6E3}"/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522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Agenda</vt:lpstr>
      <vt:lpstr>Critical Communications Session Summary (1)</vt:lpstr>
      <vt:lpstr>Critical Communications Session Summary (2)</vt:lpstr>
      <vt:lpstr>Critical Communications Session Summary (3)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Daily, Honora</cp:lastModifiedBy>
  <cp:revision>107</cp:revision>
  <cp:lastPrinted>2015-06-10T09:33:51Z</cp:lastPrinted>
  <dcterms:created xsi:type="dcterms:W3CDTF">2015-04-30T14:38:43Z</dcterms:created>
  <dcterms:modified xsi:type="dcterms:W3CDTF">2015-07-20T08:40:43Z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  <property fmtid="{D5CDD505-2E9C-101B-9397-08002B2CF9AE}" pid="3" name="_NewReviewCycle">
    <vt:lpwstr/>
  </property>
</Properties>
</file>