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57" r:id="rId5"/>
    <p:sldId id="258" r:id="rId6"/>
    <p:sldId id="262" r:id="rId7"/>
    <p:sldId id="263" r:id="rId8"/>
    <p:sldId id="264" r:id="rId9"/>
  </p:sldIdLst>
  <p:sldSz cx="12192000" cy="6858000"/>
  <p:notesSz cx="6794500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 snapToGrid="0">
      <p:cViewPr varScale="1">
        <p:scale>
          <a:sx n="55" d="100"/>
          <a:sy n="55" d="100"/>
        </p:scale>
        <p:origin x="78" y="5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1" d="100"/>
          <a:sy n="101" d="100"/>
        </p:scale>
        <p:origin x="259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35B21E-7893-4014-8E1A-CD496E75C258}" type="datetimeFigureOut">
              <a:rPr lang="en-US" smtClean="0"/>
              <a:t>20/07/2015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DEDF8D-EF40-423C-A17D-6ACCC54CA1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1727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27A926-2A52-4201-A14B-F933CE9BDB64}" type="datetimeFigureOut">
              <a:rPr lang="en-US" smtClean="0"/>
              <a:t>20/07/2015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969352-9285-4CF1-8AEC-80889BB30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616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3B07-8D71-4D6F-88CD-68FEDB672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348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07963"/>
            <a:ext cx="10515600" cy="963111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19726"/>
            <a:ext cx="10515600" cy="46223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455740"/>
            <a:ext cx="2232991" cy="365125"/>
          </a:xfrm>
        </p:spPr>
        <p:txBody>
          <a:bodyPr/>
          <a:lstStyle/>
          <a:p>
            <a:fld id="{C9663B07-8D71-4D6F-88CD-68FEDB672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6004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3B07-8D71-4D6F-88CD-68FEDB672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795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3B07-8D71-4D6F-88CD-68FEDB672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854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3B07-8D71-4D6F-88CD-68FEDB672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66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3B07-8D71-4D6F-88CD-68FEDB672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94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3B07-8D71-4D6F-88CD-68FEDB672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986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3B07-8D71-4D6F-88CD-68FEDB672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920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3B07-8D71-4D6F-88CD-68FEDB672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449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3B07-8D71-4D6F-88CD-68FEDB672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81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3B07-8D71-4D6F-88CD-68FEDB672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179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19" t="77725" r="2931" b="4433"/>
          <a:stretch/>
        </p:blipFill>
        <p:spPr>
          <a:xfrm>
            <a:off x="10771252" y="5707062"/>
            <a:ext cx="1332689" cy="10408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" t="41540" r="73048" b="4600"/>
          <a:stretch/>
        </p:blipFill>
        <p:spPr>
          <a:xfrm>
            <a:off x="120498" y="5129424"/>
            <a:ext cx="1131832" cy="147412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63B07-8D71-4D6F-88CD-68FEDB672AD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5"/>
          <p:cNvSpPr txBox="1">
            <a:spLocks/>
          </p:cNvSpPr>
          <p:nvPr userDrawn="1"/>
        </p:nvSpPr>
        <p:spPr>
          <a:xfrm>
            <a:off x="88414" y="6491250"/>
            <a:ext cx="2906949" cy="37196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GSC-19 Meeting, 15-16 July 2015, Geneva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938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0" y="129746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latin typeface="Calibri" panose="020F0502020204030204" pitchFamily="34" charset="0"/>
              </a:rPr>
              <a:t/>
            </a:r>
            <a:br>
              <a:rPr lang="en-US" sz="2800" b="1" dirty="0" smtClean="0">
                <a:latin typeface="Calibri" panose="020F0502020204030204" pitchFamily="34" charset="0"/>
              </a:rPr>
            </a:br>
            <a:r>
              <a:rPr lang="en-US" sz="2800" b="1" dirty="0" smtClean="0">
                <a:latin typeface="Calibri" panose="020F0502020204030204" pitchFamily="34" charset="0"/>
              </a:rPr>
              <a:t/>
            </a:r>
            <a:br>
              <a:rPr lang="en-US" sz="2800" b="1" dirty="0" smtClean="0">
                <a:latin typeface="Calibri" panose="020F0502020204030204" pitchFamily="34" charset="0"/>
              </a:rPr>
            </a:br>
            <a:r>
              <a:rPr lang="en-US" sz="2800" b="1" dirty="0" smtClean="0">
                <a:latin typeface="Calibri" panose="020F0502020204030204" pitchFamily="34" charset="0"/>
              </a:rPr>
              <a:t/>
            </a:r>
            <a:br>
              <a:rPr lang="en-US" sz="2800" b="1" dirty="0" smtClean="0">
                <a:latin typeface="Calibri" panose="020F0502020204030204" pitchFamily="34" charset="0"/>
              </a:rPr>
            </a:br>
            <a:r>
              <a:rPr lang="en-US" sz="2800" b="1" dirty="0" smtClean="0">
                <a:latin typeface="Calibri" panose="020F0502020204030204" pitchFamily="34" charset="0"/>
              </a:rPr>
              <a:t/>
            </a:r>
            <a:br>
              <a:rPr lang="en-US" sz="2800" b="1" dirty="0" smtClean="0">
                <a:latin typeface="Calibri" panose="020F0502020204030204" pitchFamily="34" charset="0"/>
              </a:rPr>
            </a:br>
            <a:endParaRPr lang="en-US" sz="2800" b="1" dirty="0">
              <a:latin typeface="Calibri" panose="020F0502020204030204" pitchFamily="34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540042" y="3107199"/>
            <a:ext cx="9144000" cy="15045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 smtClean="0">
                <a:latin typeface="Calibri" panose="020F0502020204030204" pitchFamily="34" charset="0"/>
              </a:rPr>
              <a:t>Report of the Critical Communications Session</a:t>
            </a:r>
          </a:p>
          <a:p>
            <a:pPr marL="0" indent="0" algn="ctr">
              <a:buNone/>
            </a:pPr>
            <a:r>
              <a:rPr lang="en-US" b="1" dirty="0" smtClean="0">
                <a:latin typeface="Calibri" panose="020F0502020204030204" pitchFamily="34" charset="0"/>
              </a:rPr>
              <a:t>Dr. Farrokh Khatibi (ATIS)</a:t>
            </a:r>
            <a:endParaRPr lang="en-US" b="1" dirty="0"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b="1" dirty="0">
                <a:latin typeface="Calibri" panose="020F0502020204030204" pitchFamily="34" charset="0"/>
              </a:rPr>
              <a:t>Director of </a:t>
            </a:r>
            <a:r>
              <a:rPr lang="en-US" b="1" dirty="0" smtClean="0">
                <a:latin typeface="Calibri" panose="020F0502020204030204" pitchFamily="34" charset="0"/>
              </a:rPr>
              <a:t>Engineering, Qualcomm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487388"/>
              </p:ext>
            </p:extLst>
          </p:nvPr>
        </p:nvGraphicFramePr>
        <p:xfrm>
          <a:off x="4019350" y="554555"/>
          <a:ext cx="7629311" cy="1485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4264"/>
                <a:gridCol w="5945047"/>
              </a:tblGrid>
              <a:tr h="388531">
                <a:tc>
                  <a:txBody>
                    <a:bodyPr/>
                    <a:lstStyle/>
                    <a:p>
                      <a:r>
                        <a:rPr lang="en-US" dirty="0" smtClean="0"/>
                        <a:t>Document No: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GSC-19_021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smtClean="0"/>
                        <a:t>(Rev.1)</a:t>
                      </a:r>
                      <a:endParaRPr lang="en-US" dirty="0"/>
                    </a:p>
                  </a:txBody>
                  <a:tcPr/>
                </a:tc>
              </a:tr>
              <a:tr h="336335">
                <a:tc>
                  <a:txBody>
                    <a:bodyPr/>
                    <a:lstStyle/>
                    <a:p>
                      <a:r>
                        <a:rPr lang="en-US" b="1" dirty="0" smtClean="0"/>
                        <a:t>Source: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ATIS</a:t>
                      </a:r>
                      <a:endParaRPr lang="en-US" dirty="0"/>
                    </a:p>
                  </a:txBody>
                  <a:tcPr/>
                </a:tc>
              </a:tr>
              <a:tr h="336335">
                <a:tc>
                  <a:txBody>
                    <a:bodyPr/>
                    <a:lstStyle/>
                    <a:p>
                      <a:r>
                        <a:rPr lang="en-US" b="1" dirty="0" smtClean="0"/>
                        <a:t>Contact: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Farrokh </a:t>
                      </a:r>
                      <a:r>
                        <a:rPr lang="en-US" dirty="0" smtClean="0"/>
                        <a:t>Khatibi,</a:t>
                      </a:r>
                      <a:r>
                        <a:rPr lang="en-US" baseline="0" dirty="0" smtClean="0"/>
                        <a:t> Qualcomm (fkhatibi@qti.qualcomm.com)</a:t>
                      </a:r>
                      <a:endParaRPr lang="en-US" dirty="0"/>
                    </a:p>
                  </a:txBody>
                  <a:tcPr/>
                </a:tc>
              </a:tr>
              <a:tr h="33879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Agenda Item: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6.2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483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6974" y="1136387"/>
            <a:ext cx="9651822" cy="530416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Agenda </a:t>
            </a:r>
            <a:r>
              <a:rPr lang="en-US" dirty="0"/>
              <a:t>and Critical </a:t>
            </a:r>
            <a:r>
              <a:rPr lang="en-US" dirty="0" smtClean="0"/>
              <a:t>Communications </a:t>
            </a:r>
            <a:r>
              <a:rPr lang="en-US" dirty="0"/>
              <a:t>Overview </a:t>
            </a:r>
          </a:p>
          <a:p>
            <a:pPr lvl="1"/>
            <a:r>
              <a:rPr lang="en-US" dirty="0" smtClean="0"/>
              <a:t>Farrokh </a:t>
            </a:r>
            <a:r>
              <a:rPr lang="en-US" dirty="0"/>
              <a:t>Khatibi, </a:t>
            </a:r>
            <a:r>
              <a:rPr lang="en-US" dirty="0" smtClean="0"/>
              <a:t>ATIS, Session </a:t>
            </a:r>
            <a:r>
              <a:rPr lang="en-US" dirty="0"/>
              <a:t>Chair (</a:t>
            </a:r>
            <a:r>
              <a:rPr lang="en-US" dirty="0" smtClean="0"/>
              <a:t>GSC-19_100)</a:t>
            </a:r>
            <a:endParaRPr lang="en-US" dirty="0"/>
          </a:p>
          <a:p>
            <a:r>
              <a:rPr lang="en-US" dirty="0" smtClean="0"/>
              <a:t>Invited Guest Presentations</a:t>
            </a:r>
            <a:endParaRPr lang="en-US" dirty="0"/>
          </a:p>
          <a:p>
            <a:pPr lvl="1"/>
            <a:r>
              <a:rPr lang="en-US" dirty="0" smtClean="0"/>
              <a:t>Erik </a:t>
            </a:r>
            <a:r>
              <a:rPr lang="en-US" dirty="0" err="1" smtClean="0"/>
              <a:t>Guttman</a:t>
            </a:r>
            <a:r>
              <a:rPr lang="en-US" dirty="0"/>
              <a:t>, 3GPP SA Chair (</a:t>
            </a:r>
            <a:r>
              <a:rPr lang="en-US" dirty="0" smtClean="0"/>
              <a:t>GSC-19_101)</a:t>
            </a:r>
          </a:p>
          <a:p>
            <a:pPr lvl="1"/>
            <a:r>
              <a:rPr lang="en-US" dirty="0" smtClean="0"/>
              <a:t>Andy Thiessen, NTIA </a:t>
            </a:r>
            <a:r>
              <a:rPr lang="en-US" dirty="0"/>
              <a:t>ITS.P (</a:t>
            </a:r>
            <a:r>
              <a:rPr lang="en-US" dirty="0" smtClean="0"/>
              <a:t>GSC-19_102)</a:t>
            </a:r>
          </a:p>
          <a:p>
            <a:pPr lvl="1"/>
            <a:r>
              <a:rPr lang="en-US" dirty="0" smtClean="0"/>
              <a:t>Phil </a:t>
            </a:r>
            <a:r>
              <a:rPr lang="en-US" dirty="0" err="1"/>
              <a:t>Kidner</a:t>
            </a:r>
            <a:r>
              <a:rPr lang="en-US" dirty="0"/>
              <a:t>, TCCA (</a:t>
            </a:r>
            <a:r>
              <a:rPr lang="en-US" dirty="0" smtClean="0"/>
              <a:t>GSC-19_103)</a:t>
            </a:r>
            <a:endParaRPr lang="en-US" dirty="0"/>
          </a:p>
          <a:p>
            <a:pPr lvl="1"/>
            <a:r>
              <a:rPr lang="en-US" dirty="0" smtClean="0"/>
              <a:t>Chantal </a:t>
            </a:r>
            <a:r>
              <a:rPr lang="en-US" dirty="0" err="1"/>
              <a:t>Bonardi</a:t>
            </a:r>
            <a:r>
              <a:rPr lang="en-US" dirty="0"/>
              <a:t>, GSC EM TF Chair (</a:t>
            </a:r>
            <a:r>
              <a:rPr lang="en-US" dirty="0" smtClean="0"/>
              <a:t>GSC-19_104a and GSC-19_104b) </a:t>
            </a:r>
            <a:endParaRPr lang="en-US" dirty="0"/>
          </a:p>
          <a:p>
            <a:r>
              <a:rPr lang="en-US" dirty="0" smtClean="0"/>
              <a:t>GSC Member Presentations</a:t>
            </a:r>
          </a:p>
          <a:p>
            <a:pPr lvl="1"/>
            <a:r>
              <a:rPr lang="en-US" dirty="0" smtClean="0"/>
              <a:t>ARIB, Toshihiro Matsuzaka/</a:t>
            </a:r>
            <a:r>
              <a:rPr lang="en-US" dirty="0" err="1" smtClean="0"/>
              <a:t>Keigo</a:t>
            </a:r>
            <a:r>
              <a:rPr lang="en-US" dirty="0"/>
              <a:t> Hasegawa (</a:t>
            </a:r>
            <a:r>
              <a:rPr lang="en-US" dirty="0" smtClean="0"/>
              <a:t>GSC-19_105)</a:t>
            </a:r>
          </a:p>
          <a:p>
            <a:pPr lvl="1"/>
            <a:r>
              <a:rPr lang="en-US" dirty="0" smtClean="0"/>
              <a:t>ATIS</a:t>
            </a:r>
            <a:r>
              <a:rPr lang="en-US" dirty="0"/>
              <a:t>, Farrokh Khatibi (</a:t>
            </a:r>
            <a:r>
              <a:rPr lang="en-US" dirty="0" smtClean="0"/>
              <a:t>GSC-19_106)</a:t>
            </a:r>
            <a:endParaRPr lang="en-US" dirty="0"/>
          </a:p>
          <a:p>
            <a:pPr lvl="1"/>
            <a:r>
              <a:rPr lang="en-US" dirty="0" smtClean="0"/>
              <a:t>ETSI</a:t>
            </a:r>
            <a:r>
              <a:rPr lang="en-US" dirty="0"/>
              <a:t>, Adrian Scrase (</a:t>
            </a:r>
            <a:r>
              <a:rPr lang="en-US" dirty="0" smtClean="0"/>
              <a:t>GSC-19_107)</a:t>
            </a:r>
          </a:p>
          <a:p>
            <a:pPr lvl="1"/>
            <a:r>
              <a:rPr lang="en-US" dirty="0" smtClean="0"/>
              <a:t>IEEE, Kevin </a:t>
            </a:r>
            <a:r>
              <a:rPr lang="en-US" dirty="0"/>
              <a:t>Lu (</a:t>
            </a:r>
            <a:r>
              <a:rPr lang="en-US" dirty="0" smtClean="0"/>
              <a:t>GSC-19_108)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ITU</a:t>
            </a:r>
            <a:r>
              <a:rPr lang="en-US" dirty="0"/>
              <a:t>, Leo </a:t>
            </a:r>
            <a:r>
              <a:rPr lang="en-US" dirty="0" smtClean="0"/>
              <a:t>Lehmann/Colin </a:t>
            </a:r>
            <a:r>
              <a:rPr lang="en-US" dirty="0"/>
              <a:t>Langtry (</a:t>
            </a:r>
            <a:r>
              <a:rPr lang="en-US" dirty="0" smtClean="0"/>
              <a:t>GSC-19_109)</a:t>
            </a:r>
          </a:p>
          <a:p>
            <a:pPr lvl="1"/>
            <a:r>
              <a:rPr lang="en-US" dirty="0" smtClean="0"/>
              <a:t>TIA, Stephanie </a:t>
            </a:r>
            <a:r>
              <a:rPr lang="en-US" dirty="0"/>
              <a:t>Montgomery (</a:t>
            </a:r>
            <a:r>
              <a:rPr lang="en-US" dirty="0" smtClean="0"/>
              <a:t>GSC-19_110)</a:t>
            </a:r>
            <a:endParaRPr lang="en-US" dirty="0"/>
          </a:p>
          <a:p>
            <a:pPr lvl="1"/>
            <a:r>
              <a:rPr lang="en-US" dirty="0" smtClean="0"/>
              <a:t>TTA</a:t>
            </a:r>
            <a:r>
              <a:rPr lang="en-US" dirty="0"/>
              <a:t>, </a:t>
            </a:r>
            <a:r>
              <a:rPr lang="en-US" dirty="0" err="1"/>
              <a:t>Daejung</a:t>
            </a:r>
            <a:r>
              <a:rPr lang="en-US" dirty="0"/>
              <a:t> Kim (</a:t>
            </a:r>
            <a:r>
              <a:rPr lang="en-US" dirty="0" smtClean="0"/>
              <a:t>GSC-19_111)</a:t>
            </a:r>
          </a:p>
          <a:p>
            <a:pPr lvl="1"/>
            <a:r>
              <a:rPr lang="pt-BR" dirty="0"/>
              <a:t>TTC, Hiroshi </a:t>
            </a:r>
            <a:r>
              <a:rPr lang="pt-BR" dirty="0" smtClean="0"/>
              <a:t>Hamano )</a:t>
            </a:r>
            <a:r>
              <a:rPr lang="en-US" dirty="0"/>
              <a:t> </a:t>
            </a:r>
            <a:r>
              <a:rPr lang="en-US" dirty="0" smtClean="0"/>
              <a:t>GSC-19_112)</a:t>
            </a:r>
            <a:endParaRPr lang="en-US" dirty="0"/>
          </a:p>
          <a:p>
            <a:r>
              <a:rPr lang="en-US" dirty="0" smtClean="0"/>
              <a:t>Panel </a:t>
            </a:r>
            <a:r>
              <a:rPr lang="en-US" dirty="0"/>
              <a:t>Discussion </a:t>
            </a:r>
            <a:r>
              <a:rPr lang="en-US" dirty="0" smtClean="0"/>
              <a:t>and Summary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3B07-8D71-4D6F-88CD-68FEDB672AD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45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Critical Communications Session Summary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Primary focus of the session was on Public Safety.</a:t>
            </a:r>
          </a:p>
          <a:p>
            <a:r>
              <a:rPr lang="en-US" dirty="0" smtClean="0"/>
              <a:t>Reviewed the </a:t>
            </a:r>
            <a:r>
              <a:rPr lang="en-US" dirty="0"/>
              <a:t>global activities in the Public Safety </a:t>
            </a:r>
            <a:r>
              <a:rPr lang="en-US" dirty="0" smtClean="0"/>
              <a:t>ecosystem.</a:t>
            </a:r>
          </a:p>
          <a:p>
            <a:pPr lvl="1"/>
            <a:r>
              <a:rPr lang="en-US" dirty="0" smtClean="0"/>
              <a:t>Presentations by the 3GPP SA Chair</a:t>
            </a:r>
            <a:r>
              <a:rPr lang="en-US" dirty="0"/>
              <a:t>, </a:t>
            </a:r>
            <a:r>
              <a:rPr lang="en-US" dirty="0" smtClean="0"/>
              <a:t>NTIA/ITS.P Division Chief, and the TCCA CEO highlighted the ongoing activities in both the LTE broadband and Land Mobile Radio (LMR) public safety systems.</a:t>
            </a:r>
            <a:endParaRPr lang="en-US" dirty="0"/>
          </a:p>
          <a:p>
            <a:r>
              <a:rPr lang="en-US" dirty="0" smtClean="0"/>
              <a:t>The GSC-EM </a:t>
            </a:r>
            <a:r>
              <a:rPr lang="en-US" dirty="0"/>
              <a:t>Task Force </a:t>
            </a:r>
            <a:r>
              <a:rPr lang="en-US" dirty="0" err="1" smtClean="0"/>
              <a:t>Convenor</a:t>
            </a:r>
            <a:r>
              <a:rPr lang="en-US" dirty="0" smtClean="0"/>
              <a:t> highlighted activities in individual-to-authorities (</a:t>
            </a:r>
            <a:r>
              <a:rPr lang="en-US" dirty="0" err="1" smtClean="0"/>
              <a:t>i_to_a</a:t>
            </a:r>
            <a:r>
              <a:rPr lang="en-US" dirty="0" smtClean="0"/>
              <a:t>).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Report of the GSC Task Force on Emergency Communications is available in GSC-19_104b. Please feel free to share with anyone interested and provide feedback to Chantal </a:t>
            </a:r>
            <a:r>
              <a:rPr lang="en-US" dirty="0" err="1"/>
              <a:t>Bonardi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</a:t>
            </a:r>
            <a:r>
              <a:rPr lang="en-US" dirty="0"/>
              <a:t>GSC </a:t>
            </a:r>
            <a:r>
              <a:rPr lang="en-US" dirty="0" smtClean="0"/>
              <a:t>members presented the latest CC activities in their regions since GSC-18 covering the four elements of CC (</a:t>
            </a:r>
            <a:r>
              <a:rPr lang="en-US" dirty="0" err="1" smtClean="0"/>
              <a:t>i_to_a</a:t>
            </a:r>
            <a:r>
              <a:rPr lang="en-US" dirty="0" smtClean="0"/>
              <a:t>, </a:t>
            </a:r>
            <a:r>
              <a:rPr lang="en-US" dirty="0" err="1" smtClean="0"/>
              <a:t>a_to_i</a:t>
            </a:r>
            <a:r>
              <a:rPr lang="en-US" dirty="0" smtClean="0"/>
              <a:t>, </a:t>
            </a:r>
            <a:r>
              <a:rPr lang="en-US" dirty="0" err="1" smtClean="0"/>
              <a:t>a_to_a</a:t>
            </a:r>
            <a:r>
              <a:rPr lang="en-US" dirty="0" smtClean="0"/>
              <a:t>, and </a:t>
            </a:r>
            <a:r>
              <a:rPr lang="en-US" dirty="0" err="1" smtClean="0"/>
              <a:t>i_to_i</a:t>
            </a:r>
            <a:r>
              <a:rPr lang="en-US" dirty="0" smtClean="0"/>
              <a:t>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3B07-8D71-4D6F-88CD-68FEDB672AD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26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Critical Communications Session Summary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Conducted a panel discussion on how to improve the CC work progress:</a:t>
            </a:r>
          </a:p>
          <a:p>
            <a:pPr lvl="1"/>
            <a:r>
              <a:rPr lang="en-US" dirty="0" smtClean="0"/>
              <a:t>There is a strong desire </a:t>
            </a:r>
            <a:r>
              <a:rPr lang="en-US" dirty="0"/>
              <a:t>by many of the GSC members for a global set of common public safety specifications in </a:t>
            </a:r>
            <a:r>
              <a:rPr lang="en-US" dirty="0" smtClean="0"/>
              <a:t>3GPP as soon as possible.</a:t>
            </a:r>
          </a:p>
          <a:p>
            <a:pPr lvl="1"/>
            <a:r>
              <a:rPr lang="en-US" dirty="0" smtClean="0"/>
              <a:t>LMR systems continue to be deployed and will be maintained for decades to come. It is critical to ensure interoperability between the LMR systems and the LTE broadband systems.</a:t>
            </a:r>
          </a:p>
          <a:p>
            <a:pPr lvl="2"/>
            <a:r>
              <a:rPr lang="en-US" dirty="0" smtClean="0"/>
              <a:t>It is recommended that various regions collaborate with each other to define a single interface to the LTE broadband system.</a:t>
            </a:r>
            <a:r>
              <a:rPr lang="en-US" dirty="0"/>
              <a:t> </a:t>
            </a:r>
            <a:endParaRPr lang="en-US" dirty="0" smtClean="0"/>
          </a:p>
          <a:p>
            <a:pPr lvl="2"/>
            <a:r>
              <a:rPr lang="en-US" dirty="0" smtClean="0"/>
              <a:t>This </a:t>
            </a:r>
            <a:r>
              <a:rPr lang="en-US" dirty="0"/>
              <a:t>LMR-LTE interoperability work should begin outside 3GPP to minimize the impact on the existing 3GPP work progress.</a:t>
            </a:r>
          </a:p>
          <a:p>
            <a:pPr lvl="2"/>
            <a:r>
              <a:rPr lang="en-US" dirty="0" smtClean="0"/>
              <a:t>It is recommended for this work to be completed in 3GPP R13/R14.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3B07-8D71-4D6F-88CD-68FEDB672AD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94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Critical Communications Session Summary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Conducted a panel discussion on how to improve the CC work progress:</a:t>
            </a:r>
          </a:p>
          <a:p>
            <a:pPr lvl="1"/>
            <a:r>
              <a:rPr lang="en-US" dirty="0" smtClean="0"/>
              <a:t>Several regions indicated a desire for a global and common spectrum for public safety.</a:t>
            </a:r>
          </a:p>
          <a:p>
            <a:pPr lvl="1"/>
            <a:r>
              <a:rPr lang="en-US" dirty="0" smtClean="0"/>
              <a:t>Several regions reported that they will soon start their public safety activities pending resolving spectrum, financial, and regulatory issues.</a:t>
            </a:r>
          </a:p>
          <a:p>
            <a:pPr lvl="1"/>
            <a:r>
              <a:rPr lang="en-US" dirty="0" smtClean="0"/>
              <a:t>There are characteristics of “5G” that are beneficial to CC (e.g., reduced latency, reliability, resilience, etc.).</a:t>
            </a:r>
          </a:p>
          <a:p>
            <a:pPr lvl="2"/>
            <a:r>
              <a:rPr lang="en-US" dirty="0" smtClean="0"/>
              <a:t>The CC community was encouraged to provide input on 5G requirements.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63B07-8D71-4D6F-88CD-68FEDB672AD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15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EA5E92C6EE1243B079AB20ED224A18" ma:contentTypeVersion="1" ma:contentTypeDescription="Create a new document." ma:contentTypeScope="" ma:versionID="31ff32be69e0f8345351ffd07a333aab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3d8b0b90613641d2007733df16481c6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6C7A237-B65E-4BD3-AE65-07F50FF58354}"/>
</file>

<file path=customXml/itemProps2.xml><?xml version="1.0" encoding="utf-8"?>
<ds:datastoreItem xmlns:ds="http://schemas.openxmlformats.org/officeDocument/2006/customXml" ds:itemID="{BBE9B659-C4AC-4937-97CD-B8624FBBF4D2}"/>
</file>

<file path=customXml/itemProps3.xml><?xml version="1.0" encoding="utf-8"?>
<ds:datastoreItem xmlns:ds="http://schemas.openxmlformats.org/officeDocument/2006/customXml" ds:itemID="{0025E2F0-A537-4337-A3E3-32201B88F6E3}"/>
</file>

<file path=docProps/app.xml><?xml version="1.0" encoding="utf-8"?>
<Properties xmlns="http://schemas.openxmlformats.org/officeDocument/2006/extended-properties" xmlns:vt="http://schemas.openxmlformats.org/officeDocument/2006/docPropsVTypes">
  <TotalTime>764</TotalTime>
  <Words>522</Words>
  <Application>Microsoft Office PowerPoint</Application>
  <PresentationFormat>Widescreen</PresentationFormat>
  <Paragraphs>54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Agenda</vt:lpstr>
      <vt:lpstr>Critical Communications Session Summary (1)</vt:lpstr>
      <vt:lpstr>Critical Communications Session Summary (2)</vt:lpstr>
      <vt:lpstr>Critical Communications Session Summary (3)</vt:lpstr>
    </vt:vector>
  </TitlesOfParts>
  <Company>ITU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Daily, Honora</dc:creator>
  <cp:lastModifiedBy>Daily, Honora</cp:lastModifiedBy>
  <cp:revision>107</cp:revision>
  <cp:lastPrinted>2015-06-10T09:33:51Z</cp:lastPrinted>
  <dcterms:created xsi:type="dcterms:W3CDTF">2015-04-30T14:38:43Z</dcterms:created>
  <dcterms:modified xsi:type="dcterms:W3CDTF">2015-07-20T08:40:43Z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0x010100F0EA5E92C6EE1243B079AB20ED224A18</vt:lpwstr>
  </property>
  <property fmtid="{D5CDD505-2E9C-101B-9397-08002B2CF9AE}" pid="3" name="_NewReviewCycle">
    <vt:lpwstr/>
  </property>
</Properties>
</file>