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60" r:id="rId6"/>
    <p:sldId id="258" r:id="rId7"/>
    <p:sldId id="259" r:id="rId8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16/07/2015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4549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GSC-19_020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ITU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Chaesub Lee, Colin</a:t>
                      </a:r>
                      <a:r>
                        <a:rPr lang="en-US" baseline="0" dirty="0" smtClean="0"/>
                        <a:t> Langtry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1540042" y="3107200"/>
            <a:ext cx="9144000" cy="1838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Opening Session Report</a:t>
            </a:r>
            <a:endParaRPr lang="en-US" sz="36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Chaesub Lee, Director ITU Telecommunication Standardization Bureau, </a:t>
            </a:r>
          </a:p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Colin Langtry</a:t>
            </a:r>
            <a:r>
              <a:rPr lang="en-US" b="1" dirty="0" smtClean="0">
                <a:latin typeface="Calibri" panose="020F0502020204030204" pitchFamily="34" charset="0"/>
              </a:rPr>
              <a:t>, Chief, ITU-R Study Group Department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GSC- 19 </a:t>
            </a:r>
            <a:r>
              <a:rPr lang="en-US" b="1" dirty="0" err="1" smtClean="0"/>
              <a:t>Programme</a:t>
            </a:r>
            <a:r>
              <a:rPr lang="en-US" b="1" dirty="0" smtClean="0"/>
              <a:t>, 15-16 July 2015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237" y="1200784"/>
            <a:ext cx="9773990" cy="4622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GSC Membership presentations</a:t>
            </a:r>
          </a:p>
          <a:p>
            <a:r>
              <a:rPr lang="en-US" dirty="0" smtClean="0"/>
              <a:t>Three strategic topics:</a:t>
            </a:r>
          </a:p>
          <a:p>
            <a:pPr lvl="1"/>
            <a:r>
              <a:rPr lang="en-US" dirty="0"/>
              <a:t>Strategic </a:t>
            </a:r>
            <a:r>
              <a:rPr lang="en-US" dirty="0" smtClean="0"/>
              <a:t>Topic #1: </a:t>
            </a:r>
            <a:r>
              <a:rPr lang="en-US" dirty="0"/>
              <a:t>Critical Communications and public safety</a:t>
            </a:r>
            <a:r>
              <a:rPr lang="en-US" dirty="0" smtClean="0"/>
              <a:t>​ (12 presentations)</a:t>
            </a:r>
          </a:p>
          <a:p>
            <a:pPr lvl="1"/>
            <a:r>
              <a:rPr lang="en-US" dirty="0" smtClean="0"/>
              <a:t>Strategic </a:t>
            </a:r>
            <a:r>
              <a:rPr lang="en-US" dirty="0"/>
              <a:t>Topic #2: </a:t>
            </a:r>
            <a:r>
              <a:rPr lang="en-US" dirty="0" err="1"/>
              <a:t>IoT</a:t>
            </a:r>
            <a:r>
              <a:rPr lang="en-US" dirty="0"/>
              <a:t> (includes M2M, smart cities, smart cars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New discussion format tried: “World Café” (small discussion groups, town-hall discussion, no presentations)</a:t>
            </a:r>
          </a:p>
          <a:p>
            <a:pPr lvl="1"/>
            <a:r>
              <a:rPr lang="en-US" dirty="0"/>
              <a:t>Strategic Topic #3: IMT-2020/5G (covers spectrum topics and network architecture, also Network Functions </a:t>
            </a:r>
            <a:r>
              <a:rPr lang="en-US" dirty="0" err="1"/>
              <a:t>Virtualisation</a:t>
            </a:r>
            <a:r>
              <a:rPr lang="en-US" dirty="0"/>
              <a:t> (NFV</a:t>
            </a:r>
            <a:r>
              <a:rPr lang="en-US" dirty="0" smtClean="0"/>
              <a:t>)) (11 presentations)</a:t>
            </a:r>
          </a:p>
          <a:p>
            <a:r>
              <a:rPr lang="en-US" dirty="0" smtClean="0"/>
              <a:t>Social Event: guided tour of the UN + reception in UN</a:t>
            </a:r>
          </a:p>
          <a:p>
            <a:r>
              <a:rPr lang="en-US" dirty="0" smtClean="0"/>
              <a:t>Photos: see ITU website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64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Attendance: 92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2216237" y="1342452"/>
            <a:ext cx="4184561" cy="41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Font typeface="Arial" pitchFamily="34" charset="0"/>
              <a:buChar char="•"/>
              <a:defRPr sz="2400" kern="1200">
                <a:solidFill>
                  <a:srgbClr val="40404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•"/>
              <a:defRPr sz="1600" kern="1200">
                <a:solidFill>
                  <a:srgbClr val="404040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ko-KR" sz="2000" b="1" dirty="0" smtClean="0"/>
              <a:t>Members: 74 (in parenthese</a:t>
            </a:r>
            <a:r>
              <a:rPr lang="en-US" altLang="ko-KR" sz="2000" b="1" dirty="0" smtClean="0"/>
              <a:t>s: GSC-18)</a:t>
            </a:r>
            <a:endParaRPr lang="en-US" altLang="ko-KR" sz="2000" b="1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ARIB : </a:t>
            </a:r>
            <a:r>
              <a:rPr lang="en-US" altLang="ko-KR" sz="2000" dirty="0" smtClean="0"/>
              <a:t>	  6 (6)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ATIS :  </a:t>
            </a:r>
            <a:r>
              <a:rPr lang="en-US" altLang="ko-KR" sz="2000" dirty="0" smtClean="0"/>
              <a:t>	  8 (6)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CCSA : </a:t>
            </a:r>
            <a:r>
              <a:rPr lang="en-US" altLang="ko-KR" sz="2000" dirty="0" smtClean="0"/>
              <a:t>	  6 (6)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ETSI : </a:t>
            </a:r>
            <a:r>
              <a:rPr lang="en-US" altLang="ko-KR" sz="2000" dirty="0" smtClean="0"/>
              <a:t>	10 (16 </a:t>
            </a:r>
            <a:r>
              <a:rPr lang="en-US" altLang="ko-KR" sz="2000" dirty="0" err="1" smtClean="0"/>
              <a:t>incl</a:t>
            </a:r>
            <a:r>
              <a:rPr lang="en-US" altLang="ko-KR" sz="2000" dirty="0" smtClean="0"/>
              <a:t> GSC </a:t>
            </a:r>
            <a:r>
              <a:rPr lang="en-US" altLang="ko-KR" sz="2000" dirty="0" err="1" smtClean="0"/>
              <a:t>Secr</a:t>
            </a:r>
            <a:r>
              <a:rPr lang="en-US" altLang="ko-KR" sz="2000" dirty="0" smtClean="0"/>
              <a:t>.)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IEEE-SA : </a:t>
            </a:r>
            <a:r>
              <a:rPr lang="en-US" altLang="ko-KR" sz="2000" dirty="0" smtClean="0"/>
              <a:t>	  5 (7)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ITU : </a:t>
            </a:r>
            <a:r>
              <a:rPr lang="en-US" altLang="ko-KR" sz="2000" dirty="0" smtClean="0"/>
              <a:t>		10 (</a:t>
            </a:r>
            <a:r>
              <a:rPr lang="en-US" altLang="ko-KR" sz="2000" dirty="0" smtClean="0"/>
              <a:t>4)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TIA : </a:t>
            </a:r>
            <a:r>
              <a:rPr lang="en-US" altLang="ko-KR" sz="2000" dirty="0" smtClean="0"/>
              <a:t>		10 (5)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TSDSI: 	  3</a:t>
            </a:r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TTA </a:t>
            </a:r>
            <a:r>
              <a:rPr lang="en-US" altLang="ko-KR" sz="2000" dirty="0" smtClean="0"/>
              <a:t>: </a:t>
            </a:r>
            <a:r>
              <a:rPr lang="en-US" altLang="ko-KR" sz="2000" dirty="0" smtClean="0"/>
              <a:t>	  	  9 (10)</a:t>
            </a:r>
            <a:endParaRPr lang="en-US" altLang="ko-KR" sz="2000" dirty="0" smtClean="0"/>
          </a:p>
          <a:p>
            <a:pPr eaLnBrk="1" hangingPunct="1">
              <a:buFontTx/>
              <a:buChar char="•"/>
            </a:pPr>
            <a:r>
              <a:rPr lang="en-US" altLang="ko-KR" sz="2000" dirty="0" smtClean="0"/>
              <a:t>TTC : </a:t>
            </a:r>
            <a:r>
              <a:rPr lang="en-US" altLang="ko-KR" sz="2000" dirty="0" smtClean="0"/>
              <a:t>		  7 (5)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814781" y="1298062"/>
            <a:ext cx="3166345" cy="4821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90000"/>
              <a:defRPr/>
            </a:pPr>
            <a:r>
              <a:rPr lang="en-US" altLang="ko-KR" sz="2000" b="1" dirty="0" smtClean="0">
                <a:solidFill>
                  <a:srgbClr val="404040"/>
                </a:solidFill>
                <a:latin typeface="Calibri" pitchFamily="34" charset="0"/>
              </a:rPr>
              <a:t>Guests: 18</a:t>
            </a:r>
            <a:endParaRPr lang="en-US" altLang="ko-KR" sz="2000" b="1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3GPP:	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4G Americas: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5G Forum: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5G PPP: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5GMF: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BBF:		1</a:t>
            </a: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EC:		2</a:t>
            </a: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>
                <a:solidFill>
                  <a:srgbClr val="404040"/>
                </a:solidFill>
                <a:latin typeface="Calibri" pitchFamily="34" charset="0"/>
              </a:rPr>
              <a:t>IEC, ISO, ISO/IEC </a:t>
            </a: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JTC1: 6</a:t>
            </a:r>
            <a:endParaRPr lang="en-US" altLang="ko-KR" sz="2000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MEF:		1</a:t>
            </a:r>
            <a:endParaRPr lang="en-US" altLang="ko-KR" sz="2000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NGMN:	1</a:t>
            </a:r>
            <a:endParaRPr lang="en-US" altLang="ko-KR" sz="2000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OMA:		1</a:t>
            </a:r>
            <a:endParaRPr lang="en-US" altLang="ko-KR" sz="2000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r>
              <a:rPr lang="en-US" altLang="ko-KR" sz="2000" dirty="0" smtClean="0">
                <a:solidFill>
                  <a:srgbClr val="404040"/>
                </a:solidFill>
                <a:latin typeface="Calibri" pitchFamily="34" charset="0"/>
              </a:rPr>
              <a:t>TCCA:		1</a:t>
            </a:r>
            <a:endParaRPr lang="en-US" altLang="ko-KR" sz="2000" dirty="0">
              <a:solidFill>
                <a:srgbClr val="404040"/>
              </a:solidFill>
              <a:latin typeface="Calibri" pitchFamily="34" charset="0"/>
            </a:endParaRPr>
          </a:p>
          <a:p>
            <a:pPr marL="285750" indent="-285750" ea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 charset="0"/>
              <a:buChar char="•"/>
              <a:defRPr/>
            </a:pPr>
            <a:endParaRPr lang="en-US" altLang="ko-KR" sz="2000" b="1" dirty="0" smtClean="0">
              <a:solidFill>
                <a:srgbClr val="40404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Presentations in Opening Plenary</a:t>
            </a:r>
            <a:endParaRPr lang="en-US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812442" y="1252717"/>
            <a:ext cx="10515600" cy="37700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The ITU Deputy Director General </a:t>
            </a:r>
            <a:r>
              <a:rPr lang="en-US" altLang="en-US" dirty="0" smtClean="0"/>
              <a:t>welcomed the </a:t>
            </a:r>
            <a:r>
              <a:rPr lang="en-US" altLang="en-US" dirty="0" smtClean="0"/>
              <a:t>GSC-19 </a:t>
            </a:r>
            <a:r>
              <a:rPr lang="en-US" altLang="en-US" dirty="0" smtClean="0"/>
              <a:t>participants;</a:t>
            </a:r>
          </a:p>
          <a:p>
            <a:pPr>
              <a:buFontTx/>
              <a:buChar char="•"/>
            </a:pPr>
            <a:r>
              <a:rPr lang="en-US" altLang="en-US" dirty="0" smtClean="0"/>
              <a:t>The Director of the Telecommunication Standardization Bureau and the Chief of the ITU-R Study Group Department, on behalf of the BR Director, presented opening remarks</a:t>
            </a:r>
          </a:p>
          <a:p>
            <a:pPr>
              <a:buFontTx/>
              <a:buChar char="•"/>
            </a:pPr>
            <a:r>
              <a:rPr lang="en-US" altLang="en-US" dirty="0" smtClean="0"/>
              <a:t>The GSC-18 </a:t>
            </a:r>
            <a:r>
              <a:rPr lang="en-US" altLang="en-US" dirty="0" smtClean="0"/>
              <a:t>Chairman </a:t>
            </a:r>
            <a:r>
              <a:rPr lang="en-US" altLang="en-US" dirty="0" smtClean="0"/>
              <a:t>(ETSI) </a:t>
            </a:r>
            <a:r>
              <a:rPr lang="en-US" altLang="en-US" dirty="0" smtClean="0"/>
              <a:t>gave a summary of the previous GSC;</a:t>
            </a:r>
          </a:p>
          <a:p>
            <a:pPr>
              <a:buFontTx/>
              <a:buChar char="•"/>
            </a:pPr>
            <a:r>
              <a:rPr lang="en-US" altLang="en-US" dirty="0" smtClean="0"/>
              <a:t>GSC </a:t>
            </a:r>
            <a:r>
              <a:rPr lang="en-US" altLang="en-US" dirty="0" smtClean="0"/>
              <a:t>members presented the </a:t>
            </a:r>
            <a:r>
              <a:rPr lang="en-US" altLang="en-US" dirty="0" smtClean="0"/>
              <a:t>priorities for their organizations;</a:t>
            </a:r>
            <a:endParaRPr lang="en-US" altLang="en-US" dirty="0" smtClean="0"/>
          </a:p>
          <a:p>
            <a:pPr>
              <a:buFontTx/>
              <a:buChar char="•"/>
            </a:pPr>
            <a:r>
              <a:rPr lang="en-US" altLang="en-US" dirty="0" smtClean="0"/>
              <a:t>ISO and IEC presented their GSC membership application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28541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068989-0E95-43A7-B0AA-5F25BC58D559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237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Theme</vt:lpstr>
      <vt:lpstr>PowerPoint Presentation</vt:lpstr>
      <vt:lpstr>GSC- 19 Programme, 15-16 July 2015</vt:lpstr>
      <vt:lpstr>Attendance: 92</vt:lpstr>
      <vt:lpstr>Presentations in Opening Plenary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41</cp:revision>
  <cp:lastPrinted>2015-06-10T09:33:51Z</cp:lastPrinted>
  <dcterms:created xsi:type="dcterms:W3CDTF">2015-04-30T14:38:43Z</dcterms:created>
  <dcterms:modified xsi:type="dcterms:W3CDTF">2015-07-16T13:18:37Z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