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58" r:id="rId6"/>
    <p:sldId id="262" r:id="rId7"/>
    <p:sldId id="259" r:id="rId8"/>
    <p:sldId id="268" r:id="rId9"/>
    <p:sldId id="263" r:id="rId10"/>
    <p:sldId id="266" r:id="rId11"/>
    <p:sldId id="265" r:id="rId12"/>
    <p:sldId id="267" r:id="rId13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tc.or.jp/e/topics/2015041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2713500"/>
            <a:ext cx="9144000" cy="286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 smtClean="0">
                <a:latin typeface="Calibri" panose="020F0502020204030204" pitchFamily="34" charset="0"/>
              </a:rPr>
              <a:t>Priorities of TTC</a:t>
            </a:r>
          </a:p>
          <a:p>
            <a:pPr marL="0" indent="0" algn="ctr">
              <a:buNone/>
            </a:pPr>
            <a:endParaRPr lang="en-US" sz="36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Yoichi MAEDA</a:t>
            </a:r>
          </a:p>
          <a:p>
            <a:pPr marL="0" indent="0" algn="ctr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CEO &amp; VP of TTC, JAPAN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976024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GSC-19_019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TTC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Maeda,</a:t>
                      </a:r>
                      <a:r>
                        <a:rPr lang="en-US" baseline="0" dirty="0" smtClean="0"/>
                        <a:t> Yoichi     yoichi.maeda@ttc.or.jp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75" y="571876"/>
            <a:ext cx="1985372" cy="6940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0"/>
            <a:ext cx="11645900" cy="61946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Strategic standardization topics(1)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9464"/>
            <a:ext cx="11137900" cy="52987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None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Promotion of strategic standardization activities through technical working groups and advisory groups in TTC: e.g., </a:t>
            </a:r>
            <a:r>
              <a:rPr lang="en-US" altLang="ja-JP" sz="2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IoT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/M2M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(including oneM2M),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IMT2020(5G)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upstream activities to ITU-T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(SG2, SG5, SG11, SG12, SG13, SG15, SG16, SG17, TSAG &amp; </a:t>
            </a:r>
            <a:r>
              <a:rPr lang="en-US" altLang="ja-JP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RevCom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 typeface="Wingdings" pitchFamily="2" charset="2"/>
              <a:buChar char="q"/>
            </a:pP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IMT-2020 (5G)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Started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the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study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of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IMT-2020/5G networking (Sept 2014 - March 2015) and developed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White Paper on 5G networking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URL: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http://www.ttc.or.jp/e/topics/20150413/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The second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phase of study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has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just started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in July 2015 which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is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targeting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identify networking study issues such as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network </a:t>
            </a:r>
            <a:r>
              <a:rPr lang="en-US" altLang="ja-JP" sz="2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softwarization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 mobile front/back-haul, mobile edge computing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Support the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Fifth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Generation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Mobile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Communications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Promotion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Forum (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5GMF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 in Japan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with keeping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close collaboration with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ARIB.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163"/>
            <a:ext cx="10515600" cy="655637"/>
          </a:xfrm>
        </p:spPr>
        <p:txBody>
          <a:bodyPr>
            <a:normAutofit/>
          </a:bodyPr>
          <a:lstStyle/>
          <a:p>
            <a:r>
              <a:rPr lang="en-US" altLang="ja-JP" sz="3600" b="1" dirty="0"/>
              <a:t>Strategic standardization </a:t>
            </a:r>
            <a:r>
              <a:rPr lang="en-US" altLang="ja-JP" sz="3600" b="1" dirty="0" smtClean="0"/>
              <a:t>topics(2)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558478"/>
            <a:ext cx="11557000" cy="5943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 typeface="Wingdings" pitchFamily="2" charset="2"/>
              <a:buChar char="q"/>
            </a:pPr>
            <a:r>
              <a:rPr 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IoT</a:t>
            </a:r>
            <a:r>
              <a:rPr 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/M2M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Promotion of oneM2M activity </a:t>
            </a:r>
            <a:r>
              <a:rPr 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in Japan in cooperation with </a:t>
            </a:r>
            <a:r>
              <a:rPr 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ARIB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Established a new </a:t>
            </a:r>
            <a:r>
              <a:rPr lang="en-US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adhoc</a:t>
            </a:r>
            <a:r>
              <a:rPr 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group </a:t>
            </a:r>
            <a:r>
              <a:rPr 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 </a:t>
            </a:r>
            <a:r>
              <a:rPr 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contribute to the new ITU-T </a:t>
            </a:r>
            <a:r>
              <a:rPr 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SG20, 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IoT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and its applications including smart cities and communities (SC&amp;C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 typeface="Wingdings" pitchFamily="2" charset="2"/>
              <a:buChar char="q"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All IP networking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including PSTN migration (year 2025) project in Japan </a:t>
            </a:r>
            <a:r>
              <a:rPr lang="en-US" altLang="ja-JP" sz="24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(Suppl.-2)</a:t>
            </a:r>
            <a:endParaRPr lang="en-US" altLang="ja-JP" sz="24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VoIP/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VoLTE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interworking guideline between IMS (JJ-90.30) in cooperation with GSMA (GSM Association)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Number portability in VoIP/</a:t>
            </a:r>
            <a:r>
              <a:rPr lang="en-US" altLang="ja-JP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VoLTE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age (JJ-90.31</a:t>
            </a:r>
            <a:r>
              <a:rPr lang="en-US" altLang="ja-JP" sz="24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 (Suppl.-3)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VoLTE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speech quality assessment guideline development </a:t>
            </a:r>
            <a:r>
              <a:rPr lang="en-US" altLang="ja-JP" sz="24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(Suppl.-4</a:t>
            </a:r>
            <a:r>
              <a:rPr lang="en-US" altLang="ja-JP" sz="24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 typeface="Wingdings" pitchFamily="2" charset="2"/>
              <a:buChar char="q"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Promotion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of TTC standards and publicity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activities for future topics</a:t>
            </a:r>
          </a:p>
          <a:p>
            <a:pPr marL="444500" indent="-4445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 typeface="メイリオ" panose="020B0604030504040204" pitchFamily="50" charset="-128"/>
              <a:buChar char="‐"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Technical areas: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SDN/NFV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, Big Data, Industrial Internet,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Disaster relief, Home networking, ITS, E-health and Accessibility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etc.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2400" dirty="0" smtClean="0">
              <a:latin typeface="メイリオ" pitchFamily="50" charset="-128"/>
              <a:ea typeface="メイリオ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163"/>
            <a:ext cx="10515600" cy="64293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Challenges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673100"/>
            <a:ext cx="11112500" cy="53467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 typeface="Wingdings" pitchFamily="2" charset="2"/>
              <a:buChar char="q"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Revision of 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the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membership 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fee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system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ncrease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participation from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new and non-ICT 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industries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TTC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Introduce new rules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for the member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of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SMEs 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and Academia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Introduce 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discount rule for the member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who is participating more than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WGs in the same technical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area (Division). The new rules would facilitate the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member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companies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 expand their participation in plural WGs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in a Division flexibly. </a:t>
            </a:r>
            <a:r>
              <a:rPr lang="en-US" altLang="ja-JP" sz="24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(Suppl.-1)</a:t>
            </a:r>
            <a:endParaRPr lang="en-US" altLang="ja-JP" sz="24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 typeface="Wingdings" pitchFamily="2" charset="2"/>
              <a:buChar char="q"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Strengthen collaboration with other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SDOs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 err="1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MoU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 with 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ITSCJ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in Japan 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in </a:t>
            </a:r>
            <a:r>
              <a:rPr lang="en-US" altLang="ja-JP" sz="2400" b="1" dirty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ISO/IEC JTC1 technical area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, e.g. cloud computing, security, big 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data.</a:t>
            </a:r>
            <a:endParaRPr lang="en-US" altLang="ja-JP" sz="2400" dirty="0">
              <a:latin typeface="メイリオ" pitchFamily="50" charset="-128"/>
              <a:ea typeface="メイリオ" pitchFamily="50" charset="-128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 err="1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MoU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 with OMG Japan branch 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on </a:t>
            </a:r>
            <a:r>
              <a:rPr lang="en-US" altLang="ja-JP" sz="2400" b="1" dirty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IIC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 (Industrial Internet Consortium)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Promotion of regional activities in </a:t>
            </a:r>
            <a:r>
              <a:rPr lang="en-US" altLang="ja-JP" sz="2400" b="1" dirty="0" smtClean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APT/ASTAP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Times New Roman" panose="02020603050405020304" pitchFamily="18" charset="0"/>
              </a:rPr>
              <a:t> as affiliate member and as the chairman and office bearers of ASTAP</a:t>
            </a:r>
            <a:endParaRPr lang="en-US" altLang="ja-JP" sz="2400" dirty="0">
              <a:latin typeface="メイリオ" pitchFamily="50" charset="-128"/>
              <a:ea typeface="メイリオ" pitchFamily="50" charset="-128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FontTx/>
              <a:buChar char="-"/>
            </a:pPr>
            <a:endParaRPr lang="en-US" altLang="ja-JP" sz="2400" dirty="0">
              <a:latin typeface="メイリオ" pitchFamily="50" charset="-128"/>
              <a:ea typeface="メイリオ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028" y="192209"/>
            <a:ext cx="10515600" cy="64293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List of supplementary slide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073" y="1226916"/>
            <a:ext cx="11112500" cy="496650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None/>
            </a:pPr>
            <a:r>
              <a:rPr lang="en-US" altLang="ja-JP" sz="2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(Suppl.-1) 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TTC WG structure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None/>
            </a:pPr>
            <a:r>
              <a:rPr lang="en-US" altLang="ja-JP" sz="2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(Suppl.-2)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TTC standards related to PSTN migration project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None/>
            </a:pPr>
            <a:r>
              <a:rPr lang="en-US" altLang="ja-JP" sz="2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(Suppl.-3)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Common interconnection interface for carrier ENUM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CC00CC"/>
              </a:buClr>
              <a:buSzPct val="90000"/>
              <a:buNone/>
            </a:pPr>
            <a:r>
              <a:rPr lang="en-US" altLang="ja-JP" sz="24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(Suppl.-4)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VoIP/</a:t>
            </a:r>
            <a:r>
              <a:rPr lang="en-US" altLang="ja-JP" sz="2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VoLTE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Quality Measurement Guidelines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7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324649"/>
              </p:ext>
            </p:extLst>
          </p:nvPr>
        </p:nvGraphicFramePr>
        <p:xfrm>
          <a:off x="649416" y="841252"/>
          <a:ext cx="9721500" cy="45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971"/>
                <a:gridCol w="6556529"/>
              </a:tblGrid>
              <a:tr h="4173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Divisions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Existing WGs</a:t>
                      </a:r>
                      <a:r>
                        <a:rPr kumimoji="1" lang="ja-JP" altLang="en-US" sz="1800" b="1" baseline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800" b="1" baseline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and future topics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76718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 Applications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76718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Platforms</a:t>
                      </a:r>
                    </a:p>
                  </a:txBody>
                  <a:tcPr anchor="ctr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1043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Protocols,</a:t>
                      </a:r>
                      <a:r>
                        <a:rPr kumimoji="1" lang="en-US" altLang="ja-JP" sz="18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Network Operation</a:t>
                      </a:r>
                      <a:r>
                        <a:rPr kumimoji="1" lang="en-US" altLang="ja-JP" sz="18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and</a:t>
                      </a:r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Management</a:t>
                      </a:r>
                      <a:endParaRPr kumimoji="1" lang="ja-JP" altLang="en-US" sz="18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7671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Architecture</a:t>
                      </a:r>
                    </a:p>
                  </a:txBody>
                  <a:tcPr anchor="ctr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76718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Transport,</a:t>
                      </a:r>
                      <a:r>
                        <a:rPr kumimoji="1" lang="en-US" altLang="ja-JP" sz="16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Access</a:t>
                      </a:r>
                      <a:r>
                        <a:rPr kumimoji="1" lang="en-US" altLang="ja-JP" sz="16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and </a:t>
                      </a:r>
                      <a:r>
                        <a:rPr kumimoji="1"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631" y="173621"/>
            <a:ext cx="10728767" cy="567558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(</a:t>
            </a:r>
            <a:r>
              <a:rPr lang="en-US" sz="3200" b="1" dirty="0" smtClean="0"/>
              <a:t>Suppl.-1)     </a:t>
            </a:r>
            <a:r>
              <a:rPr lang="en-US" sz="3200" b="1" dirty="0"/>
              <a:t>TTC’s WG structure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1090537" y="1308175"/>
            <a:ext cx="783963" cy="402918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  <a:prstDash val="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Future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Topics</a:t>
            </a:r>
          </a:p>
        </p:txBody>
      </p:sp>
      <p:sp>
        <p:nvSpPr>
          <p:cNvPr id="37" name="スライド番号プレースホルダー 1"/>
          <p:cNvSpPr txBox="1">
            <a:spLocks/>
          </p:cNvSpPr>
          <p:nvPr/>
        </p:nvSpPr>
        <p:spPr>
          <a:xfrm>
            <a:off x="6370163" y="2199426"/>
            <a:ext cx="2771190" cy="4525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fld id="{CD29B0BD-88DF-47CC-98CE-C84CA2DCF164}" type="slidenum">
              <a:rPr lang="ja-JP" altLang="en-US" sz="2400" smtClean="0"/>
              <a:pPr>
                <a:defRPr/>
              </a:pPr>
              <a:t>6</a:t>
            </a:fld>
            <a:endParaRPr lang="ja-JP" altLang="en-US" sz="2400"/>
          </a:p>
        </p:txBody>
      </p:sp>
      <p:sp>
        <p:nvSpPr>
          <p:cNvPr id="38" name="正方形/長方形 37"/>
          <p:cNvSpPr/>
          <p:nvPr/>
        </p:nvSpPr>
        <p:spPr>
          <a:xfrm>
            <a:off x="3804975" y="1343202"/>
            <a:ext cx="1046966" cy="576437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Multimedia</a:t>
            </a:r>
          </a:p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  <a:latin typeface="+mn-ea"/>
              </a:rPr>
              <a:t>Application</a:t>
            </a:r>
            <a:endParaRPr kumimoji="1" lang="ja-JP" altLang="en-US" sz="12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938103" y="1354776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+mn-ea"/>
              </a:rPr>
              <a:t>BSG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913117" y="2221814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Media</a:t>
            </a: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+mn-ea"/>
              </a:rPr>
              <a:t>Coding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243317" y="3073302"/>
            <a:ext cx="1044128" cy="56400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Numbering</a:t>
            </a: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Plan</a:t>
            </a:r>
            <a:endParaRPr kumimoji="1" lang="ja-JP" altLang="en-US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861902" y="3073302"/>
            <a:ext cx="1284897" cy="56400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+mj-ea"/>
                <a:ea typeface="+mj-ea"/>
              </a:rPr>
              <a:t>Network</a:t>
            </a:r>
          </a:p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+mj-ea"/>
                <a:ea typeface="+mj-ea"/>
              </a:rPr>
              <a:t>Management</a:t>
            </a:r>
            <a:endParaRPr kumimoji="1" lang="ja-JP" altLang="en-US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771900" y="3073303"/>
            <a:ext cx="987198" cy="520797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 err="1" smtClean="0">
                <a:solidFill>
                  <a:schemeClr val="tx1"/>
                </a:solidFill>
                <a:latin typeface="+mn-ea"/>
              </a:rPr>
              <a:t>Signalling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957245" y="3907282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Mobile NM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5913117" y="3907282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+mj-ea"/>
                <a:ea typeface="+mj-ea"/>
              </a:rPr>
              <a:t>3GPP2</a:t>
            </a:r>
            <a:endParaRPr kumimoji="1" lang="ja-JP" altLang="en-US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861903" y="3907282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+mj-ea"/>
                <a:ea typeface="+mj-ea"/>
              </a:rPr>
              <a:t>3GPP</a:t>
            </a:r>
            <a:endParaRPr kumimoji="1" lang="ja-JP" altLang="en-US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804975" y="3907282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+mn-ea"/>
              </a:rPr>
              <a:t>NGN&amp;FN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832730" y="2221814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+mj-ea"/>
                <a:ea typeface="+mj-ea"/>
              </a:rPr>
              <a:t>oneM2M</a:t>
            </a:r>
            <a:endParaRPr kumimoji="1" lang="ja-JP" altLang="en-US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957245" y="2221814"/>
            <a:ext cx="1110693" cy="535461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Enterprise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Network</a:t>
            </a:r>
            <a:endParaRPr kumimoji="1" lang="ja-JP" altLang="en-US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160445" y="4726572"/>
            <a:ext cx="1110693" cy="585207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+mn-ea"/>
              </a:rPr>
              <a:t>Next Generation HN</a:t>
            </a:r>
            <a:endParaRPr kumimoji="1" lang="ja-JP" altLang="en-US" sz="14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7948915" y="3907282"/>
            <a:ext cx="1208649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b="1" dirty="0" err="1" smtClean="0">
                <a:solidFill>
                  <a:schemeClr val="tx1"/>
                </a:solidFill>
                <a:latin typeface="+mn-ea"/>
              </a:rPr>
              <a:t>ICT&amp;Climate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  <a:latin typeface="+mn-ea"/>
              </a:rPr>
              <a:t>Change</a:t>
            </a:r>
            <a:endParaRPr kumimoji="1" lang="ja-JP" altLang="en-US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913117" y="4726572"/>
            <a:ext cx="1067698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+mn-ea"/>
              </a:rPr>
              <a:t>Optical Fiber Trans.</a:t>
            </a:r>
            <a:endParaRPr kumimoji="1" lang="ja-JP" altLang="en-US" sz="14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861903" y="4726572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Access</a:t>
            </a: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+mn-ea"/>
              </a:rPr>
              <a:t>Network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804975" y="4726572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Optical Transport</a:t>
            </a:r>
            <a:endParaRPr kumimoji="1" lang="ja-JP" altLang="en-US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861903" y="2221814"/>
            <a:ext cx="954123" cy="54931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Security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6" name="円/楕円 55"/>
          <p:cNvSpPr/>
          <p:nvPr/>
        </p:nvSpPr>
        <p:spPr>
          <a:xfrm>
            <a:off x="5965689" y="1413913"/>
            <a:ext cx="1279870" cy="5057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e-Health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7" name="円/楕円 56"/>
          <p:cNvSpPr/>
          <p:nvPr/>
        </p:nvSpPr>
        <p:spPr>
          <a:xfrm>
            <a:off x="7359173" y="1413913"/>
            <a:ext cx="1222448" cy="5247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+mn-ea"/>
              </a:rPr>
              <a:t>ITS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9" name="円/楕円 58"/>
          <p:cNvSpPr/>
          <p:nvPr/>
        </p:nvSpPr>
        <p:spPr>
          <a:xfrm>
            <a:off x="8524586" y="2200629"/>
            <a:ext cx="1035985" cy="5217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Big Data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0" name="円/楕円 59"/>
          <p:cNvSpPr/>
          <p:nvPr/>
        </p:nvSpPr>
        <p:spPr>
          <a:xfrm>
            <a:off x="9213170" y="3941428"/>
            <a:ext cx="1035985" cy="4813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 smtClean="0">
                <a:solidFill>
                  <a:srgbClr val="FF0000"/>
                </a:solidFill>
                <a:latin typeface="+mn-ea"/>
              </a:rPr>
              <a:t>IMT-2020</a:t>
            </a:r>
            <a:endParaRPr kumimoji="1" lang="ja-JP" altLang="en-US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1" name="円/楕円 60"/>
          <p:cNvSpPr/>
          <p:nvPr/>
        </p:nvSpPr>
        <p:spPr>
          <a:xfrm>
            <a:off x="8628590" y="1403262"/>
            <a:ext cx="1277410" cy="57806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+mn-ea"/>
              </a:rPr>
              <a:t>Accessibility</a:t>
            </a:r>
          </a:p>
        </p:txBody>
      </p:sp>
      <p:sp>
        <p:nvSpPr>
          <p:cNvPr id="63" name="円/楕円 62"/>
          <p:cNvSpPr/>
          <p:nvPr/>
        </p:nvSpPr>
        <p:spPr>
          <a:xfrm>
            <a:off x="8439217" y="3166248"/>
            <a:ext cx="1238183" cy="44856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+mn-ea"/>
              </a:rPr>
              <a:t>SDN/NFV</a:t>
            </a:r>
            <a:endParaRPr kumimoji="1" lang="ja-JP" altLang="en-US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4" name="左矢印 63"/>
          <p:cNvSpPr/>
          <p:nvPr/>
        </p:nvSpPr>
        <p:spPr>
          <a:xfrm>
            <a:off x="10318070" y="2091751"/>
            <a:ext cx="684143" cy="2111751"/>
          </a:xfrm>
          <a:prstGeom prst="leftArrow">
            <a:avLst>
              <a:gd name="adj1" fmla="val 64418"/>
              <a:gd name="adj2" fmla="val 50000"/>
            </a:avLst>
          </a:prstGeom>
          <a:solidFill>
            <a:schemeClr val="accent1"/>
          </a:solidFill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7" name="円/楕円 66"/>
          <p:cNvSpPr/>
          <p:nvPr/>
        </p:nvSpPr>
        <p:spPr>
          <a:xfrm>
            <a:off x="7940071" y="5750974"/>
            <a:ext cx="2434986" cy="43728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Expected Future Topics</a:t>
            </a:r>
            <a:endParaRPr kumimoji="1" lang="ja-JP" altLang="en-US" sz="16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5471345" y="5704472"/>
            <a:ext cx="2284170" cy="483785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+mn-ea"/>
              </a:rPr>
              <a:t>Existing Working Group</a:t>
            </a:r>
            <a:endParaRPr kumimoji="1" lang="ja-JP" altLang="en-US" sz="16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830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9595413" y="3900668"/>
            <a:ext cx="1522357" cy="282007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 rtlCol="0" anchor="ctr" anchorCtr="1"/>
          <a:lstStyle/>
          <a:p>
            <a:pPr algn="ctr"/>
            <a:endParaRPr kumimoji="1" lang="ja-JP" altLang="en-US" dirty="0" err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4240781" y="4173046"/>
            <a:ext cx="2171594" cy="306357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 rtlCol="0" anchor="ctr" anchorCtr="1"/>
          <a:lstStyle/>
          <a:p>
            <a:pPr algn="ctr"/>
            <a:endParaRPr kumimoji="1" lang="ja-JP" altLang="en-US" dirty="0" err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1464567" y="997452"/>
            <a:ext cx="9316125" cy="211521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indent="-182563">
              <a:spcBef>
                <a:spcPts val="600"/>
              </a:spcBef>
              <a:spcAft>
                <a:spcPts val="600"/>
              </a:spcAft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Full transition of PSTN to IP based network.  Most of existing supplementary services are also realized in IP based network.   Full transition is planned in 2025</a:t>
            </a:r>
          </a:p>
          <a:p>
            <a:pPr marL="182563" indent="-182563">
              <a:spcBef>
                <a:spcPts val="600"/>
              </a:spcBef>
              <a:spcAft>
                <a:spcPts val="600"/>
              </a:spcAft>
            </a:pP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Remaining issues </a:t>
            </a:r>
            <a:b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Roaming, settlement, emergency calls, alignment with international standard(e.g., GSMA) 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タイトル 2"/>
          <p:cNvSpPr txBox="1">
            <a:spLocks/>
          </p:cNvSpPr>
          <p:nvPr/>
        </p:nvSpPr>
        <p:spPr>
          <a:xfrm>
            <a:off x="0" y="264419"/>
            <a:ext cx="11956648" cy="596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73125">
              <a:lnSpc>
                <a:spcPct val="85000"/>
              </a:lnSpc>
            </a:pPr>
            <a:r>
              <a:rPr lang="ja-JP" altLang="en-US" sz="3200" b="1" dirty="0"/>
              <a:t>（</a:t>
            </a:r>
            <a:r>
              <a:rPr lang="en-US" altLang="ja-JP" sz="3200" b="1" dirty="0" smtClean="0"/>
              <a:t>Suppl.-2</a:t>
            </a:r>
            <a:r>
              <a:rPr lang="ja-JP" altLang="en-US" sz="3200" b="1" dirty="0" smtClean="0"/>
              <a:t>）</a:t>
            </a:r>
            <a:r>
              <a:rPr lang="en-US" altLang="ja-JP" sz="3200" b="1" dirty="0"/>
              <a:t>TTC standards related to PSTN migration project</a:t>
            </a:r>
            <a:endParaRPr lang="ja-JP" altLang="en-US" sz="3200" b="1" dirty="0"/>
          </a:p>
        </p:txBody>
      </p:sp>
      <p:sp>
        <p:nvSpPr>
          <p:cNvPr id="9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9800101" y="6415947"/>
            <a:ext cx="1130300" cy="33641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5025B14-05A4-4F05-B3AE-C8267F1D4F9B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10" name="角丸四角形 9"/>
          <p:cNvSpPr/>
          <p:nvPr/>
        </p:nvSpPr>
        <p:spPr bwMode="auto">
          <a:xfrm>
            <a:off x="3430673" y="5092929"/>
            <a:ext cx="2217921" cy="702772"/>
          </a:xfrm>
          <a:prstGeom prst="roundRect">
            <a:avLst/>
          </a:prstGeom>
          <a:solidFill>
            <a:srgbClr val="FFFF66"/>
          </a:solidFill>
          <a:ln w="12700">
            <a:solidFill>
              <a:srgbClr val="808000"/>
            </a:solidFill>
            <a:miter lim="800000"/>
            <a:headEnd/>
            <a:tailEnd/>
          </a:ln>
        </p:spPr>
        <p:txBody>
          <a:bodyPr wrap="none" lIns="90488" tIns="44450" rIns="90488" bIns="44450" rtlCol="0" anchor="ctr" anchorCtr="1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IMS Operator A</a:t>
            </a:r>
            <a:endParaRPr kumimoji="1" lang="ja-JP" altLang="en-US" dirty="0" err="1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7893935" y="5092929"/>
            <a:ext cx="1898248" cy="675698"/>
          </a:xfrm>
          <a:prstGeom prst="roundRect">
            <a:avLst/>
          </a:prstGeom>
          <a:solidFill>
            <a:srgbClr val="FFFF66"/>
          </a:solidFill>
          <a:ln w="12700">
            <a:solidFill>
              <a:srgbClr val="808000"/>
            </a:solidFill>
            <a:miter lim="800000"/>
            <a:headEnd/>
            <a:tailEnd/>
          </a:ln>
        </p:spPr>
        <p:txBody>
          <a:bodyPr wrap="none" lIns="90488" tIns="44450" rIns="90488" bIns="44450" rtlCol="0" anchor="ctr" anchorCtr="1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IMS Operator B</a:t>
            </a:r>
            <a:endParaRPr kumimoji="1" lang="ja-JP" altLang="en-US" dirty="0" err="1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717" y="5178669"/>
            <a:ext cx="644246" cy="54861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221" y="5101350"/>
            <a:ext cx="761075" cy="654525"/>
          </a:xfrm>
          <a:prstGeom prst="rect">
            <a:avLst/>
          </a:prstGeom>
        </p:spPr>
      </p:pic>
      <p:cxnSp>
        <p:nvCxnSpPr>
          <p:cNvPr id="14" name="直線コネクタ 13"/>
          <p:cNvCxnSpPr/>
          <p:nvPr/>
        </p:nvCxnSpPr>
        <p:spPr bwMode="auto">
          <a:xfrm flipV="1">
            <a:off x="2070520" y="5433215"/>
            <a:ext cx="1443710" cy="8662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0" idx="3"/>
            <a:endCxn id="11" idx="1"/>
          </p:cNvCxnSpPr>
          <p:nvPr/>
        </p:nvCxnSpPr>
        <p:spPr bwMode="auto">
          <a:xfrm flipV="1">
            <a:off x="5648594" y="5430778"/>
            <a:ext cx="2245341" cy="13537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11" idx="3"/>
            <a:endCxn id="13" idx="1"/>
          </p:cNvCxnSpPr>
          <p:nvPr/>
        </p:nvCxnSpPr>
        <p:spPr bwMode="auto">
          <a:xfrm flipV="1">
            <a:off x="9792183" y="5428613"/>
            <a:ext cx="355038" cy="2165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183038" y="5993050"/>
            <a:ext cx="7373074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UNI: User to Network Interface	</a:t>
            </a:r>
            <a:r>
              <a:rPr lang="en-US" altLang="ja-JP" dirty="0" smtClean="0">
                <a:latin typeface="Calibri" panose="020F0502020204030204" pitchFamily="34" charset="0"/>
              </a:rPr>
              <a:t>NNI: Network to Network Interface</a:t>
            </a:r>
          </a:p>
          <a:p>
            <a:r>
              <a:rPr kumimoji="1" lang="en-US" altLang="ja-JP" dirty="0" smtClean="0">
                <a:latin typeface="Calibri" panose="020F0502020204030204" pitchFamily="34" charset="0"/>
              </a:rPr>
              <a:t>II-NNI: Inter-IMS Network to Network Interface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5834248" y="5544274"/>
            <a:ext cx="403201" cy="254459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 rtlCol="0" anchor="ctr" anchorCtr="1"/>
          <a:lstStyle/>
          <a:p>
            <a:pPr algn="ctr"/>
            <a:endParaRPr kumimoji="1" lang="ja-JP" altLang="en-US" dirty="0" err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98841" y="5467735"/>
            <a:ext cx="178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:</a:t>
            </a:r>
            <a:r>
              <a:rPr lang="ja-JP" altLang="en-US" dirty="0" smtClean="0"/>
              <a:t> </a:t>
            </a:r>
            <a:r>
              <a:rPr lang="en-US" altLang="ja-JP" dirty="0" smtClean="0"/>
              <a:t>in preparation</a:t>
            </a:r>
            <a:endParaRPr kumimoji="1" lang="ja-JP" altLang="en-US" dirty="0"/>
          </a:p>
        </p:txBody>
      </p:sp>
      <p:sp>
        <p:nvSpPr>
          <p:cNvPr id="20" name="角丸四角形吹き出し 19"/>
          <p:cNvSpPr/>
          <p:nvPr/>
        </p:nvSpPr>
        <p:spPr bwMode="auto">
          <a:xfrm>
            <a:off x="1540421" y="3904395"/>
            <a:ext cx="2185710" cy="614654"/>
          </a:xfrm>
          <a:prstGeom prst="wedgeRoundRectCallout">
            <a:avLst>
              <a:gd name="adj1" fmla="val 1541"/>
              <a:gd name="adj2" fmla="val 198338"/>
              <a:gd name="adj3" fmla="val 16667"/>
            </a:avLst>
          </a:prstGeom>
          <a:noFill/>
          <a:ln w="12700">
            <a:solidFill>
              <a:srgbClr val="808000"/>
            </a:solidFill>
            <a:miter lim="800000"/>
            <a:headEnd/>
            <a:tailEnd/>
          </a:ln>
        </p:spPr>
        <p:txBody>
          <a:bodyPr wrap="none" lIns="90488" tIns="44450" rIns="90488" bIns="44450" rtlCol="0" anchor="ctr" anchorCtr="1"/>
          <a:lstStyle/>
          <a:p>
            <a:r>
              <a:rPr lang="en-US" altLang="ja-JP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JT-Q3402: UNI</a:t>
            </a:r>
            <a:endParaRPr lang="ja-JP" altLang="en-US" dirty="0" err="1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角丸四角形吹き出し 20"/>
          <p:cNvSpPr/>
          <p:nvPr/>
        </p:nvSpPr>
        <p:spPr bwMode="auto">
          <a:xfrm>
            <a:off x="4072331" y="3256549"/>
            <a:ext cx="7247710" cy="1656356"/>
          </a:xfrm>
          <a:prstGeom prst="wedgeRoundRectCallout">
            <a:avLst>
              <a:gd name="adj1" fmla="val -2669"/>
              <a:gd name="adj2" fmla="val 80041"/>
              <a:gd name="adj3" fmla="val 16667"/>
            </a:avLst>
          </a:prstGeom>
          <a:noFill/>
          <a:ln w="12700">
            <a:solidFill>
              <a:srgbClr val="808000"/>
            </a:solidFill>
            <a:miter lim="800000"/>
            <a:headEnd/>
            <a:tailEnd/>
          </a:ln>
        </p:spPr>
        <p:txBody>
          <a:bodyPr wrap="none" lIns="90488" tIns="44450" rIns="90488" bIns="44450" rtlCol="0" anchor="ctr" anchorCtr="1"/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JT-Q3401: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NNI</a:t>
            </a:r>
          </a:p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JT-Y1221: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Traffic control/congestion control</a:t>
            </a:r>
          </a:p>
          <a:p>
            <a: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TTC-TS-1020: II-NNI(3GPP TS29.165based) </a:t>
            </a: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→ </a:t>
            </a:r>
            <a: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TTC</a:t>
            </a: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standard</a:t>
            </a:r>
          </a:p>
          <a:p>
            <a: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Number portability</a:t>
            </a:r>
          </a:p>
          <a:p>
            <a: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others</a:t>
            </a: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(Incoming call transfer)</a:t>
            </a:r>
            <a:endParaRPr lang="ja-JP" altLang="en-US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567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929693" y="956519"/>
            <a:ext cx="9534525" cy="2338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/>
            <a:r>
              <a:rPr lang="en-US" altLang="ja-JP" sz="2000" dirty="0" smtClean="0"/>
              <a:t>Recently, </a:t>
            </a:r>
            <a:r>
              <a:rPr lang="en-US" altLang="ja-JP" sz="2000" dirty="0" smtClean="0">
                <a:cs typeface="Times New Roman" panose="02020603050405020304" pitchFamily="18" charset="0"/>
              </a:rPr>
              <a:t>TTC has started a work on the carrier ENUM interface for the routing of SIP request over the NNI (</a:t>
            </a:r>
            <a:r>
              <a:rPr lang="en-US" altLang="ja-JP" sz="20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JJ-90.30</a:t>
            </a:r>
            <a:r>
              <a:rPr lang="en-US" altLang="ja-JP" sz="2000" dirty="0" smtClean="0">
                <a:cs typeface="Times New Roman" panose="02020603050405020304" pitchFamily="18" charset="0"/>
              </a:rPr>
              <a:t>), </a:t>
            </a:r>
            <a:r>
              <a:rPr lang="en-US" altLang="ja-JP" sz="2000" dirty="0">
                <a:cs typeface="Times New Roman" panose="02020603050405020304" pitchFamily="18" charset="0"/>
              </a:rPr>
              <a:t>which</a:t>
            </a:r>
            <a:r>
              <a:rPr lang="en-US" altLang="ja-JP" sz="2000" dirty="0" smtClean="0">
                <a:cs typeface="Times New Roman" panose="02020603050405020304" pitchFamily="18" charset="0"/>
              </a:rPr>
              <a:t> is going to be published </a:t>
            </a:r>
            <a:r>
              <a:rPr lang="en-US" altLang="ja-JP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as JJ-90.31</a:t>
            </a:r>
            <a:r>
              <a:rPr lang="en-US" altLang="ja-JP" sz="2000" dirty="0" smtClean="0">
                <a:cs typeface="Times New Roman" panose="02020603050405020304" pitchFamily="18" charset="0"/>
              </a:rPr>
              <a:t>.</a:t>
            </a:r>
          </a:p>
          <a:p>
            <a:pPr marL="358775" indent="-358775"/>
            <a:r>
              <a:rPr lang="en-US" altLang="ja-JP" sz="2000" dirty="0" smtClean="0"/>
              <a:t>Main works are:</a:t>
            </a:r>
          </a:p>
          <a:p>
            <a:pPr marL="723900" lvl="1" indent="-361950">
              <a:buFont typeface="Wingdings" panose="05000000000000000000" pitchFamily="2" charset="2"/>
              <a:buChar char="Ø"/>
            </a:pPr>
            <a:r>
              <a:rPr lang="en-US" altLang="ja-JP" sz="2000" dirty="0" smtClean="0"/>
              <a:t>Specifying the detail of query/answer message (e.g. TLD of query, NAPTR RR) over the carrier ENUM interface, using the corresponding RFCs, and</a:t>
            </a:r>
          </a:p>
          <a:p>
            <a:pPr marL="723900" lvl="1" indent="-361950">
              <a:buFont typeface="Wingdings" panose="05000000000000000000" pitchFamily="2" charset="2"/>
              <a:buChar char="Ø"/>
            </a:pPr>
            <a:r>
              <a:rPr lang="en-US" altLang="ja-JP" sz="2000" dirty="0" smtClean="0"/>
              <a:t>Specifying the usage of the carrier ENUM interface in the originating IMS network.</a:t>
            </a:r>
            <a:endParaRPr lang="ja-JP" altLang="en-US" sz="2000" dirty="0" smtClean="0"/>
          </a:p>
        </p:txBody>
      </p:sp>
      <p:sp>
        <p:nvSpPr>
          <p:cNvPr id="5" name="角丸四角形 12"/>
          <p:cNvSpPr>
            <a:spLocks noChangeArrowheads="1"/>
          </p:cNvSpPr>
          <p:nvPr/>
        </p:nvSpPr>
        <p:spPr bwMode="auto">
          <a:xfrm>
            <a:off x="1635125" y="4832350"/>
            <a:ext cx="2063750" cy="850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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HGPｺﾞｼｯｸE" panose="020B0900000000000000" pitchFamily="50" charset="-128"/>
              <a:buChar char="-"/>
              <a:defRPr kumimoji="1" sz="14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cs typeface="Times New Roman" panose="02020603050405020304" pitchFamily="18" charset="0"/>
              </a:rPr>
              <a:t>IMS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cs typeface="Times New Roman" panose="02020603050405020304" pitchFamily="18" charset="0"/>
              </a:rPr>
              <a:t>(Originating Side)</a:t>
            </a:r>
          </a:p>
        </p:txBody>
      </p:sp>
      <p:sp>
        <p:nvSpPr>
          <p:cNvPr id="6" name="角丸四角形 12"/>
          <p:cNvSpPr>
            <a:spLocks noChangeArrowheads="1"/>
          </p:cNvSpPr>
          <p:nvPr/>
        </p:nvSpPr>
        <p:spPr bwMode="auto">
          <a:xfrm>
            <a:off x="6076950" y="4833938"/>
            <a:ext cx="2063750" cy="850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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HGPｺﾞｼｯｸE" panose="020B0900000000000000" pitchFamily="50" charset="-128"/>
              <a:buChar char="-"/>
              <a:defRPr kumimoji="1" sz="14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cs typeface="Times New Roman" panose="02020603050405020304" pitchFamily="18" charset="0"/>
              </a:rPr>
              <a:t>IMS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cs typeface="Times New Roman" panose="02020603050405020304" pitchFamily="18" charset="0"/>
              </a:rPr>
              <a:t>(Terminating Side)</a:t>
            </a:r>
          </a:p>
        </p:txBody>
      </p:sp>
      <p:sp>
        <p:nvSpPr>
          <p:cNvPr id="7" name="AutoShape 27"/>
          <p:cNvSpPr>
            <a:spLocks noChangeArrowheads="1"/>
          </p:cNvSpPr>
          <p:nvPr/>
        </p:nvSpPr>
        <p:spPr bwMode="auto">
          <a:xfrm>
            <a:off x="6088063" y="3670300"/>
            <a:ext cx="2057400" cy="857250"/>
          </a:xfrm>
          <a:prstGeom prst="can">
            <a:avLst>
              <a:gd name="adj" fmla="val 20486"/>
            </a:avLst>
          </a:prstGeom>
          <a:solidFill>
            <a:srgbClr val="CCFFCC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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HGPｺﾞｼｯｸE" panose="020B0900000000000000" pitchFamily="50" charset="-128"/>
              <a:buChar char="-"/>
              <a:defRPr kumimoji="1" sz="14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cs typeface="Times New Roman" panose="02020603050405020304" pitchFamily="18" charset="0"/>
              </a:rPr>
              <a:t>Carrier ENUM</a:t>
            </a:r>
            <a:br>
              <a:rPr lang="en-US" altLang="ja-JP">
                <a:cs typeface="Times New Roman" panose="02020603050405020304" pitchFamily="18" charset="0"/>
              </a:rPr>
            </a:br>
            <a:r>
              <a:rPr lang="en-US" altLang="ja-JP">
                <a:cs typeface="Times New Roman" panose="02020603050405020304" pitchFamily="18" charset="0"/>
              </a:rPr>
              <a:t>(Tier 2)</a:t>
            </a:r>
          </a:p>
        </p:txBody>
      </p:sp>
      <p:sp>
        <p:nvSpPr>
          <p:cNvPr id="8" name="角丸四角形 12"/>
          <p:cNvSpPr>
            <a:spLocks noChangeArrowheads="1"/>
          </p:cNvSpPr>
          <p:nvPr/>
        </p:nvSpPr>
        <p:spPr bwMode="auto">
          <a:xfrm>
            <a:off x="5735638" y="2946400"/>
            <a:ext cx="2733675" cy="307181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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HGPｺﾞｼｯｸE" panose="020B0900000000000000" pitchFamily="50" charset="-128"/>
              <a:buChar char="-"/>
              <a:defRPr kumimoji="1" sz="14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cs typeface="Times New Roman" panose="02020603050405020304" pitchFamily="18" charset="0"/>
              </a:rPr>
              <a:t>Fixed Network</a:t>
            </a:r>
          </a:p>
        </p:txBody>
      </p:sp>
      <p:sp>
        <p:nvSpPr>
          <p:cNvPr id="9" name="角丸四角形 12"/>
          <p:cNvSpPr>
            <a:spLocks noChangeArrowheads="1"/>
          </p:cNvSpPr>
          <p:nvPr/>
        </p:nvSpPr>
        <p:spPr bwMode="auto">
          <a:xfrm>
            <a:off x="1295400" y="2944813"/>
            <a:ext cx="2733675" cy="307181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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HGPｺﾞｼｯｸE" panose="020B0900000000000000" pitchFamily="50" charset="-128"/>
              <a:buChar char="-"/>
              <a:defRPr kumimoji="1" sz="14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cs typeface="Times New Roman" panose="02020603050405020304" pitchFamily="18" charset="0"/>
              </a:rPr>
              <a:t>Mobile Network</a:t>
            </a: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643063" y="3670300"/>
            <a:ext cx="2057400" cy="857250"/>
          </a:xfrm>
          <a:prstGeom prst="can">
            <a:avLst>
              <a:gd name="adj" fmla="val 20486"/>
            </a:avLst>
          </a:prstGeom>
          <a:solidFill>
            <a:srgbClr val="CCFFCC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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HGPｺﾞｼｯｸE" panose="020B0900000000000000" pitchFamily="50" charset="-128"/>
              <a:buChar char="-"/>
              <a:defRPr kumimoji="1" sz="14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cs typeface="Times New Roman" panose="02020603050405020304" pitchFamily="18" charset="0"/>
              </a:rPr>
              <a:t>Carrier ENUM</a:t>
            </a:r>
            <a:br>
              <a:rPr lang="en-US" altLang="ja-JP">
                <a:cs typeface="Times New Roman" panose="02020603050405020304" pitchFamily="18" charset="0"/>
              </a:rPr>
            </a:br>
            <a:r>
              <a:rPr lang="en-US" altLang="ja-JP">
                <a:cs typeface="Times New Roman" panose="02020603050405020304" pitchFamily="18" charset="0"/>
              </a:rPr>
              <a:t>(Tier 2)</a:t>
            </a:r>
          </a:p>
        </p:txBody>
      </p:sp>
      <p:cxnSp>
        <p:nvCxnSpPr>
          <p:cNvPr id="11" name="直線コネクタ 10"/>
          <p:cNvCxnSpPr/>
          <p:nvPr/>
        </p:nvCxnSpPr>
        <p:spPr>
          <a:xfrm>
            <a:off x="338138" y="5246688"/>
            <a:ext cx="9556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8469313" y="5245100"/>
            <a:ext cx="9540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4900613"/>
            <a:ext cx="530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直線コネクタ 13"/>
          <p:cNvCxnSpPr>
            <a:stCxn id="5" idx="3"/>
            <a:endCxn id="6" idx="1"/>
          </p:cNvCxnSpPr>
          <p:nvPr/>
        </p:nvCxnSpPr>
        <p:spPr>
          <a:xfrm>
            <a:off x="3698875" y="5257800"/>
            <a:ext cx="23780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5" idx="3"/>
            <a:endCxn id="7" idx="2"/>
          </p:cNvCxnSpPr>
          <p:nvPr/>
        </p:nvCxnSpPr>
        <p:spPr>
          <a:xfrm flipV="1">
            <a:off x="3698875" y="4098925"/>
            <a:ext cx="2389188" cy="1158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6" idx="1"/>
            <a:endCxn id="10" idx="4"/>
          </p:cNvCxnSpPr>
          <p:nvPr/>
        </p:nvCxnSpPr>
        <p:spPr>
          <a:xfrm flipH="1" flipV="1">
            <a:off x="3700463" y="4098925"/>
            <a:ext cx="2376487" cy="1160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endCxn id="5" idx="1"/>
          </p:cNvCxnSpPr>
          <p:nvPr/>
        </p:nvCxnSpPr>
        <p:spPr>
          <a:xfrm>
            <a:off x="342900" y="5257800"/>
            <a:ext cx="1292225" cy="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4613" y="5394325"/>
            <a:ext cx="1608137" cy="27781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US" altLang="ja-JP" dirty="0">
                <a:solidFill>
                  <a:srgbClr val="0000FF"/>
                </a:solidFill>
                <a:latin typeface="+mn-lt"/>
              </a:rPr>
              <a:t>1. Initial INVITE</a:t>
            </a:r>
            <a:endParaRPr lang="ja-JP" altLang="en-US" dirty="0">
              <a:solidFill>
                <a:srgbClr val="0000FF"/>
              </a:solidFill>
              <a:latin typeface="+mn-lt"/>
            </a:endParaRPr>
          </a:p>
        </p:txBody>
      </p:sp>
      <p:cxnSp>
        <p:nvCxnSpPr>
          <p:cNvPr id="19" name="直線矢印コネクタ 18"/>
          <p:cNvCxnSpPr>
            <a:endCxn id="7" idx="2"/>
          </p:cNvCxnSpPr>
          <p:nvPr/>
        </p:nvCxnSpPr>
        <p:spPr>
          <a:xfrm flipV="1">
            <a:off x="3700463" y="4098925"/>
            <a:ext cx="2387600" cy="1155700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 rot="19970837">
            <a:off x="3795713" y="4238625"/>
            <a:ext cx="2212975" cy="27781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US" altLang="ja-JP" dirty="0">
                <a:solidFill>
                  <a:srgbClr val="00B050"/>
                </a:solidFill>
                <a:latin typeface="+mn-lt"/>
              </a:rPr>
              <a:t>2. ENUM query/answer</a:t>
            </a:r>
            <a:endParaRPr lang="ja-JP" alt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13213" y="5318125"/>
            <a:ext cx="1608137" cy="27781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US" altLang="ja-JP" dirty="0">
                <a:solidFill>
                  <a:srgbClr val="0000FF"/>
                </a:solidFill>
                <a:latin typeface="+mn-lt"/>
              </a:rPr>
              <a:t>3. Initial INVITE</a:t>
            </a:r>
            <a:endParaRPr lang="ja-JP" altLang="en-US" dirty="0">
              <a:solidFill>
                <a:srgbClr val="0000FF"/>
              </a:solidFill>
              <a:latin typeface="+mn-lt"/>
            </a:endParaRPr>
          </a:p>
        </p:txBody>
      </p:sp>
      <p:cxnSp>
        <p:nvCxnSpPr>
          <p:cNvPr id="22" name="直線矢印コネクタ 21"/>
          <p:cNvCxnSpPr>
            <a:endCxn id="6" idx="1"/>
          </p:cNvCxnSpPr>
          <p:nvPr/>
        </p:nvCxnSpPr>
        <p:spPr>
          <a:xfrm>
            <a:off x="3946525" y="5257800"/>
            <a:ext cx="2130425" cy="158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8047038" y="5257800"/>
            <a:ext cx="1303337" cy="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8199438" y="5387975"/>
            <a:ext cx="1608137" cy="27622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US" altLang="ja-JP" dirty="0">
                <a:solidFill>
                  <a:srgbClr val="0000FF"/>
                </a:solidFill>
                <a:latin typeface="+mn-lt"/>
              </a:rPr>
              <a:t>4. Initial INVITE</a:t>
            </a:r>
            <a:endParaRPr lang="ja-JP" altLang="en-US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225675" y="5808663"/>
            <a:ext cx="4968875" cy="7127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dirty="0">
                <a:solidFill>
                  <a:schemeClr val="tx1"/>
                </a:solidFill>
              </a:rPr>
              <a:t>Update the Request-URI using the SIP URI received in the ENUM answer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フリーフォーム 25"/>
          <p:cNvSpPr/>
          <p:nvPr/>
        </p:nvSpPr>
        <p:spPr>
          <a:xfrm>
            <a:off x="3590925" y="5303838"/>
            <a:ext cx="282575" cy="517525"/>
          </a:xfrm>
          <a:custGeom>
            <a:avLst/>
            <a:gdLst>
              <a:gd name="connsiteX0" fmla="*/ 175260 w 281940"/>
              <a:gd name="connsiteY0" fmla="*/ 502920 h 518160"/>
              <a:gd name="connsiteX1" fmla="*/ 0 w 281940"/>
              <a:gd name="connsiteY1" fmla="*/ 0 h 518160"/>
              <a:gd name="connsiteX2" fmla="*/ 281940 w 281940"/>
              <a:gd name="connsiteY2" fmla="*/ 518160 h 51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940" h="518160">
                <a:moveTo>
                  <a:pt x="175260" y="502920"/>
                </a:moveTo>
                <a:lnTo>
                  <a:pt x="0" y="0"/>
                </a:lnTo>
                <a:lnTo>
                  <a:pt x="281940" y="518160"/>
                </a:ln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3576638" y="3027363"/>
            <a:ext cx="2511425" cy="552450"/>
          </a:xfrm>
          <a:prstGeom prst="roundRect">
            <a:avLst/>
          </a:prstGeom>
          <a:solidFill>
            <a:srgbClr val="CCFFCC"/>
          </a:solidFill>
          <a:ln w="6350" cap="flat" cmpd="sng" algn="ctr">
            <a:solidFill>
              <a:srgbClr val="0099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600" kern="0" dirty="0">
                <a:latin typeface="Times New Roman" pitchFamily="18" charset="0"/>
                <a:ea typeface="HGPｺﾞｼｯｸE"/>
                <a:cs typeface="Times New Roman" pitchFamily="18" charset="0"/>
              </a:rPr>
              <a:t>Target of standardization</a:t>
            </a:r>
            <a:br>
              <a:rPr kumimoji="0" lang="en-US" altLang="ja-JP" sz="1600" kern="0" dirty="0">
                <a:latin typeface="Times New Roman" pitchFamily="18" charset="0"/>
                <a:ea typeface="HGPｺﾞｼｯｸE"/>
                <a:cs typeface="Times New Roman" pitchFamily="18" charset="0"/>
              </a:rPr>
            </a:br>
            <a:r>
              <a:rPr kumimoji="0" lang="en-US" altLang="ja-JP" sz="1600" kern="0" dirty="0">
                <a:latin typeface="Times New Roman" pitchFamily="18" charset="0"/>
                <a:ea typeface="HGPｺﾞｼｯｸE"/>
                <a:cs typeface="Times New Roman" pitchFamily="18" charset="0"/>
              </a:rPr>
              <a:t>in TS-1021</a:t>
            </a:r>
            <a:endParaRPr kumimoji="0" lang="ja-JP" altLang="en-US" sz="1600" kern="0" dirty="0">
              <a:latin typeface="Times New Roman" pitchFamily="18" charset="0"/>
              <a:ea typeface="HGPｺﾞｼｯｸE"/>
              <a:cs typeface="Times New Roman" pitchFamily="18" charset="0"/>
            </a:endParaRPr>
          </a:p>
        </p:txBody>
      </p:sp>
      <p:sp>
        <p:nvSpPr>
          <p:cNvPr id="28" name="フリーフォーム 27"/>
          <p:cNvSpPr/>
          <p:nvPr/>
        </p:nvSpPr>
        <p:spPr>
          <a:xfrm>
            <a:off x="4432300" y="3568700"/>
            <a:ext cx="412750" cy="755650"/>
          </a:xfrm>
          <a:custGeom>
            <a:avLst/>
            <a:gdLst>
              <a:gd name="connsiteX0" fmla="*/ 0 w 412694"/>
              <a:gd name="connsiteY0" fmla="*/ 0 h 995321"/>
              <a:gd name="connsiteX1" fmla="*/ 412694 w 412694"/>
              <a:gd name="connsiteY1" fmla="*/ 995321 h 995321"/>
              <a:gd name="connsiteX2" fmla="*/ 153749 w 412694"/>
              <a:gd name="connsiteY2" fmla="*/ 16184 h 995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694" h="995321">
                <a:moveTo>
                  <a:pt x="0" y="0"/>
                </a:moveTo>
                <a:lnTo>
                  <a:pt x="412694" y="995321"/>
                </a:lnTo>
                <a:lnTo>
                  <a:pt x="153749" y="16184"/>
                </a:lnTo>
              </a:path>
            </a:pathLst>
          </a:custGeom>
          <a:solidFill>
            <a:srgbClr val="CCFFCC"/>
          </a:solidFill>
          <a:ln w="63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rgbClr val="0000FF"/>
              </a:solidFill>
            </a:endParaRPr>
          </a:p>
        </p:txBody>
      </p:sp>
      <p:sp>
        <p:nvSpPr>
          <p:cNvPr id="29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9478963" y="6508750"/>
            <a:ext cx="330200" cy="244475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u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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HGPｺﾞｼｯｸE" panose="020B0900000000000000" pitchFamily="50" charset="-128"/>
              <a:buChar char="-"/>
              <a:defRPr kumimoji="1" sz="1400">
                <a:solidFill>
                  <a:schemeClr val="tx1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6918C0-C9B1-4EA5-990E-B8DAEADD93F0}" type="slidenum">
              <a:rPr lang="en-US" altLang="ja-JP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ja-JP" smtClean="0"/>
          </a:p>
        </p:txBody>
      </p:sp>
      <p:sp>
        <p:nvSpPr>
          <p:cNvPr id="30" name="タイトル 1"/>
          <p:cNvSpPr>
            <a:spLocks noGrp="1"/>
          </p:cNvSpPr>
          <p:nvPr>
            <p:ph type="title"/>
          </p:nvPr>
        </p:nvSpPr>
        <p:spPr>
          <a:xfrm>
            <a:off x="81023" y="273232"/>
            <a:ext cx="11667281" cy="642937"/>
          </a:xfrm>
        </p:spPr>
        <p:txBody>
          <a:bodyPr>
            <a:noAutofit/>
          </a:bodyPr>
          <a:lstStyle/>
          <a:p>
            <a:pPr algn="ctr"/>
            <a:r>
              <a:rPr lang="en-US" altLang="ja-JP" sz="3200" b="1" dirty="0"/>
              <a:t>(</a:t>
            </a:r>
            <a:r>
              <a:rPr lang="en-US" altLang="ja-JP" sz="3200" b="1" dirty="0" smtClean="0"/>
              <a:t>Suppl.-3) Common </a:t>
            </a:r>
            <a:r>
              <a:rPr lang="en-US" altLang="ja-JP" sz="3200" b="1" dirty="0"/>
              <a:t>interconnection interface for carrier ENUM</a:t>
            </a:r>
            <a:endParaRPr lang="ja-JP" altLang="en-US" sz="3200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681011" y="3507129"/>
            <a:ext cx="3429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Number portability: JT-E164 Sup.2</a:t>
            </a:r>
          </a:p>
          <a:p>
            <a:r>
              <a:rPr kumimoji="1" lang="en-US" altLang="ja-JP" dirty="0" smtClean="0"/>
              <a:t>DB: JT-E164 Sup.2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873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61" y="911756"/>
            <a:ext cx="11276573" cy="70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4811" tIns="37406" rIns="74811" bIns="37406">
            <a:spAutoFit/>
          </a:bodyPr>
          <a:lstStyle/>
          <a:p>
            <a:pPr defTabSz="709414" eaLnBrk="0" hangingPunct="0">
              <a:lnSpc>
                <a:spcPct val="85000"/>
              </a:lnSpc>
            </a:pPr>
            <a:r>
              <a:rPr lang="ja-JP" altLang="en-US" sz="24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１</a:t>
            </a:r>
            <a:r>
              <a:rPr lang="ja-JP" altLang="en-US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．</a:t>
            </a:r>
            <a:r>
              <a:rPr lang="en-US" altLang="ja-JP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Quality measurement guidelines for 0AB-J type IP</a:t>
            </a:r>
            <a:r>
              <a:rPr lang="ja-JP" altLang="en-US" sz="24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lang="en-US" altLang="ja-JP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telephony: TTC-TR-1054</a:t>
            </a:r>
            <a:endParaRPr lang="en-US" altLang="ja-JP" sz="2400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1685" y="1547738"/>
            <a:ext cx="10612998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Following quality regulation relaxation of 0AB-J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 telephony(removal of R-value 80 and change in packet loss ratio 0.1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％→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0.5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, speech quality measurement guideline was developed at the end of 2014.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3776440" y="2791779"/>
            <a:ext cx="2610348" cy="5098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84837" y="3345391"/>
            <a:ext cx="10624572" cy="15696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For each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measurement item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, e.g., end-end quality, network quality, call loss ratio, call establishment delay, the required 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measurement conditions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, e.g., measurement point ,measurement duration etc. are defined. 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115747" y="287569"/>
            <a:ext cx="11914208" cy="49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4811" tIns="37406" rIns="74811" bIns="37406">
            <a:spAutoFit/>
          </a:bodyPr>
          <a:lstStyle/>
          <a:p>
            <a:pPr algn="ctr" defTabSz="709414" eaLnBrk="0" hangingPunct="0">
              <a:lnSpc>
                <a:spcPct val="85000"/>
              </a:lnSpc>
            </a:pPr>
            <a:r>
              <a:rPr lang="en-US" altLang="ja-JP" sz="32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altLang="ja-JP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Suppl.-4) VoIP/</a:t>
            </a:r>
            <a:r>
              <a:rPr lang="en-US" altLang="ja-JP" sz="3200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VoLTE</a:t>
            </a:r>
            <a:r>
              <a:rPr lang="en-US" altLang="ja-JP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32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Quality Measurement Guidelines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21260" y="5055619"/>
            <a:ext cx="10998780" cy="38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4811" tIns="37406" rIns="74811" bIns="37406">
            <a:spAutoFit/>
          </a:bodyPr>
          <a:lstStyle/>
          <a:p>
            <a:pPr defTabSz="709414" eaLnBrk="0" hangingPunct="0">
              <a:lnSpc>
                <a:spcPct val="85000"/>
              </a:lnSpc>
            </a:pPr>
            <a:r>
              <a:rPr lang="ja-JP" altLang="en-US" sz="24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２</a:t>
            </a:r>
            <a:r>
              <a:rPr lang="ja-JP" altLang="en-US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．</a:t>
            </a:r>
            <a:r>
              <a:rPr lang="en-US" altLang="ja-JP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Development of </a:t>
            </a:r>
            <a:r>
              <a:rPr lang="en-US" altLang="ja-JP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VoLTE</a:t>
            </a:r>
            <a:r>
              <a:rPr lang="en-US" altLang="ja-JP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speech quality </a:t>
            </a:r>
            <a:r>
              <a:rPr lang="en-US" altLang="ja-JP" sz="24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assessment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32612" y="5521123"/>
            <a:ext cx="7800349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By March 2016 new guideline for </a:t>
            </a:r>
            <a:r>
              <a:rPr lang="en-US" altLang="ja-JP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VoLTE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speech quality assessment will be developed.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7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7A3D60-908D-4CF6-A75F-9B311145AE04}"/>
</file>

<file path=customXml/itemProps2.xml><?xml version="1.0" encoding="utf-8"?>
<ds:datastoreItem xmlns:ds="http://schemas.openxmlformats.org/officeDocument/2006/customXml" ds:itemID="{BBE9B659-C4AC-4937-97CD-B8624FBBF4D2}"/>
</file>

<file path=customXml/itemProps3.xml><?xml version="1.0" encoding="utf-8"?>
<ds:datastoreItem xmlns:ds="http://schemas.openxmlformats.org/officeDocument/2006/customXml" ds:itemID="{0025E2F0-A537-4337-A3E3-32201B88F6E3}"/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898</Words>
  <Application>Microsoft Office PowerPoint</Application>
  <PresentationFormat>Widescreen</PresentationFormat>
  <Paragraphs>131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HGPｺﾞｼｯｸE</vt:lpstr>
      <vt:lpstr>メイリオ</vt:lpstr>
      <vt:lpstr>Meiryo UI</vt:lpstr>
      <vt:lpstr>ＭＳ Ｐゴシック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Strategic standardization topics(1)</vt:lpstr>
      <vt:lpstr>Strategic standardization topics(2)</vt:lpstr>
      <vt:lpstr>Challenges</vt:lpstr>
      <vt:lpstr>List of supplementary slide</vt:lpstr>
      <vt:lpstr>(Suppl.-1)     TTC’s WG structure</vt:lpstr>
      <vt:lpstr>PowerPoint Presentation</vt:lpstr>
      <vt:lpstr>(Suppl.-3) Common interconnection interface for carrier ENUM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64</cp:revision>
  <cp:lastPrinted>2015-07-07T07:08:45Z</cp:lastPrinted>
  <dcterms:created xsi:type="dcterms:W3CDTF">2015-04-30T14:38:43Z</dcterms:created>
  <dcterms:modified xsi:type="dcterms:W3CDTF">2015-07-10T15:08:37Z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