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8" r:id="rId6"/>
    <p:sldId id="259" r:id="rId7"/>
    <p:sldId id="260" r:id="rId8"/>
    <p:sldId id="261" r:id="rId9"/>
    <p:sldId id="263" r:id="rId10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81" autoAdjust="0"/>
  </p:normalViewPr>
  <p:slideViewPr>
    <p:cSldViewPr snapToGrid="0">
      <p:cViewPr varScale="1">
        <p:scale>
          <a:sx n="48" d="100"/>
          <a:sy n="48" d="100"/>
        </p:scale>
        <p:origin x="48" y="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25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5B21E-7893-4014-8E1A-CD496E75C258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DF8D-EF40-423C-A17D-6ACCC54C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72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7A926-2A52-4201-A14B-F933CE9BDB64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69352-9285-4CF1-8AEC-80889BB30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1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4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1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7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07963"/>
            <a:ext cx="10515600" cy="963111"/>
          </a:xfrm>
        </p:spPr>
        <p:txBody>
          <a:bodyPr>
            <a:normAutofit/>
          </a:bodyPr>
          <a:lstStyle>
            <a:lvl1pPr algn="ctr">
              <a:defRPr sz="4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726"/>
            <a:ext cx="10515600" cy="4622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00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9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5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8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92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836F63-47E2-48DF-8241-F9C3EDC78C2B}" type="datetimeFigureOut">
              <a:rPr lang="en-US" smtClean="0"/>
              <a:t>14/07/2015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4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9" t="77725" r="2931" b="4433"/>
          <a:stretch/>
        </p:blipFill>
        <p:spPr>
          <a:xfrm>
            <a:off x="10771252" y="5707062"/>
            <a:ext cx="1332689" cy="1040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" t="41540" r="73048" b="4600"/>
          <a:stretch/>
        </p:blipFill>
        <p:spPr>
          <a:xfrm>
            <a:off x="120498" y="3461510"/>
            <a:ext cx="2412460" cy="31420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63B07-8D71-4D6F-88CD-68FEDB672AD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5"/>
          <p:cNvSpPr txBox="1">
            <a:spLocks/>
          </p:cNvSpPr>
          <p:nvPr userDrawn="1"/>
        </p:nvSpPr>
        <p:spPr>
          <a:xfrm>
            <a:off x="88414" y="6491250"/>
            <a:ext cx="2906949" cy="37196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GSC-19 Meeting, 15-16 July 2015, Geneva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3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0" y="129746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r>
              <a:rPr lang="en-US" sz="2800" b="1" dirty="0" smtClean="0">
                <a:latin typeface="Calibri" panose="020F0502020204030204" pitchFamily="34" charset="0"/>
              </a:rPr>
              <a:t/>
            </a:r>
            <a:br>
              <a:rPr lang="en-US" sz="2800" b="1" dirty="0" smtClean="0">
                <a:latin typeface="Calibri" panose="020F0502020204030204" pitchFamily="34" charset="0"/>
              </a:rPr>
            </a:br>
            <a:endParaRPr lang="en-US" sz="2800" b="1" dirty="0">
              <a:latin typeface="Calibri" panose="020F050202020403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540042" y="3107200"/>
            <a:ext cx="9144000" cy="1280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latin typeface="Calibri" panose="020F0502020204030204" pitchFamily="34" charset="0"/>
              </a:rPr>
              <a:t>TIA Overview</a:t>
            </a:r>
          </a:p>
          <a:p>
            <a:pPr marL="0" indent="0" algn="ctr">
              <a:buNone/>
            </a:pPr>
            <a:r>
              <a:rPr lang="en-US" b="1" dirty="0" smtClean="0">
                <a:latin typeface="Calibri" panose="020F0502020204030204" pitchFamily="34" charset="0"/>
              </a:rPr>
              <a:t>Scott Belcher, CEO, TIA</a:t>
            </a:r>
            <a:endParaRPr lang="en-US" b="1" dirty="0">
              <a:latin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0037593"/>
              </p:ext>
            </p:extLst>
          </p:nvPr>
        </p:nvGraphicFramePr>
        <p:xfrm>
          <a:off x="4019350" y="554555"/>
          <a:ext cx="7386587" cy="1485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5755907"/>
              </a:tblGrid>
              <a:tr h="388531">
                <a:tc>
                  <a:txBody>
                    <a:bodyPr/>
                    <a:lstStyle/>
                    <a:p>
                      <a:r>
                        <a:rPr lang="en-US" dirty="0" smtClean="0"/>
                        <a:t>Document No: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GSC-19_016</a:t>
                      </a:r>
                      <a:endParaRPr lang="en-US" dirty="0"/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Source: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Telecommunications</a:t>
                      </a:r>
                      <a:r>
                        <a:rPr lang="en-US" baseline="0" dirty="0" smtClean="0"/>
                        <a:t> Industry Association (TIA)</a:t>
                      </a:r>
                      <a:endParaRPr lang="en-US" dirty="0"/>
                    </a:p>
                  </a:txBody>
                  <a:tcPr/>
                </a:tc>
              </a:tr>
              <a:tr h="33633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Contact: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Scott</a:t>
                      </a:r>
                      <a:r>
                        <a:rPr lang="en-US" baseline="0" dirty="0" smtClean="0"/>
                        <a:t> Belcher</a:t>
                      </a:r>
                      <a:endParaRPr lang="en-US" dirty="0"/>
                    </a:p>
                  </a:txBody>
                  <a:tcPr/>
                </a:tc>
              </a:tr>
              <a:tr h="338791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Agenda Item: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2.7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48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61" y="3626234"/>
            <a:ext cx="4688604" cy="282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0694" y="1171074"/>
            <a:ext cx="109727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2000" b="1" kern="0" dirty="0">
                <a:latin typeface="Myriad Pro Light"/>
                <a:ea typeface="Myriad Pro Light"/>
              </a:rPr>
              <a:t>VISION:</a:t>
            </a:r>
            <a:endParaRPr lang="en-US" sz="2800" b="1" kern="0" dirty="0">
              <a:latin typeface="Myriad Pro Light"/>
              <a:ea typeface="Myriad Pro Light"/>
            </a:endParaRPr>
          </a:p>
          <a:p>
            <a:pPr algn="ctr"/>
            <a:r>
              <a:rPr lang="en-US" b="1" i="1" kern="0" dirty="0">
                <a:latin typeface="Myriad Pro Light"/>
                <a:ea typeface="Myriad Pro Light"/>
                <a:cs typeface="Times New Roman" panose="02020603050405020304" pitchFamily="18" charset="0"/>
              </a:rPr>
              <a:t>Embrace the power of communications to ensure every person has access to knowledge and a better life.</a:t>
            </a:r>
            <a:endParaRPr lang="en-US" sz="2800" b="1" kern="0" dirty="0">
              <a:latin typeface="Myriad Pro Light"/>
              <a:ea typeface="Myriad Pro Light"/>
            </a:endParaRPr>
          </a:p>
          <a:p>
            <a:pPr algn="ctr">
              <a:spcBef>
                <a:spcPts val="1200"/>
              </a:spcBef>
            </a:pPr>
            <a:r>
              <a:rPr lang="en-US" sz="2000" b="1" kern="0" dirty="0">
                <a:latin typeface="Myriad Pro Light"/>
                <a:ea typeface="Myriad Pro Light"/>
              </a:rPr>
              <a:t>MISSION:</a:t>
            </a:r>
            <a:endParaRPr lang="en-US" sz="2800" b="1" kern="0" dirty="0">
              <a:latin typeface="Myriad Pro Light"/>
              <a:ea typeface="Myriad Pro Light"/>
            </a:endParaRPr>
          </a:p>
          <a:p>
            <a:pPr algn="ctr"/>
            <a:r>
              <a:rPr lang="en-US" b="1" i="1" kern="0" dirty="0">
                <a:latin typeface="Myriad Pro Light"/>
                <a:ea typeface="Myriad Pro Light"/>
                <a:cs typeface="Times New Roman" panose="02020603050405020304" pitchFamily="18" charset="0"/>
              </a:rPr>
              <a:t>As the voice of the industry, TIA operates at the intersection of vision and reality, </a:t>
            </a:r>
            <a:r>
              <a:rPr lang="en-US" b="1" i="1" kern="0" dirty="0" smtClean="0">
                <a:latin typeface="Myriad Pro Light"/>
                <a:ea typeface="Myriad Pro Light"/>
                <a:cs typeface="Times New Roman" panose="02020603050405020304" pitchFamily="18" charset="0"/>
              </a:rPr>
              <a:t/>
            </a:r>
            <a:br>
              <a:rPr lang="en-US" b="1" i="1" kern="0" dirty="0" smtClean="0">
                <a:latin typeface="Myriad Pro Light"/>
                <a:ea typeface="Myriad Pro Light"/>
                <a:cs typeface="Times New Roman" panose="02020603050405020304" pitchFamily="18" charset="0"/>
              </a:rPr>
            </a:br>
            <a:r>
              <a:rPr lang="en-US" b="1" i="1" kern="0" dirty="0" smtClean="0">
                <a:latin typeface="Myriad Pro Light"/>
                <a:ea typeface="Myriad Pro Light"/>
                <a:cs typeface="Times New Roman" panose="02020603050405020304" pitchFamily="18" charset="0"/>
              </a:rPr>
              <a:t>accelerating </a:t>
            </a:r>
            <a:r>
              <a:rPr lang="en-US" b="1" i="1" kern="0" dirty="0">
                <a:latin typeface="Myriad Pro Light"/>
                <a:ea typeface="Myriad Pro Light"/>
                <a:cs typeface="Times New Roman" panose="02020603050405020304" pitchFamily="18" charset="0"/>
              </a:rPr>
              <a:t>innovation and policy. </a:t>
            </a:r>
            <a:endParaRPr lang="en-US" sz="2800" b="1" kern="0" dirty="0">
              <a:effectLst/>
              <a:latin typeface="Myriad Pro Light"/>
              <a:ea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91445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and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344" y="1088142"/>
            <a:ext cx="6286081" cy="4622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11 Committees; 72 Subcommittees</a:t>
            </a:r>
          </a:p>
          <a:p>
            <a:r>
              <a:rPr lang="en-US" dirty="0" smtClean="0"/>
              <a:t> 60 Standards in past 12 months</a:t>
            </a:r>
          </a:p>
          <a:p>
            <a:pPr lvl="1"/>
            <a:r>
              <a:rPr lang="en-US" sz="1800" dirty="0" smtClean="0"/>
              <a:t>Most notably:</a:t>
            </a:r>
          </a:p>
          <a:p>
            <a:pPr lvl="2"/>
            <a:r>
              <a:rPr lang="en-US" dirty="0" smtClean="0"/>
              <a:t>TSB-5019: High-performance </a:t>
            </a:r>
            <a:r>
              <a:rPr lang="en-US" dirty="0"/>
              <a:t>s</a:t>
            </a:r>
            <a:r>
              <a:rPr lang="en-US" dirty="0" smtClean="0"/>
              <a:t>tructured cabling for data centers and other premises</a:t>
            </a:r>
          </a:p>
          <a:p>
            <a:pPr lvl="2"/>
            <a:r>
              <a:rPr lang="en-US" dirty="0" smtClean="0"/>
              <a:t>TIA-4994: Sustainable information communications technology</a:t>
            </a:r>
          </a:p>
          <a:p>
            <a:pPr lvl="2"/>
            <a:r>
              <a:rPr lang="en-US" smtClean="0"/>
              <a:t>TIA-222-G-4</a:t>
            </a:r>
            <a:r>
              <a:rPr lang="en-US" dirty="0" smtClean="0"/>
              <a:t>: Standard for mounting small wind turbines on mid-sized steel antenna towers</a:t>
            </a:r>
          </a:p>
          <a:p>
            <a:r>
              <a:rPr lang="en-US" dirty="0"/>
              <a:t>CDMA and multimode numbering</a:t>
            </a:r>
          </a:p>
          <a:p>
            <a:r>
              <a:rPr lang="en-US" dirty="0" smtClean="0"/>
              <a:t>NFV </a:t>
            </a:r>
            <a:r>
              <a:rPr lang="en-US" dirty="0"/>
              <a:t>/</a:t>
            </a:r>
            <a:r>
              <a:rPr lang="en-US" dirty="0" smtClean="0"/>
              <a:t> SDN Lab</a:t>
            </a:r>
          </a:p>
          <a:p>
            <a:r>
              <a:rPr lang="en-US" dirty="0" smtClean="0"/>
              <a:t>CTO Council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52" y="1083559"/>
            <a:ext cx="3264061" cy="499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3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8626"/>
            <a:ext cx="10515600" cy="4622300"/>
          </a:xfrm>
        </p:spPr>
        <p:txBody>
          <a:bodyPr/>
          <a:lstStyle/>
          <a:p>
            <a:r>
              <a:rPr lang="en-US" dirty="0" smtClean="0"/>
              <a:t>Net Neutrality</a:t>
            </a:r>
          </a:p>
          <a:p>
            <a:r>
              <a:rPr lang="en-US" dirty="0" smtClean="0"/>
              <a:t>Spectrum</a:t>
            </a:r>
          </a:p>
          <a:p>
            <a:r>
              <a:rPr lang="en-US" dirty="0" smtClean="0"/>
              <a:t>Telecom</a:t>
            </a:r>
            <a:r>
              <a:rPr lang="en-US" baseline="0" dirty="0" smtClean="0"/>
              <a:t> Update</a:t>
            </a:r>
          </a:p>
          <a:p>
            <a:r>
              <a:rPr lang="en-US" baseline="0" dirty="0" err="1" smtClean="0"/>
              <a:t>IoT</a:t>
            </a:r>
            <a:r>
              <a:rPr lang="en-US" baseline="0" dirty="0" smtClean="0"/>
              <a:t> Workshop and briefings</a:t>
            </a:r>
          </a:p>
          <a:p>
            <a:r>
              <a:rPr lang="en-US" baseline="0" dirty="0" smtClean="0"/>
              <a:t>5G briefings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599" y="1415419"/>
            <a:ext cx="5092292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8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63111"/>
          </a:xfrm>
        </p:spPr>
        <p:txBody>
          <a:bodyPr/>
          <a:lstStyle/>
          <a:p>
            <a:r>
              <a:rPr lang="en-US" dirty="0" smtClean="0"/>
              <a:t>Networking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2320" y="904241"/>
            <a:ext cx="5394960" cy="19202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TIA 2015 – Network</a:t>
            </a:r>
            <a:r>
              <a:rPr lang="en-US" baseline="0" dirty="0" smtClean="0"/>
              <a:t> of the Future</a:t>
            </a:r>
          </a:p>
          <a:p>
            <a:pPr marL="285750" indent="-285750"/>
            <a:r>
              <a:rPr lang="en-US" baseline="0" dirty="0" smtClean="0"/>
              <a:t>Data Center Workshops</a:t>
            </a:r>
            <a:endParaRPr lang="en-US" dirty="0"/>
          </a:p>
          <a:p>
            <a:pPr marL="285750" indent="-285750"/>
            <a:r>
              <a:rPr lang="en-US" dirty="0"/>
              <a:t>DAS and Small Cell </a:t>
            </a:r>
            <a:r>
              <a:rPr lang="en-US" dirty="0" smtClean="0"/>
              <a:t>Workshop</a:t>
            </a:r>
          </a:p>
          <a:p>
            <a:pPr marL="285750" indent="-285750"/>
            <a:r>
              <a:rPr lang="en-US" dirty="0"/>
              <a:t>Wireless and Cellular Workshops</a:t>
            </a:r>
          </a:p>
          <a:p>
            <a:pPr marL="285750" indent="-285750"/>
            <a:endParaRPr lang="en-US" dirty="0"/>
          </a:p>
          <a:p>
            <a:endParaRPr lang="en-US" baseline="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7672" y="904241"/>
            <a:ext cx="53949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Connected and Autonomous Vehicle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IoT</a:t>
            </a:r>
            <a:r>
              <a:rPr lang="en-US" sz="2800" dirty="0" smtClean="0"/>
              <a:t> Roundtable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Spring Policy </a:t>
            </a:r>
            <a:r>
              <a:rPr lang="en-US" sz="2800" dirty="0" smtClean="0"/>
              <a:t>Summit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281" y="3113593"/>
            <a:ext cx="7616142" cy="269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4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7"/>
            <a:ext cx="10515600" cy="963111"/>
          </a:xfrm>
        </p:spPr>
        <p:txBody>
          <a:bodyPr/>
          <a:lstStyle/>
          <a:p>
            <a:r>
              <a:rPr lang="en-US" dirty="0" smtClean="0"/>
              <a:t>Market Intelligence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68" y="4149713"/>
            <a:ext cx="4001386" cy="21957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45" y="1477633"/>
            <a:ext cx="177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799" y="1477633"/>
            <a:ext cx="1767525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23" y="1477633"/>
            <a:ext cx="1767526" cy="2286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91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EA5E92C6EE1243B079AB20ED224A18" ma:contentTypeVersion="1" ma:contentTypeDescription="Create a new document." ma:contentTypeScope="" ma:versionID="31ff32be69e0f8345351ffd07a333aa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5E886C1-1803-40B8-A175-38C401E1571D}"/>
</file>

<file path=customXml/itemProps2.xml><?xml version="1.0" encoding="utf-8"?>
<ds:datastoreItem xmlns:ds="http://schemas.openxmlformats.org/officeDocument/2006/customXml" ds:itemID="{0025E2F0-A537-4337-A3E3-32201B88F6E3}"/>
</file>

<file path=customXml/itemProps3.xml><?xml version="1.0" encoding="utf-8"?>
<ds:datastoreItem xmlns:ds="http://schemas.openxmlformats.org/officeDocument/2006/customXml" ds:itemID="{BBE9B659-C4AC-4937-97CD-B8624FBBF4D2}"/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174</Words>
  <Application>Microsoft Office PowerPoint</Application>
  <PresentationFormat>Widescreen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Myriad Pro Light</vt:lpstr>
      <vt:lpstr>Arial</vt:lpstr>
      <vt:lpstr>Calibri</vt:lpstr>
      <vt:lpstr>Calibri Light</vt:lpstr>
      <vt:lpstr>Times New Roman</vt:lpstr>
      <vt:lpstr>Office Theme</vt:lpstr>
      <vt:lpstr>PowerPoint Presentation</vt:lpstr>
      <vt:lpstr>Who is TIA</vt:lpstr>
      <vt:lpstr>Technology and Standards</vt:lpstr>
      <vt:lpstr>Policy</vt:lpstr>
      <vt:lpstr>Networking</vt:lpstr>
      <vt:lpstr>Market Intelligence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Daily, Honora</dc:creator>
  <cp:lastModifiedBy>Daily, Honora</cp:lastModifiedBy>
  <cp:revision>51</cp:revision>
  <cp:lastPrinted>2015-06-10T09:33:51Z</cp:lastPrinted>
  <dcterms:created xsi:type="dcterms:W3CDTF">2015-04-30T14:38:43Z</dcterms:created>
  <dcterms:modified xsi:type="dcterms:W3CDTF">2015-07-14T08:53:22Z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0x010100F0EA5E92C6EE1243B079AB20ED224A18</vt:lpwstr>
  </property>
</Properties>
</file>