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
  </p:notesMasterIdLst>
  <p:handoutMasterIdLst>
    <p:handoutMasterId r:id="rId14"/>
  </p:handoutMasterIdLst>
  <p:sldIdLst>
    <p:sldId id="257" r:id="rId5"/>
    <p:sldId id="274" r:id="rId6"/>
    <p:sldId id="275" r:id="rId7"/>
    <p:sldId id="259" r:id="rId8"/>
    <p:sldId id="260" r:id="rId9"/>
    <p:sldId id="272" r:id="rId10"/>
    <p:sldId id="276" r:id="rId11"/>
    <p:sldId id="277" r:id="rId12"/>
  </p:sldIdLst>
  <p:sldSz cx="12192000" cy="6858000"/>
  <p:notesSz cx="6794500" cy="9931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7C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96" autoAdjust="0"/>
    <p:restoredTop sz="63903" autoAdjust="0"/>
  </p:normalViewPr>
  <p:slideViewPr>
    <p:cSldViewPr snapToGrid="0">
      <p:cViewPr varScale="1">
        <p:scale>
          <a:sx n="84" d="100"/>
          <a:sy n="84" d="100"/>
        </p:scale>
        <p:origin x="1458" y="132"/>
      </p:cViewPr>
      <p:guideLst/>
    </p:cSldViewPr>
  </p:slideViewPr>
  <p:notesTextViewPr>
    <p:cViewPr>
      <p:scale>
        <a:sx n="1" d="1"/>
        <a:sy n="1" d="1"/>
      </p:scale>
      <p:origin x="0" y="0"/>
    </p:cViewPr>
  </p:notesTextViewPr>
  <p:sorterViewPr>
    <p:cViewPr>
      <p:scale>
        <a:sx n="160" d="100"/>
        <a:sy n="160" d="100"/>
      </p:scale>
      <p:origin x="0" y="0"/>
    </p:cViewPr>
  </p:sorterViewPr>
  <p:notesViewPr>
    <p:cSldViewPr snapToGrid="0">
      <p:cViewPr varScale="1">
        <p:scale>
          <a:sx n="101" d="100"/>
          <a:sy n="101" d="100"/>
        </p:scale>
        <p:origin x="259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8645" y="0"/>
            <a:ext cx="2944283" cy="498295"/>
          </a:xfrm>
          <a:prstGeom prst="rect">
            <a:avLst/>
          </a:prstGeom>
        </p:spPr>
        <p:txBody>
          <a:bodyPr vert="horz" lIns="91440" tIns="45720" rIns="91440" bIns="45720" rtlCol="0"/>
          <a:lstStyle>
            <a:lvl1pPr algn="r">
              <a:defRPr sz="1200"/>
            </a:lvl1pPr>
          </a:lstStyle>
          <a:p>
            <a:fld id="{0635B21E-7893-4014-8E1A-CD496E75C258}" type="datetimeFigureOut">
              <a:rPr lang="en-US" smtClean="0"/>
              <a:t>14/07/2015</a:t>
            </a:fld>
            <a:endParaRPr lang="en-US"/>
          </a:p>
        </p:txBody>
      </p:sp>
      <p:sp>
        <p:nvSpPr>
          <p:cNvPr id="4" name="Footer Placeholder 3"/>
          <p:cNvSpPr>
            <a:spLocks noGrp="1"/>
          </p:cNvSpPr>
          <p:nvPr>
            <p:ph type="ftr" sz="quarter" idx="2"/>
          </p:nvPr>
        </p:nvSpPr>
        <p:spPr>
          <a:xfrm>
            <a:off x="0" y="9433107"/>
            <a:ext cx="2944283" cy="49829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8645" y="9433107"/>
            <a:ext cx="2944283" cy="498294"/>
          </a:xfrm>
          <a:prstGeom prst="rect">
            <a:avLst/>
          </a:prstGeom>
        </p:spPr>
        <p:txBody>
          <a:bodyPr vert="horz" lIns="91440" tIns="45720" rIns="91440" bIns="45720" rtlCol="0" anchor="b"/>
          <a:lstStyle>
            <a:lvl1pPr algn="r">
              <a:defRPr sz="1200"/>
            </a:lvl1pPr>
          </a:lstStyle>
          <a:p>
            <a:fld id="{07DEDF8D-EF40-423C-A17D-6ACCC54CA1D4}" type="slidenum">
              <a:rPr lang="en-US" smtClean="0"/>
              <a:t>‹#›</a:t>
            </a:fld>
            <a:endParaRPr lang="en-US"/>
          </a:p>
        </p:txBody>
      </p:sp>
    </p:spTree>
    <p:extLst>
      <p:ext uri="{BB962C8B-B14F-4D97-AF65-F5344CB8AC3E}">
        <p14:creationId xmlns:p14="http://schemas.microsoft.com/office/powerpoint/2010/main" val="21011727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8645" y="0"/>
            <a:ext cx="2944283" cy="498295"/>
          </a:xfrm>
          <a:prstGeom prst="rect">
            <a:avLst/>
          </a:prstGeom>
        </p:spPr>
        <p:txBody>
          <a:bodyPr vert="horz" lIns="91440" tIns="45720" rIns="91440" bIns="45720" rtlCol="0"/>
          <a:lstStyle>
            <a:lvl1pPr algn="r">
              <a:defRPr sz="1200"/>
            </a:lvl1pPr>
          </a:lstStyle>
          <a:p>
            <a:fld id="{9127A926-2A52-4201-A14B-F933CE9BDB64}" type="datetimeFigureOut">
              <a:rPr lang="en-US" smtClean="0"/>
              <a:t>14/07/2015</a:t>
            </a:fld>
            <a:endParaRPr lang="en-US"/>
          </a:p>
        </p:txBody>
      </p:sp>
      <p:sp>
        <p:nvSpPr>
          <p:cNvPr id="4" name="Slide Image Placeholder 3"/>
          <p:cNvSpPr>
            <a:spLocks noGrp="1" noRot="1" noChangeAspect="1"/>
          </p:cNvSpPr>
          <p:nvPr>
            <p:ph type="sldImg" idx="2"/>
          </p:nvPr>
        </p:nvSpPr>
        <p:spPr>
          <a:xfrm>
            <a:off x="419100" y="1241425"/>
            <a:ext cx="5956300" cy="33512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79486"/>
            <a:ext cx="5435600" cy="3910489"/>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33107"/>
            <a:ext cx="2944283" cy="49829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8645" y="9433107"/>
            <a:ext cx="2944283" cy="498294"/>
          </a:xfrm>
          <a:prstGeom prst="rect">
            <a:avLst/>
          </a:prstGeom>
        </p:spPr>
        <p:txBody>
          <a:bodyPr vert="horz" lIns="91440" tIns="45720" rIns="91440" bIns="45720" rtlCol="0" anchor="b"/>
          <a:lstStyle>
            <a:lvl1pPr algn="r">
              <a:defRPr sz="1200"/>
            </a:lvl1pPr>
          </a:lstStyle>
          <a:p>
            <a:fld id="{2A969352-9285-4CF1-8AEC-80889BB30D9E}" type="slidenum">
              <a:rPr lang="en-US" smtClean="0"/>
              <a:t>‹#›</a:t>
            </a:fld>
            <a:endParaRPr lang="en-US"/>
          </a:p>
        </p:txBody>
      </p:sp>
    </p:spTree>
    <p:extLst>
      <p:ext uri="{BB962C8B-B14F-4D97-AF65-F5344CB8AC3E}">
        <p14:creationId xmlns:p14="http://schemas.microsoft.com/office/powerpoint/2010/main" val="32416168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During the 2014 Plenipotentiary Conference (PP-14), which was held in Busan, Korea, ITU Member States adopted Resolution 200 (Busan, 2014) ‘Connect 2020 Agenda for global telecommunication/information and communication technology development’, setting out an ambitious vision for the information and communication technology sector for the year 2020.</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ITU contributes to the Connect 2020 Agenda through the </a:t>
            </a:r>
            <a:r>
              <a:rPr lang="en-US" sz="1200" b="1" kern="1200" dirty="0" smtClean="0">
                <a:solidFill>
                  <a:schemeClr val="tx1"/>
                </a:solidFill>
                <a:effectLst/>
                <a:latin typeface="+mn-lt"/>
                <a:ea typeface="+mn-ea"/>
                <a:cs typeface="+mn-cs"/>
              </a:rPr>
              <a:t>implementation of its 2016-2019 Strategic Plan</a:t>
            </a:r>
            <a:r>
              <a:rPr lang="en-US" sz="1200" kern="1200" dirty="0" smtClean="0">
                <a:solidFill>
                  <a:schemeClr val="tx1"/>
                </a:solidFill>
                <a:effectLst/>
                <a:latin typeface="+mn-lt"/>
                <a:ea typeface="+mn-ea"/>
                <a:cs typeface="+mn-cs"/>
              </a:rPr>
              <a:t>, which was also adopted at PP-14.</a:t>
            </a:r>
          </a:p>
          <a:p>
            <a:pPr marL="171450" lvl="0" indent="-171450" rtl="0">
              <a:buFont typeface="Arial" panose="020B0604020202020204" pitchFamily="34" charset="0"/>
              <a:buChar char="•"/>
            </a:pPr>
            <a:r>
              <a:rPr lang="en-US" sz="1200" b="0" kern="1200" dirty="0" smtClean="0">
                <a:solidFill>
                  <a:schemeClr val="tx1"/>
                </a:solidFill>
                <a:effectLst/>
                <a:latin typeface="+mn-lt"/>
                <a:ea typeface="+mn-ea"/>
                <a:cs typeface="+mn-cs"/>
              </a:rPr>
              <a:t>Connect 2020 is a framework for collaboration and the means for ITU to </a:t>
            </a:r>
            <a:r>
              <a:rPr lang="en-US" sz="1200" b="1" kern="1200" dirty="0" smtClean="0">
                <a:solidFill>
                  <a:schemeClr val="tx1"/>
                </a:solidFill>
                <a:effectLst/>
                <a:latin typeface="+mn-lt"/>
                <a:ea typeface="+mn-ea"/>
                <a:cs typeface="+mn-cs"/>
              </a:rPr>
              <a:t>support the implementation of the Sustainable Development Goals</a:t>
            </a:r>
            <a:r>
              <a:rPr lang="en-US" sz="1200" b="0" kern="1200" dirty="0" smtClean="0">
                <a:solidFill>
                  <a:schemeClr val="tx1"/>
                </a:solidFill>
                <a:effectLst/>
                <a:latin typeface="+mn-lt"/>
                <a:ea typeface="+mn-ea"/>
                <a:cs typeface="+mn-cs"/>
              </a:rPr>
              <a:t>.</a:t>
            </a:r>
          </a:p>
          <a:p>
            <a:pPr marL="171450" lvl="0" indent="-171450" rtl="0">
              <a:buFont typeface="Arial" panose="020B0604020202020204" pitchFamily="34" charset="0"/>
              <a:buChar char="•"/>
            </a:pPr>
            <a:r>
              <a:rPr lang="en-US" sz="1200" kern="1200" dirty="0" smtClean="0">
                <a:solidFill>
                  <a:schemeClr val="tx1"/>
                </a:solidFill>
                <a:effectLst/>
                <a:latin typeface="+mn-lt"/>
                <a:ea typeface="+mn-ea"/>
                <a:cs typeface="+mn-cs"/>
              </a:rPr>
              <a:t>It is a commitment by all ITU Member States and an </a:t>
            </a:r>
            <a:r>
              <a:rPr lang="en-US" sz="1200" b="1" kern="1200" dirty="0" smtClean="0">
                <a:solidFill>
                  <a:schemeClr val="tx1"/>
                </a:solidFill>
                <a:effectLst/>
                <a:latin typeface="+mn-lt"/>
                <a:ea typeface="+mn-ea"/>
                <a:cs typeface="+mn-cs"/>
              </a:rPr>
              <a:t>invitation to all stakeholders</a:t>
            </a:r>
            <a:r>
              <a:rPr lang="en-US" sz="1200" kern="1200" dirty="0" smtClean="0">
                <a:solidFill>
                  <a:schemeClr val="tx1"/>
                </a:solidFill>
                <a:effectLst/>
                <a:latin typeface="+mn-lt"/>
                <a:ea typeface="+mn-ea"/>
                <a:cs typeface="+mn-cs"/>
              </a:rPr>
              <a:t>, including international organizations, the private sector, civil society and academia, to work together towards achieving quantifiable and specific targets.  </a:t>
            </a:r>
          </a:p>
          <a:p>
            <a:pPr marL="171450" lvl="0" indent="-171450" rtl="0">
              <a:buFont typeface="Arial" panose="020B0604020202020204" pitchFamily="34" charset="0"/>
              <a:buChar char="•"/>
            </a:pPr>
            <a:r>
              <a:rPr lang="en-US" sz="1200" kern="1200" dirty="0" smtClean="0">
                <a:solidFill>
                  <a:schemeClr val="tx1"/>
                </a:solidFill>
                <a:effectLst/>
                <a:latin typeface="+mn-lt"/>
                <a:ea typeface="+mn-ea"/>
                <a:cs typeface="+mn-cs"/>
              </a:rPr>
              <a:t>During the ITU Plenipotentiary Conference, Member States stated their commitment towards implementing Connect 2020 in some 107 policy statements, through national, regional and international initiatives, and promised to provide the necessary data and statistics to properly assess progress, and to engage all stakeholders through the promotion of partnerships.</a:t>
            </a:r>
          </a:p>
          <a:p>
            <a:pPr marL="171450" lvl="0" indent="-171450" rtl="0">
              <a:buFont typeface="Arial" panose="020B0604020202020204" pitchFamily="34" charset="0"/>
              <a:buChar char="•"/>
            </a:pPr>
            <a:r>
              <a:rPr lang="en-US" sz="1200" kern="1200" dirty="0" smtClean="0">
                <a:solidFill>
                  <a:schemeClr val="tx1"/>
                </a:solidFill>
                <a:effectLst/>
                <a:latin typeface="+mn-lt"/>
                <a:ea typeface="+mn-ea"/>
                <a:cs typeface="+mn-cs"/>
              </a:rPr>
              <a:t>2015 is a pivotal year to advance Connect 2020, particularly by setting a solid base to define the methodologies to assess progress, identifying and addressing challenges and opportunities, and promoting the role of various stakeholders to accelerate the implementation of the agenda.</a:t>
            </a:r>
          </a:p>
          <a:p>
            <a:pPr marL="0" lvl="0" indent="0" rtl="0">
              <a:buFont typeface="Arial" panose="020B0604020202020204" pitchFamily="34" charset="0"/>
              <a:buNone/>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A969352-9285-4CF1-8AEC-80889BB30D9E}" type="slidenum">
              <a:rPr lang="en-US" smtClean="0"/>
              <a:t>2</a:t>
            </a:fld>
            <a:endParaRPr lang="en-US"/>
          </a:p>
        </p:txBody>
      </p:sp>
    </p:spTree>
    <p:extLst>
      <p:ext uri="{BB962C8B-B14F-4D97-AF65-F5344CB8AC3E}">
        <p14:creationId xmlns:p14="http://schemas.microsoft.com/office/powerpoint/2010/main" val="3987242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rtl="0">
              <a:buFont typeface="Arial" panose="020B0604020202020204" pitchFamily="34" charset="0"/>
              <a:buChar char="•"/>
            </a:pPr>
            <a:r>
              <a:rPr lang="en-US" sz="1200" kern="1200" dirty="0" smtClean="0">
                <a:solidFill>
                  <a:schemeClr val="tx1"/>
                </a:solidFill>
                <a:effectLst/>
                <a:latin typeface="+mn-lt"/>
                <a:ea typeface="+mn-ea"/>
                <a:cs typeface="+mn-cs"/>
              </a:rPr>
              <a:t>The Goals and the Targets set in the Connect 2020 agenda and ITU Strategic Plan, as endorsed during</a:t>
            </a:r>
            <a:r>
              <a:rPr lang="en-US" sz="1200" kern="1200" baseline="0" dirty="0" smtClean="0">
                <a:solidFill>
                  <a:schemeClr val="tx1"/>
                </a:solidFill>
                <a:effectLst/>
                <a:latin typeface="+mn-lt"/>
                <a:ea typeface="+mn-ea"/>
                <a:cs typeface="+mn-cs"/>
              </a:rPr>
              <a:t> the ITU PP-14,</a:t>
            </a:r>
            <a:r>
              <a:rPr lang="en-US" sz="1200" kern="1200" dirty="0" smtClean="0">
                <a:solidFill>
                  <a:schemeClr val="tx1"/>
                </a:solidFill>
                <a:effectLst/>
                <a:latin typeface="+mn-lt"/>
                <a:ea typeface="+mn-ea"/>
                <a:cs typeface="+mn-cs"/>
              </a:rPr>
              <a:t> define the strategic impact and change in the ICT sector that ITU Member States want to see in the world by 2020.</a:t>
            </a:r>
          </a:p>
          <a:p>
            <a:pPr marL="171450" lvl="0" indent="-171450" rtl="0">
              <a:buFont typeface="Arial" panose="020B0604020202020204" pitchFamily="34" charset="0"/>
              <a:buChar char="•"/>
            </a:pPr>
            <a:r>
              <a:rPr lang="en-US" sz="1200" kern="1200" dirty="0" smtClean="0">
                <a:solidFill>
                  <a:schemeClr val="tx1"/>
                </a:solidFill>
                <a:effectLst/>
                <a:latin typeface="+mn-lt"/>
                <a:ea typeface="+mn-ea"/>
                <a:cs typeface="+mn-cs"/>
              </a:rPr>
              <a:t>Each goal reinforces the other; in </a:t>
            </a:r>
            <a:r>
              <a:rPr lang="en-US" sz="1200" b="1" kern="1200" dirty="0" smtClean="0">
                <a:solidFill>
                  <a:schemeClr val="tx1"/>
                </a:solidFill>
                <a:effectLst/>
                <a:latin typeface="+mn-lt"/>
                <a:ea typeface="+mn-ea"/>
                <a:cs typeface="+mn-cs"/>
              </a:rPr>
              <a:t>Goal 1</a:t>
            </a:r>
            <a:r>
              <a:rPr lang="en-US" sz="1200" kern="1200" dirty="0" smtClean="0">
                <a:solidFill>
                  <a:schemeClr val="tx1"/>
                </a:solidFill>
                <a:effectLst/>
                <a:latin typeface="+mn-lt"/>
                <a:ea typeface="+mn-ea"/>
                <a:cs typeface="+mn-cs"/>
              </a:rPr>
              <a:t>: aims to foster </a:t>
            </a:r>
            <a:r>
              <a:rPr lang="en-US" sz="1200" b="1" kern="1200" dirty="0" smtClean="0">
                <a:solidFill>
                  <a:schemeClr val="tx1"/>
                </a:solidFill>
                <a:effectLst/>
                <a:latin typeface="+mn-lt"/>
                <a:ea typeface="+mn-ea"/>
                <a:cs typeface="+mn-cs"/>
              </a:rPr>
              <a:t>growth</a:t>
            </a:r>
            <a:r>
              <a:rPr lang="en-US" sz="1200" kern="1200" dirty="0" smtClean="0">
                <a:solidFill>
                  <a:schemeClr val="tx1"/>
                </a:solidFill>
                <a:effectLst/>
                <a:latin typeface="+mn-lt"/>
                <a:ea typeface="+mn-ea"/>
                <a:cs typeface="+mn-cs"/>
              </a:rPr>
              <a:t> in the use of ICTs and create a positive impact on short and long-term socioeconomic development, a significantly increase in access to, and use of, the Internet by bringing 1.5 billion addition users online by 2020, and making telecommunications/ICTs significantly more affordable.</a:t>
            </a:r>
          </a:p>
          <a:p>
            <a:pPr marL="171450" lvl="0" indent="-171450" rtl="0">
              <a:buFont typeface="Arial" panose="020B0604020202020204" pitchFamily="34" charset="0"/>
              <a:buChar char="•"/>
            </a:pPr>
            <a:r>
              <a:rPr lang="en-US" sz="1200" kern="1200" dirty="0" smtClean="0">
                <a:solidFill>
                  <a:schemeClr val="tx1"/>
                </a:solidFill>
                <a:effectLst/>
                <a:latin typeface="+mn-lt"/>
                <a:ea typeface="+mn-ea"/>
                <a:cs typeface="+mn-cs"/>
              </a:rPr>
              <a:t>In </a:t>
            </a:r>
            <a:r>
              <a:rPr lang="en-US" sz="1200" b="1" kern="1200" dirty="0" smtClean="0">
                <a:solidFill>
                  <a:schemeClr val="tx1"/>
                </a:solidFill>
                <a:effectLst/>
                <a:latin typeface="+mn-lt"/>
                <a:ea typeface="+mn-ea"/>
                <a:cs typeface="+mn-cs"/>
              </a:rPr>
              <a:t>Goal 2</a:t>
            </a:r>
            <a:r>
              <a:rPr lang="en-US" sz="1200" kern="1200" dirty="0" smtClean="0">
                <a:solidFill>
                  <a:schemeClr val="tx1"/>
                </a:solidFill>
                <a:effectLst/>
                <a:latin typeface="+mn-lt"/>
                <a:ea typeface="+mn-ea"/>
                <a:cs typeface="+mn-cs"/>
              </a:rPr>
              <a:t> by </a:t>
            </a:r>
            <a:r>
              <a:rPr lang="en-US" sz="1200" b="1" kern="1200" dirty="0" smtClean="0">
                <a:solidFill>
                  <a:schemeClr val="tx1"/>
                </a:solidFill>
                <a:effectLst/>
                <a:latin typeface="+mn-lt"/>
                <a:ea typeface="+mn-ea"/>
                <a:cs typeface="+mn-cs"/>
              </a:rPr>
              <a:t>including</a:t>
            </a:r>
            <a:r>
              <a:rPr lang="en-US" sz="1200" kern="1200" dirty="0" smtClean="0">
                <a:solidFill>
                  <a:schemeClr val="tx1"/>
                </a:solidFill>
                <a:effectLst/>
                <a:latin typeface="+mn-lt"/>
                <a:ea typeface="+mn-ea"/>
                <a:cs typeface="+mn-cs"/>
              </a:rPr>
              <a:t> everyone, the benefits of ICTs would be extended to all, bridging the digital divide between the developed and developing worlds and reaching marginal and vulnerable populations. Specific targets are defined for providing broadband for all, with emphasis on developing countries, and in particular LDCs, and rural populations, as well as to ensure gender equality online and enable persons with disabilities to effectively use telecommunications/ICTs.</a:t>
            </a:r>
          </a:p>
          <a:p>
            <a:pPr marL="171450" lvl="0" indent="-171450" rtl="0">
              <a:buFont typeface="Arial" panose="020B0604020202020204" pitchFamily="34" charset="0"/>
              <a:buChar char="•"/>
            </a:pPr>
            <a:r>
              <a:rPr lang="en-US" sz="1200" b="1" kern="1200" dirty="0" smtClean="0">
                <a:solidFill>
                  <a:schemeClr val="tx1"/>
                </a:solidFill>
                <a:effectLst/>
                <a:latin typeface="+mn-lt"/>
                <a:ea typeface="+mn-ea"/>
                <a:cs typeface="+mn-cs"/>
              </a:rPr>
              <a:t>Goal 3</a:t>
            </a:r>
            <a:r>
              <a:rPr lang="en-US" sz="1200" kern="1200" dirty="0" smtClean="0">
                <a:solidFill>
                  <a:schemeClr val="tx1"/>
                </a:solidFill>
                <a:effectLst/>
                <a:latin typeface="+mn-lt"/>
                <a:ea typeface="+mn-ea"/>
                <a:cs typeface="+mn-cs"/>
              </a:rPr>
              <a:t> – the ability to </a:t>
            </a:r>
            <a:r>
              <a:rPr lang="en-US" sz="1200" b="1" kern="1200" dirty="0" smtClean="0">
                <a:solidFill>
                  <a:schemeClr val="tx1"/>
                </a:solidFill>
                <a:effectLst/>
                <a:latin typeface="+mn-lt"/>
                <a:ea typeface="+mn-ea"/>
                <a:cs typeface="+mn-cs"/>
              </a:rPr>
              <a:t>sustain</a:t>
            </a:r>
            <a:r>
              <a:rPr lang="en-US" sz="1200" kern="1200" dirty="0" smtClean="0">
                <a:solidFill>
                  <a:schemeClr val="tx1"/>
                </a:solidFill>
                <a:effectLst/>
                <a:latin typeface="+mn-lt"/>
                <a:ea typeface="+mn-ea"/>
                <a:cs typeface="+mn-cs"/>
              </a:rPr>
              <a:t> the tremendous benefits delivered by ICTs is key, since growth also brings challenges and risks that need to be managed. The aim is to minimize the potential negative impact of ICTs, such as cybersecurity threats, and environmental impacts, including reducing e-waste and GHG emissions resulting from telecommunications and ICT development.</a:t>
            </a:r>
          </a:p>
          <a:p>
            <a:pPr marL="171450" lvl="0" indent="-171450" rtl="0">
              <a:buFont typeface="Arial" panose="020B0604020202020204" pitchFamily="34" charset="0"/>
              <a:buChar char="•"/>
            </a:pPr>
            <a:r>
              <a:rPr lang="en-US" sz="1200" kern="1200" dirty="0" smtClean="0">
                <a:solidFill>
                  <a:schemeClr val="tx1"/>
                </a:solidFill>
                <a:effectLst/>
                <a:latin typeface="+mn-lt"/>
                <a:ea typeface="+mn-ea"/>
                <a:cs typeface="+mn-cs"/>
              </a:rPr>
              <a:t>In </a:t>
            </a:r>
            <a:r>
              <a:rPr lang="en-US" sz="1200" b="1" kern="1200" dirty="0" smtClean="0">
                <a:solidFill>
                  <a:schemeClr val="tx1"/>
                </a:solidFill>
                <a:effectLst/>
                <a:latin typeface="+mn-lt"/>
                <a:ea typeface="+mn-ea"/>
                <a:cs typeface="+mn-cs"/>
              </a:rPr>
              <a:t>Goal 4</a:t>
            </a:r>
            <a:r>
              <a:rPr lang="en-US" sz="1200" kern="1200" dirty="0" smtClean="0">
                <a:solidFill>
                  <a:schemeClr val="tx1"/>
                </a:solidFill>
                <a:effectLst/>
                <a:latin typeface="+mn-lt"/>
                <a:ea typeface="+mn-ea"/>
                <a:cs typeface="+mn-cs"/>
              </a:rPr>
              <a:t>, by encouraging </a:t>
            </a:r>
            <a:r>
              <a:rPr lang="en-US" sz="1200" b="1" kern="1200" dirty="0" smtClean="0">
                <a:solidFill>
                  <a:schemeClr val="tx1"/>
                </a:solidFill>
                <a:effectLst/>
                <a:latin typeface="+mn-lt"/>
                <a:ea typeface="+mn-ea"/>
                <a:cs typeface="+mn-cs"/>
              </a:rPr>
              <a:t>innovation and partnerships</a:t>
            </a:r>
            <a:r>
              <a:rPr lang="en-US" sz="1200" kern="1200" dirty="0" smtClean="0">
                <a:solidFill>
                  <a:schemeClr val="tx1"/>
                </a:solidFill>
                <a:effectLst/>
                <a:latin typeface="+mn-lt"/>
                <a:ea typeface="+mn-ea"/>
                <a:cs typeface="+mn-cs"/>
              </a:rPr>
              <a:t>, the evolving ICT ecosystem can adapt to the rapidly changing technological and social environment. The goal </a:t>
            </a:r>
            <a:r>
              <a:rPr lang="en-US" sz="1200" kern="1200" dirty="0" err="1" smtClean="0">
                <a:solidFill>
                  <a:schemeClr val="tx1"/>
                </a:solidFill>
                <a:effectLst/>
                <a:latin typeface="+mn-lt"/>
                <a:ea typeface="+mn-ea"/>
                <a:cs typeface="+mn-cs"/>
              </a:rPr>
              <a:t>recognises</a:t>
            </a:r>
            <a:r>
              <a:rPr lang="en-US" sz="1200" kern="1200" dirty="0" smtClean="0">
                <a:solidFill>
                  <a:schemeClr val="tx1"/>
                </a:solidFill>
                <a:effectLst/>
                <a:latin typeface="+mn-lt"/>
                <a:ea typeface="+mn-ea"/>
                <a:cs typeface="+mn-cs"/>
              </a:rPr>
              <a:t> that due to the particularly dynamic nature of the sector, it is important to ensure that the telecommunication/ICT environment is conducive to innovation. As the ICT ecosystem becomes increasingly complex with a multitude of stakeholders playing a role in its development, effective partnerships are crucial for the successful development of telecommunications/ICT.</a:t>
            </a:r>
          </a:p>
          <a:p>
            <a:endParaRPr lang="en-US" dirty="0"/>
          </a:p>
        </p:txBody>
      </p:sp>
      <p:sp>
        <p:nvSpPr>
          <p:cNvPr id="4" name="Slide Number Placeholder 3"/>
          <p:cNvSpPr>
            <a:spLocks noGrp="1"/>
          </p:cNvSpPr>
          <p:nvPr>
            <p:ph type="sldNum" sz="quarter" idx="10"/>
          </p:nvPr>
        </p:nvSpPr>
        <p:spPr/>
        <p:txBody>
          <a:bodyPr/>
          <a:lstStyle/>
          <a:p>
            <a:fld id="{2A969352-9285-4CF1-8AEC-80889BB30D9E}" type="slidenum">
              <a:rPr lang="en-US" smtClean="0"/>
              <a:t>3</a:t>
            </a:fld>
            <a:endParaRPr lang="en-US"/>
          </a:p>
        </p:txBody>
      </p:sp>
    </p:spTree>
    <p:extLst>
      <p:ext uri="{BB962C8B-B14F-4D97-AF65-F5344CB8AC3E}">
        <p14:creationId xmlns:p14="http://schemas.microsoft.com/office/powerpoint/2010/main" val="4274462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599372-18FB-4835-901F-002FB8DB8391}" type="slidenum">
              <a:rPr lang="en-US" smtClean="0"/>
              <a:t>6</a:t>
            </a:fld>
            <a:endParaRPr lang="en-US"/>
          </a:p>
        </p:txBody>
      </p:sp>
    </p:spTree>
    <p:extLst>
      <p:ext uri="{BB962C8B-B14F-4D97-AF65-F5344CB8AC3E}">
        <p14:creationId xmlns:p14="http://schemas.microsoft.com/office/powerpoint/2010/main" val="24304155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969352-9285-4CF1-8AEC-80889BB30D9E}" type="slidenum">
              <a:rPr lang="en-US" smtClean="0"/>
              <a:t>7</a:t>
            </a:fld>
            <a:endParaRPr lang="en-US"/>
          </a:p>
        </p:txBody>
      </p:sp>
    </p:spTree>
    <p:extLst>
      <p:ext uri="{BB962C8B-B14F-4D97-AF65-F5344CB8AC3E}">
        <p14:creationId xmlns:p14="http://schemas.microsoft.com/office/powerpoint/2010/main" val="26158132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969352-9285-4CF1-8AEC-80889BB30D9E}" type="slidenum">
              <a:rPr lang="en-US" smtClean="0"/>
              <a:t>8</a:t>
            </a:fld>
            <a:endParaRPr lang="en-US"/>
          </a:p>
        </p:txBody>
      </p:sp>
    </p:spTree>
    <p:extLst>
      <p:ext uri="{BB962C8B-B14F-4D97-AF65-F5344CB8AC3E}">
        <p14:creationId xmlns:p14="http://schemas.microsoft.com/office/powerpoint/2010/main" val="11910306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6836F63-47E2-48DF-8241-F9C3EDC78C2B}" type="datetimeFigureOut">
              <a:rPr lang="en-US" smtClean="0"/>
              <a:t>14/07/2015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663B07-8D71-4D6F-88CD-68FEDB672AD4}" type="slidenum">
              <a:rPr lang="en-US" smtClean="0"/>
              <a:t>‹#›</a:t>
            </a:fld>
            <a:endParaRPr lang="en-US"/>
          </a:p>
        </p:txBody>
      </p:sp>
    </p:spTree>
    <p:extLst>
      <p:ext uri="{BB962C8B-B14F-4D97-AF65-F5344CB8AC3E}">
        <p14:creationId xmlns:p14="http://schemas.microsoft.com/office/powerpoint/2010/main" val="129134804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6836F63-47E2-48DF-8241-F9C3EDC78C2B}" type="datetimeFigureOut">
              <a:rPr lang="en-US" smtClean="0"/>
              <a:t>14/07/2015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663B07-8D71-4D6F-88CD-68FEDB672AD4}" type="slidenum">
              <a:rPr lang="en-US" smtClean="0"/>
              <a:t>‹#›</a:t>
            </a:fld>
            <a:endParaRPr lang="en-US"/>
          </a:p>
        </p:txBody>
      </p:sp>
    </p:spTree>
    <p:extLst>
      <p:ext uri="{BB962C8B-B14F-4D97-AF65-F5344CB8AC3E}">
        <p14:creationId xmlns:p14="http://schemas.microsoft.com/office/powerpoint/2010/main" val="36908190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6836F63-47E2-48DF-8241-F9C3EDC78C2B}" type="datetimeFigureOut">
              <a:rPr lang="en-US" smtClean="0"/>
              <a:t>14/07/2015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663B07-8D71-4D6F-88CD-68FEDB672AD4}" type="slidenum">
              <a:rPr lang="en-US" smtClean="0"/>
              <a:t>‹#›</a:t>
            </a:fld>
            <a:endParaRPr lang="en-US"/>
          </a:p>
        </p:txBody>
      </p:sp>
    </p:spTree>
    <p:extLst>
      <p:ext uri="{BB962C8B-B14F-4D97-AF65-F5344CB8AC3E}">
        <p14:creationId xmlns:p14="http://schemas.microsoft.com/office/powerpoint/2010/main" val="199717985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207963"/>
            <a:ext cx="10515600" cy="963111"/>
          </a:xfrm>
        </p:spPr>
        <p:txBody>
          <a:bodyPr>
            <a:normAutofit/>
          </a:bodyPr>
          <a:lstStyle>
            <a:lvl1pPr algn="ctr">
              <a:defRPr sz="4000">
                <a:solidFill>
                  <a:schemeClr val="accent6">
                    <a:lumMod val="75000"/>
                  </a:schemeClr>
                </a:solidFill>
              </a:defRPr>
            </a:lvl1pPr>
          </a:lstStyle>
          <a:p>
            <a:r>
              <a:rPr lang="en-US" dirty="0" smtClean="0"/>
              <a:t>Title</a:t>
            </a:r>
            <a:endParaRPr lang="en-US" dirty="0"/>
          </a:p>
        </p:txBody>
      </p:sp>
      <p:sp>
        <p:nvSpPr>
          <p:cNvPr id="3" name="Content Placeholder 2"/>
          <p:cNvSpPr>
            <a:spLocks noGrp="1"/>
          </p:cNvSpPr>
          <p:nvPr>
            <p:ph idx="1"/>
          </p:nvPr>
        </p:nvSpPr>
        <p:spPr>
          <a:xfrm>
            <a:off x="838200" y="1419726"/>
            <a:ext cx="10515600" cy="46223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663B07-8D71-4D6F-88CD-68FEDB672AD4}" type="slidenum">
              <a:rPr lang="en-US" smtClean="0"/>
              <a:t>‹#›</a:t>
            </a:fld>
            <a:endParaRPr lang="en-US"/>
          </a:p>
        </p:txBody>
      </p:sp>
    </p:spTree>
    <p:extLst>
      <p:ext uri="{BB962C8B-B14F-4D97-AF65-F5344CB8AC3E}">
        <p14:creationId xmlns:p14="http://schemas.microsoft.com/office/powerpoint/2010/main" val="101460047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6836F63-47E2-48DF-8241-F9C3EDC78C2B}" type="datetimeFigureOut">
              <a:rPr lang="en-US" smtClean="0"/>
              <a:t>14/07/2015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663B07-8D71-4D6F-88CD-68FEDB672AD4}" type="slidenum">
              <a:rPr lang="en-US" smtClean="0"/>
              <a:t>‹#›</a:t>
            </a:fld>
            <a:endParaRPr lang="en-US"/>
          </a:p>
        </p:txBody>
      </p:sp>
    </p:spTree>
    <p:extLst>
      <p:ext uri="{BB962C8B-B14F-4D97-AF65-F5344CB8AC3E}">
        <p14:creationId xmlns:p14="http://schemas.microsoft.com/office/powerpoint/2010/main" val="359379580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56836F63-47E2-48DF-8241-F9C3EDC78C2B}" type="datetimeFigureOut">
              <a:rPr lang="en-US" smtClean="0"/>
              <a:t>14/07/2015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663B07-8D71-4D6F-88CD-68FEDB672AD4}" type="slidenum">
              <a:rPr lang="en-US" smtClean="0"/>
              <a:t>‹#›</a:t>
            </a:fld>
            <a:endParaRPr lang="en-US"/>
          </a:p>
        </p:txBody>
      </p:sp>
    </p:spTree>
    <p:extLst>
      <p:ext uri="{BB962C8B-B14F-4D97-AF65-F5344CB8AC3E}">
        <p14:creationId xmlns:p14="http://schemas.microsoft.com/office/powerpoint/2010/main" val="774854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56836F63-47E2-48DF-8241-F9C3EDC78C2B}" type="datetimeFigureOut">
              <a:rPr lang="en-US" smtClean="0"/>
              <a:t>14/07/2015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663B07-8D71-4D6F-88CD-68FEDB672AD4}" type="slidenum">
              <a:rPr lang="en-US" smtClean="0"/>
              <a:t>‹#›</a:t>
            </a:fld>
            <a:endParaRPr lang="en-US"/>
          </a:p>
        </p:txBody>
      </p:sp>
    </p:spTree>
    <p:extLst>
      <p:ext uri="{BB962C8B-B14F-4D97-AF65-F5344CB8AC3E}">
        <p14:creationId xmlns:p14="http://schemas.microsoft.com/office/powerpoint/2010/main" val="381866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56836F63-47E2-48DF-8241-F9C3EDC78C2B}" type="datetimeFigureOut">
              <a:rPr lang="en-US" smtClean="0"/>
              <a:t>14/07/2015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663B07-8D71-4D6F-88CD-68FEDB672AD4}" type="slidenum">
              <a:rPr lang="en-US" smtClean="0"/>
              <a:t>‹#›</a:t>
            </a:fld>
            <a:endParaRPr lang="en-US"/>
          </a:p>
        </p:txBody>
      </p:sp>
    </p:spTree>
    <p:extLst>
      <p:ext uri="{BB962C8B-B14F-4D97-AF65-F5344CB8AC3E}">
        <p14:creationId xmlns:p14="http://schemas.microsoft.com/office/powerpoint/2010/main" val="297094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56836F63-47E2-48DF-8241-F9C3EDC78C2B}" type="datetimeFigureOut">
              <a:rPr lang="en-US" smtClean="0"/>
              <a:t>14/07/2015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663B07-8D71-4D6F-88CD-68FEDB672AD4}" type="slidenum">
              <a:rPr lang="en-US" smtClean="0"/>
              <a:t>‹#›</a:t>
            </a:fld>
            <a:endParaRPr lang="en-US"/>
          </a:p>
        </p:txBody>
      </p:sp>
    </p:spTree>
    <p:extLst>
      <p:ext uri="{BB962C8B-B14F-4D97-AF65-F5344CB8AC3E}">
        <p14:creationId xmlns:p14="http://schemas.microsoft.com/office/powerpoint/2010/main" val="2967986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56836F63-47E2-48DF-8241-F9C3EDC78C2B}" type="datetimeFigureOut">
              <a:rPr lang="en-US" smtClean="0"/>
              <a:t>14/07/2015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663B07-8D71-4D6F-88CD-68FEDB672AD4}" type="slidenum">
              <a:rPr lang="en-US" smtClean="0"/>
              <a:t>‹#›</a:t>
            </a:fld>
            <a:endParaRPr lang="en-US"/>
          </a:p>
        </p:txBody>
      </p:sp>
    </p:spTree>
    <p:extLst>
      <p:ext uri="{BB962C8B-B14F-4D97-AF65-F5344CB8AC3E}">
        <p14:creationId xmlns:p14="http://schemas.microsoft.com/office/powerpoint/2010/main" val="40609208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56836F63-47E2-48DF-8241-F9C3EDC78C2B}" type="datetimeFigureOut">
              <a:rPr lang="en-US" smtClean="0"/>
              <a:t>14/07/2015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663B07-8D71-4D6F-88CD-68FEDB672AD4}" type="slidenum">
              <a:rPr lang="en-US" smtClean="0"/>
              <a:t>‹#›</a:t>
            </a:fld>
            <a:endParaRPr lang="en-US"/>
          </a:p>
        </p:txBody>
      </p:sp>
    </p:spTree>
    <p:extLst>
      <p:ext uri="{BB962C8B-B14F-4D97-AF65-F5344CB8AC3E}">
        <p14:creationId xmlns:p14="http://schemas.microsoft.com/office/powerpoint/2010/main" val="5754494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13">
            <a:extLst>
              <a:ext uri="{28A0092B-C50C-407E-A947-70E740481C1C}">
                <a14:useLocalDpi xmlns:a14="http://schemas.microsoft.com/office/drawing/2010/main" val="0"/>
              </a:ext>
            </a:extLst>
          </a:blip>
          <a:srcRect l="83819" t="77725" r="2931" b="4433"/>
          <a:stretch/>
        </p:blipFill>
        <p:spPr>
          <a:xfrm>
            <a:off x="10771252" y="5707062"/>
            <a:ext cx="1332689" cy="1040860"/>
          </a:xfrm>
          <a:prstGeom prst="rect">
            <a:avLst/>
          </a:prstGeom>
        </p:spPr>
      </p:pic>
      <p:pic>
        <p:nvPicPr>
          <p:cNvPr id="10" name="Picture 9"/>
          <p:cNvPicPr>
            <a:picLocks noChangeAspect="1"/>
          </p:cNvPicPr>
          <p:nvPr userDrawn="1"/>
        </p:nvPicPr>
        <p:blipFill rotWithShape="1">
          <a:blip r:embed="rId13">
            <a:extLst>
              <a:ext uri="{28A0092B-C50C-407E-A947-70E740481C1C}">
                <a14:useLocalDpi xmlns:a14="http://schemas.microsoft.com/office/drawing/2010/main" val="0"/>
              </a:ext>
            </a:extLst>
          </a:blip>
          <a:srcRect l="2968" t="41540" r="73048" b="4600"/>
          <a:stretch/>
        </p:blipFill>
        <p:spPr>
          <a:xfrm>
            <a:off x="120498" y="3461510"/>
            <a:ext cx="2412460" cy="3142034"/>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663B07-8D71-4D6F-88CD-68FEDB672AD4}" type="slidenum">
              <a:rPr lang="en-US" smtClean="0"/>
              <a:t>‹#›</a:t>
            </a:fld>
            <a:endParaRPr lang="en-US"/>
          </a:p>
        </p:txBody>
      </p:sp>
      <p:sp>
        <p:nvSpPr>
          <p:cNvPr id="8" name="Footer Placeholder 5"/>
          <p:cNvSpPr txBox="1">
            <a:spLocks/>
          </p:cNvSpPr>
          <p:nvPr userDrawn="1"/>
        </p:nvSpPr>
        <p:spPr>
          <a:xfrm>
            <a:off x="88414" y="6491250"/>
            <a:ext cx="2906949" cy="37196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solidFill>
                  <a:schemeClr val="bg1">
                    <a:lumMod val="65000"/>
                  </a:schemeClr>
                </a:solidFill>
              </a:rPr>
              <a:t>GSC-19 Meeting, 15-16 July 2015, Geneva</a:t>
            </a:r>
            <a:endParaRPr lang="en-US" sz="1200" dirty="0">
              <a:solidFill>
                <a:schemeClr val="bg1">
                  <a:lumMod val="65000"/>
                </a:schemeClr>
              </a:solidFill>
            </a:endParaRPr>
          </a:p>
        </p:txBody>
      </p:sp>
    </p:spTree>
    <p:extLst>
      <p:ext uri="{BB962C8B-B14F-4D97-AF65-F5344CB8AC3E}">
        <p14:creationId xmlns:p14="http://schemas.microsoft.com/office/powerpoint/2010/main" val="39519385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10" Type="http://schemas.openxmlformats.org/officeDocument/2006/relationships/image" Target="../media/image14.jpeg"/><Relationship Id="rId4" Type="http://schemas.openxmlformats.org/officeDocument/2006/relationships/image" Target="../media/image8.pn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itu.int/pub/R-REG-RR/en"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24000" y="1297461"/>
            <a:ext cx="9144000" cy="2387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smtClean="0">
                <a:latin typeface="Calibri" panose="020F0502020204030204" pitchFamily="34" charset="0"/>
              </a:rPr>
              <a:t/>
            </a:r>
            <a:br>
              <a:rPr lang="en-US" sz="2800" b="1" dirty="0" smtClean="0">
                <a:latin typeface="Calibri" panose="020F0502020204030204" pitchFamily="34" charset="0"/>
              </a:rPr>
            </a:br>
            <a:r>
              <a:rPr lang="en-US" sz="2800" b="1" dirty="0" smtClean="0">
                <a:latin typeface="Calibri" panose="020F0502020204030204" pitchFamily="34" charset="0"/>
              </a:rPr>
              <a:t/>
            </a:r>
            <a:br>
              <a:rPr lang="en-US" sz="2800" b="1" dirty="0" smtClean="0">
                <a:latin typeface="Calibri" panose="020F0502020204030204" pitchFamily="34" charset="0"/>
              </a:rPr>
            </a:br>
            <a:r>
              <a:rPr lang="en-US" sz="2800" b="1" dirty="0" smtClean="0">
                <a:latin typeface="Calibri" panose="020F0502020204030204" pitchFamily="34" charset="0"/>
              </a:rPr>
              <a:t/>
            </a:r>
            <a:br>
              <a:rPr lang="en-US" sz="2800" b="1" dirty="0" smtClean="0">
                <a:latin typeface="Calibri" panose="020F0502020204030204" pitchFamily="34" charset="0"/>
              </a:rPr>
            </a:br>
            <a:r>
              <a:rPr lang="en-US" sz="2800" b="1" dirty="0" smtClean="0">
                <a:latin typeface="Calibri" panose="020F0502020204030204" pitchFamily="34" charset="0"/>
              </a:rPr>
              <a:t/>
            </a:r>
            <a:br>
              <a:rPr lang="en-US" sz="2800" b="1" dirty="0" smtClean="0">
                <a:latin typeface="Calibri" panose="020F0502020204030204" pitchFamily="34" charset="0"/>
              </a:rPr>
            </a:br>
            <a:endParaRPr lang="en-US" sz="2800" b="1" dirty="0">
              <a:latin typeface="Calibri" panose="020F0502020204030204" pitchFamily="34" charset="0"/>
            </a:endParaRPr>
          </a:p>
        </p:txBody>
      </p:sp>
      <p:sp>
        <p:nvSpPr>
          <p:cNvPr id="5" name="Subtitle 2"/>
          <p:cNvSpPr txBox="1">
            <a:spLocks/>
          </p:cNvSpPr>
          <p:nvPr/>
        </p:nvSpPr>
        <p:spPr>
          <a:xfrm>
            <a:off x="1540042" y="3107200"/>
            <a:ext cx="9144000" cy="183802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smtClean="0">
                <a:latin typeface="Calibri" panose="020F0502020204030204" pitchFamily="34" charset="0"/>
              </a:rPr>
              <a:t>Priorities of ITU</a:t>
            </a:r>
          </a:p>
          <a:p>
            <a:pPr marL="0" indent="0" algn="ctr">
              <a:buNone/>
            </a:pPr>
            <a:r>
              <a:rPr lang="en-US" b="1" dirty="0" smtClean="0">
                <a:latin typeface="Calibri" panose="020F0502020204030204" pitchFamily="34" charset="0"/>
              </a:rPr>
              <a:t>Chaesub Lee, Director ITU Telecommunication Standardization Bureau, </a:t>
            </a:r>
          </a:p>
          <a:p>
            <a:pPr marL="0" indent="0" algn="ctr">
              <a:buNone/>
            </a:pPr>
            <a:r>
              <a:rPr lang="en-US" b="1" dirty="0" smtClean="0">
                <a:latin typeface="Calibri" panose="020F0502020204030204" pitchFamily="34" charset="0"/>
              </a:rPr>
              <a:t>François Rancy, Director ITU </a:t>
            </a:r>
            <a:r>
              <a:rPr lang="en-US" b="1" dirty="0" err="1" smtClean="0">
                <a:latin typeface="Calibri" panose="020F0502020204030204" pitchFamily="34" charset="0"/>
              </a:rPr>
              <a:t>Radiocommunication</a:t>
            </a:r>
            <a:r>
              <a:rPr lang="en-US" b="1" dirty="0" smtClean="0">
                <a:latin typeface="Calibri" panose="020F0502020204030204" pitchFamily="34" charset="0"/>
              </a:rPr>
              <a:t> Bureau</a:t>
            </a:r>
            <a:endParaRPr lang="en-US" b="1" dirty="0">
              <a:latin typeface="Calibri" panose="020F050202020403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299634466"/>
              </p:ext>
            </p:extLst>
          </p:nvPr>
        </p:nvGraphicFramePr>
        <p:xfrm>
          <a:off x="4019350" y="554555"/>
          <a:ext cx="7386587" cy="1485811"/>
        </p:xfrm>
        <a:graphic>
          <a:graphicData uri="http://schemas.openxmlformats.org/drawingml/2006/table">
            <a:tbl>
              <a:tblPr firstRow="1" bandRow="1">
                <a:tableStyleId>{5C22544A-7EE6-4342-B048-85BDC9FD1C3A}</a:tableStyleId>
              </a:tblPr>
              <a:tblGrid>
                <a:gridCol w="1630680"/>
                <a:gridCol w="5755907"/>
              </a:tblGrid>
              <a:tr h="388531">
                <a:tc>
                  <a:txBody>
                    <a:bodyPr/>
                    <a:lstStyle/>
                    <a:p>
                      <a:r>
                        <a:rPr lang="en-US" dirty="0" smtClean="0"/>
                        <a:t>Document No:</a:t>
                      </a:r>
                      <a:endParaRPr lang="en-US" dirty="0"/>
                    </a:p>
                  </a:txBody>
                  <a:tcPr/>
                </a:tc>
                <a:tc>
                  <a:txBody>
                    <a:bodyPr/>
                    <a:lstStyle/>
                    <a:p>
                      <a:r>
                        <a:rPr lang="en-US" dirty="0" smtClean="0"/>
                        <a:t>GSC-19_015</a:t>
                      </a:r>
                      <a:endParaRPr lang="en-US" dirty="0"/>
                    </a:p>
                  </a:txBody>
                  <a:tcPr/>
                </a:tc>
              </a:tr>
              <a:tr h="336335">
                <a:tc>
                  <a:txBody>
                    <a:bodyPr/>
                    <a:lstStyle/>
                    <a:p>
                      <a:r>
                        <a:rPr lang="en-US" b="1" dirty="0" smtClean="0"/>
                        <a:t>Source:</a:t>
                      </a:r>
                      <a:endParaRPr lang="en-US" b="1" dirty="0"/>
                    </a:p>
                  </a:txBody>
                  <a:tcPr/>
                </a:tc>
                <a:tc>
                  <a:txBody>
                    <a:bodyPr/>
                    <a:lstStyle/>
                    <a:p>
                      <a:r>
                        <a:rPr lang="en-US" dirty="0" smtClean="0"/>
                        <a:t>ITU</a:t>
                      </a:r>
                      <a:endParaRPr lang="en-US" dirty="0"/>
                    </a:p>
                  </a:txBody>
                  <a:tcPr/>
                </a:tc>
              </a:tr>
              <a:tr h="336335">
                <a:tc>
                  <a:txBody>
                    <a:bodyPr/>
                    <a:lstStyle/>
                    <a:p>
                      <a:r>
                        <a:rPr lang="en-US" b="1" dirty="0" smtClean="0"/>
                        <a:t>Contact:</a:t>
                      </a:r>
                      <a:endParaRPr lang="en-US"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Chaesub Lee, </a:t>
                      </a:r>
                      <a:r>
                        <a:rPr lang="en-US" sz="1800" kern="1200" dirty="0" smtClean="0">
                          <a:solidFill>
                            <a:schemeClr val="dk1"/>
                          </a:solidFill>
                          <a:effectLst/>
                          <a:latin typeface="+mn-lt"/>
                          <a:ea typeface="+mn-ea"/>
                          <a:cs typeface="+mn-cs"/>
                        </a:rPr>
                        <a:t>François Rancy</a:t>
                      </a:r>
                    </a:p>
                  </a:txBody>
                  <a:tcPr/>
                </a:tc>
              </a:tr>
              <a:tr h="338791">
                <a:tc>
                  <a:txBody>
                    <a:bodyPr/>
                    <a:lstStyle/>
                    <a:p>
                      <a:r>
                        <a:rPr lang="en-US" b="1" dirty="0" smtClean="0"/>
                        <a:t>Agenda Item:</a:t>
                      </a:r>
                      <a:endParaRPr lang="en-US" b="1" dirty="0"/>
                    </a:p>
                  </a:txBody>
                  <a:tcPr/>
                </a:tc>
                <a:tc>
                  <a:txBody>
                    <a:bodyPr/>
                    <a:lstStyle/>
                    <a:p>
                      <a:r>
                        <a:rPr lang="en-US" dirty="0" smtClean="0"/>
                        <a:t>2.6</a:t>
                      </a:r>
                      <a:endParaRPr lang="en-US" dirty="0"/>
                    </a:p>
                  </a:txBody>
                  <a:tcPr/>
                </a:tc>
              </a:tr>
            </a:tbl>
          </a:graphicData>
        </a:graphic>
      </p:graphicFrame>
    </p:spTree>
    <p:extLst>
      <p:ext uri="{BB962C8B-B14F-4D97-AF65-F5344CB8AC3E}">
        <p14:creationId xmlns:p14="http://schemas.microsoft.com/office/powerpoint/2010/main" val="35148387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008" y="65869"/>
            <a:ext cx="11301984" cy="963111"/>
          </a:xfrm>
        </p:spPr>
        <p:txBody>
          <a:bodyPr>
            <a:noAutofit/>
          </a:bodyPr>
          <a:lstStyle/>
          <a:p>
            <a:r>
              <a:rPr lang="en-US" sz="4800" b="1" dirty="0">
                <a:solidFill>
                  <a:srgbClr val="002060"/>
                </a:solidFill>
              </a:rPr>
              <a:t>ITU </a:t>
            </a:r>
            <a:r>
              <a:rPr lang="en-US" sz="4800" b="1" dirty="0" smtClean="0">
                <a:solidFill>
                  <a:srgbClr val="002060"/>
                </a:solidFill>
              </a:rPr>
              <a:t>strategic priorities &amp; Connect 2020</a:t>
            </a:r>
            <a:endParaRPr lang="en-US" sz="4800" b="1" dirty="0">
              <a:solidFill>
                <a:srgbClr val="002060"/>
              </a:solidFill>
            </a:endParaRPr>
          </a:p>
        </p:txBody>
      </p:sp>
      <p:sp>
        <p:nvSpPr>
          <p:cNvPr id="4" name="Rectangle 3"/>
          <p:cNvSpPr/>
          <p:nvPr/>
        </p:nvSpPr>
        <p:spPr>
          <a:xfrm>
            <a:off x="2664226" y="5365141"/>
            <a:ext cx="1907999" cy="555644"/>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500" b="1" dirty="0"/>
          </a:p>
        </p:txBody>
      </p:sp>
      <p:sp>
        <p:nvSpPr>
          <p:cNvPr id="5" name="Rectangle 4"/>
          <p:cNvSpPr/>
          <p:nvPr/>
        </p:nvSpPr>
        <p:spPr>
          <a:xfrm>
            <a:off x="2664224" y="3151965"/>
            <a:ext cx="7848873" cy="720000"/>
          </a:xfrm>
          <a:prstGeom prst="rect">
            <a:avLst/>
          </a:prstGeom>
          <a:noFill/>
          <a:ln w="3175"/>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144000" tIns="34290" rIns="68580" bIns="34290" numCol="1" spcCol="0" rtlCol="0" fromWordArt="0" anchor="ctr" anchorCtr="0" forceAA="0" compatLnSpc="1">
            <a:prstTxWarp prst="textNoShape">
              <a:avLst/>
            </a:prstTxWarp>
            <a:noAutofit/>
          </a:bodyPr>
          <a:lstStyle/>
          <a:p>
            <a:r>
              <a:rPr lang="en-US" b="1" dirty="0">
                <a:solidFill>
                  <a:schemeClr val="tx2"/>
                </a:solidFill>
              </a:rPr>
              <a:t>Goals and Targets</a:t>
            </a:r>
          </a:p>
        </p:txBody>
      </p:sp>
      <p:sp>
        <p:nvSpPr>
          <p:cNvPr id="6" name="Rectangle 5"/>
          <p:cNvSpPr/>
          <p:nvPr/>
        </p:nvSpPr>
        <p:spPr>
          <a:xfrm>
            <a:off x="2664223" y="4430425"/>
            <a:ext cx="1908000" cy="468000"/>
          </a:xfrm>
          <a:prstGeom prst="rect">
            <a:avLst/>
          </a:prstGeom>
          <a:ln w="31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4290" rIns="36000" bIns="34290" numCol="1" spcCol="0" rtlCol="0" fromWordArt="0" anchor="ctr" anchorCtr="0" forceAA="0" compatLnSpc="1">
            <a:prstTxWarp prst="textNoShape">
              <a:avLst/>
            </a:prstTxWarp>
            <a:noAutofit/>
          </a:bodyPr>
          <a:lstStyle/>
          <a:p>
            <a:pPr algn="ctr"/>
            <a:r>
              <a:rPr lang="en-US" sz="1500" b="1" dirty="0"/>
              <a:t>ITU</a:t>
            </a:r>
            <a:br>
              <a:rPr lang="en-US" sz="1500" b="1" dirty="0"/>
            </a:br>
            <a:r>
              <a:rPr lang="en-US" sz="1500" b="1" dirty="0"/>
              <a:t>objectives &amp; outcomes</a:t>
            </a:r>
          </a:p>
        </p:txBody>
      </p:sp>
      <p:sp>
        <p:nvSpPr>
          <p:cNvPr id="7" name="Rectangle 6"/>
          <p:cNvSpPr/>
          <p:nvPr/>
        </p:nvSpPr>
        <p:spPr>
          <a:xfrm>
            <a:off x="4644655" y="4430425"/>
            <a:ext cx="1908000" cy="468000"/>
          </a:xfrm>
          <a:prstGeom prst="rect">
            <a:avLst/>
          </a:prstGeom>
          <a:ln w="31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4290" rIns="36000" bIns="34290" numCol="1" spcCol="0" rtlCol="0" fromWordArt="0" anchor="ctr" anchorCtr="0" forceAA="0" compatLnSpc="1">
            <a:prstTxWarp prst="textNoShape">
              <a:avLst/>
            </a:prstTxWarp>
            <a:noAutofit/>
          </a:bodyPr>
          <a:lstStyle/>
          <a:p>
            <a:pPr algn="ctr"/>
            <a:r>
              <a:rPr lang="en-US" sz="1500" b="1" dirty="0"/>
              <a:t>National &amp; regional plans &amp; commitments </a:t>
            </a:r>
          </a:p>
        </p:txBody>
      </p:sp>
      <p:sp>
        <p:nvSpPr>
          <p:cNvPr id="8" name="Rectangle 7"/>
          <p:cNvSpPr/>
          <p:nvPr/>
        </p:nvSpPr>
        <p:spPr>
          <a:xfrm>
            <a:off x="6624663" y="4430425"/>
            <a:ext cx="1908000" cy="468000"/>
          </a:xfrm>
          <a:prstGeom prst="rect">
            <a:avLst/>
          </a:prstGeom>
          <a:ln w="31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4290" rIns="36000" bIns="34290" numCol="1" spcCol="0" rtlCol="0" fromWordArt="0" anchor="ctr" anchorCtr="0" forceAA="0" compatLnSpc="1">
            <a:prstTxWarp prst="textNoShape">
              <a:avLst/>
            </a:prstTxWarp>
            <a:noAutofit/>
          </a:bodyPr>
          <a:lstStyle/>
          <a:p>
            <a:pPr algn="ctr"/>
            <a:r>
              <a:rPr lang="en-US" sz="1500" b="1" dirty="0"/>
              <a:t>Private sector commitments</a:t>
            </a:r>
          </a:p>
        </p:txBody>
      </p:sp>
      <p:sp>
        <p:nvSpPr>
          <p:cNvPr id="9" name="Rectangle 8"/>
          <p:cNvSpPr/>
          <p:nvPr/>
        </p:nvSpPr>
        <p:spPr>
          <a:xfrm>
            <a:off x="8605095" y="4430425"/>
            <a:ext cx="1908000" cy="468000"/>
          </a:xfrm>
          <a:prstGeom prst="rect">
            <a:avLst/>
          </a:prstGeom>
          <a:ln w="31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4290" rIns="36000" bIns="34290" numCol="1" spcCol="0" rtlCol="0" fromWordArt="0" anchor="ctr" anchorCtr="0" forceAA="0" compatLnSpc="1">
            <a:prstTxWarp prst="textNoShape">
              <a:avLst/>
            </a:prstTxWarp>
            <a:noAutofit/>
          </a:bodyPr>
          <a:lstStyle/>
          <a:p>
            <a:pPr algn="ctr"/>
            <a:r>
              <a:rPr lang="en-US" sz="1500" b="1" dirty="0"/>
              <a:t>Other stakeholders</a:t>
            </a:r>
          </a:p>
        </p:txBody>
      </p:sp>
      <p:sp>
        <p:nvSpPr>
          <p:cNvPr id="10" name="Isosceles Triangle 9"/>
          <p:cNvSpPr/>
          <p:nvPr/>
        </p:nvSpPr>
        <p:spPr>
          <a:xfrm>
            <a:off x="2664223" y="2404882"/>
            <a:ext cx="7848872" cy="659645"/>
          </a:xfrm>
          <a:prstGeom prst="triangle">
            <a:avLst/>
          </a:prstGeom>
          <a:solidFill>
            <a:srgbClr val="4D7CB0"/>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2800" b="1" dirty="0">
              <a:ln w="12700">
                <a:noFill/>
                <a:prstDash val="solid"/>
              </a:ln>
              <a:noFill/>
            </a:endParaRPr>
          </a:p>
        </p:txBody>
      </p:sp>
      <p:sp>
        <p:nvSpPr>
          <p:cNvPr id="11" name="TextBox 10"/>
          <p:cNvSpPr txBox="1"/>
          <p:nvPr/>
        </p:nvSpPr>
        <p:spPr>
          <a:xfrm>
            <a:off x="2759000" y="5501226"/>
            <a:ext cx="1692000" cy="307777"/>
          </a:xfrm>
          <a:prstGeom prst="rect">
            <a:avLst/>
          </a:prstGeom>
          <a:solidFill>
            <a:schemeClr val="accent1">
              <a:lumMod val="75000"/>
            </a:schemeClr>
          </a:solidFill>
          <a:ln w="63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defPPr>
              <a:defRPr lang="en-US"/>
            </a:defPPr>
            <a:lvl1pPr algn="ctr"/>
          </a:lstStyle>
          <a:p>
            <a:r>
              <a:rPr lang="en-US" sz="1400" b="1" dirty="0"/>
              <a:t>ITU outputs</a:t>
            </a:r>
          </a:p>
        </p:txBody>
      </p:sp>
      <p:sp>
        <p:nvSpPr>
          <p:cNvPr id="12" name="Up Arrow 11"/>
          <p:cNvSpPr/>
          <p:nvPr/>
        </p:nvSpPr>
        <p:spPr>
          <a:xfrm>
            <a:off x="3142086" y="5005998"/>
            <a:ext cx="952277" cy="301087"/>
          </a:xfrm>
          <a:prstGeom prst="upArrow">
            <a:avLst>
              <a:gd name="adj1" fmla="val 50000"/>
              <a:gd name="adj2" fmla="val 70247"/>
            </a:avLst>
          </a:prstGeom>
          <a:solidFill>
            <a:schemeClr val="accent1">
              <a:lumMod val="40000"/>
              <a:lumOff val="6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b="1" dirty="0"/>
          </a:p>
        </p:txBody>
      </p:sp>
      <p:sp>
        <p:nvSpPr>
          <p:cNvPr id="13" name="TextBox 12"/>
          <p:cNvSpPr txBox="1"/>
          <p:nvPr/>
        </p:nvSpPr>
        <p:spPr>
          <a:xfrm>
            <a:off x="5491269" y="4880367"/>
            <a:ext cx="4241580" cy="33855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1600" b="1" dirty="0">
                <a:solidFill>
                  <a:schemeClr val="tx2"/>
                </a:solidFill>
              </a:rPr>
              <a:t>Collaboration at regional and national level</a:t>
            </a:r>
          </a:p>
        </p:txBody>
      </p:sp>
      <p:cxnSp>
        <p:nvCxnSpPr>
          <p:cNvPr id="14" name="Straight Arrow Connector 13"/>
          <p:cNvCxnSpPr/>
          <p:nvPr/>
        </p:nvCxnSpPr>
        <p:spPr>
          <a:xfrm>
            <a:off x="3142084" y="4198371"/>
            <a:ext cx="7268196" cy="0"/>
          </a:xfrm>
          <a:prstGeom prst="straightConnector1">
            <a:avLst/>
          </a:prstGeom>
          <a:ln w="76200">
            <a:headEnd type="arrow"/>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4309142" y="3886168"/>
            <a:ext cx="4455138" cy="33855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defPPr>
              <a:defRPr lang="en-US"/>
            </a:defPPr>
            <a:lvl1pPr algn="ctr">
              <a:defRPr sz="1600" b="1">
                <a:solidFill>
                  <a:schemeClr val="tx2"/>
                </a:solidFill>
              </a:defRPr>
            </a:lvl1pPr>
          </a:lstStyle>
          <a:p>
            <a:r>
              <a:rPr lang="en-US" dirty="0"/>
              <a:t>International collaboration</a:t>
            </a:r>
          </a:p>
        </p:txBody>
      </p:sp>
      <p:sp>
        <p:nvSpPr>
          <p:cNvPr id="16" name="Rectangle 15"/>
          <p:cNvSpPr/>
          <p:nvPr/>
        </p:nvSpPr>
        <p:spPr>
          <a:xfrm>
            <a:off x="5491269" y="5391690"/>
            <a:ext cx="4127926" cy="973630"/>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500" b="1" dirty="0"/>
          </a:p>
        </p:txBody>
      </p:sp>
      <p:grpSp>
        <p:nvGrpSpPr>
          <p:cNvPr id="17" name="Group 16"/>
          <p:cNvGrpSpPr/>
          <p:nvPr/>
        </p:nvGrpSpPr>
        <p:grpSpPr>
          <a:xfrm>
            <a:off x="5616553" y="5501224"/>
            <a:ext cx="3893077" cy="742726"/>
            <a:chOff x="-265791" y="4492305"/>
            <a:chExt cx="3893077" cy="742726"/>
          </a:xfrm>
        </p:grpSpPr>
        <p:sp>
          <p:nvSpPr>
            <p:cNvPr id="18" name="TextBox 17"/>
            <p:cNvSpPr txBox="1"/>
            <p:nvPr/>
          </p:nvSpPr>
          <p:spPr>
            <a:xfrm>
              <a:off x="1812996" y="4905258"/>
              <a:ext cx="1800000" cy="324000"/>
            </a:xfrm>
            <a:prstGeom prst="rect">
              <a:avLst/>
            </a:prstGeom>
            <a:solidFill>
              <a:schemeClr val="accent1">
                <a:lumMod val="75000"/>
              </a:schemeClr>
            </a:solidFill>
            <a:ln w="63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rIns="36000" rtlCol="0">
              <a:spAutoFit/>
            </a:bodyPr>
            <a:lstStyle>
              <a:defPPr>
                <a:defRPr lang="en-US"/>
              </a:defPPr>
              <a:lvl1pPr algn="ctr"/>
            </a:lstStyle>
            <a:p>
              <a:r>
                <a:rPr lang="en-US" sz="1500" b="1" dirty="0"/>
                <a:t>R&amp;D and Academia</a:t>
              </a:r>
            </a:p>
          </p:txBody>
        </p:sp>
        <p:sp>
          <p:nvSpPr>
            <p:cNvPr id="19" name="TextBox 18"/>
            <p:cNvSpPr txBox="1"/>
            <p:nvPr/>
          </p:nvSpPr>
          <p:spPr>
            <a:xfrm>
              <a:off x="1827286" y="4492305"/>
              <a:ext cx="1800000" cy="324000"/>
            </a:xfrm>
            <a:prstGeom prst="rect">
              <a:avLst/>
            </a:prstGeom>
            <a:solidFill>
              <a:schemeClr val="accent1">
                <a:lumMod val="75000"/>
              </a:schemeClr>
            </a:solidFill>
            <a:ln w="63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defPPr>
                <a:defRPr lang="en-US"/>
              </a:defPPr>
              <a:lvl1pPr algn="ctr"/>
            </a:lstStyle>
            <a:p>
              <a:r>
                <a:rPr lang="en-US" sz="1500" b="1" dirty="0"/>
                <a:t>Private sector orgs</a:t>
              </a:r>
            </a:p>
          </p:txBody>
        </p:sp>
        <p:sp>
          <p:nvSpPr>
            <p:cNvPr id="20" name="TextBox 19"/>
            <p:cNvSpPr txBox="1"/>
            <p:nvPr/>
          </p:nvSpPr>
          <p:spPr>
            <a:xfrm>
              <a:off x="-265791" y="4911866"/>
              <a:ext cx="1954931" cy="323165"/>
            </a:xfrm>
            <a:prstGeom prst="rect">
              <a:avLst/>
            </a:prstGeom>
            <a:solidFill>
              <a:schemeClr val="accent1">
                <a:lumMod val="75000"/>
              </a:schemeClr>
            </a:solidFill>
            <a:ln w="63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spAutoFit/>
            </a:bodyPr>
            <a:lstStyle>
              <a:defPPr>
                <a:defRPr lang="en-US"/>
              </a:defPPr>
              <a:lvl1pPr algn="ctr"/>
            </a:lstStyle>
            <a:p>
              <a:r>
                <a:rPr lang="en-US" sz="1500" b="1" dirty="0" err="1"/>
                <a:t>Intergov</a:t>
              </a:r>
              <a:r>
                <a:rPr lang="en-US" sz="1500" b="1" dirty="0"/>
                <a:t>. organizations</a:t>
              </a:r>
            </a:p>
          </p:txBody>
        </p:sp>
        <p:sp>
          <p:nvSpPr>
            <p:cNvPr id="21" name="TextBox 20"/>
            <p:cNvSpPr txBox="1"/>
            <p:nvPr/>
          </p:nvSpPr>
          <p:spPr>
            <a:xfrm>
              <a:off x="-265791" y="4492305"/>
              <a:ext cx="1954931" cy="307777"/>
            </a:xfrm>
            <a:prstGeom prst="rect">
              <a:avLst/>
            </a:prstGeom>
            <a:solidFill>
              <a:schemeClr val="accent1">
                <a:lumMod val="75000"/>
              </a:schemeClr>
            </a:solidFill>
            <a:ln w="63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defPPr>
                <a:defRPr lang="en-US"/>
              </a:defPPr>
              <a:lvl1pPr algn="ctr"/>
            </a:lstStyle>
            <a:p>
              <a:r>
                <a:rPr lang="en-US" sz="1400" b="1" dirty="0"/>
                <a:t>Government agencies</a:t>
              </a:r>
            </a:p>
          </p:txBody>
        </p:sp>
      </p:grpSp>
      <p:sp>
        <p:nvSpPr>
          <p:cNvPr id="22" name="Left Brace 21"/>
          <p:cNvSpPr/>
          <p:nvPr/>
        </p:nvSpPr>
        <p:spPr>
          <a:xfrm rot="16200000">
            <a:off x="7404414" y="3013814"/>
            <a:ext cx="270165" cy="4406910"/>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 name="TextBox 22"/>
          <p:cNvSpPr txBox="1"/>
          <p:nvPr/>
        </p:nvSpPr>
        <p:spPr>
          <a:xfrm>
            <a:off x="5573949" y="2555174"/>
            <a:ext cx="1925527" cy="461665"/>
          </a:xfrm>
          <a:prstGeom prst="rect">
            <a:avLst/>
          </a:prstGeom>
          <a:noFill/>
        </p:spPr>
        <p:txBody>
          <a:bodyPr wrap="none" rtlCol="0">
            <a:spAutoFit/>
          </a:bodyPr>
          <a:lstStyle/>
          <a:p>
            <a:r>
              <a:rPr lang="en-US" sz="2400" b="1" dirty="0">
                <a:solidFill>
                  <a:schemeClr val="bg1"/>
                </a:solidFill>
              </a:rPr>
              <a:t>Connect 2020</a:t>
            </a:r>
          </a:p>
        </p:txBody>
      </p:sp>
      <p:pic>
        <p:nvPicPr>
          <p:cNvPr id="24" name="Picture 23"/>
          <p:cNvPicPr>
            <a:picLocks noChangeAspect="1"/>
          </p:cNvPicPr>
          <p:nvPr/>
        </p:nvPicPr>
        <p:blipFill rotWithShape="1">
          <a:blip r:embed="rId3"/>
          <a:srcRect l="4982" t="6638" r="6706" b="4099"/>
          <a:stretch/>
        </p:blipFill>
        <p:spPr>
          <a:xfrm>
            <a:off x="5718273" y="740696"/>
            <a:ext cx="1698478" cy="1661556"/>
          </a:xfrm>
          <a:prstGeom prst="rect">
            <a:avLst/>
          </a:prstGeom>
        </p:spPr>
      </p:pic>
      <p:sp>
        <p:nvSpPr>
          <p:cNvPr id="25" name="Rectangle 24"/>
          <p:cNvSpPr/>
          <p:nvPr/>
        </p:nvSpPr>
        <p:spPr>
          <a:xfrm>
            <a:off x="2593303" y="2087829"/>
            <a:ext cx="2021066" cy="4061469"/>
          </a:xfrm>
          <a:prstGeom prst="rect">
            <a:avLst/>
          </a:prstGeom>
          <a:no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dirty="0">
                <a:solidFill>
                  <a:schemeClr val="accent6"/>
                </a:solidFill>
              </a:rPr>
              <a:t>ITU Strategic Plan</a:t>
            </a:r>
            <a:br>
              <a:rPr lang="en-US" b="1" dirty="0">
                <a:solidFill>
                  <a:schemeClr val="accent6"/>
                </a:solidFill>
              </a:rPr>
            </a:br>
            <a:r>
              <a:rPr lang="en-US" b="1" dirty="0">
                <a:solidFill>
                  <a:schemeClr val="accent6"/>
                </a:solidFill>
              </a:rPr>
              <a:t>2016-2019</a:t>
            </a:r>
          </a:p>
        </p:txBody>
      </p:sp>
      <p:pic>
        <p:nvPicPr>
          <p:cNvPr id="26" name="Picture 3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75704" y="3154467"/>
            <a:ext cx="1252063"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3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19782" y="3151869"/>
            <a:ext cx="1250791"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32"/>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52720" y="3151869"/>
            <a:ext cx="1252065"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34"/>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798684" y="3150549"/>
            <a:ext cx="1250792"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9020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1509" y="149130"/>
            <a:ext cx="10515600" cy="446105"/>
          </a:xfrm>
        </p:spPr>
        <p:txBody>
          <a:bodyPr>
            <a:noAutofit/>
          </a:bodyPr>
          <a:lstStyle/>
          <a:p>
            <a:r>
              <a:rPr lang="en-US" sz="4200" b="1" dirty="0" smtClean="0">
                <a:solidFill>
                  <a:srgbClr val="002060"/>
                </a:solidFill>
              </a:rPr>
              <a:t>Connect 2020 Goals &amp; Targets</a:t>
            </a:r>
            <a:endParaRPr lang="en-US" sz="4200" b="1" dirty="0">
              <a:solidFill>
                <a:srgbClr val="002060"/>
              </a:solidFill>
            </a:endParaRPr>
          </a:p>
        </p:txBody>
      </p:sp>
      <p:sp>
        <p:nvSpPr>
          <p:cNvPr id="5" name="TextBox 4"/>
          <p:cNvSpPr txBox="1">
            <a:spLocks noChangeArrowheads="1"/>
          </p:cNvSpPr>
          <p:nvPr/>
        </p:nvSpPr>
        <p:spPr bwMode="auto">
          <a:xfrm rot="16200000">
            <a:off x="297593" y="1155188"/>
            <a:ext cx="1373963"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rgbClr val="558ED5"/>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rgbClr val="558ED5"/>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558ED5"/>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rgbClr val="558ED5"/>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rgbClr val="558ED5"/>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558ED5"/>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558ED5"/>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558ED5"/>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558ED5"/>
                </a:solidFill>
                <a:latin typeface="Calibri" panose="020F0502020204030204" pitchFamily="34" charset="0"/>
                <a:ea typeface="MS PGothic" panose="020B0600070205080204" pitchFamily="34" charset="-128"/>
              </a:defRPr>
            </a:lvl9pPr>
          </a:lstStyle>
          <a:p>
            <a:pPr>
              <a:lnSpc>
                <a:spcPct val="80000"/>
              </a:lnSpc>
              <a:spcBef>
                <a:spcPct val="0"/>
              </a:spcBef>
              <a:buFontTx/>
              <a:buNone/>
            </a:pPr>
            <a:r>
              <a:rPr lang="en-US" altLang="en-US" sz="2400" b="1" dirty="0">
                <a:solidFill>
                  <a:srgbClr val="498BC9"/>
                </a:solidFill>
              </a:rPr>
              <a:t>by 2020...</a:t>
            </a:r>
            <a:endParaRPr lang="en-US" altLang="en-US" sz="2400" dirty="0">
              <a:solidFill>
                <a:srgbClr val="498BC9"/>
              </a:solidFill>
            </a:endParaRPr>
          </a:p>
        </p:txBody>
      </p:sp>
      <p:grpSp>
        <p:nvGrpSpPr>
          <p:cNvPr id="36" name="Group 35"/>
          <p:cNvGrpSpPr/>
          <p:nvPr/>
        </p:nvGrpSpPr>
        <p:grpSpPr>
          <a:xfrm>
            <a:off x="1289305" y="4909367"/>
            <a:ext cx="9662827" cy="900113"/>
            <a:chOff x="1289305" y="4909367"/>
            <a:chExt cx="9662827" cy="900113"/>
          </a:xfrm>
        </p:grpSpPr>
        <p:pic>
          <p:nvPicPr>
            <p:cNvPr id="31" name="Picture 3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88444" y="4909367"/>
              <a:ext cx="1563688"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8"/>
            <p:cNvSpPr txBox="1">
              <a:spLocks noChangeArrowheads="1"/>
            </p:cNvSpPr>
            <p:nvPr/>
          </p:nvSpPr>
          <p:spPr bwMode="auto">
            <a:xfrm>
              <a:off x="1289305" y="4909367"/>
              <a:ext cx="8616695" cy="338554"/>
            </a:xfrm>
            <a:prstGeom prst="rect">
              <a:avLst/>
            </a:prstGeom>
            <a:solidFill>
              <a:srgbClr val="4C7BB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rIns="0">
              <a:spAutoFit/>
            </a:bodyPr>
            <a:lstStyle>
              <a:lvl1pPr>
                <a:spcBef>
                  <a:spcPct val="20000"/>
                </a:spcBef>
                <a:buFont typeface="Arial" panose="020B0604020202020204" pitchFamily="34" charset="0"/>
                <a:buChar char="•"/>
                <a:defRPr sz="3200">
                  <a:solidFill>
                    <a:srgbClr val="558ED5"/>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rgbClr val="558ED5"/>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558ED5"/>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rgbClr val="558ED5"/>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rgbClr val="558ED5"/>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558ED5"/>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558ED5"/>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558ED5"/>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558ED5"/>
                  </a:solidFill>
                  <a:latin typeface="Calibri" panose="020F0502020204030204" pitchFamily="34" charset="0"/>
                  <a:ea typeface="MS PGothic" panose="020B0600070205080204" pitchFamily="34" charset="-128"/>
                </a:defRPr>
              </a:lvl9pPr>
            </a:lstStyle>
            <a:p>
              <a:pPr>
                <a:spcBef>
                  <a:spcPct val="0"/>
                </a:spcBef>
                <a:buFontTx/>
                <a:buNone/>
              </a:pPr>
              <a:r>
                <a:rPr lang="en-US" altLang="en-US" sz="1600" dirty="0">
                  <a:solidFill>
                    <a:schemeClr val="bg1"/>
                  </a:solidFill>
                </a:rPr>
                <a:t>Goal</a:t>
              </a:r>
              <a:r>
                <a:rPr lang="en-US" altLang="en-US" sz="1600" b="1" dirty="0">
                  <a:solidFill>
                    <a:schemeClr val="bg1"/>
                  </a:solidFill>
                </a:rPr>
                <a:t> 4 </a:t>
              </a:r>
              <a:r>
                <a:rPr lang="en-US" altLang="en-US" sz="1600" dirty="0">
                  <a:solidFill>
                    <a:schemeClr val="bg1"/>
                  </a:solidFill>
                </a:rPr>
                <a:t>Innovation </a:t>
              </a:r>
              <a:r>
                <a:rPr lang="en-US" altLang="en-US" sz="1600" dirty="0" smtClean="0">
                  <a:solidFill>
                    <a:schemeClr val="bg1"/>
                  </a:solidFill>
                </a:rPr>
                <a:t>&amp; Partnership </a:t>
              </a:r>
              <a:r>
                <a:rPr lang="en-US" altLang="en-US" sz="1400" b="1" dirty="0">
                  <a:solidFill>
                    <a:schemeClr val="bg1"/>
                  </a:solidFill>
                </a:rPr>
                <a:t>– Lead, improve </a:t>
              </a:r>
              <a:r>
                <a:rPr lang="en-US" altLang="en-US" sz="1400" b="1" dirty="0" smtClean="0">
                  <a:solidFill>
                    <a:schemeClr val="bg1"/>
                  </a:solidFill>
                </a:rPr>
                <a:t>&amp; adapt </a:t>
              </a:r>
              <a:r>
                <a:rPr lang="en-US" altLang="en-US" sz="1400" b="1" dirty="0">
                  <a:solidFill>
                    <a:schemeClr val="bg1"/>
                  </a:solidFill>
                </a:rPr>
                <a:t>to the changing telecommunication/ICT environment</a:t>
              </a:r>
            </a:p>
          </p:txBody>
        </p:sp>
        <p:pic>
          <p:nvPicPr>
            <p:cNvPr id="24" name="Picture 2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57896" y="5282144"/>
              <a:ext cx="4111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Box 27"/>
            <p:cNvSpPr txBox="1">
              <a:spLocks noChangeArrowheads="1"/>
            </p:cNvSpPr>
            <p:nvPr/>
          </p:nvSpPr>
          <p:spPr bwMode="auto">
            <a:xfrm>
              <a:off x="2640498" y="5320244"/>
              <a:ext cx="2772062" cy="344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rgbClr val="558ED5"/>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rgbClr val="558ED5"/>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558ED5"/>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rgbClr val="558ED5"/>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rgbClr val="558ED5"/>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558ED5"/>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558ED5"/>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558ED5"/>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558ED5"/>
                  </a:solidFill>
                  <a:latin typeface="Calibri" panose="020F0502020204030204" pitchFamily="34" charset="0"/>
                  <a:ea typeface="MS PGothic" panose="020B0600070205080204" pitchFamily="34" charset="-128"/>
                </a:defRPr>
              </a:lvl9pPr>
            </a:lstStyle>
            <a:p>
              <a:pPr>
                <a:lnSpc>
                  <a:spcPct val="80000"/>
                </a:lnSpc>
                <a:spcBef>
                  <a:spcPct val="0"/>
                </a:spcBef>
                <a:buFontTx/>
                <a:buNone/>
              </a:pPr>
              <a:r>
                <a:rPr lang="en-US" altLang="en-US" sz="1400" dirty="0">
                  <a:solidFill>
                    <a:schemeClr val="tx1"/>
                  </a:solidFill>
                </a:rPr>
                <a:t>Telecommunication/ICT environment </a:t>
              </a:r>
              <a:r>
                <a:rPr lang="en-US" altLang="en-US" sz="1400" b="1" dirty="0">
                  <a:solidFill>
                    <a:schemeClr val="tx1"/>
                  </a:solidFill>
                </a:rPr>
                <a:t>conducive to innovation</a:t>
              </a:r>
            </a:p>
          </p:txBody>
        </p:sp>
        <p:pic>
          <p:nvPicPr>
            <p:cNvPr id="26" name="Picture 28"/>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33924" y="5282144"/>
              <a:ext cx="4873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Box 29"/>
            <p:cNvSpPr txBox="1">
              <a:spLocks noChangeArrowheads="1"/>
            </p:cNvSpPr>
            <p:nvPr/>
          </p:nvSpPr>
          <p:spPr bwMode="auto">
            <a:xfrm>
              <a:off x="6294311" y="5334531"/>
              <a:ext cx="2940050" cy="349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rgbClr val="558ED5"/>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rgbClr val="558ED5"/>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558ED5"/>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rgbClr val="558ED5"/>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rgbClr val="558ED5"/>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558ED5"/>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558ED5"/>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558ED5"/>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558ED5"/>
                  </a:solidFill>
                  <a:latin typeface="Calibri" panose="020F0502020204030204" pitchFamily="34" charset="0"/>
                  <a:ea typeface="MS PGothic" panose="020B0600070205080204" pitchFamily="34" charset="-128"/>
                </a:defRPr>
              </a:lvl9pPr>
            </a:lstStyle>
            <a:p>
              <a:pPr>
                <a:lnSpc>
                  <a:spcPct val="80000"/>
                </a:lnSpc>
                <a:spcBef>
                  <a:spcPct val="0"/>
                </a:spcBef>
                <a:buFontTx/>
                <a:buNone/>
              </a:pPr>
              <a:r>
                <a:rPr lang="en-US" altLang="en-US" sz="1400" dirty="0">
                  <a:solidFill>
                    <a:schemeClr val="tx1"/>
                  </a:solidFill>
                </a:rPr>
                <a:t>Effective </a:t>
              </a:r>
              <a:r>
                <a:rPr lang="en-US" altLang="en-US" sz="1400" b="1" dirty="0">
                  <a:solidFill>
                    <a:schemeClr val="tx1"/>
                  </a:solidFill>
                </a:rPr>
                <a:t>partnerships</a:t>
              </a:r>
              <a:r>
                <a:rPr lang="en-US" altLang="en-US" sz="1400" dirty="0">
                  <a:solidFill>
                    <a:schemeClr val="tx1"/>
                  </a:solidFill>
                </a:rPr>
                <a:t> of stakeholders in telecommunication/ICT environment</a:t>
              </a:r>
            </a:p>
          </p:txBody>
        </p:sp>
      </p:grpSp>
      <p:grpSp>
        <p:nvGrpSpPr>
          <p:cNvPr id="35" name="Group 34"/>
          <p:cNvGrpSpPr/>
          <p:nvPr/>
        </p:nvGrpSpPr>
        <p:grpSpPr>
          <a:xfrm>
            <a:off x="1289305" y="3785309"/>
            <a:ext cx="9663621" cy="943455"/>
            <a:chOff x="1289305" y="3785309"/>
            <a:chExt cx="9663621" cy="943455"/>
          </a:xfrm>
        </p:grpSpPr>
        <p:pic>
          <p:nvPicPr>
            <p:cNvPr id="4" name="Picture 33"/>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387651" y="3785309"/>
              <a:ext cx="1565275"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20"/>
            <p:cNvSpPr txBox="1"/>
            <p:nvPr/>
          </p:nvSpPr>
          <p:spPr>
            <a:xfrm>
              <a:off x="1362457" y="4162455"/>
              <a:ext cx="1859028" cy="566309"/>
            </a:xfrm>
            <a:prstGeom prst="rect">
              <a:avLst/>
            </a:prstGeom>
            <a:noFill/>
          </p:spPr>
          <p:txBody>
            <a:bodyPr wrap="square" lIns="0" tIns="0" rIns="0" bIns="0">
              <a:spAutoFit/>
            </a:bodyPr>
            <a:lstStyle/>
            <a:p>
              <a:pPr>
                <a:lnSpc>
                  <a:spcPct val="80000"/>
                </a:lnSpc>
                <a:defRPr/>
              </a:pPr>
              <a:r>
                <a:rPr lang="en-US" b="1" dirty="0">
                  <a:solidFill>
                    <a:schemeClr val="accent1"/>
                  </a:solidFill>
                </a:rPr>
                <a:t>40% </a:t>
              </a:r>
            </a:p>
            <a:p>
              <a:pPr>
                <a:lnSpc>
                  <a:spcPct val="80000"/>
                </a:lnSpc>
                <a:defRPr/>
              </a:pPr>
              <a:r>
                <a:rPr lang="en-US" sz="1400" dirty="0"/>
                <a:t>improvement in </a:t>
              </a:r>
              <a:r>
                <a:rPr lang="en-US" sz="1400" b="1" dirty="0"/>
                <a:t>cybersecurity readiness</a:t>
              </a:r>
            </a:p>
          </p:txBody>
        </p:sp>
        <p:sp>
          <p:nvSpPr>
            <p:cNvPr id="22" name="TextBox 21"/>
            <p:cNvSpPr txBox="1"/>
            <p:nvPr/>
          </p:nvSpPr>
          <p:spPr>
            <a:xfrm>
              <a:off x="3536261" y="4162455"/>
              <a:ext cx="1647825" cy="566309"/>
            </a:xfrm>
            <a:prstGeom prst="rect">
              <a:avLst/>
            </a:prstGeom>
            <a:noFill/>
          </p:spPr>
          <p:txBody>
            <a:bodyPr lIns="0" tIns="0" rIns="0" bIns="0">
              <a:spAutoFit/>
            </a:bodyPr>
            <a:lstStyle/>
            <a:p>
              <a:pPr>
                <a:lnSpc>
                  <a:spcPct val="80000"/>
                </a:lnSpc>
                <a:defRPr/>
              </a:pPr>
              <a:r>
                <a:rPr lang="en-US" b="1" dirty="0">
                  <a:solidFill>
                    <a:schemeClr val="accent1"/>
                  </a:solidFill>
                </a:rPr>
                <a:t>50% </a:t>
              </a:r>
            </a:p>
            <a:p>
              <a:pPr>
                <a:lnSpc>
                  <a:spcPct val="80000"/>
                </a:lnSpc>
                <a:defRPr/>
              </a:pPr>
              <a:r>
                <a:rPr lang="en-US" sz="1400" dirty="0"/>
                <a:t>reduction in volume of redundant </a:t>
              </a:r>
              <a:r>
                <a:rPr lang="en-US" sz="1400" b="1" dirty="0"/>
                <a:t>e-waste</a:t>
              </a:r>
            </a:p>
          </p:txBody>
        </p:sp>
        <p:sp>
          <p:nvSpPr>
            <p:cNvPr id="23" name="TextBox 22"/>
            <p:cNvSpPr txBox="1"/>
            <p:nvPr/>
          </p:nvSpPr>
          <p:spPr>
            <a:xfrm>
              <a:off x="5521546" y="4162455"/>
              <a:ext cx="3743068" cy="566309"/>
            </a:xfrm>
            <a:prstGeom prst="rect">
              <a:avLst/>
            </a:prstGeom>
            <a:noFill/>
          </p:spPr>
          <p:txBody>
            <a:bodyPr wrap="square" lIns="0" tIns="0" rIns="0" bIns="0">
              <a:spAutoFit/>
            </a:bodyPr>
            <a:lstStyle/>
            <a:p>
              <a:pPr>
                <a:lnSpc>
                  <a:spcPct val="80000"/>
                </a:lnSpc>
                <a:defRPr/>
              </a:pPr>
              <a:r>
                <a:rPr lang="en-US" b="1" dirty="0">
                  <a:solidFill>
                    <a:schemeClr val="accent1"/>
                  </a:solidFill>
                </a:rPr>
                <a:t>30% </a:t>
              </a:r>
            </a:p>
            <a:p>
              <a:pPr>
                <a:lnSpc>
                  <a:spcPct val="80000"/>
                </a:lnSpc>
                <a:defRPr/>
              </a:pPr>
              <a:r>
                <a:rPr lang="en-US" sz="1400" dirty="0"/>
                <a:t>decrease in Gre</a:t>
              </a:r>
              <a:r>
                <a:rPr lang="en-US" sz="1400" b="1" dirty="0"/>
                <a:t>en House Gas emissions per device </a:t>
              </a:r>
              <a:r>
                <a:rPr lang="en-US" sz="1400" dirty="0"/>
                <a:t>generated by the telecommunication/ICT sector</a:t>
              </a:r>
            </a:p>
          </p:txBody>
        </p:sp>
        <p:sp>
          <p:nvSpPr>
            <p:cNvPr id="28" name="TextBox 30"/>
            <p:cNvSpPr txBox="1">
              <a:spLocks noChangeArrowheads="1"/>
            </p:cNvSpPr>
            <p:nvPr/>
          </p:nvSpPr>
          <p:spPr bwMode="auto">
            <a:xfrm>
              <a:off x="1289305" y="3785309"/>
              <a:ext cx="8361471" cy="338554"/>
            </a:xfrm>
            <a:prstGeom prst="rect">
              <a:avLst/>
            </a:prstGeom>
            <a:solidFill>
              <a:srgbClr val="4C7BB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rIns="0">
              <a:spAutoFit/>
            </a:bodyPr>
            <a:lstStyle>
              <a:lvl1pPr>
                <a:spcBef>
                  <a:spcPct val="20000"/>
                </a:spcBef>
                <a:buFont typeface="Arial" panose="020B0604020202020204" pitchFamily="34" charset="0"/>
                <a:buChar char="•"/>
                <a:defRPr sz="3200">
                  <a:solidFill>
                    <a:srgbClr val="558ED5"/>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rgbClr val="558ED5"/>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558ED5"/>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rgbClr val="558ED5"/>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rgbClr val="558ED5"/>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558ED5"/>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558ED5"/>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558ED5"/>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558ED5"/>
                  </a:solidFill>
                  <a:latin typeface="Calibri" panose="020F0502020204030204" pitchFamily="34" charset="0"/>
                  <a:ea typeface="MS PGothic" panose="020B0600070205080204" pitchFamily="34" charset="-128"/>
                </a:defRPr>
              </a:lvl9pPr>
            </a:lstStyle>
            <a:p>
              <a:pPr>
                <a:spcBef>
                  <a:spcPct val="0"/>
                </a:spcBef>
                <a:buFontTx/>
                <a:buNone/>
              </a:pPr>
              <a:r>
                <a:rPr lang="en-US" altLang="en-US" sz="1600" dirty="0">
                  <a:solidFill>
                    <a:schemeClr val="bg1"/>
                  </a:solidFill>
                </a:rPr>
                <a:t>Goal</a:t>
              </a:r>
              <a:r>
                <a:rPr lang="en-US" altLang="en-US" sz="1600" b="1" dirty="0">
                  <a:solidFill>
                    <a:schemeClr val="bg1"/>
                  </a:solidFill>
                </a:rPr>
                <a:t> 3 </a:t>
              </a:r>
              <a:r>
                <a:rPr lang="en-US" altLang="en-US" sz="1600" dirty="0">
                  <a:solidFill>
                    <a:schemeClr val="bg1"/>
                  </a:solidFill>
                </a:rPr>
                <a:t>Sustainability</a:t>
              </a:r>
              <a:r>
                <a:rPr lang="en-US" altLang="en-US" sz="1600" b="1" dirty="0">
                  <a:solidFill>
                    <a:schemeClr val="bg1"/>
                  </a:solidFill>
                </a:rPr>
                <a:t> </a:t>
              </a:r>
              <a:r>
                <a:rPr lang="en-US" altLang="en-US" sz="1400" b="1" dirty="0">
                  <a:solidFill>
                    <a:schemeClr val="bg1"/>
                  </a:solidFill>
                </a:rPr>
                <a:t>– </a:t>
              </a:r>
              <a:r>
                <a:rPr lang="en-US" altLang="en-US" sz="1600" b="1" dirty="0">
                  <a:solidFill>
                    <a:schemeClr val="bg1"/>
                  </a:solidFill>
                </a:rPr>
                <a:t>Manage challenges resulting from the telecommunication/ICT development</a:t>
              </a:r>
            </a:p>
          </p:txBody>
        </p:sp>
      </p:grpSp>
      <p:grpSp>
        <p:nvGrpSpPr>
          <p:cNvPr id="33" name="Group 32"/>
          <p:cNvGrpSpPr/>
          <p:nvPr/>
        </p:nvGrpSpPr>
        <p:grpSpPr>
          <a:xfrm>
            <a:off x="1289305" y="623399"/>
            <a:ext cx="9662826" cy="930981"/>
            <a:chOff x="1289305" y="623399"/>
            <a:chExt cx="9662826" cy="930981"/>
          </a:xfrm>
        </p:grpSpPr>
        <p:sp>
          <p:nvSpPr>
            <p:cNvPr id="6" name="TextBox 5"/>
            <p:cNvSpPr txBox="1">
              <a:spLocks noChangeArrowheads="1"/>
            </p:cNvSpPr>
            <p:nvPr/>
          </p:nvSpPr>
          <p:spPr bwMode="auto">
            <a:xfrm>
              <a:off x="1289305" y="623399"/>
              <a:ext cx="8796529" cy="338554"/>
            </a:xfrm>
            <a:prstGeom prst="rect">
              <a:avLst/>
            </a:prstGeom>
            <a:solidFill>
              <a:srgbClr val="4C7BB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rgbClr val="558ED5"/>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rgbClr val="558ED5"/>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558ED5"/>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rgbClr val="558ED5"/>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rgbClr val="558ED5"/>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558ED5"/>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558ED5"/>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558ED5"/>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558ED5"/>
                  </a:solidFill>
                  <a:latin typeface="Calibri" panose="020F0502020204030204" pitchFamily="34" charset="0"/>
                  <a:ea typeface="MS PGothic" panose="020B0600070205080204" pitchFamily="34" charset="-128"/>
                </a:defRPr>
              </a:lvl9pPr>
            </a:lstStyle>
            <a:p>
              <a:pPr>
                <a:spcBef>
                  <a:spcPct val="0"/>
                </a:spcBef>
                <a:buFontTx/>
                <a:buNone/>
              </a:pPr>
              <a:r>
                <a:rPr lang="en-US" altLang="en-US" sz="1600" dirty="0">
                  <a:solidFill>
                    <a:schemeClr val="bg1"/>
                  </a:solidFill>
                </a:rPr>
                <a:t>Goal</a:t>
              </a:r>
              <a:r>
                <a:rPr lang="en-US" altLang="en-US" sz="1600" b="1" dirty="0">
                  <a:solidFill>
                    <a:schemeClr val="bg1"/>
                  </a:solidFill>
                </a:rPr>
                <a:t> 1 </a:t>
              </a:r>
              <a:r>
                <a:rPr lang="en-US" altLang="en-US" sz="1600" dirty="0">
                  <a:solidFill>
                    <a:schemeClr val="bg1"/>
                  </a:solidFill>
                </a:rPr>
                <a:t>Growth</a:t>
              </a:r>
              <a:r>
                <a:rPr lang="en-US" altLang="en-US" sz="1600" b="1" dirty="0">
                  <a:solidFill>
                    <a:schemeClr val="bg1"/>
                  </a:solidFill>
                </a:rPr>
                <a:t> </a:t>
              </a:r>
              <a:r>
                <a:rPr lang="en-US" altLang="en-US" sz="1400" b="1" dirty="0">
                  <a:solidFill>
                    <a:schemeClr val="bg1"/>
                  </a:solidFill>
                </a:rPr>
                <a:t>– </a:t>
              </a:r>
              <a:r>
                <a:rPr lang="en-US" altLang="en-US" sz="1600" b="1" dirty="0">
                  <a:solidFill>
                    <a:schemeClr val="bg1"/>
                  </a:solidFill>
                </a:rPr>
                <a:t>Enable and foster access to and increased use of telecommunications/ICTs</a:t>
              </a:r>
            </a:p>
          </p:txBody>
        </p:sp>
        <p:sp>
          <p:nvSpPr>
            <p:cNvPr id="7" name="TextBox 6"/>
            <p:cNvSpPr txBox="1"/>
            <p:nvPr/>
          </p:nvSpPr>
          <p:spPr>
            <a:xfrm>
              <a:off x="1362456" y="988069"/>
              <a:ext cx="2249554" cy="566309"/>
            </a:xfrm>
            <a:prstGeom prst="rect">
              <a:avLst/>
            </a:prstGeom>
            <a:noFill/>
          </p:spPr>
          <p:txBody>
            <a:bodyPr wrap="square" lIns="0" tIns="0" rIns="0" bIns="0">
              <a:spAutoFit/>
            </a:bodyPr>
            <a:lstStyle/>
            <a:p>
              <a:pPr>
                <a:lnSpc>
                  <a:spcPct val="80000"/>
                </a:lnSpc>
                <a:defRPr/>
              </a:pPr>
              <a:r>
                <a:rPr lang="en-US" b="1" dirty="0">
                  <a:solidFill>
                    <a:schemeClr val="accent1"/>
                  </a:solidFill>
                </a:rPr>
                <a:t>55% </a:t>
              </a:r>
            </a:p>
            <a:p>
              <a:pPr>
                <a:lnSpc>
                  <a:spcPct val="80000"/>
                </a:lnSpc>
                <a:defRPr/>
              </a:pPr>
              <a:r>
                <a:rPr lang="en-US" sz="1400" dirty="0"/>
                <a:t>of </a:t>
              </a:r>
              <a:r>
                <a:rPr lang="en-US" sz="1400" b="1" dirty="0"/>
                <a:t>households</a:t>
              </a:r>
              <a:r>
                <a:rPr lang="en-US" sz="1400" dirty="0"/>
                <a:t> </a:t>
              </a:r>
              <a:r>
                <a:rPr lang="en-US" sz="1400" dirty="0" smtClean="0"/>
                <a:t>should </a:t>
              </a:r>
              <a:r>
                <a:rPr lang="en-US" sz="1400" b="1" dirty="0" smtClean="0"/>
                <a:t>have </a:t>
              </a:r>
              <a:r>
                <a:rPr lang="en-US" sz="1400" b="1" dirty="0"/>
                <a:t>access </a:t>
              </a:r>
              <a:r>
                <a:rPr lang="en-US" sz="1400" dirty="0"/>
                <a:t>to the Internet</a:t>
              </a:r>
            </a:p>
          </p:txBody>
        </p:sp>
        <p:sp>
          <p:nvSpPr>
            <p:cNvPr id="8" name="TextBox 7"/>
            <p:cNvSpPr txBox="1"/>
            <p:nvPr/>
          </p:nvSpPr>
          <p:spPr>
            <a:xfrm>
              <a:off x="4041777" y="988071"/>
              <a:ext cx="1625598" cy="566309"/>
            </a:xfrm>
            <a:prstGeom prst="rect">
              <a:avLst/>
            </a:prstGeom>
            <a:noFill/>
          </p:spPr>
          <p:txBody>
            <a:bodyPr wrap="square" lIns="0" tIns="0" rIns="0" bIns="0">
              <a:spAutoFit/>
            </a:bodyPr>
            <a:lstStyle/>
            <a:p>
              <a:pPr>
                <a:lnSpc>
                  <a:spcPct val="80000"/>
                </a:lnSpc>
                <a:defRPr/>
              </a:pPr>
              <a:r>
                <a:rPr lang="en-US" b="1" dirty="0">
                  <a:solidFill>
                    <a:schemeClr val="accent1"/>
                  </a:solidFill>
                </a:rPr>
                <a:t>60% </a:t>
              </a:r>
            </a:p>
            <a:p>
              <a:pPr>
                <a:lnSpc>
                  <a:spcPct val="80000"/>
                </a:lnSpc>
                <a:defRPr/>
              </a:pPr>
              <a:r>
                <a:rPr lang="en-US" sz="1400" dirty="0"/>
                <a:t>of </a:t>
              </a:r>
              <a:r>
                <a:rPr lang="en-US" sz="1400" b="1" dirty="0"/>
                <a:t>individuals</a:t>
              </a:r>
              <a:r>
                <a:rPr lang="en-US" sz="1400" dirty="0"/>
                <a:t> should be </a:t>
              </a:r>
              <a:r>
                <a:rPr lang="en-US" sz="1400" b="1" dirty="0"/>
                <a:t>using the Internet</a:t>
              </a:r>
            </a:p>
          </p:txBody>
        </p:sp>
        <p:sp>
          <p:nvSpPr>
            <p:cNvPr id="9" name="TextBox 8"/>
            <p:cNvSpPr txBox="1"/>
            <p:nvPr/>
          </p:nvSpPr>
          <p:spPr>
            <a:xfrm>
              <a:off x="6502336" y="988069"/>
              <a:ext cx="2294191" cy="566309"/>
            </a:xfrm>
            <a:prstGeom prst="rect">
              <a:avLst/>
            </a:prstGeom>
            <a:noFill/>
          </p:spPr>
          <p:txBody>
            <a:bodyPr wrap="square" lIns="0" tIns="0" rIns="0" bIns="0">
              <a:spAutoFit/>
            </a:bodyPr>
            <a:lstStyle/>
            <a:p>
              <a:pPr>
                <a:lnSpc>
                  <a:spcPct val="80000"/>
                </a:lnSpc>
                <a:defRPr/>
              </a:pPr>
              <a:r>
                <a:rPr lang="en-US" b="1" dirty="0">
                  <a:solidFill>
                    <a:schemeClr val="accent1"/>
                  </a:solidFill>
                </a:rPr>
                <a:t>40% </a:t>
              </a:r>
            </a:p>
            <a:p>
              <a:pPr>
                <a:lnSpc>
                  <a:spcPct val="80000"/>
                </a:lnSpc>
                <a:defRPr/>
              </a:pPr>
              <a:r>
                <a:rPr lang="en-US" sz="1400" dirty="0"/>
                <a:t>Telecommunications/ICTs should be </a:t>
              </a:r>
              <a:r>
                <a:rPr lang="en-US" sz="1400" b="1" dirty="0">
                  <a:solidFill>
                    <a:schemeClr val="accent1"/>
                  </a:solidFill>
                </a:rPr>
                <a:t>40%</a:t>
              </a:r>
              <a:r>
                <a:rPr lang="en-US" sz="1400" dirty="0"/>
                <a:t> </a:t>
              </a:r>
              <a:r>
                <a:rPr lang="en-US" sz="1400" b="1" dirty="0"/>
                <a:t>more affordable</a:t>
              </a:r>
              <a:endParaRPr lang="en-US" sz="1400" b="1" dirty="0">
                <a:solidFill>
                  <a:schemeClr val="accent4">
                    <a:lumMod val="75000"/>
                  </a:schemeClr>
                </a:solidFill>
              </a:endParaRPr>
            </a:p>
          </p:txBody>
        </p:sp>
        <p:pic>
          <p:nvPicPr>
            <p:cNvPr id="29" name="Picture 31"/>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388444" y="623399"/>
              <a:ext cx="1563687"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4" name="Group 33"/>
          <p:cNvGrpSpPr/>
          <p:nvPr/>
        </p:nvGrpSpPr>
        <p:grpSpPr>
          <a:xfrm>
            <a:off x="1289305" y="1763224"/>
            <a:ext cx="9663621" cy="1959625"/>
            <a:chOff x="1289305" y="1763224"/>
            <a:chExt cx="9663621" cy="1959625"/>
          </a:xfrm>
        </p:grpSpPr>
        <p:sp>
          <p:nvSpPr>
            <p:cNvPr id="10" name="TextBox 10"/>
            <p:cNvSpPr txBox="1">
              <a:spLocks noChangeArrowheads="1"/>
            </p:cNvSpPr>
            <p:nvPr/>
          </p:nvSpPr>
          <p:spPr bwMode="auto">
            <a:xfrm>
              <a:off x="1289305" y="1763224"/>
              <a:ext cx="9663621" cy="338554"/>
            </a:xfrm>
            <a:prstGeom prst="rect">
              <a:avLst/>
            </a:prstGeom>
            <a:solidFill>
              <a:srgbClr val="4C7BB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rgbClr val="558ED5"/>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rgbClr val="558ED5"/>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558ED5"/>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rgbClr val="558ED5"/>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rgbClr val="558ED5"/>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558ED5"/>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558ED5"/>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558ED5"/>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558ED5"/>
                  </a:solidFill>
                  <a:latin typeface="Calibri" panose="020F0502020204030204" pitchFamily="34" charset="0"/>
                  <a:ea typeface="MS PGothic" panose="020B0600070205080204" pitchFamily="34" charset="-128"/>
                </a:defRPr>
              </a:lvl9pPr>
            </a:lstStyle>
            <a:p>
              <a:pPr>
                <a:spcBef>
                  <a:spcPct val="0"/>
                </a:spcBef>
                <a:buFontTx/>
                <a:buNone/>
              </a:pPr>
              <a:r>
                <a:rPr lang="en-US" altLang="en-US" sz="1600" dirty="0">
                  <a:solidFill>
                    <a:schemeClr val="bg1"/>
                  </a:solidFill>
                </a:rPr>
                <a:t>Goal</a:t>
              </a:r>
              <a:r>
                <a:rPr lang="en-US" altLang="en-US" sz="1600" b="1" dirty="0">
                  <a:solidFill>
                    <a:schemeClr val="bg1"/>
                  </a:solidFill>
                </a:rPr>
                <a:t> 2 </a:t>
              </a:r>
              <a:r>
                <a:rPr lang="en-US" altLang="en-US" sz="1600" dirty="0">
                  <a:solidFill>
                    <a:schemeClr val="bg1"/>
                  </a:solidFill>
                </a:rPr>
                <a:t>Inclusiveness</a:t>
              </a:r>
              <a:r>
                <a:rPr lang="en-US" altLang="en-US" sz="1600" b="1" dirty="0">
                  <a:solidFill>
                    <a:schemeClr val="bg1"/>
                  </a:solidFill>
                </a:rPr>
                <a:t> </a:t>
              </a:r>
              <a:r>
                <a:rPr lang="en-US" altLang="en-US" sz="1400" b="1" dirty="0">
                  <a:solidFill>
                    <a:schemeClr val="bg1"/>
                  </a:solidFill>
                </a:rPr>
                <a:t>– </a:t>
              </a:r>
              <a:r>
                <a:rPr lang="en-US" altLang="en-US" sz="1600" b="1" dirty="0">
                  <a:solidFill>
                    <a:schemeClr val="bg1"/>
                  </a:solidFill>
                </a:rPr>
                <a:t>Bridge the digital divide and provide broadband for all</a:t>
              </a:r>
            </a:p>
          </p:txBody>
        </p:sp>
        <p:sp>
          <p:nvSpPr>
            <p:cNvPr id="11" name="TextBox 10"/>
            <p:cNvSpPr txBox="1"/>
            <p:nvPr/>
          </p:nvSpPr>
          <p:spPr>
            <a:xfrm>
              <a:off x="1362456" y="2128156"/>
              <a:ext cx="1792224" cy="911019"/>
            </a:xfrm>
            <a:prstGeom prst="rect">
              <a:avLst/>
            </a:prstGeom>
            <a:noFill/>
          </p:spPr>
          <p:txBody>
            <a:bodyPr wrap="square" lIns="0" tIns="0" rIns="0" bIns="0">
              <a:spAutoFit/>
            </a:bodyPr>
            <a:lstStyle/>
            <a:p>
              <a:pPr>
                <a:lnSpc>
                  <a:spcPct val="80000"/>
                </a:lnSpc>
                <a:defRPr/>
              </a:pPr>
              <a:r>
                <a:rPr lang="en-US" b="1" dirty="0">
                  <a:solidFill>
                    <a:schemeClr val="accent1"/>
                  </a:solidFill>
                </a:rPr>
                <a:t>50% </a:t>
              </a:r>
            </a:p>
            <a:p>
              <a:pPr>
                <a:lnSpc>
                  <a:spcPct val="80000"/>
                </a:lnSpc>
                <a:defRPr/>
              </a:pPr>
              <a:r>
                <a:rPr lang="en-US" sz="1400" dirty="0"/>
                <a:t>of </a:t>
              </a:r>
              <a:r>
                <a:rPr lang="en-US" sz="1400" b="1" dirty="0"/>
                <a:t>households</a:t>
              </a:r>
              <a:r>
                <a:rPr lang="en-US" sz="1400" dirty="0"/>
                <a:t> </a:t>
              </a:r>
              <a:r>
                <a:rPr lang="en-US" sz="1400" dirty="0" smtClean="0"/>
                <a:t>to </a:t>
              </a:r>
              <a:r>
                <a:rPr lang="en-US" sz="1400" b="1" dirty="0" smtClean="0"/>
                <a:t>have </a:t>
              </a:r>
              <a:r>
                <a:rPr lang="en-US" sz="1400" b="1" dirty="0"/>
                <a:t>access</a:t>
              </a:r>
              <a:r>
                <a:rPr lang="en-US" sz="1400" dirty="0"/>
                <a:t> to the Internet in </a:t>
              </a:r>
              <a:r>
                <a:rPr lang="en-US" sz="1400" dirty="0" smtClean="0"/>
                <a:t>the </a:t>
              </a:r>
              <a:r>
                <a:rPr lang="en-US" sz="1400" b="1" dirty="0" smtClean="0"/>
                <a:t>developing </a:t>
              </a:r>
              <a:r>
                <a:rPr lang="en-US" sz="1400" b="1" dirty="0"/>
                <a:t>world</a:t>
              </a:r>
              <a:r>
                <a:rPr lang="en-US" sz="1400" dirty="0"/>
                <a:t>; </a:t>
              </a:r>
              <a:r>
                <a:rPr lang="en-US" sz="1400" dirty="0" smtClean="0"/>
                <a:t/>
              </a:r>
              <a:br>
                <a:rPr lang="en-US" sz="1400" dirty="0" smtClean="0"/>
              </a:br>
              <a:r>
                <a:rPr lang="en-US" sz="1400" b="1" dirty="0" smtClean="0">
                  <a:solidFill>
                    <a:schemeClr val="accent1"/>
                  </a:solidFill>
                </a:rPr>
                <a:t>15</a:t>
              </a:r>
              <a:r>
                <a:rPr lang="en-US" sz="1400" b="1" dirty="0">
                  <a:solidFill>
                    <a:schemeClr val="accent1"/>
                  </a:solidFill>
                </a:rPr>
                <a:t>%</a:t>
              </a:r>
              <a:r>
                <a:rPr lang="en-US" sz="1400" dirty="0">
                  <a:solidFill>
                    <a:schemeClr val="accent1"/>
                  </a:solidFill>
                </a:rPr>
                <a:t> </a:t>
              </a:r>
              <a:r>
                <a:rPr lang="en-US" sz="1400" dirty="0"/>
                <a:t>in the </a:t>
              </a:r>
              <a:r>
                <a:rPr lang="en-US" sz="1400" b="1" dirty="0" smtClean="0"/>
                <a:t>LDCs</a:t>
              </a:r>
              <a:endParaRPr lang="en-US" sz="1400" b="1" dirty="0"/>
            </a:p>
          </p:txBody>
        </p:sp>
        <p:sp>
          <p:nvSpPr>
            <p:cNvPr id="12" name="TextBox 11"/>
            <p:cNvSpPr txBox="1"/>
            <p:nvPr/>
          </p:nvSpPr>
          <p:spPr>
            <a:xfrm>
              <a:off x="3330388" y="2128156"/>
              <a:ext cx="1653794" cy="911019"/>
            </a:xfrm>
            <a:prstGeom prst="rect">
              <a:avLst/>
            </a:prstGeom>
            <a:noFill/>
          </p:spPr>
          <p:txBody>
            <a:bodyPr wrap="square" lIns="0" tIns="0" rIns="0" bIns="0">
              <a:spAutoFit/>
            </a:bodyPr>
            <a:lstStyle/>
            <a:p>
              <a:pPr>
                <a:lnSpc>
                  <a:spcPct val="80000"/>
                </a:lnSpc>
                <a:defRPr/>
              </a:pPr>
              <a:r>
                <a:rPr lang="en-US" b="1" dirty="0">
                  <a:solidFill>
                    <a:schemeClr val="accent1"/>
                  </a:solidFill>
                </a:rPr>
                <a:t>50% </a:t>
              </a:r>
            </a:p>
            <a:p>
              <a:pPr>
                <a:lnSpc>
                  <a:spcPct val="80000"/>
                </a:lnSpc>
                <a:defRPr/>
              </a:pPr>
              <a:r>
                <a:rPr lang="en-US" sz="1400" dirty="0"/>
                <a:t>of </a:t>
              </a:r>
              <a:r>
                <a:rPr lang="en-US" sz="1400" b="1" dirty="0"/>
                <a:t>individuals</a:t>
              </a:r>
              <a:r>
                <a:rPr lang="en-US" sz="1400" dirty="0"/>
                <a:t> </a:t>
              </a:r>
              <a:r>
                <a:rPr lang="en-US" sz="1400" dirty="0" smtClean="0"/>
                <a:t>to be </a:t>
              </a:r>
              <a:r>
                <a:rPr lang="en-US" sz="1400" b="1" dirty="0"/>
                <a:t>using the Internet </a:t>
              </a:r>
              <a:r>
                <a:rPr lang="en-US" sz="1400" dirty="0"/>
                <a:t>in the </a:t>
              </a:r>
              <a:r>
                <a:rPr lang="en-US" sz="1400" b="1" dirty="0"/>
                <a:t>developing </a:t>
              </a:r>
              <a:r>
                <a:rPr lang="en-US" sz="1400" b="1" dirty="0" smtClean="0"/>
                <a:t>world</a:t>
              </a:r>
              <a:r>
                <a:rPr lang="en-US" sz="1400" dirty="0" smtClean="0"/>
                <a:t>;</a:t>
              </a:r>
              <a:br>
                <a:rPr lang="en-US" sz="1400" dirty="0" smtClean="0"/>
              </a:br>
              <a:r>
                <a:rPr lang="en-US" sz="1400" b="1" dirty="0" smtClean="0">
                  <a:solidFill>
                    <a:schemeClr val="accent1"/>
                  </a:solidFill>
                </a:rPr>
                <a:t>20</a:t>
              </a:r>
              <a:r>
                <a:rPr lang="en-US" sz="1400" b="1" dirty="0">
                  <a:solidFill>
                    <a:schemeClr val="accent1"/>
                  </a:solidFill>
                </a:rPr>
                <a:t>%</a:t>
              </a:r>
              <a:r>
                <a:rPr lang="en-US" sz="1400" dirty="0"/>
                <a:t> in the </a:t>
              </a:r>
              <a:r>
                <a:rPr lang="en-US" sz="1400" b="1" dirty="0" smtClean="0"/>
                <a:t>LDCs</a:t>
              </a:r>
              <a:endParaRPr lang="en-US" sz="1400" b="1" dirty="0"/>
            </a:p>
          </p:txBody>
        </p:sp>
        <p:sp>
          <p:nvSpPr>
            <p:cNvPr id="13" name="TextBox 12"/>
            <p:cNvSpPr txBox="1"/>
            <p:nvPr/>
          </p:nvSpPr>
          <p:spPr>
            <a:xfrm>
              <a:off x="5086034" y="2121808"/>
              <a:ext cx="1790253" cy="911019"/>
            </a:xfrm>
            <a:prstGeom prst="rect">
              <a:avLst/>
            </a:prstGeom>
            <a:noFill/>
          </p:spPr>
          <p:txBody>
            <a:bodyPr wrap="square" lIns="0" tIns="0" rIns="0" bIns="0">
              <a:spAutoFit/>
            </a:bodyPr>
            <a:lstStyle/>
            <a:p>
              <a:pPr>
                <a:lnSpc>
                  <a:spcPct val="80000"/>
                </a:lnSpc>
                <a:defRPr/>
              </a:pPr>
              <a:r>
                <a:rPr lang="en-US" b="1" dirty="0">
                  <a:solidFill>
                    <a:schemeClr val="accent1"/>
                  </a:solidFill>
                </a:rPr>
                <a:t>40% </a:t>
              </a:r>
            </a:p>
            <a:p>
              <a:pPr>
                <a:lnSpc>
                  <a:spcPct val="80000"/>
                </a:lnSpc>
                <a:defRPr/>
              </a:pPr>
              <a:r>
                <a:rPr lang="en-US" sz="1400" b="1" dirty="0"/>
                <a:t>affordability gap </a:t>
              </a:r>
              <a:r>
                <a:rPr lang="en-US" sz="1400" dirty="0"/>
                <a:t>between developed and developing countries </a:t>
              </a:r>
              <a:r>
                <a:rPr lang="en-US" sz="1400" dirty="0" smtClean="0"/>
                <a:t>to be </a:t>
              </a:r>
              <a:r>
                <a:rPr lang="en-US" sz="1400" dirty="0"/>
                <a:t>reduced by </a:t>
              </a:r>
              <a:r>
                <a:rPr lang="en-US" sz="1400" b="1" dirty="0">
                  <a:solidFill>
                    <a:schemeClr val="accent1"/>
                  </a:solidFill>
                </a:rPr>
                <a:t>40%</a:t>
              </a:r>
            </a:p>
          </p:txBody>
        </p:sp>
        <p:sp>
          <p:nvSpPr>
            <p:cNvPr id="14" name="TextBox 13"/>
            <p:cNvSpPr txBox="1"/>
            <p:nvPr/>
          </p:nvSpPr>
          <p:spPr>
            <a:xfrm>
              <a:off x="7045452" y="2132918"/>
              <a:ext cx="2266028" cy="911019"/>
            </a:xfrm>
            <a:prstGeom prst="rect">
              <a:avLst/>
            </a:prstGeom>
            <a:noFill/>
          </p:spPr>
          <p:txBody>
            <a:bodyPr wrap="square" lIns="0" tIns="0" rIns="0" bIns="0">
              <a:spAutoFit/>
            </a:bodyPr>
            <a:lstStyle/>
            <a:p>
              <a:pPr>
                <a:lnSpc>
                  <a:spcPct val="80000"/>
                </a:lnSpc>
                <a:defRPr/>
              </a:pPr>
              <a:r>
                <a:rPr lang="en-US" b="1" dirty="0">
                  <a:solidFill>
                    <a:schemeClr val="accent1"/>
                  </a:solidFill>
                </a:rPr>
                <a:t>5%</a:t>
              </a:r>
              <a:r>
                <a:rPr lang="en-US" sz="1400" b="1" dirty="0">
                  <a:solidFill>
                    <a:schemeClr val="accent1"/>
                  </a:solidFill>
                </a:rPr>
                <a:t> </a:t>
              </a:r>
            </a:p>
            <a:p>
              <a:pPr>
                <a:lnSpc>
                  <a:spcPct val="80000"/>
                </a:lnSpc>
                <a:defRPr/>
              </a:pPr>
              <a:r>
                <a:rPr lang="en-US" sz="1400" b="1" dirty="0"/>
                <a:t>Broadband services </a:t>
              </a:r>
              <a:r>
                <a:rPr lang="en-US" sz="1400" dirty="0" smtClean="0"/>
                <a:t>to cost </a:t>
              </a:r>
              <a:r>
                <a:rPr lang="en-US" sz="1400" dirty="0"/>
                <a:t>no more than </a:t>
              </a:r>
              <a:r>
                <a:rPr lang="en-US" sz="1400" b="1" dirty="0">
                  <a:solidFill>
                    <a:schemeClr val="accent1"/>
                  </a:solidFill>
                </a:rPr>
                <a:t>5%</a:t>
              </a:r>
              <a:r>
                <a:rPr lang="en-US" sz="1400" dirty="0"/>
                <a:t> of average monthly income in the developing countries</a:t>
              </a:r>
            </a:p>
          </p:txBody>
        </p:sp>
        <p:sp>
          <p:nvSpPr>
            <p:cNvPr id="15" name="TextBox 14"/>
            <p:cNvSpPr txBox="1"/>
            <p:nvPr/>
          </p:nvSpPr>
          <p:spPr>
            <a:xfrm>
              <a:off x="1362456" y="3111677"/>
              <a:ext cx="2506726" cy="566309"/>
            </a:xfrm>
            <a:prstGeom prst="rect">
              <a:avLst/>
            </a:prstGeom>
            <a:noFill/>
          </p:spPr>
          <p:txBody>
            <a:bodyPr wrap="square" lIns="0" tIns="0" rIns="0" bIns="0">
              <a:spAutoFit/>
            </a:bodyPr>
            <a:lstStyle/>
            <a:p>
              <a:pPr>
                <a:lnSpc>
                  <a:spcPct val="80000"/>
                </a:lnSpc>
                <a:defRPr/>
              </a:pPr>
              <a:r>
                <a:rPr lang="en-US" b="1" dirty="0">
                  <a:solidFill>
                    <a:schemeClr val="accent1"/>
                  </a:solidFill>
                </a:rPr>
                <a:t>90% </a:t>
              </a:r>
            </a:p>
            <a:p>
              <a:pPr>
                <a:lnSpc>
                  <a:spcPct val="80000"/>
                </a:lnSpc>
                <a:defRPr/>
              </a:pPr>
              <a:r>
                <a:rPr lang="en-US" sz="1400" dirty="0"/>
                <a:t>of the </a:t>
              </a:r>
              <a:r>
                <a:rPr lang="en-US" sz="1400" b="1" dirty="0"/>
                <a:t>rural population </a:t>
              </a:r>
              <a:r>
                <a:rPr lang="en-US" sz="1400" dirty="0" smtClean="0"/>
                <a:t>to be </a:t>
              </a:r>
              <a:r>
                <a:rPr lang="en-US" sz="1400" b="1" dirty="0"/>
                <a:t>covered by broadband services</a:t>
              </a:r>
            </a:p>
          </p:txBody>
        </p:sp>
        <p:sp>
          <p:nvSpPr>
            <p:cNvPr id="16" name="TextBox 16"/>
            <p:cNvSpPr txBox="1">
              <a:spLocks noChangeArrowheads="1"/>
            </p:cNvSpPr>
            <p:nvPr/>
          </p:nvSpPr>
          <p:spPr bwMode="auto">
            <a:xfrm>
              <a:off x="4560636" y="3306368"/>
              <a:ext cx="2131441" cy="344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rgbClr val="558ED5"/>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rgbClr val="558ED5"/>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558ED5"/>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rgbClr val="558ED5"/>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rgbClr val="558ED5"/>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558ED5"/>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558ED5"/>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558ED5"/>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558ED5"/>
                  </a:solidFill>
                  <a:latin typeface="Calibri" panose="020F0502020204030204" pitchFamily="34" charset="0"/>
                  <a:ea typeface="MS PGothic" panose="020B0600070205080204" pitchFamily="34" charset="-128"/>
                </a:defRPr>
              </a:lvl9pPr>
            </a:lstStyle>
            <a:p>
              <a:pPr>
                <a:lnSpc>
                  <a:spcPct val="80000"/>
                </a:lnSpc>
                <a:spcBef>
                  <a:spcPct val="0"/>
                </a:spcBef>
                <a:buFontTx/>
                <a:buNone/>
              </a:pPr>
              <a:r>
                <a:rPr lang="en-US" altLang="en-US" sz="1400" b="1" dirty="0">
                  <a:solidFill>
                    <a:schemeClr val="tx1"/>
                  </a:solidFill>
                </a:rPr>
                <a:t>Gender equality </a:t>
              </a:r>
              <a:r>
                <a:rPr lang="en-US" altLang="en-US" sz="1400" dirty="0">
                  <a:solidFill>
                    <a:schemeClr val="tx1"/>
                  </a:solidFill>
                </a:rPr>
                <a:t>among Internet users </a:t>
              </a:r>
              <a:r>
                <a:rPr lang="en-US" altLang="en-US" sz="1400" dirty="0" smtClean="0">
                  <a:solidFill>
                    <a:schemeClr val="tx1"/>
                  </a:solidFill>
                </a:rPr>
                <a:t>to be </a:t>
              </a:r>
              <a:r>
                <a:rPr lang="en-US" altLang="en-US" sz="1400" dirty="0">
                  <a:solidFill>
                    <a:schemeClr val="tx1"/>
                  </a:solidFill>
                </a:rPr>
                <a:t>reached</a:t>
              </a:r>
            </a:p>
          </p:txBody>
        </p:sp>
        <p:pic>
          <p:nvPicPr>
            <p:cNvPr id="17" name="Picture 17"/>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053840" y="3285665"/>
              <a:ext cx="433388"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1"/>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745988" y="3258233"/>
              <a:ext cx="595313"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22"/>
            <p:cNvSpPr txBox="1">
              <a:spLocks noChangeArrowheads="1"/>
            </p:cNvSpPr>
            <p:nvPr/>
          </p:nvSpPr>
          <p:spPr bwMode="auto">
            <a:xfrm>
              <a:off x="7434963" y="3205784"/>
              <a:ext cx="3516376" cy="517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rgbClr val="558ED5"/>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rgbClr val="558ED5"/>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558ED5"/>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rgbClr val="558ED5"/>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rgbClr val="558ED5"/>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558ED5"/>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558ED5"/>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558ED5"/>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558ED5"/>
                  </a:solidFill>
                  <a:latin typeface="Calibri" panose="020F0502020204030204" pitchFamily="34" charset="0"/>
                  <a:ea typeface="MS PGothic" panose="020B0600070205080204" pitchFamily="34" charset="-128"/>
                </a:defRPr>
              </a:lvl9pPr>
            </a:lstStyle>
            <a:p>
              <a:pPr>
                <a:lnSpc>
                  <a:spcPct val="80000"/>
                </a:lnSpc>
                <a:spcBef>
                  <a:spcPct val="0"/>
                </a:spcBef>
                <a:buFontTx/>
                <a:buNone/>
              </a:pPr>
              <a:r>
                <a:rPr lang="en-US" altLang="en-US" sz="1400" dirty="0">
                  <a:solidFill>
                    <a:schemeClr val="tx1"/>
                  </a:solidFill>
                </a:rPr>
                <a:t>Enabling environments ensuring </a:t>
              </a:r>
              <a:r>
                <a:rPr lang="en-US" altLang="en-US" sz="1400" b="1" dirty="0">
                  <a:solidFill>
                    <a:schemeClr val="tx1"/>
                  </a:solidFill>
                </a:rPr>
                <a:t>accessible ICTs for persons with disabilities</a:t>
              </a:r>
              <a:r>
                <a:rPr lang="en-US" altLang="en-US" sz="1400" dirty="0">
                  <a:solidFill>
                    <a:schemeClr val="tx1"/>
                  </a:solidFill>
                </a:rPr>
                <a:t> should be established in all countries</a:t>
              </a:r>
            </a:p>
          </p:txBody>
        </p:sp>
        <p:pic>
          <p:nvPicPr>
            <p:cNvPr id="30" name="Picture 32"/>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387651" y="1763224"/>
              <a:ext cx="1565275"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737378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500"/>
                                        <p:tgtEl>
                                          <p:spTgt spid="33"/>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500"/>
                                        <p:tgtEl>
                                          <p:spTgt spid="3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fade">
                                      <p:cBhvr>
                                        <p:cTn id="24"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3234" y="2411503"/>
            <a:ext cx="5328592" cy="177619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1" name="Picture 14" descr="http://www.nsitestudios.com/images/people%20icon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99674" y="1216850"/>
            <a:ext cx="2310203" cy="1231807"/>
          </a:xfrm>
          <a:prstGeom prst="rect">
            <a:avLst/>
          </a:prstGeom>
          <a:noFill/>
          <a:extLst>
            <a:ext uri="{909E8E84-426E-40dd-AFC4-6F175D3DCCD1}">
              <a14:hiddenFill xmlns:a14="http://schemas.microsoft.com/office/drawing/2010/main" xmlns="">
                <a:solidFill>
                  <a:srgbClr val="FFFFFF"/>
                </a:solidFill>
              </a14:hiddenFill>
            </a:ext>
          </a:extLst>
        </p:spPr>
      </p:pic>
      <p:grpSp>
        <p:nvGrpSpPr>
          <p:cNvPr id="3" name="Group 2"/>
          <p:cNvGrpSpPr/>
          <p:nvPr/>
        </p:nvGrpSpPr>
        <p:grpSpPr>
          <a:xfrm>
            <a:off x="4899674" y="2465219"/>
            <a:ext cx="3583677" cy="857169"/>
            <a:chOff x="3375673" y="2465218"/>
            <a:chExt cx="3583677" cy="857169"/>
          </a:xfrm>
        </p:grpSpPr>
        <p:sp>
          <p:nvSpPr>
            <p:cNvPr id="14" name="TextBox 13"/>
            <p:cNvSpPr txBox="1"/>
            <p:nvPr/>
          </p:nvSpPr>
          <p:spPr>
            <a:xfrm>
              <a:off x="3375673" y="2465218"/>
              <a:ext cx="478016" cy="400110"/>
            </a:xfrm>
            <a:prstGeom prst="rect">
              <a:avLst/>
            </a:prstGeom>
            <a:noFill/>
          </p:spPr>
          <p:txBody>
            <a:bodyPr wrap="none" rtlCol="0">
              <a:spAutoFit/>
            </a:bodyPr>
            <a:lstStyle/>
            <a:p>
              <a:r>
                <a:rPr lang="en-US" sz="2000" b="1" dirty="0">
                  <a:solidFill>
                    <a:schemeClr val="tx2"/>
                  </a:solidFill>
                </a:rPr>
                <a:t>5G</a:t>
              </a:r>
            </a:p>
          </p:txBody>
        </p:sp>
        <p:sp>
          <p:nvSpPr>
            <p:cNvPr id="15" name="TextBox 14"/>
            <p:cNvSpPr txBox="1"/>
            <p:nvPr/>
          </p:nvSpPr>
          <p:spPr>
            <a:xfrm>
              <a:off x="4599635" y="2506682"/>
              <a:ext cx="478016" cy="400110"/>
            </a:xfrm>
            <a:prstGeom prst="rect">
              <a:avLst/>
            </a:prstGeom>
            <a:noFill/>
          </p:spPr>
          <p:txBody>
            <a:bodyPr wrap="none" rtlCol="0">
              <a:spAutoFit/>
            </a:bodyPr>
            <a:lstStyle/>
            <a:p>
              <a:r>
                <a:rPr lang="en-US" sz="2000" b="1" dirty="0">
                  <a:solidFill>
                    <a:schemeClr val="tx2"/>
                  </a:solidFill>
                </a:rPr>
                <a:t>5G</a:t>
              </a:r>
            </a:p>
          </p:txBody>
        </p:sp>
        <p:sp>
          <p:nvSpPr>
            <p:cNvPr id="16" name="TextBox 15"/>
            <p:cNvSpPr txBox="1"/>
            <p:nvPr/>
          </p:nvSpPr>
          <p:spPr>
            <a:xfrm>
              <a:off x="6481334" y="2922277"/>
              <a:ext cx="478016" cy="400110"/>
            </a:xfrm>
            <a:prstGeom prst="rect">
              <a:avLst/>
            </a:prstGeom>
            <a:noFill/>
          </p:spPr>
          <p:txBody>
            <a:bodyPr wrap="none" rtlCol="0">
              <a:spAutoFit/>
            </a:bodyPr>
            <a:lstStyle/>
            <a:p>
              <a:r>
                <a:rPr lang="en-US" sz="2000" b="1" dirty="0">
                  <a:solidFill>
                    <a:schemeClr val="tx2"/>
                  </a:solidFill>
                </a:rPr>
                <a:t>5G</a:t>
              </a:r>
            </a:p>
          </p:txBody>
        </p:sp>
      </p:grpSp>
      <p:grpSp>
        <p:nvGrpSpPr>
          <p:cNvPr id="19" name="Group 18"/>
          <p:cNvGrpSpPr/>
          <p:nvPr/>
        </p:nvGrpSpPr>
        <p:grpSpPr>
          <a:xfrm>
            <a:off x="2120767" y="4345850"/>
            <a:ext cx="8162223" cy="1400433"/>
            <a:chOff x="596766" y="4345849"/>
            <a:chExt cx="8162223" cy="1400433"/>
          </a:xfrm>
        </p:grpSpPr>
        <p:pic>
          <p:nvPicPr>
            <p:cNvPr id="6" name="Picture 7" descr="C:\Users\campilon\Pictures\SHUTTERSTOCK\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2956" y="4449885"/>
              <a:ext cx="846238" cy="846238"/>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8" descr="C:\Users\campilon\Pictures\SHUTTERSTOCK\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59179" y="4470300"/>
              <a:ext cx="936104" cy="936104"/>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9" descr="C:\Users\campilon\Pictures\SHUTTERSTOCK\4.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51467" y="4449885"/>
              <a:ext cx="884511" cy="884511"/>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10" descr="C:\Users\campilon\Pictures\SHUTTERSTOCK\7.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27331" y="4470300"/>
              <a:ext cx="830164" cy="830164"/>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03850" y="4470301"/>
              <a:ext cx="1008914" cy="88548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3" name="Picture 18" descr="C:\Users\campilon\Pictures\SHUTTERSTOCK\shutterstock_115109464-[Converted]-v2-2.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375673" y="4345849"/>
              <a:ext cx="1389534" cy="1054310"/>
            </a:xfrm>
            <a:prstGeom prst="rect">
              <a:avLst/>
            </a:prstGeom>
            <a:noFill/>
            <a:extLst>
              <a:ext uri="{909E8E84-426E-40dd-AFC4-6F175D3DCCD1}">
                <a14:hiddenFill xmlns:a14="http://schemas.microsoft.com/office/drawing/2010/main" xmlns="">
                  <a:solidFill>
                    <a:srgbClr val="FFFFFF"/>
                  </a:solidFill>
                </a14:hiddenFill>
              </a:ext>
            </a:extLst>
          </p:spPr>
        </p:pic>
        <p:sp>
          <p:nvSpPr>
            <p:cNvPr id="17" name="Rounded Rectangle 16"/>
            <p:cNvSpPr/>
            <p:nvPr/>
          </p:nvSpPr>
          <p:spPr>
            <a:xfrm>
              <a:off x="596766" y="4345849"/>
              <a:ext cx="8162223" cy="1400433"/>
            </a:xfrm>
            <a:prstGeom prst="roundRect">
              <a:avLst/>
            </a:prstGeom>
            <a:noFill/>
            <a:ln w="38100">
              <a:solidFill>
                <a:srgbClr val="92D05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4178846" y="5339944"/>
              <a:ext cx="1438214" cy="400110"/>
            </a:xfrm>
            <a:prstGeom prst="rect">
              <a:avLst/>
            </a:prstGeom>
            <a:noFill/>
          </p:spPr>
          <p:txBody>
            <a:bodyPr wrap="none" rtlCol="0">
              <a:spAutoFit/>
            </a:bodyPr>
            <a:lstStyle/>
            <a:p>
              <a:r>
                <a:rPr lang="en-US" sz="2000" dirty="0">
                  <a:solidFill>
                    <a:srgbClr val="002060"/>
                  </a:solidFill>
                </a:rPr>
                <a:t>IoT enabled</a:t>
              </a:r>
            </a:p>
          </p:txBody>
        </p:sp>
      </p:grpSp>
      <p:sp>
        <p:nvSpPr>
          <p:cNvPr id="2" name="TextBox 1"/>
          <p:cNvSpPr txBox="1"/>
          <p:nvPr/>
        </p:nvSpPr>
        <p:spPr>
          <a:xfrm>
            <a:off x="2070436" y="2375812"/>
            <a:ext cx="1673887" cy="1200329"/>
          </a:xfrm>
          <a:prstGeom prst="rect">
            <a:avLst/>
          </a:prstGeom>
          <a:noFill/>
        </p:spPr>
        <p:txBody>
          <a:bodyPr wrap="square" rtlCol="0">
            <a:spAutoFit/>
          </a:bodyPr>
          <a:lstStyle/>
          <a:p>
            <a:r>
              <a:rPr lang="en-US" altLang="ko-KR" sz="2400" dirty="0">
                <a:solidFill>
                  <a:srgbClr val="002060"/>
                </a:solidFill>
              </a:rPr>
              <a:t>Smart Sustainable City</a:t>
            </a:r>
            <a:endParaRPr lang="ko-KR" altLang="en-US" sz="2400" dirty="0">
              <a:solidFill>
                <a:srgbClr val="002060"/>
              </a:solidFill>
            </a:endParaRPr>
          </a:p>
        </p:txBody>
      </p:sp>
      <p:sp>
        <p:nvSpPr>
          <p:cNvPr id="20" name="Title 1"/>
          <p:cNvSpPr txBox="1">
            <a:spLocks/>
          </p:cNvSpPr>
          <p:nvPr/>
        </p:nvSpPr>
        <p:spPr>
          <a:xfrm>
            <a:off x="838200" y="151983"/>
            <a:ext cx="10515600" cy="9631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b="1" dirty="0" smtClean="0">
                <a:solidFill>
                  <a:srgbClr val="002060"/>
                </a:solidFill>
              </a:rPr>
              <a:t>Key Focus 2020</a:t>
            </a:r>
            <a:endParaRPr lang="en-US" sz="5400" b="1" dirty="0">
              <a:solidFill>
                <a:srgbClr val="002060"/>
              </a:solidFill>
            </a:endParaRPr>
          </a:p>
        </p:txBody>
      </p:sp>
    </p:spTree>
    <p:extLst>
      <p:ext uri="{BB962C8B-B14F-4D97-AF65-F5344CB8AC3E}">
        <p14:creationId xmlns:p14="http://schemas.microsoft.com/office/powerpoint/2010/main" val="1212208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15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31"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1000" fill="hold"/>
                                        <p:tgtEl>
                                          <p:spTgt spid="2"/>
                                        </p:tgtEl>
                                        <p:attrNameLst>
                                          <p:attrName>ppt_w</p:attrName>
                                        </p:attrNameLst>
                                      </p:cBhvr>
                                      <p:tavLst>
                                        <p:tav tm="0">
                                          <p:val>
                                            <p:fltVal val="0"/>
                                          </p:val>
                                        </p:tav>
                                        <p:tav tm="100000">
                                          <p:val>
                                            <p:strVal val="#ppt_w"/>
                                          </p:val>
                                        </p:tav>
                                      </p:tavLst>
                                    </p:anim>
                                    <p:anim calcmode="lin" valueType="num">
                                      <p:cBhvr>
                                        <p:cTn id="17" dur="1000" fill="hold"/>
                                        <p:tgtEl>
                                          <p:spTgt spid="2"/>
                                        </p:tgtEl>
                                        <p:attrNameLst>
                                          <p:attrName>ppt_h</p:attrName>
                                        </p:attrNameLst>
                                      </p:cBhvr>
                                      <p:tavLst>
                                        <p:tav tm="0">
                                          <p:val>
                                            <p:fltVal val="0"/>
                                          </p:val>
                                        </p:tav>
                                        <p:tav tm="100000">
                                          <p:val>
                                            <p:strVal val="#ppt_h"/>
                                          </p:val>
                                        </p:tav>
                                      </p:tavLst>
                                    </p:anim>
                                    <p:anim calcmode="lin" valueType="num">
                                      <p:cBhvr>
                                        <p:cTn id="18" dur="1000" fill="hold"/>
                                        <p:tgtEl>
                                          <p:spTgt spid="2"/>
                                        </p:tgtEl>
                                        <p:attrNameLst>
                                          <p:attrName>style.rotation</p:attrName>
                                        </p:attrNameLst>
                                      </p:cBhvr>
                                      <p:tavLst>
                                        <p:tav tm="0">
                                          <p:val>
                                            <p:fltVal val="90"/>
                                          </p:val>
                                        </p:tav>
                                        <p:tav tm="100000">
                                          <p:val>
                                            <p:fltVal val="0"/>
                                          </p:val>
                                        </p:tav>
                                      </p:tavLst>
                                    </p:anim>
                                    <p:animEffect transition="in" filter="fade">
                                      <p:cBhvr>
                                        <p:cTn id="1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1922109" y="909874"/>
            <a:ext cx="9750491"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28600" indent="-457200" fontAlgn="base">
              <a:spcBef>
                <a:spcPct val="0"/>
              </a:spcBef>
              <a:spcAft>
                <a:spcPct val="0"/>
              </a:spcAft>
              <a:buFont typeface="Arial" panose="020B0604020202020204" pitchFamily="34" charset="0"/>
              <a:buChar char="•"/>
            </a:pPr>
            <a:r>
              <a:rPr lang="en-GB" altLang="ko-KR" sz="3200" dirty="0" smtClean="0">
                <a:solidFill>
                  <a:srgbClr val="002060"/>
                </a:solidFill>
              </a:rPr>
              <a:t>ITU-T Focus Group on IMT 2020/5G (1 May 2015)</a:t>
            </a:r>
          </a:p>
          <a:p>
            <a:pPr fontAlgn="base">
              <a:spcBef>
                <a:spcPct val="0"/>
              </a:spcBef>
              <a:spcAft>
                <a:spcPct val="0"/>
              </a:spcAft>
            </a:pPr>
            <a:r>
              <a:rPr lang="en-GB" altLang="ko-KR" sz="3200" dirty="0" smtClean="0">
                <a:solidFill>
                  <a:srgbClr val="002060"/>
                </a:solidFill>
              </a:rPr>
              <a:t>     </a:t>
            </a:r>
            <a:r>
              <a:rPr lang="en-GB" altLang="ko-KR" sz="2800" dirty="0" smtClean="0">
                <a:solidFill>
                  <a:srgbClr val="002060"/>
                </a:solidFill>
              </a:rPr>
              <a:t>Studies “non-radio” parts of 5G</a:t>
            </a:r>
            <a:endParaRPr lang="en-GB" altLang="ko-KR" sz="2800" dirty="0">
              <a:solidFill>
                <a:srgbClr val="002060"/>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010272"/>
            <a:ext cx="6092655" cy="1618324"/>
          </a:xfrm>
          <a:prstGeom prst="rect">
            <a:avLst/>
          </a:prstGeom>
          <a:ln>
            <a:solidFill>
              <a:schemeClr val="tx1"/>
            </a:solidFill>
          </a:ln>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5596" y="2295466"/>
            <a:ext cx="4658204" cy="1541281"/>
          </a:xfrm>
          <a:prstGeom prst="rect">
            <a:avLst/>
          </a:prstGeom>
          <a:ln>
            <a:solidFill>
              <a:schemeClr val="tx1"/>
            </a:solidFill>
          </a:ln>
        </p:spPr>
      </p:pic>
      <p:grpSp>
        <p:nvGrpSpPr>
          <p:cNvPr id="8" name="Group 7"/>
          <p:cNvGrpSpPr/>
          <p:nvPr/>
        </p:nvGrpSpPr>
        <p:grpSpPr>
          <a:xfrm>
            <a:off x="2115206" y="3387706"/>
            <a:ext cx="7961587" cy="732594"/>
            <a:chOff x="467708" y="4183889"/>
            <a:chExt cx="7961587" cy="732594"/>
          </a:xfrm>
        </p:grpSpPr>
        <p:sp>
          <p:nvSpPr>
            <p:cNvPr id="6" name="Right Arrow 5"/>
            <p:cNvSpPr/>
            <p:nvPr/>
          </p:nvSpPr>
          <p:spPr>
            <a:xfrm>
              <a:off x="467708" y="4183889"/>
              <a:ext cx="409903" cy="73259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ko-KR" altLang="en-US"/>
            </a:p>
          </p:txBody>
        </p:sp>
        <p:sp>
          <p:nvSpPr>
            <p:cNvPr id="7" name="Rounded Rectangle 6"/>
            <p:cNvSpPr/>
            <p:nvPr/>
          </p:nvSpPr>
          <p:spPr>
            <a:xfrm>
              <a:off x="1019502" y="4289149"/>
              <a:ext cx="7409793" cy="578071"/>
            </a:xfrm>
            <a:prstGeom prst="roundRect">
              <a:avLst/>
            </a:prstGeom>
            <a:solidFill>
              <a:schemeClr val="bg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ko-KR" sz="2200" b="1" dirty="0">
                  <a:solidFill>
                    <a:srgbClr val="FF0000"/>
                  </a:solidFill>
                </a:rPr>
                <a:t>ITU-T will continue “Network oriented study beyond 2020”</a:t>
              </a:r>
              <a:endParaRPr lang="ko-KR" altLang="en-US" sz="2200" b="1" dirty="0">
                <a:solidFill>
                  <a:srgbClr val="FF0000"/>
                </a:solidFill>
              </a:endParaRPr>
            </a:p>
          </p:txBody>
        </p:sp>
      </p:grpSp>
      <p:sp>
        <p:nvSpPr>
          <p:cNvPr id="9" name="Rectangle 1"/>
          <p:cNvSpPr>
            <a:spLocks noChangeArrowheads="1"/>
          </p:cNvSpPr>
          <p:nvPr/>
        </p:nvSpPr>
        <p:spPr bwMode="auto">
          <a:xfrm>
            <a:off x="1990770" y="4287487"/>
            <a:ext cx="968183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28600" indent="-457200" fontAlgn="base">
              <a:spcBef>
                <a:spcPct val="0"/>
              </a:spcBef>
              <a:spcAft>
                <a:spcPct val="0"/>
              </a:spcAft>
              <a:buFont typeface="Arial" panose="020B0604020202020204" pitchFamily="34" charset="0"/>
              <a:buChar char="•"/>
            </a:pPr>
            <a:r>
              <a:rPr lang="en-GB" altLang="ko-KR" sz="3200" dirty="0">
                <a:solidFill>
                  <a:srgbClr val="002060"/>
                </a:solidFill>
              </a:rPr>
              <a:t>New </a:t>
            </a:r>
            <a:r>
              <a:rPr lang="en-GB" altLang="ko-KR" sz="3200" dirty="0" smtClean="0">
                <a:solidFill>
                  <a:srgbClr val="002060"/>
                </a:solidFill>
              </a:rPr>
              <a:t>ITU-T Study </a:t>
            </a:r>
            <a:r>
              <a:rPr lang="en-GB" altLang="ko-KR" sz="3200" dirty="0">
                <a:solidFill>
                  <a:srgbClr val="002060"/>
                </a:solidFill>
              </a:rPr>
              <a:t>Group </a:t>
            </a:r>
            <a:r>
              <a:rPr lang="en-GB" altLang="ko-KR" sz="3200" dirty="0" smtClean="0">
                <a:solidFill>
                  <a:srgbClr val="002060"/>
                </a:solidFill>
              </a:rPr>
              <a:t>20 (5 June 2015)</a:t>
            </a:r>
            <a:endParaRPr lang="en-GB" altLang="ko-KR" sz="3200" dirty="0">
              <a:solidFill>
                <a:srgbClr val="002060"/>
              </a:solidFill>
            </a:endParaRPr>
          </a:p>
          <a:p>
            <a:pPr fontAlgn="base">
              <a:spcBef>
                <a:spcPct val="0"/>
              </a:spcBef>
              <a:spcAft>
                <a:spcPct val="0"/>
              </a:spcAft>
            </a:pPr>
            <a:r>
              <a:rPr lang="en-GB" altLang="ko-KR" sz="3200" dirty="0" smtClean="0">
                <a:solidFill>
                  <a:srgbClr val="002060"/>
                </a:solidFill>
              </a:rPr>
              <a:t>    “</a:t>
            </a:r>
            <a:r>
              <a:rPr lang="en-GB" altLang="ko-KR" sz="2800" dirty="0" err="1" smtClean="0">
                <a:solidFill>
                  <a:srgbClr val="002060"/>
                </a:solidFill>
              </a:rPr>
              <a:t>IoT</a:t>
            </a:r>
            <a:r>
              <a:rPr lang="en-GB" altLang="ko-KR" sz="2800" dirty="0" smtClean="0">
                <a:solidFill>
                  <a:srgbClr val="002060"/>
                </a:solidFill>
              </a:rPr>
              <a:t> </a:t>
            </a:r>
            <a:r>
              <a:rPr lang="en-GB" altLang="ko-KR" sz="2800" dirty="0">
                <a:solidFill>
                  <a:srgbClr val="002060"/>
                </a:solidFill>
              </a:rPr>
              <a:t>and its applications including smart city and </a:t>
            </a:r>
            <a:r>
              <a:rPr lang="en-GB" altLang="ko-KR" sz="2800" dirty="0" smtClean="0">
                <a:solidFill>
                  <a:srgbClr val="002060"/>
                </a:solidFill>
              </a:rPr>
              <a:t>community”</a:t>
            </a:r>
            <a:endParaRPr lang="en-GB" altLang="ko-KR" sz="2800" dirty="0">
              <a:solidFill>
                <a:srgbClr val="002060"/>
              </a:solidFill>
            </a:endParaRPr>
          </a:p>
        </p:txBody>
      </p:sp>
      <p:sp>
        <p:nvSpPr>
          <p:cNvPr id="10" name="Title 1"/>
          <p:cNvSpPr txBox="1">
            <a:spLocks/>
          </p:cNvSpPr>
          <p:nvPr/>
        </p:nvSpPr>
        <p:spPr>
          <a:xfrm>
            <a:off x="838200" y="65314"/>
            <a:ext cx="10515600" cy="84397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b="1" dirty="0" smtClean="0">
                <a:solidFill>
                  <a:srgbClr val="002060"/>
                </a:solidFill>
              </a:rPr>
              <a:t>Launch of new groups in ITU-T</a:t>
            </a:r>
            <a:endParaRPr lang="en-US" sz="5400" b="1" dirty="0">
              <a:solidFill>
                <a:srgbClr val="002060"/>
              </a:solidFill>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2628" y="5441785"/>
            <a:ext cx="4971202" cy="974411"/>
          </a:xfrm>
          <a:prstGeom prst="rect">
            <a:avLst/>
          </a:prstGeom>
        </p:spPr>
      </p:pic>
    </p:spTree>
    <p:extLst>
      <p:ext uri="{BB962C8B-B14F-4D97-AF65-F5344CB8AC3E}">
        <p14:creationId xmlns:p14="http://schemas.microsoft.com/office/powerpoint/2010/main" val="890223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85354" y="3455826"/>
            <a:ext cx="1695450" cy="981631"/>
            <a:chOff x="185354" y="3455826"/>
            <a:chExt cx="1695450" cy="981631"/>
          </a:xfrm>
        </p:grpSpPr>
        <p:sp>
          <p:nvSpPr>
            <p:cNvPr id="6" name="모서리가 둥근 직사각형 5"/>
            <p:cNvSpPr>
              <a:spLocks noChangeArrowheads="1"/>
            </p:cNvSpPr>
            <p:nvPr/>
          </p:nvSpPr>
          <p:spPr bwMode="auto">
            <a:xfrm>
              <a:off x="185354" y="3455826"/>
              <a:ext cx="1695450" cy="400050"/>
            </a:xfrm>
            <a:prstGeom prst="roundRect">
              <a:avLst>
                <a:gd name="adj" fmla="val 16667"/>
              </a:avLst>
            </a:prstGeom>
            <a:solidFill>
              <a:srgbClr val="00B0F0"/>
            </a:solidFill>
            <a:ln w="9525" algn="ctr">
              <a:solidFill>
                <a:schemeClr val="tx1"/>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ko-KR" sz="1800" b="1" dirty="0"/>
                <a:t>Connectivity</a:t>
              </a:r>
              <a:endParaRPr lang="ko-KR" altLang="en-US" sz="1800" b="1" dirty="0"/>
            </a:p>
          </p:txBody>
        </p:sp>
        <p:sp>
          <p:nvSpPr>
            <p:cNvPr id="21" name="TextBox 3"/>
            <p:cNvSpPr txBox="1">
              <a:spLocks noChangeArrowheads="1"/>
            </p:cNvSpPr>
            <p:nvPr/>
          </p:nvSpPr>
          <p:spPr bwMode="auto">
            <a:xfrm>
              <a:off x="661604" y="4067570"/>
              <a:ext cx="742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ko-KR" sz="1800"/>
                <a:t>1990s</a:t>
              </a:r>
              <a:endParaRPr lang="ko-KR" altLang="en-US" sz="1800"/>
            </a:p>
          </p:txBody>
        </p:sp>
      </p:grpSp>
      <p:grpSp>
        <p:nvGrpSpPr>
          <p:cNvPr id="3" name="Group 2"/>
          <p:cNvGrpSpPr/>
          <p:nvPr/>
        </p:nvGrpSpPr>
        <p:grpSpPr>
          <a:xfrm>
            <a:off x="1936367" y="3119832"/>
            <a:ext cx="2030413" cy="1325563"/>
            <a:chOff x="2097087" y="4533311"/>
            <a:chExt cx="2030413" cy="1325563"/>
          </a:xfrm>
        </p:grpSpPr>
        <p:sp>
          <p:nvSpPr>
            <p:cNvPr id="8" name="모서리가 둥근 직사각형 5"/>
            <p:cNvSpPr>
              <a:spLocks noChangeArrowheads="1"/>
            </p:cNvSpPr>
            <p:nvPr/>
          </p:nvSpPr>
          <p:spPr bwMode="auto">
            <a:xfrm>
              <a:off x="2432050" y="5103224"/>
              <a:ext cx="1695450" cy="400050"/>
            </a:xfrm>
            <a:prstGeom prst="roundRect">
              <a:avLst>
                <a:gd name="adj" fmla="val 16667"/>
              </a:avLst>
            </a:prstGeom>
            <a:solidFill>
              <a:srgbClr val="00B0F0"/>
            </a:solidFill>
            <a:ln w="9525" algn="ctr">
              <a:solidFill>
                <a:schemeClr val="tx1"/>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ko-KR" sz="1800" b="1"/>
                <a:t>Connectivity</a:t>
              </a:r>
              <a:endParaRPr lang="ko-KR" altLang="en-US" sz="1800" b="1"/>
            </a:p>
          </p:txBody>
        </p:sp>
        <p:sp>
          <p:nvSpPr>
            <p:cNvPr id="9" name="모서리가 둥근 직사각형 5"/>
            <p:cNvSpPr>
              <a:spLocks noChangeArrowheads="1"/>
            </p:cNvSpPr>
            <p:nvPr/>
          </p:nvSpPr>
          <p:spPr bwMode="auto">
            <a:xfrm>
              <a:off x="2432050" y="4533311"/>
              <a:ext cx="1695450" cy="400050"/>
            </a:xfrm>
            <a:prstGeom prst="roundRect">
              <a:avLst>
                <a:gd name="adj" fmla="val 16667"/>
              </a:avLst>
            </a:prstGeom>
            <a:solidFill>
              <a:srgbClr val="92D050"/>
            </a:solidFill>
            <a:ln w="9525" algn="ctr">
              <a:solidFill>
                <a:schemeClr val="tx1"/>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ko-KR" sz="1800" b="1"/>
                <a:t>Quality</a:t>
              </a:r>
              <a:endParaRPr lang="ko-KR" altLang="en-US" sz="1800" b="1"/>
            </a:p>
          </p:txBody>
        </p:sp>
        <p:sp>
          <p:nvSpPr>
            <p:cNvPr id="18" name="오른쪽 화살표 2"/>
            <p:cNvSpPr/>
            <p:nvPr/>
          </p:nvSpPr>
          <p:spPr>
            <a:xfrm>
              <a:off x="2097087" y="4679361"/>
              <a:ext cx="279400" cy="754063"/>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ko-KR" altLang="en-US"/>
            </a:p>
          </p:txBody>
        </p:sp>
        <p:sp>
          <p:nvSpPr>
            <p:cNvPr id="22" name="TextBox 29"/>
            <p:cNvSpPr txBox="1">
              <a:spLocks noChangeArrowheads="1"/>
            </p:cNvSpPr>
            <p:nvPr/>
          </p:nvSpPr>
          <p:spPr bwMode="auto">
            <a:xfrm>
              <a:off x="2955925" y="5488986"/>
              <a:ext cx="8207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ko-KR" sz="1800"/>
                <a:t>~ 2008</a:t>
              </a:r>
              <a:endParaRPr lang="ko-KR" altLang="en-US" sz="1800"/>
            </a:p>
          </p:txBody>
        </p:sp>
      </p:grpSp>
      <p:grpSp>
        <p:nvGrpSpPr>
          <p:cNvPr id="4" name="Group 3"/>
          <p:cNvGrpSpPr/>
          <p:nvPr/>
        </p:nvGrpSpPr>
        <p:grpSpPr>
          <a:xfrm>
            <a:off x="4023930" y="2133461"/>
            <a:ext cx="2045493" cy="2263752"/>
            <a:chOff x="4184650" y="3546941"/>
            <a:chExt cx="2045493" cy="2263752"/>
          </a:xfrm>
        </p:grpSpPr>
        <p:sp>
          <p:nvSpPr>
            <p:cNvPr id="10" name="모서리가 둥근 직사각형 5"/>
            <p:cNvSpPr>
              <a:spLocks noChangeArrowheads="1"/>
            </p:cNvSpPr>
            <p:nvPr/>
          </p:nvSpPr>
          <p:spPr bwMode="auto">
            <a:xfrm>
              <a:off x="4519612" y="5055599"/>
              <a:ext cx="1693863" cy="400050"/>
            </a:xfrm>
            <a:prstGeom prst="roundRect">
              <a:avLst>
                <a:gd name="adj" fmla="val 16667"/>
              </a:avLst>
            </a:prstGeom>
            <a:solidFill>
              <a:srgbClr val="00B0F0"/>
            </a:solidFill>
            <a:ln w="9525" algn="ctr">
              <a:solidFill>
                <a:schemeClr val="tx1"/>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ko-KR" sz="1800" b="1"/>
                <a:t>Connectivity</a:t>
              </a:r>
              <a:endParaRPr lang="ko-KR" altLang="en-US" sz="1800" b="1"/>
            </a:p>
          </p:txBody>
        </p:sp>
        <p:sp>
          <p:nvSpPr>
            <p:cNvPr id="11" name="모서리가 둥근 직사각형 5"/>
            <p:cNvSpPr>
              <a:spLocks noChangeArrowheads="1"/>
            </p:cNvSpPr>
            <p:nvPr/>
          </p:nvSpPr>
          <p:spPr bwMode="auto">
            <a:xfrm>
              <a:off x="4519612" y="4485686"/>
              <a:ext cx="1693863" cy="400050"/>
            </a:xfrm>
            <a:prstGeom prst="roundRect">
              <a:avLst>
                <a:gd name="adj" fmla="val 16667"/>
              </a:avLst>
            </a:prstGeom>
            <a:solidFill>
              <a:srgbClr val="92D050"/>
            </a:solidFill>
            <a:ln w="9525" algn="ctr">
              <a:solidFill>
                <a:schemeClr val="tx1"/>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ko-KR" sz="1800" b="1" dirty="0"/>
                <a:t>Quality</a:t>
              </a:r>
              <a:endParaRPr lang="ko-KR" altLang="en-US" sz="1800" b="1" dirty="0"/>
            </a:p>
          </p:txBody>
        </p:sp>
        <p:sp>
          <p:nvSpPr>
            <p:cNvPr id="12" name="모서리가 둥근 직사각형 5"/>
            <p:cNvSpPr>
              <a:spLocks noChangeArrowheads="1"/>
            </p:cNvSpPr>
            <p:nvPr/>
          </p:nvSpPr>
          <p:spPr bwMode="auto">
            <a:xfrm>
              <a:off x="4535487" y="3911011"/>
              <a:ext cx="1693863" cy="400050"/>
            </a:xfrm>
            <a:prstGeom prst="roundRect">
              <a:avLst>
                <a:gd name="adj" fmla="val 16667"/>
              </a:avLst>
            </a:prstGeom>
            <a:solidFill>
              <a:srgbClr val="FFC000"/>
            </a:solidFill>
            <a:ln w="9525" algn="ctr">
              <a:solidFill>
                <a:schemeClr val="tx1"/>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ko-KR" sz="1800" b="1"/>
                <a:t>Security</a:t>
              </a:r>
              <a:endParaRPr lang="ko-KR" altLang="en-US" sz="1800" b="1"/>
            </a:p>
          </p:txBody>
        </p:sp>
        <p:sp>
          <p:nvSpPr>
            <p:cNvPr id="19" name="오른쪽 화살표 26"/>
            <p:cNvSpPr/>
            <p:nvPr/>
          </p:nvSpPr>
          <p:spPr>
            <a:xfrm>
              <a:off x="4184650" y="4453936"/>
              <a:ext cx="277812" cy="754063"/>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ko-KR" altLang="en-US"/>
            </a:p>
          </p:txBody>
        </p:sp>
        <p:sp>
          <p:nvSpPr>
            <p:cNvPr id="23" name="TextBox 30"/>
            <p:cNvSpPr txBox="1">
              <a:spLocks noChangeArrowheads="1"/>
            </p:cNvSpPr>
            <p:nvPr/>
          </p:nvSpPr>
          <p:spPr bwMode="auto">
            <a:xfrm>
              <a:off x="4929187" y="5441361"/>
              <a:ext cx="82105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ko-KR" sz="1800" dirty="0"/>
                <a:t>~ 2015</a:t>
              </a:r>
              <a:endParaRPr lang="ko-KR" altLang="en-US" sz="1800" dirty="0"/>
            </a:p>
          </p:txBody>
        </p:sp>
        <p:sp>
          <p:nvSpPr>
            <p:cNvPr id="26" name="모서리가 둥근 직사각형 5"/>
            <p:cNvSpPr>
              <a:spLocks noChangeArrowheads="1"/>
            </p:cNvSpPr>
            <p:nvPr/>
          </p:nvSpPr>
          <p:spPr bwMode="auto">
            <a:xfrm>
              <a:off x="4534693" y="3546941"/>
              <a:ext cx="1695450" cy="231433"/>
            </a:xfrm>
            <a:prstGeom prst="roundRect">
              <a:avLst>
                <a:gd name="adj" fmla="val 16667"/>
              </a:avLst>
            </a:prstGeom>
            <a:solidFill>
              <a:schemeClr val="accent6">
                <a:lumMod val="75000"/>
              </a:schemeClr>
            </a:solidFill>
            <a:ln w="9525" algn="ctr">
              <a:solidFill>
                <a:schemeClr val="tx1"/>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ko-KR" sz="1200" b="1"/>
                <a:t>Mobility</a:t>
              </a:r>
              <a:endParaRPr lang="ko-KR" altLang="en-US" sz="1200" b="1"/>
            </a:p>
          </p:txBody>
        </p:sp>
      </p:grpSp>
      <p:grpSp>
        <p:nvGrpSpPr>
          <p:cNvPr id="28" name="Group 27"/>
          <p:cNvGrpSpPr/>
          <p:nvPr/>
        </p:nvGrpSpPr>
        <p:grpSpPr>
          <a:xfrm>
            <a:off x="6171817" y="1077793"/>
            <a:ext cx="2271713" cy="3319976"/>
            <a:chOff x="6332537" y="2491273"/>
            <a:chExt cx="2271713" cy="3319976"/>
          </a:xfrm>
        </p:grpSpPr>
        <p:sp>
          <p:nvSpPr>
            <p:cNvPr id="5" name="직사각형 4"/>
            <p:cNvSpPr/>
            <p:nvPr/>
          </p:nvSpPr>
          <p:spPr>
            <a:xfrm>
              <a:off x="6562725" y="2491273"/>
              <a:ext cx="2041525" cy="3319976"/>
            </a:xfrm>
            <a:prstGeom prst="rect">
              <a:avLst/>
            </a:prstGeom>
            <a:solidFill>
              <a:schemeClr val="bg2">
                <a:lumMod val="90000"/>
              </a:schemeClr>
            </a:solidFill>
            <a:ln w="28575"/>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ko-KR" altLang="en-US"/>
            </a:p>
          </p:txBody>
        </p:sp>
        <p:sp>
          <p:nvSpPr>
            <p:cNvPr id="13" name="모서리가 둥근 직사각형 5"/>
            <p:cNvSpPr>
              <a:spLocks noChangeArrowheads="1"/>
            </p:cNvSpPr>
            <p:nvPr/>
          </p:nvSpPr>
          <p:spPr bwMode="auto">
            <a:xfrm>
              <a:off x="6699250" y="5055599"/>
              <a:ext cx="1695450" cy="400050"/>
            </a:xfrm>
            <a:prstGeom prst="roundRect">
              <a:avLst>
                <a:gd name="adj" fmla="val 16667"/>
              </a:avLst>
            </a:prstGeom>
            <a:solidFill>
              <a:srgbClr val="00B0F0"/>
            </a:solidFill>
            <a:ln w="9525" algn="ctr">
              <a:solidFill>
                <a:schemeClr val="tx1"/>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ko-KR" sz="1800" b="1"/>
                <a:t>Connectivity</a:t>
              </a:r>
              <a:endParaRPr lang="ko-KR" altLang="en-US" sz="1800" b="1"/>
            </a:p>
          </p:txBody>
        </p:sp>
        <p:sp>
          <p:nvSpPr>
            <p:cNvPr id="14" name="모서리가 둥근 직사각형 5"/>
            <p:cNvSpPr>
              <a:spLocks noChangeArrowheads="1"/>
            </p:cNvSpPr>
            <p:nvPr/>
          </p:nvSpPr>
          <p:spPr bwMode="auto">
            <a:xfrm>
              <a:off x="6699250" y="4485686"/>
              <a:ext cx="1695450" cy="400050"/>
            </a:xfrm>
            <a:prstGeom prst="roundRect">
              <a:avLst>
                <a:gd name="adj" fmla="val 16667"/>
              </a:avLst>
            </a:prstGeom>
            <a:solidFill>
              <a:srgbClr val="92D050"/>
            </a:solidFill>
            <a:ln w="9525" algn="ctr">
              <a:solidFill>
                <a:schemeClr val="tx1"/>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ko-KR" sz="1800" b="1"/>
                <a:t>Quality</a:t>
              </a:r>
              <a:endParaRPr lang="ko-KR" altLang="en-US" sz="1800" b="1"/>
            </a:p>
          </p:txBody>
        </p:sp>
        <p:sp>
          <p:nvSpPr>
            <p:cNvPr id="15" name="모서리가 둥근 직사각형 5"/>
            <p:cNvSpPr>
              <a:spLocks noChangeArrowheads="1"/>
            </p:cNvSpPr>
            <p:nvPr/>
          </p:nvSpPr>
          <p:spPr bwMode="auto">
            <a:xfrm>
              <a:off x="6715125" y="3911011"/>
              <a:ext cx="1695450" cy="400050"/>
            </a:xfrm>
            <a:prstGeom prst="roundRect">
              <a:avLst>
                <a:gd name="adj" fmla="val 16667"/>
              </a:avLst>
            </a:prstGeom>
            <a:solidFill>
              <a:srgbClr val="FFC000"/>
            </a:solidFill>
            <a:ln w="9525" algn="ctr">
              <a:solidFill>
                <a:schemeClr val="tx1"/>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ko-KR" sz="1800" b="1"/>
                <a:t>Security</a:t>
              </a:r>
              <a:endParaRPr lang="ko-KR" altLang="en-US" sz="1800" b="1"/>
            </a:p>
          </p:txBody>
        </p:sp>
        <p:sp>
          <p:nvSpPr>
            <p:cNvPr id="16" name="모서리가 둥근 직사각형 5"/>
            <p:cNvSpPr>
              <a:spLocks noChangeArrowheads="1"/>
            </p:cNvSpPr>
            <p:nvPr/>
          </p:nvSpPr>
          <p:spPr bwMode="auto">
            <a:xfrm>
              <a:off x="6693649" y="3211797"/>
              <a:ext cx="1695450" cy="566577"/>
            </a:xfrm>
            <a:prstGeom prst="roundRect">
              <a:avLst>
                <a:gd name="adj" fmla="val 16667"/>
              </a:avLst>
            </a:prstGeom>
            <a:solidFill>
              <a:schemeClr val="accent6">
                <a:lumMod val="75000"/>
              </a:schemeClr>
            </a:solidFill>
            <a:ln w="9525" algn="ctr">
              <a:solidFill>
                <a:schemeClr val="tx1"/>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ko-KR" sz="1800" b="1" dirty="0"/>
                <a:t>Ubiquity</a:t>
              </a:r>
            </a:p>
            <a:p>
              <a:pPr algn="ctr">
                <a:spcBef>
                  <a:spcPct val="0"/>
                </a:spcBef>
                <a:buFontTx/>
                <a:buNone/>
              </a:pPr>
              <a:r>
                <a:rPr lang="en-US" altLang="ko-KR" sz="1400" b="1" dirty="0"/>
                <a:t>Mobility</a:t>
              </a:r>
              <a:endParaRPr lang="ko-KR" altLang="en-US" sz="1400" b="1" dirty="0"/>
            </a:p>
          </p:txBody>
        </p:sp>
        <p:sp>
          <p:nvSpPr>
            <p:cNvPr id="17" name="모서리가 둥근 직사각형 5"/>
            <p:cNvSpPr>
              <a:spLocks noChangeArrowheads="1"/>
            </p:cNvSpPr>
            <p:nvPr/>
          </p:nvSpPr>
          <p:spPr bwMode="auto">
            <a:xfrm>
              <a:off x="6699250" y="2720386"/>
              <a:ext cx="1695450" cy="386477"/>
            </a:xfrm>
            <a:prstGeom prst="roundRect">
              <a:avLst>
                <a:gd name="adj" fmla="val 16667"/>
              </a:avLst>
            </a:prstGeom>
            <a:solidFill>
              <a:schemeClr val="accent3">
                <a:lumMod val="75000"/>
              </a:schemeClr>
            </a:solidFill>
            <a:ln w="9525" algn="ctr">
              <a:solidFill>
                <a:schemeClr val="tx1"/>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ko-KR" sz="1800" b="1" dirty="0"/>
                <a:t>Trust</a:t>
              </a:r>
              <a:endParaRPr lang="ko-KR" altLang="en-US" sz="1800" b="1" dirty="0"/>
            </a:p>
          </p:txBody>
        </p:sp>
        <p:sp>
          <p:nvSpPr>
            <p:cNvPr id="20" name="오른쪽 화살표 27"/>
            <p:cNvSpPr/>
            <p:nvPr/>
          </p:nvSpPr>
          <p:spPr>
            <a:xfrm>
              <a:off x="6332537" y="4039599"/>
              <a:ext cx="279400" cy="754062"/>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ko-KR" altLang="en-US"/>
            </a:p>
          </p:txBody>
        </p:sp>
        <p:sp>
          <p:nvSpPr>
            <p:cNvPr id="24" name="TextBox 31"/>
            <p:cNvSpPr txBox="1">
              <a:spLocks noChangeArrowheads="1"/>
            </p:cNvSpPr>
            <p:nvPr/>
          </p:nvSpPr>
          <p:spPr bwMode="auto">
            <a:xfrm>
              <a:off x="7178675" y="5433424"/>
              <a:ext cx="82105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ko-KR" sz="1800" dirty="0"/>
                <a:t>2020 ~</a:t>
              </a:r>
              <a:endParaRPr lang="ko-KR" altLang="en-US" sz="1800" dirty="0"/>
            </a:p>
          </p:txBody>
        </p:sp>
        <p:cxnSp>
          <p:nvCxnSpPr>
            <p:cNvPr id="27" name="Straight Connector 26"/>
            <p:cNvCxnSpPr/>
            <p:nvPr/>
          </p:nvCxnSpPr>
          <p:spPr>
            <a:xfrm>
              <a:off x="6693649" y="3525908"/>
              <a:ext cx="1695450" cy="0"/>
            </a:xfrm>
            <a:prstGeom prst="line">
              <a:avLst/>
            </a:prstGeom>
            <a:ln>
              <a:solidFill>
                <a:schemeClr val="accent1">
                  <a:lumMod val="40000"/>
                  <a:lumOff val="60000"/>
                </a:schemeClr>
              </a:solidFill>
              <a:prstDash val="sysDash"/>
            </a:ln>
          </p:spPr>
          <p:style>
            <a:lnRef idx="2">
              <a:schemeClr val="accent1"/>
            </a:lnRef>
            <a:fillRef idx="0">
              <a:schemeClr val="accent1"/>
            </a:fillRef>
            <a:effectRef idx="1">
              <a:schemeClr val="accent1"/>
            </a:effectRef>
            <a:fontRef idx="minor">
              <a:schemeClr val="tx1"/>
            </a:fontRef>
          </p:style>
        </p:cxnSp>
      </p:grpSp>
      <p:sp>
        <p:nvSpPr>
          <p:cNvPr id="29" name="Title 1"/>
          <p:cNvSpPr txBox="1">
            <a:spLocks/>
          </p:cNvSpPr>
          <p:nvPr/>
        </p:nvSpPr>
        <p:spPr>
          <a:xfrm>
            <a:off x="956549" y="88734"/>
            <a:ext cx="10515600" cy="84397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b="1" dirty="0" smtClean="0">
                <a:solidFill>
                  <a:srgbClr val="002060"/>
                </a:solidFill>
              </a:rPr>
              <a:t>Towards a trusted ICT infrastructure</a:t>
            </a:r>
            <a:endParaRPr lang="en-US" sz="5400" b="1" dirty="0">
              <a:solidFill>
                <a:srgbClr val="002060"/>
              </a:solidFill>
            </a:endParaRPr>
          </a:p>
        </p:txBody>
      </p:sp>
      <p:pic>
        <p:nvPicPr>
          <p:cNvPr id="3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61574" y="983721"/>
            <a:ext cx="1479533" cy="3843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 name="Rounded Rectangle 30"/>
          <p:cNvSpPr/>
          <p:nvPr/>
        </p:nvSpPr>
        <p:spPr>
          <a:xfrm>
            <a:off x="9954980" y="3443951"/>
            <a:ext cx="2049176" cy="523981"/>
          </a:xfrm>
          <a:prstGeom prst="roundRect">
            <a:avLst/>
          </a:prstGeom>
          <a:solidFill>
            <a:schemeClr val="accent6">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tx1"/>
                </a:solidFill>
              </a:rPr>
              <a:t>Networks</a:t>
            </a:r>
          </a:p>
        </p:txBody>
      </p:sp>
      <p:sp>
        <p:nvSpPr>
          <p:cNvPr id="32" name="Rounded Rectangle 31"/>
          <p:cNvSpPr/>
          <p:nvPr/>
        </p:nvSpPr>
        <p:spPr>
          <a:xfrm>
            <a:off x="9963544" y="2733335"/>
            <a:ext cx="2040612" cy="523981"/>
          </a:xfrm>
          <a:prstGeom prst="roundRect">
            <a:avLst/>
          </a:prstGeom>
          <a:solidFill>
            <a:schemeClr val="accent6">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tx1"/>
                </a:solidFill>
              </a:rPr>
              <a:t>Computing</a:t>
            </a:r>
          </a:p>
        </p:txBody>
      </p:sp>
      <p:sp>
        <p:nvSpPr>
          <p:cNvPr id="33" name="Rounded Rectangle 32"/>
          <p:cNvSpPr/>
          <p:nvPr/>
        </p:nvSpPr>
        <p:spPr>
          <a:xfrm>
            <a:off x="9963544" y="2003881"/>
            <a:ext cx="2040612" cy="523981"/>
          </a:xfrm>
          <a:prstGeom prst="roundRect">
            <a:avLst/>
          </a:prstGeom>
          <a:solidFill>
            <a:schemeClr val="accent6">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tx1"/>
                </a:solidFill>
              </a:rPr>
              <a:t>Applications</a:t>
            </a:r>
          </a:p>
        </p:txBody>
      </p:sp>
      <p:cxnSp>
        <p:nvCxnSpPr>
          <p:cNvPr id="34" name="Straight Arrow Connector 25"/>
          <p:cNvCxnSpPr>
            <a:stCxn id="31" idx="0"/>
            <a:endCxn id="32" idx="2"/>
          </p:cNvCxnSpPr>
          <p:nvPr/>
        </p:nvCxnSpPr>
        <p:spPr>
          <a:xfrm flipV="1">
            <a:off x="10979568" y="3257316"/>
            <a:ext cx="4282" cy="186635"/>
          </a:xfrm>
          <a:prstGeom prst="straightConnector1">
            <a:avLst/>
          </a:prstGeom>
          <a:ln w="12700">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5" name="Straight Arrow Connector 27"/>
          <p:cNvCxnSpPr>
            <a:stCxn id="32" idx="0"/>
            <a:endCxn id="33" idx="2"/>
          </p:cNvCxnSpPr>
          <p:nvPr/>
        </p:nvCxnSpPr>
        <p:spPr>
          <a:xfrm flipV="1">
            <a:off x="10983850" y="2527862"/>
            <a:ext cx="0" cy="205473"/>
          </a:xfrm>
          <a:prstGeom prst="straightConnector1">
            <a:avLst/>
          </a:prstGeom>
          <a:ln w="12700">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36" name="Rounded Rectangle 7"/>
          <p:cNvSpPr/>
          <p:nvPr/>
        </p:nvSpPr>
        <p:spPr>
          <a:xfrm>
            <a:off x="9965862" y="4173291"/>
            <a:ext cx="2038294" cy="523981"/>
          </a:xfrm>
          <a:prstGeom prst="roundRect">
            <a:avLst/>
          </a:prstGeom>
          <a:solidFill>
            <a:schemeClr val="accent6">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tx1"/>
                </a:solidFill>
              </a:rPr>
              <a:t>Things</a:t>
            </a:r>
          </a:p>
        </p:txBody>
      </p:sp>
      <p:sp>
        <p:nvSpPr>
          <p:cNvPr id="37" name="Rounded Rectangle 9"/>
          <p:cNvSpPr/>
          <p:nvPr/>
        </p:nvSpPr>
        <p:spPr>
          <a:xfrm>
            <a:off x="9963544" y="1228275"/>
            <a:ext cx="2040612" cy="523981"/>
          </a:xfrm>
          <a:prstGeom prst="roundRect">
            <a:avLst/>
          </a:prstGeom>
          <a:solidFill>
            <a:schemeClr val="accent6">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tx1"/>
                </a:solidFill>
              </a:rPr>
              <a:t>Users</a:t>
            </a:r>
          </a:p>
        </p:txBody>
      </p:sp>
      <p:cxnSp>
        <p:nvCxnSpPr>
          <p:cNvPr id="39" name="Straight Arrow Connector 27"/>
          <p:cNvCxnSpPr/>
          <p:nvPr/>
        </p:nvCxnSpPr>
        <p:spPr>
          <a:xfrm flipV="1">
            <a:off x="11270630" y="3964779"/>
            <a:ext cx="0" cy="205473"/>
          </a:xfrm>
          <a:prstGeom prst="straightConnector1">
            <a:avLst/>
          </a:prstGeom>
          <a:ln w="12700">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42" name="직선 화살표 연결선 21"/>
          <p:cNvCxnSpPr/>
          <p:nvPr/>
        </p:nvCxnSpPr>
        <p:spPr>
          <a:xfrm flipV="1">
            <a:off x="9688334" y="2262044"/>
            <a:ext cx="254437" cy="11993"/>
          </a:xfrm>
          <a:prstGeom prst="straightConnector1">
            <a:avLst/>
          </a:prstGeom>
          <a:ln w="12700">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43" name="직선 화살표 연결선 22"/>
          <p:cNvCxnSpPr/>
          <p:nvPr/>
        </p:nvCxnSpPr>
        <p:spPr>
          <a:xfrm flipV="1">
            <a:off x="9688330" y="3013156"/>
            <a:ext cx="254437" cy="11993"/>
          </a:xfrm>
          <a:prstGeom prst="straightConnector1">
            <a:avLst/>
          </a:prstGeom>
          <a:ln w="12700">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44" name="직선 화살표 연결선 23"/>
          <p:cNvCxnSpPr/>
          <p:nvPr/>
        </p:nvCxnSpPr>
        <p:spPr>
          <a:xfrm flipV="1">
            <a:off x="9697661" y="3709842"/>
            <a:ext cx="254437" cy="11993"/>
          </a:xfrm>
          <a:prstGeom prst="straightConnector1">
            <a:avLst/>
          </a:prstGeom>
          <a:ln w="12700">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45" name="직선 화살표 연결선 24"/>
          <p:cNvCxnSpPr/>
          <p:nvPr/>
        </p:nvCxnSpPr>
        <p:spPr>
          <a:xfrm flipV="1">
            <a:off x="9727206" y="4432619"/>
            <a:ext cx="254437" cy="11993"/>
          </a:xfrm>
          <a:prstGeom prst="straightConnector1">
            <a:avLst/>
          </a:prstGeom>
          <a:ln w="12700">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50" name="Rounded Rectangle 49"/>
          <p:cNvSpPr/>
          <p:nvPr/>
        </p:nvSpPr>
        <p:spPr>
          <a:xfrm>
            <a:off x="3230661" y="4857562"/>
            <a:ext cx="1448823" cy="472699"/>
          </a:xfrm>
          <a:prstGeom prst="roundRect">
            <a:avLst/>
          </a:prstGeom>
          <a:solidFill>
            <a:schemeClr val="accent6">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Confidence</a:t>
            </a:r>
            <a:endParaRPr lang="en-GB" dirty="0">
              <a:solidFill>
                <a:schemeClr val="tx1"/>
              </a:solidFill>
            </a:endParaRPr>
          </a:p>
        </p:txBody>
      </p:sp>
      <p:sp>
        <p:nvSpPr>
          <p:cNvPr id="51" name="Rounded Rectangle 50"/>
          <p:cNvSpPr/>
          <p:nvPr/>
        </p:nvSpPr>
        <p:spPr>
          <a:xfrm>
            <a:off x="6771310" y="6219134"/>
            <a:ext cx="1332589" cy="447484"/>
          </a:xfrm>
          <a:prstGeom prst="roundRect">
            <a:avLst/>
          </a:prstGeom>
          <a:solidFill>
            <a:schemeClr val="accent6">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Belief</a:t>
            </a:r>
            <a:endParaRPr lang="en-GB" dirty="0">
              <a:solidFill>
                <a:schemeClr val="tx1"/>
              </a:solidFill>
            </a:endParaRPr>
          </a:p>
        </p:txBody>
      </p:sp>
      <p:sp>
        <p:nvSpPr>
          <p:cNvPr id="52" name="Rounded Rectangle 51"/>
          <p:cNvSpPr/>
          <p:nvPr/>
        </p:nvSpPr>
        <p:spPr>
          <a:xfrm>
            <a:off x="3230649" y="5555987"/>
            <a:ext cx="1448836" cy="460122"/>
          </a:xfrm>
          <a:prstGeom prst="roundRect">
            <a:avLst/>
          </a:prstGeom>
          <a:solidFill>
            <a:schemeClr val="accent6">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Expectation</a:t>
            </a:r>
            <a:endParaRPr lang="en-GB" dirty="0">
              <a:solidFill>
                <a:schemeClr val="tx1"/>
              </a:solidFill>
            </a:endParaRPr>
          </a:p>
        </p:txBody>
      </p:sp>
      <p:sp>
        <p:nvSpPr>
          <p:cNvPr id="53" name="Rounded Rectangle 52"/>
          <p:cNvSpPr/>
          <p:nvPr/>
        </p:nvSpPr>
        <p:spPr>
          <a:xfrm>
            <a:off x="8300215" y="5560823"/>
            <a:ext cx="1324134" cy="464554"/>
          </a:xfrm>
          <a:prstGeom prst="roundRect">
            <a:avLst/>
          </a:prstGeom>
          <a:solidFill>
            <a:schemeClr val="accent6">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Integrity</a:t>
            </a:r>
            <a:endParaRPr lang="en-GB" dirty="0">
              <a:solidFill>
                <a:schemeClr val="tx1"/>
              </a:solidFill>
            </a:endParaRPr>
          </a:p>
        </p:txBody>
      </p:sp>
      <p:sp>
        <p:nvSpPr>
          <p:cNvPr id="54" name="Rounded Rectangle 53"/>
          <p:cNvSpPr/>
          <p:nvPr/>
        </p:nvSpPr>
        <p:spPr>
          <a:xfrm>
            <a:off x="4991791" y="4845181"/>
            <a:ext cx="1491755" cy="493542"/>
          </a:xfrm>
          <a:prstGeom prst="roundRect">
            <a:avLst/>
          </a:prstGeom>
          <a:solidFill>
            <a:schemeClr val="accent6">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Dependence</a:t>
            </a:r>
            <a:endParaRPr lang="en-GB" dirty="0">
              <a:solidFill>
                <a:schemeClr val="tx1"/>
              </a:solidFill>
            </a:endParaRPr>
          </a:p>
        </p:txBody>
      </p:sp>
      <p:sp>
        <p:nvSpPr>
          <p:cNvPr id="55" name="Rounded Rectangle 54"/>
          <p:cNvSpPr/>
          <p:nvPr/>
        </p:nvSpPr>
        <p:spPr>
          <a:xfrm>
            <a:off x="3268735" y="6229082"/>
            <a:ext cx="1410749" cy="437535"/>
          </a:xfrm>
          <a:prstGeom prst="roundRect">
            <a:avLst/>
          </a:prstGeom>
          <a:solidFill>
            <a:schemeClr val="accent6">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Ability</a:t>
            </a:r>
            <a:endParaRPr lang="en-GB" dirty="0">
              <a:solidFill>
                <a:schemeClr val="tx1"/>
              </a:solidFill>
            </a:endParaRPr>
          </a:p>
        </p:txBody>
      </p:sp>
      <p:sp>
        <p:nvSpPr>
          <p:cNvPr id="56" name="Rounded Rectangle 55"/>
          <p:cNvSpPr/>
          <p:nvPr/>
        </p:nvSpPr>
        <p:spPr>
          <a:xfrm>
            <a:off x="5015564" y="5571456"/>
            <a:ext cx="1474833" cy="460845"/>
          </a:xfrm>
          <a:prstGeom prst="roundRect">
            <a:avLst/>
          </a:prstGeom>
          <a:solidFill>
            <a:schemeClr val="accent6">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Faith</a:t>
            </a:r>
            <a:endParaRPr lang="en-GB" dirty="0">
              <a:solidFill>
                <a:schemeClr val="tx1"/>
              </a:solidFill>
            </a:endParaRPr>
          </a:p>
        </p:txBody>
      </p:sp>
      <p:sp>
        <p:nvSpPr>
          <p:cNvPr id="57" name="Rounded Rectangle 56"/>
          <p:cNvSpPr/>
          <p:nvPr/>
        </p:nvSpPr>
        <p:spPr>
          <a:xfrm>
            <a:off x="5008713" y="6240400"/>
            <a:ext cx="1474833" cy="426218"/>
          </a:xfrm>
          <a:prstGeom prst="roundRect">
            <a:avLst/>
          </a:prstGeom>
          <a:solidFill>
            <a:schemeClr val="accent6">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Surety</a:t>
            </a:r>
            <a:endParaRPr lang="en-GB" dirty="0">
              <a:solidFill>
                <a:schemeClr val="tx1"/>
              </a:solidFill>
            </a:endParaRPr>
          </a:p>
        </p:txBody>
      </p:sp>
      <p:sp>
        <p:nvSpPr>
          <p:cNvPr id="58" name="Rounded Rectangle 57"/>
          <p:cNvSpPr/>
          <p:nvPr/>
        </p:nvSpPr>
        <p:spPr>
          <a:xfrm>
            <a:off x="6727521" y="4857562"/>
            <a:ext cx="1376378" cy="489622"/>
          </a:xfrm>
          <a:prstGeom prst="roundRect">
            <a:avLst/>
          </a:prstGeom>
          <a:solidFill>
            <a:schemeClr val="accent6">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Goodness</a:t>
            </a:r>
            <a:endParaRPr lang="en-GB" dirty="0">
              <a:solidFill>
                <a:schemeClr val="tx1"/>
              </a:solidFill>
            </a:endParaRPr>
          </a:p>
        </p:txBody>
      </p:sp>
      <p:sp>
        <p:nvSpPr>
          <p:cNvPr id="59" name="Rounded Rectangle 58"/>
          <p:cNvSpPr/>
          <p:nvPr/>
        </p:nvSpPr>
        <p:spPr>
          <a:xfrm>
            <a:off x="8288336" y="4865337"/>
            <a:ext cx="1304676" cy="496512"/>
          </a:xfrm>
          <a:prstGeom prst="roundRect">
            <a:avLst/>
          </a:prstGeom>
          <a:solidFill>
            <a:schemeClr val="accent6">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Honesty</a:t>
            </a:r>
            <a:endParaRPr lang="en-GB" dirty="0">
              <a:solidFill>
                <a:schemeClr val="tx1"/>
              </a:solidFill>
            </a:endParaRPr>
          </a:p>
        </p:txBody>
      </p:sp>
      <p:sp>
        <p:nvSpPr>
          <p:cNvPr id="60" name="Rounded Rectangle 59"/>
          <p:cNvSpPr/>
          <p:nvPr/>
        </p:nvSpPr>
        <p:spPr>
          <a:xfrm>
            <a:off x="6727521" y="5571456"/>
            <a:ext cx="1376378" cy="444832"/>
          </a:xfrm>
          <a:prstGeom prst="roundRect">
            <a:avLst/>
          </a:prstGeom>
          <a:solidFill>
            <a:schemeClr val="accent6">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Future</a:t>
            </a:r>
            <a:endParaRPr lang="en-GB" dirty="0">
              <a:solidFill>
                <a:schemeClr val="tx1"/>
              </a:solidFill>
            </a:endParaRPr>
          </a:p>
        </p:txBody>
      </p:sp>
      <p:sp>
        <p:nvSpPr>
          <p:cNvPr id="61" name="Rounded Rectangle 60"/>
          <p:cNvSpPr/>
          <p:nvPr/>
        </p:nvSpPr>
        <p:spPr>
          <a:xfrm>
            <a:off x="8328128" y="6206876"/>
            <a:ext cx="1296221" cy="459741"/>
          </a:xfrm>
          <a:prstGeom prst="roundRect">
            <a:avLst/>
          </a:prstGeom>
          <a:solidFill>
            <a:schemeClr val="accent6">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Strength</a:t>
            </a:r>
            <a:endParaRPr lang="en-GB" dirty="0">
              <a:solidFill>
                <a:schemeClr val="tx1"/>
              </a:solidFill>
            </a:endParaRPr>
          </a:p>
        </p:txBody>
      </p:sp>
      <p:cxnSp>
        <p:nvCxnSpPr>
          <p:cNvPr id="63" name="직선 화살표 연결선 21"/>
          <p:cNvCxnSpPr/>
          <p:nvPr/>
        </p:nvCxnSpPr>
        <p:spPr>
          <a:xfrm flipV="1">
            <a:off x="9723775" y="1489411"/>
            <a:ext cx="254437" cy="11993"/>
          </a:xfrm>
          <a:prstGeom prst="straightConnector1">
            <a:avLst/>
          </a:prstGeom>
          <a:ln w="12700">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96971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1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down)">
                                      <p:cBhvr>
                                        <p:cTn id="22"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566" y="204245"/>
            <a:ext cx="10515600" cy="963111"/>
          </a:xfrm>
        </p:spPr>
        <p:txBody>
          <a:bodyPr>
            <a:normAutofit/>
          </a:bodyPr>
          <a:lstStyle/>
          <a:p>
            <a:r>
              <a:rPr lang="en-US" sz="4400" b="1" dirty="0" smtClean="0">
                <a:solidFill>
                  <a:srgbClr val="002060"/>
                </a:solidFill>
              </a:rPr>
              <a:t>International spectrum management</a:t>
            </a:r>
            <a:endParaRPr lang="en-US" sz="4400" b="1" dirty="0">
              <a:solidFill>
                <a:srgbClr val="002060"/>
              </a:solidFill>
            </a:endParaRPr>
          </a:p>
        </p:txBody>
      </p:sp>
      <p:sp>
        <p:nvSpPr>
          <p:cNvPr id="3" name="Content Placeholder 2"/>
          <p:cNvSpPr>
            <a:spLocks noGrp="1"/>
          </p:cNvSpPr>
          <p:nvPr>
            <p:ph idx="1"/>
          </p:nvPr>
        </p:nvSpPr>
        <p:spPr>
          <a:xfrm>
            <a:off x="905577" y="1034715"/>
            <a:ext cx="9920871" cy="5529713"/>
          </a:xfrm>
        </p:spPr>
        <p:txBody>
          <a:bodyPr>
            <a:normAutofit/>
          </a:bodyPr>
          <a:lstStyle/>
          <a:p>
            <a:pPr marL="0" indent="0">
              <a:buNone/>
            </a:pPr>
            <a:r>
              <a:rPr lang="en-US" sz="2400" dirty="0" smtClean="0"/>
              <a:t>World Radiocommunication Conference 2015 (2 </a:t>
            </a:r>
            <a:r>
              <a:rPr lang="en-US" sz="2400" dirty="0"/>
              <a:t>to 27 November </a:t>
            </a:r>
            <a:r>
              <a:rPr lang="en-US" sz="2400" dirty="0" smtClean="0"/>
              <a:t>2015)</a:t>
            </a:r>
          </a:p>
          <a:p>
            <a:pPr lvl="1"/>
            <a:r>
              <a:rPr lang="en-US" dirty="0" smtClean="0"/>
              <a:t>revise the</a:t>
            </a:r>
            <a:r>
              <a:rPr lang="en-US" dirty="0"/>
              <a:t> </a:t>
            </a:r>
            <a:r>
              <a:rPr lang="en-US" dirty="0">
                <a:hlinkClick r:id="rId3"/>
              </a:rPr>
              <a:t>Radio Regulations</a:t>
            </a:r>
            <a:r>
              <a:rPr lang="en-US" dirty="0"/>
              <a:t>, the international treaty governing the use of the radio-frequency spectrum and </a:t>
            </a:r>
            <a:r>
              <a:rPr lang="en-US" dirty="0" smtClean="0"/>
              <a:t>satellite orbits</a:t>
            </a:r>
          </a:p>
          <a:p>
            <a:pPr marL="0" indent="0">
              <a:buNone/>
            </a:pPr>
            <a:endParaRPr lang="en-US" sz="2400" dirty="0" smtClean="0"/>
          </a:p>
          <a:p>
            <a:pPr marL="0" indent="0">
              <a:buNone/>
            </a:pPr>
            <a:r>
              <a:rPr lang="en-US" sz="2400" dirty="0" smtClean="0"/>
              <a:t>Challenges:</a:t>
            </a:r>
            <a:endParaRPr lang="en-US" altLang="en-US" sz="2400" dirty="0"/>
          </a:p>
          <a:p>
            <a:pPr lvl="1">
              <a:spcBef>
                <a:spcPct val="0"/>
              </a:spcBef>
            </a:pPr>
            <a:r>
              <a:rPr lang="en-US" altLang="en-US" dirty="0" smtClean="0"/>
              <a:t>Facilitate </a:t>
            </a:r>
            <a:r>
              <a:rPr lang="en-US" altLang="en-US" dirty="0"/>
              <a:t>equitable access and rational use of the limited radio frequency </a:t>
            </a:r>
            <a:r>
              <a:rPr lang="en-US" altLang="en-US" dirty="0" smtClean="0"/>
              <a:t>resource</a:t>
            </a:r>
            <a:endParaRPr lang="en-GB" altLang="en-US" dirty="0"/>
          </a:p>
          <a:p>
            <a:pPr lvl="1"/>
            <a:r>
              <a:rPr lang="en-GB" altLang="en-US" dirty="0"/>
              <a:t>Protect essential services – distress and </a:t>
            </a:r>
            <a:r>
              <a:rPr lang="en-GB" altLang="en-US" dirty="0" smtClean="0"/>
              <a:t>safety</a:t>
            </a:r>
            <a:endParaRPr lang="en-GB" altLang="en-US" dirty="0"/>
          </a:p>
          <a:p>
            <a:pPr lvl="1"/>
            <a:r>
              <a:rPr lang="en-GB" altLang="en-US" dirty="0" smtClean="0"/>
              <a:t>Prevent harmful interference</a:t>
            </a:r>
            <a:endParaRPr lang="en-GB" altLang="en-US" dirty="0"/>
          </a:p>
          <a:p>
            <a:pPr lvl="1"/>
            <a:r>
              <a:rPr lang="en-GB" altLang="en-US" dirty="0"/>
              <a:t>Facilitate effective operation of radio </a:t>
            </a:r>
            <a:r>
              <a:rPr lang="en-GB" altLang="en-US" dirty="0" smtClean="0"/>
              <a:t>services</a:t>
            </a:r>
            <a:endParaRPr lang="en-US" altLang="en-US" dirty="0"/>
          </a:p>
          <a:p>
            <a:pPr lvl="1">
              <a:spcBef>
                <a:spcPct val="0"/>
              </a:spcBef>
            </a:pPr>
            <a:r>
              <a:rPr lang="en-US" altLang="en-US" dirty="0"/>
              <a:t>Accommodate the ever-increasing demand</a:t>
            </a:r>
          </a:p>
          <a:p>
            <a:pPr lvl="2">
              <a:spcBef>
                <a:spcPct val="0"/>
              </a:spcBef>
              <a:buFont typeface="Wingdings" panose="05000000000000000000" pitchFamily="2" charset="2"/>
              <a:buChar char="Ø"/>
            </a:pPr>
            <a:r>
              <a:rPr lang="en-US" altLang="en-US" sz="2400" dirty="0"/>
              <a:t>More users, new technologies, new applications, higher data rates</a:t>
            </a:r>
            <a:endParaRPr lang="en-US" sz="2400" dirty="0" smtClean="0"/>
          </a:p>
          <a:p>
            <a:pPr lvl="2"/>
            <a:endParaRPr lang="en-US" sz="2400"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91537" y="336885"/>
            <a:ext cx="1572494" cy="2407920"/>
          </a:xfrm>
          <a:prstGeom prst="rect">
            <a:avLst/>
          </a:prstGeom>
        </p:spPr>
      </p:pic>
    </p:spTree>
    <p:extLst>
      <p:ext uri="{BB962C8B-B14F-4D97-AF65-F5344CB8AC3E}">
        <p14:creationId xmlns:p14="http://schemas.microsoft.com/office/powerpoint/2010/main" val="39057976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580" y="121336"/>
            <a:ext cx="10515600" cy="963111"/>
          </a:xfrm>
        </p:spPr>
        <p:txBody>
          <a:bodyPr>
            <a:normAutofit/>
          </a:bodyPr>
          <a:lstStyle/>
          <a:p>
            <a:r>
              <a:rPr lang="en-US" sz="4400" b="1" dirty="0" smtClean="0">
                <a:solidFill>
                  <a:srgbClr val="002060"/>
                </a:solidFill>
              </a:rPr>
              <a:t>Radiocommunication standardization</a:t>
            </a:r>
            <a:endParaRPr lang="en-US" sz="4400" b="1" dirty="0">
              <a:solidFill>
                <a:srgbClr val="002060"/>
              </a:solidFill>
            </a:endParaRPr>
          </a:p>
        </p:txBody>
      </p:sp>
      <p:sp>
        <p:nvSpPr>
          <p:cNvPr id="3" name="Content Placeholder 2"/>
          <p:cNvSpPr>
            <a:spLocks noGrp="1"/>
          </p:cNvSpPr>
          <p:nvPr>
            <p:ph idx="1"/>
          </p:nvPr>
        </p:nvSpPr>
        <p:spPr>
          <a:xfrm>
            <a:off x="783657" y="1084447"/>
            <a:ext cx="10515600" cy="4622300"/>
          </a:xfrm>
        </p:spPr>
        <p:txBody>
          <a:bodyPr>
            <a:normAutofit fontScale="92500" lnSpcReduction="10000"/>
          </a:bodyPr>
          <a:lstStyle/>
          <a:p>
            <a:pPr marL="0" indent="0">
              <a:buNone/>
            </a:pPr>
            <a:r>
              <a:rPr lang="en-US" sz="3100" dirty="0" smtClean="0"/>
              <a:t>Radiocommunication Assembly 2015 - </a:t>
            </a:r>
            <a:r>
              <a:rPr lang="en-US" sz="3100" b="1" dirty="0"/>
              <a:t>26 to 30 October 2015</a:t>
            </a:r>
          </a:p>
          <a:p>
            <a:r>
              <a:rPr lang="en-US" sz="3100" dirty="0" smtClean="0"/>
              <a:t>Establish the </a:t>
            </a:r>
            <a:r>
              <a:rPr lang="en-US" sz="3100" dirty="0"/>
              <a:t>structure, </a:t>
            </a:r>
            <a:r>
              <a:rPr lang="en-US" sz="3100" dirty="0" err="1"/>
              <a:t>programme</a:t>
            </a:r>
            <a:r>
              <a:rPr lang="en-US" sz="3100" dirty="0"/>
              <a:t> and approval of radiocommunication </a:t>
            </a:r>
            <a:r>
              <a:rPr lang="en-US" sz="3100" dirty="0" smtClean="0"/>
              <a:t>studies for the 2015-2019 Study Period</a:t>
            </a:r>
          </a:p>
          <a:p>
            <a:endParaRPr lang="en-US" sz="3100" dirty="0"/>
          </a:p>
          <a:p>
            <a:pPr marL="0" indent="0" fontAlgn="base">
              <a:buNone/>
            </a:pPr>
            <a:r>
              <a:rPr lang="en-US" sz="3100" dirty="0" smtClean="0"/>
              <a:t>Develop Recommendations, Reports, Handbooks on:</a:t>
            </a:r>
          </a:p>
          <a:p>
            <a:pPr lvl="1" fontAlgn="base"/>
            <a:r>
              <a:rPr lang="en-US" sz="2700" dirty="0" smtClean="0"/>
              <a:t>Spectrum management -  e.g. frequency bands for short range devices</a:t>
            </a:r>
            <a:endParaRPr lang="en-US" sz="2700" dirty="0"/>
          </a:p>
          <a:p>
            <a:pPr lvl="1" fontAlgn="base"/>
            <a:r>
              <a:rPr lang="en-US" sz="2700" dirty="0" err="1" smtClean="0"/>
              <a:t>Radiowave</a:t>
            </a:r>
            <a:r>
              <a:rPr lang="en-US" sz="2700" dirty="0" smtClean="0"/>
              <a:t> </a:t>
            </a:r>
            <a:r>
              <a:rPr lang="en-US" sz="2700" dirty="0"/>
              <a:t>propagation</a:t>
            </a:r>
            <a:r>
              <a:rPr lang="en-US" sz="2700" dirty="0" smtClean="0"/>
              <a:t>​ -  e.g. propagation in bands &gt; 6 GHz</a:t>
            </a:r>
            <a:endParaRPr lang="en-US" sz="2700" dirty="0"/>
          </a:p>
          <a:p>
            <a:pPr lvl="1" fontAlgn="base"/>
            <a:r>
              <a:rPr lang="en-US" sz="2700" dirty="0" smtClean="0"/>
              <a:t>Satellite services -  e.g. IMT-2020</a:t>
            </a:r>
            <a:endParaRPr lang="en-US" sz="2700" dirty="0"/>
          </a:p>
          <a:p>
            <a:pPr lvl="1" fontAlgn="base"/>
            <a:r>
              <a:rPr lang="en-US" sz="2700" dirty="0" smtClean="0"/>
              <a:t>Terrestrial services – e.g. standards for satellite IMT</a:t>
            </a:r>
            <a:endParaRPr lang="en-US" sz="2700" dirty="0"/>
          </a:p>
          <a:p>
            <a:pPr lvl="1" fontAlgn="base"/>
            <a:r>
              <a:rPr lang="en-US" sz="2700" dirty="0" smtClean="0"/>
              <a:t>Broadcasting service - e.g. worldwide format for UHDTV</a:t>
            </a:r>
            <a:endParaRPr lang="en-US" sz="2700" dirty="0"/>
          </a:p>
          <a:p>
            <a:pPr lvl="1" fontAlgn="base"/>
            <a:r>
              <a:rPr lang="en-US" sz="2700" dirty="0" smtClean="0"/>
              <a:t>Science services – e.g. Earth exploration satellites for climate monitoring</a:t>
            </a:r>
            <a:endParaRPr lang="en-US" sz="2700" dirty="0"/>
          </a:p>
          <a:p>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51647" y="423512"/>
            <a:ext cx="1840687" cy="2603633"/>
          </a:xfrm>
          <a:prstGeom prst="rect">
            <a:avLst/>
          </a:prstGeom>
        </p:spPr>
      </p:pic>
    </p:spTree>
    <p:extLst>
      <p:ext uri="{BB962C8B-B14F-4D97-AF65-F5344CB8AC3E}">
        <p14:creationId xmlns:p14="http://schemas.microsoft.com/office/powerpoint/2010/main" val="98567042"/>
      </p:ext>
    </p:extLst>
  </p:cSld>
  <p:clrMapOvr>
    <a:masterClrMapping/>
  </p:clrMapOvr>
</p:sld>
</file>

<file path=ppt/theme/theme1.xml><?xml version="1.0" encoding="utf-8"?>
<a:theme xmlns:a="http://schemas.openxmlformats.org/drawingml/2006/main" name="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0EA5E92C6EE1243B079AB20ED224A18" ma:contentTypeVersion="1" ma:contentTypeDescription="Create a new document." ma:contentTypeScope="" ma:versionID="31ff32be69e0f8345351ffd07a333aab">
  <xsd:schema xmlns:xsd="http://www.w3.org/2001/XMLSchema" xmlns:xs="http://www.w3.org/2001/XMLSchema" xmlns:p="http://schemas.microsoft.com/office/2006/metadata/properties" xmlns:ns1="http://schemas.microsoft.com/sharepoint/v3" targetNamespace="http://schemas.microsoft.com/office/2006/metadata/properties" ma:root="true" ma:fieldsID="3d8b0b90613641d2007733df16481c6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F2C3527-6765-4920-8C65-1D7C817E5585}"/>
</file>

<file path=customXml/itemProps2.xml><?xml version="1.0" encoding="utf-8"?>
<ds:datastoreItem xmlns:ds="http://schemas.openxmlformats.org/officeDocument/2006/customXml" ds:itemID="{BBE9B659-C4AC-4937-97CD-B8624FBBF4D2}"/>
</file>

<file path=customXml/itemProps3.xml><?xml version="1.0" encoding="utf-8"?>
<ds:datastoreItem xmlns:ds="http://schemas.openxmlformats.org/officeDocument/2006/customXml" ds:itemID="{0025E2F0-A537-4337-A3E3-32201B88F6E3}"/>
</file>

<file path=docProps/app.xml><?xml version="1.0" encoding="utf-8"?>
<Properties xmlns="http://schemas.openxmlformats.org/officeDocument/2006/extended-properties" xmlns:vt="http://schemas.openxmlformats.org/officeDocument/2006/docPropsVTypes">
  <TotalTime>504</TotalTime>
  <Words>1106</Words>
  <Application>Microsoft Office PowerPoint</Application>
  <PresentationFormat>Widescreen</PresentationFormat>
  <Paragraphs>144</Paragraphs>
  <Slides>8</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맑은 고딕</vt:lpstr>
      <vt:lpstr>MS PGothic</vt:lpstr>
      <vt:lpstr>MS PGothic</vt:lpstr>
      <vt:lpstr>Arial</vt:lpstr>
      <vt:lpstr>Calibri</vt:lpstr>
      <vt:lpstr>Calibri Light</vt:lpstr>
      <vt:lpstr>Wingdings</vt:lpstr>
      <vt:lpstr>Office Theme</vt:lpstr>
      <vt:lpstr>PowerPoint Presentation</vt:lpstr>
      <vt:lpstr>ITU strategic priorities &amp; Connect 2020</vt:lpstr>
      <vt:lpstr>Connect 2020 Goals &amp; Targets</vt:lpstr>
      <vt:lpstr>PowerPoint Presentation</vt:lpstr>
      <vt:lpstr>PowerPoint Presentation</vt:lpstr>
      <vt:lpstr>PowerPoint Presentation</vt:lpstr>
      <vt:lpstr>International spectrum management</vt:lpstr>
      <vt:lpstr>Radiocommunication standardization</vt:lpstr>
    </vt:vector>
  </TitlesOfParts>
  <Company>ITU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Daily, Honora</dc:creator>
  <cp:lastModifiedBy>Author</cp:lastModifiedBy>
  <cp:revision>72</cp:revision>
  <cp:lastPrinted>2015-06-10T09:33:51Z</cp:lastPrinted>
  <dcterms:created xsi:type="dcterms:W3CDTF">2015-04-30T14:38:43Z</dcterms:created>
  <dcterms:modified xsi:type="dcterms:W3CDTF">2015-07-14T12:10:43Z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0x010100F0EA5E92C6EE1243B079AB20ED224A18</vt:lpwstr>
  </property>
</Properties>
</file>