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7" r:id="rId5"/>
    <p:sldId id="259" r:id="rId6"/>
    <p:sldId id="262" r:id="rId7"/>
    <p:sldId id="258" r:id="rId8"/>
    <p:sldId id="261" r:id="rId9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96" autoAdjust="0"/>
    <p:restoredTop sz="94660"/>
  </p:normalViewPr>
  <p:slideViewPr>
    <p:cSldViewPr snapToGrid="0">
      <p:cViewPr varScale="1">
        <p:scale>
          <a:sx n="55" d="100"/>
          <a:sy n="55" d="100"/>
        </p:scale>
        <p:origin x="96" y="4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3461510"/>
            <a:ext cx="2412460" cy="31420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40042" y="3107200"/>
            <a:ext cx="9144000" cy="1280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Priorities of IEEE-SA</a:t>
            </a:r>
          </a:p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Konstantinos Karachalios, Managing Director IEEE-SA</a:t>
            </a:r>
            <a:endParaRPr lang="en-US" b="1" dirty="0"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589832"/>
              </p:ext>
            </p:extLst>
          </p:nvPr>
        </p:nvGraphicFramePr>
        <p:xfrm>
          <a:off x="4019350" y="554555"/>
          <a:ext cx="7386587" cy="14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575590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GSC-19_014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IEEE-SA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Konstantinos Karachalios</a:t>
                      </a:r>
                      <a:endParaRPr lang="en-US" dirty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Nature, dynamics and Priorities of IEEE-SA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089526"/>
            <a:ext cx="10515600" cy="4622300"/>
          </a:xfrm>
        </p:spPr>
        <p:txBody>
          <a:bodyPr>
            <a:normAutofit/>
          </a:bodyPr>
          <a:lstStyle/>
          <a:p>
            <a:r>
              <a:rPr lang="en-US" dirty="0" smtClean="0"/>
              <a:t>IEEE-SA is not (merely) a consortium, it is not an industry body, </a:t>
            </a:r>
            <a:br>
              <a:rPr lang="en-US" dirty="0" smtClean="0"/>
            </a:br>
            <a:r>
              <a:rPr lang="en-US" dirty="0" smtClean="0"/>
              <a:t>it is not a stand alone organization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We are an organic part of IEEE</a:t>
            </a:r>
          </a:p>
          <a:p>
            <a:r>
              <a:rPr lang="en-US" dirty="0" smtClean="0"/>
              <a:t>A global, neutral, open and multi-faceted institution, a global democracy of technical experts, with a formidable reputation of technical excellence in vast areas of technology and science.  </a:t>
            </a:r>
          </a:p>
          <a:p>
            <a:r>
              <a:rPr lang="en-US" dirty="0" smtClean="0"/>
              <a:t>IEEE-SA’s Mission is:</a:t>
            </a:r>
          </a:p>
          <a:p>
            <a:pPr lvl="1"/>
            <a:r>
              <a:rPr lang="en-US" sz="2800" b="1" dirty="0" smtClean="0"/>
              <a:t>Advancing technology for the benefit of humanity </a:t>
            </a:r>
            <a:r>
              <a:rPr lang="en-US" sz="2800" dirty="0" smtClean="0"/>
              <a:t>by providing a globally open, inclusive, and transparent environment for market relevant, voluntary consensus standardization.</a:t>
            </a:r>
          </a:p>
        </p:txBody>
      </p:sp>
    </p:spTree>
    <p:extLst>
      <p:ext uri="{BB962C8B-B14F-4D97-AF65-F5344CB8AC3E}">
        <p14:creationId xmlns:p14="http://schemas.microsoft.com/office/powerpoint/2010/main" val="401467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main contribution to the global public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9566"/>
            <a:ext cx="10896600" cy="4407959"/>
          </a:xfrm>
        </p:spPr>
        <p:txBody>
          <a:bodyPr>
            <a:noAutofit/>
          </a:bodyPr>
          <a:lstStyle/>
          <a:p>
            <a:pPr marL="457200" lvl="1"/>
            <a:r>
              <a:rPr lang="en-US" sz="2800" dirty="0" smtClean="0"/>
              <a:t>Create </a:t>
            </a:r>
            <a:r>
              <a:rPr lang="en-US" sz="2800" dirty="0"/>
              <a:t>and maintain a globally-</a:t>
            </a:r>
            <a:r>
              <a:rPr lang="en-US" sz="2800" dirty="0" smtClean="0"/>
              <a:t>open, fair and </a:t>
            </a:r>
            <a:r>
              <a:rPr lang="en-US" sz="2800" dirty="0"/>
              <a:t>inclusive standardization </a:t>
            </a:r>
            <a:r>
              <a:rPr lang="en-US" sz="2800" dirty="0" smtClean="0"/>
              <a:t>ecosystem with clear rules and transparent processes </a:t>
            </a:r>
          </a:p>
          <a:p>
            <a:pPr marL="457200" lvl="1"/>
            <a:r>
              <a:rPr lang="en-US" sz="2800" dirty="0" smtClean="0"/>
              <a:t>Beyond technology excellence, increasing engagement at the interface between technology and policy</a:t>
            </a:r>
          </a:p>
          <a:p>
            <a:pPr marL="457200" lvl="1" indent="0">
              <a:buNone/>
            </a:pPr>
            <a:r>
              <a:rPr lang="en-US" sz="2800" dirty="0" smtClean="0"/>
              <a:t>Example: IEEE </a:t>
            </a:r>
            <a:r>
              <a:rPr lang="en-US" sz="2800" dirty="0"/>
              <a:t>Internet </a:t>
            </a:r>
            <a:r>
              <a:rPr lang="en-US" sz="2800" dirty="0" smtClean="0"/>
              <a:t>Initiative, aiming at restoring trust to the Internet by </a:t>
            </a:r>
            <a:r>
              <a:rPr lang="en-US" sz="2800" dirty="0"/>
              <a:t>c</a:t>
            </a:r>
            <a:r>
              <a:rPr lang="en-US" sz="2800" dirty="0" smtClean="0"/>
              <a:t>ontributing to establishment of trustworthy technologies and standards. -- Without consumers’ and citizen’s trust, promises of “smart x” will not materialize</a:t>
            </a:r>
          </a:p>
          <a:p>
            <a:pPr marL="457200" lvl="1"/>
            <a:r>
              <a:rPr lang="en-US" sz="2800" dirty="0" smtClean="0"/>
              <a:t>Offering/promoting programs to developing countries:</a:t>
            </a:r>
          </a:p>
          <a:p>
            <a:pPr marL="1771650" lvl="2"/>
            <a:r>
              <a:rPr lang="en-US" sz="2800" dirty="0" smtClean="0"/>
              <a:t>Special membership rates</a:t>
            </a:r>
          </a:p>
          <a:p>
            <a:pPr marL="1771650" lvl="2"/>
            <a:r>
              <a:rPr lang="en-US" sz="2800" dirty="0" smtClean="0"/>
              <a:t>Offer our standards for adoption at no charge</a:t>
            </a:r>
          </a:p>
          <a:p>
            <a:pPr marL="1771650" lvl="2"/>
            <a:r>
              <a:rPr lang="en-US" sz="2800" dirty="0" smtClean="0"/>
              <a:t>Education programs and fellowships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4947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IEEE-SA Top Strategic Goals</a:t>
            </a:r>
          </a:p>
          <a:p>
            <a:pPr lvl="1"/>
            <a:r>
              <a:rPr lang="en-US" sz="2800" dirty="0" smtClean="0"/>
              <a:t>Expand IEEE’s global presence</a:t>
            </a:r>
          </a:p>
          <a:p>
            <a:pPr lvl="1"/>
            <a:r>
              <a:rPr lang="en-US" sz="2800" dirty="0"/>
              <a:t>Continuously evolve the IEEE-SA processes and </a:t>
            </a:r>
            <a:r>
              <a:rPr lang="en-US" sz="2800" dirty="0" smtClean="0"/>
              <a:t>support, </a:t>
            </a:r>
            <a:r>
              <a:rPr lang="en-US" sz="2800" dirty="0"/>
              <a:t>resulting in globally used </a:t>
            </a:r>
            <a:r>
              <a:rPr lang="en-US" sz="2800" dirty="0" smtClean="0"/>
              <a:t>standards</a:t>
            </a:r>
          </a:p>
          <a:p>
            <a:pPr lvl="1"/>
            <a:r>
              <a:rPr lang="en-US" sz="2800" dirty="0"/>
              <a:t>Ensure IEEE-SA's Financial </a:t>
            </a:r>
            <a:r>
              <a:rPr lang="en-US" sz="2800" dirty="0" smtClean="0"/>
              <a:t>Sustainability</a:t>
            </a:r>
          </a:p>
          <a:p>
            <a:pPr lvl="1"/>
            <a:r>
              <a:rPr lang="en-US" sz="2800" dirty="0"/>
              <a:t>Be a Learning </a:t>
            </a:r>
            <a:r>
              <a:rPr lang="en-US" sz="2800" dirty="0" smtClean="0"/>
              <a:t>Community</a:t>
            </a:r>
          </a:p>
          <a:p>
            <a:pPr lvl="1"/>
            <a:endParaRPr lang="en-US" dirty="0"/>
          </a:p>
          <a:p>
            <a:r>
              <a:rPr lang="en-US" dirty="0" smtClean="0"/>
              <a:t>With increasing technological complexity and convergence, cooperation and coordination are critical</a:t>
            </a:r>
          </a:p>
        </p:txBody>
      </p:sp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B00Ss8z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3749" r="-63749"/>
          <a:stretch>
            <a:fillRect/>
          </a:stretch>
        </p:blipFill>
        <p:spPr/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207963"/>
            <a:ext cx="10515600" cy="963111"/>
          </a:xfrm>
        </p:spPr>
        <p:txBody>
          <a:bodyPr/>
          <a:lstStyle/>
          <a:p>
            <a:r>
              <a:rPr lang="en-US" dirty="0" smtClean="0"/>
              <a:t>A Member of Global Standards Collaboration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783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50998B4-B910-4A8C-9B6D-FE1F2018F6B0}"/>
</file>

<file path=customXml/itemProps2.xml><?xml version="1.0" encoding="utf-8"?>
<ds:datastoreItem xmlns:ds="http://schemas.openxmlformats.org/officeDocument/2006/customXml" ds:itemID="{0025E2F0-A537-4337-A3E3-32201B88F6E3}"/>
</file>

<file path=customXml/itemProps3.xml><?xml version="1.0" encoding="utf-8"?>
<ds:datastoreItem xmlns:ds="http://schemas.openxmlformats.org/officeDocument/2006/customXml" ds:itemID="{BBE9B659-C4AC-4937-97CD-B8624FBBF4D2}"/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197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Nature, dynamics and Priorities of IEEE-SA</vt:lpstr>
      <vt:lpstr>Our main contribution to the global public good</vt:lpstr>
      <vt:lpstr>Strategic Priorities</vt:lpstr>
      <vt:lpstr>A Member of Global Standards Collaboration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Daily, Honora</cp:lastModifiedBy>
  <cp:revision>57</cp:revision>
  <cp:lastPrinted>2015-06-10T09:33:51Z</cp:lastPrinted>
  <dcterms:created xsi:type="dcterms:W3CDTF">2015-04-30T14:38:43Z</dcterms:created>
  <dcterms:modified xsi:type="dcterms:W3CDTF">2015-07-14T15:01:41Z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