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273" r:id="rId6"/>
    <p:sldId id="272" r:id="rId7"/>
    <p:sldId id="258" r:id="rId8"/>
    <p:sldId id="259" r:id="rId9"/>
    <p:sldId id="260" r:id="rId10"/>
    <p:sldId id="261" r:id="rId11"/>
    <p:sldId id="270" r:id="rId12"/>
    <p:sldId id="269" r:id="rId13"/>
    <p:sldId id="262" r:id="rId14"/>
    <p:sldId id="265" r:id="rId15"/>
    <p:sldId id="276" r:id="rId16"/>
    <p:sldId id="277" r:id="rId17"/>
    <p:sldId id="279" r:id="rId18"/>
    <p:sldId id="271" r:id="rId19"/>
    <p:sldId id="266" r:id="rId20"/>
    <p:sldId id="267" r:id="rId21"/>
    <p:sldId id="268" r:id="rId22"/>
    <p:sldId id="264" r:id="rId23"/>
    <p:sldId id="280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4" autoAdjust="0"/>
    <p:restoredTop sz="94668" autoAdjust="0"/>
  </p:normalViewPr>
  <p:slideViewPr>
    <p:cSldViewPr snapToGrid="0">
      <p:cViewPr varScale="1">
        <p:scale>
          <a:sx n="61" d="100"/>
          <a:sy n="61" d="100"/>
        </p:scale>
        <p:origin x="78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631ED-E5BF-43FF-BB82-C210684F607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3741ED2-C2E6-47A2-8E4A-209F9BEBB907}">
      <dgm:prSet phldrT="[Text]"/>
      <dgm:spPr/>
      <dgm:t>
        <a:bodyPr/>
        <a:lstStyle/>
        <a:p>
          <a:r>
            <a:rPr lang="en-US" b="1" dirty="0" smtClean="0">
              <a:latin typeface="Helvetica Neue"/>
            </a:rPr>
            <a:t>Enterprise</a:t>
          </a:r>
          <a:endParaRPr lang="en-US" b="1" dirty="0">
            <a:latin typeface="Helvetica Neue"/>
          </a:endParaRPr>
        </a:p>
      </dgm:t>
    </dgm:pt>
    <dgm:pt modelId="{A0414CA6-654E-42E4-9294-BBC542F617D6}" type="parTrans" cxnId="{9AE8A5E1-1FEE-4AA1-B74D-ED6233BDCD43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2127383B-1679-47BB-88F5-D44139FEF233}" type="sibTrans" cxnId="{9AE8A5E1-1FEE-4AA1-B74D-ED6233BDCD43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607668A3-42E1-4026-BD8F-DB86D722EC66}">
      <dgm:prSet phldrT="[Text]"/>
      <dgm:spPr/>
      <dgm:t>
        <a:bodyPr/>
        <a:lstStyle/>
        <a:p>
          <a:r>
            <a:rPr lang="en-US" b="1" dirty="0" smtClean="0">
              <a:latin typeface="Helvetica Neue"/>
            </a:rPr>
            <a:t>Web Company</a:t>
          </a:r>
          <a:endParaRPr lang="en-US" b="1" dirty="0">
            <a:latin typeface="Helvetica Neue"/>
          </a:endParaRPr>
        </a:p>
      </dgm:t>
    </dgm:pt>
    <dgm:pt modelId="{700454E2-7C00-47D4-8897-B1D08F737344}" type="parTrans" cxnId="{99638EF9-3FEB-4DC8-95F2-F260A99B7048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464D6FA0-B216-464B-9A8E-3C524FE3B61A}" type="sibTrans" cxnId="{99638EF9-3FEB-4DC8-95F2-F260A99B7048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218871A4-790E-45D0-9305-36AC1E932B9C}">
      <dgm:prSet phldrT="[Text]"/>
      <dgm:spPr/>
      <dgm:t>
        <a:bodyPr/>
        <a:lstStyle/>
        <a:p>
          <a:r>
            <a:rPr lang="en-US" b="1" dirty="0" smtClean="0">
              <a:latin typeface="Helvetica Neue"/>
            </a:rPr>
            <a:t>Service Provider B</a:t>
          </a:r>
          <a:endParaRPr lang="en-US" b="1" dirty="0">
            <a:latin typeface="Helvetica Neue"/>
          </a:endParaRPr>
        </a:p>
      </dgm:t>
    </dgm:pt>
    <dgm:pt modelId="{ED31F413-C248-4B23-9965-E26F8B9C360D}" type="parTrans" cxnId="{FFC40E18-4656-4ECF-B76E-412A439FD469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70F49213-1F0E-4BEB-A151-5B4DCDD90E8F}" type="sibTrans" cxnId="{FFC40E18-4656-4ECF-B76E-412A439FD469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2718246E-D903-467D-8D3C-62AFCA1D4261}">
      <dgm:prSet phldrT="[Text]"/>
      <dgm:spPr/>
      <dgm:t>
        <a:bodyPr/>
        <a:lstStyle/>
        <a:p>
          <a:r>
            <a:rPr lang="en-US" b="1" dirty="0" smtClean="0">
              <a:latin typeface="Helvetica Neue"/>
            </a:rPr>
            <a:t>Service Provider A</a:t>
          </a:r>
          <a:endParaRPr lang="en-US" b="1" dirty="0">
            <a:latin typeface="Helvetica Neue"/>
          </a:endParaRPr>
        </a:p>
      </dgm:t>
    </dgm:pt>
    <dgm:pt modelId="{0FC88538-8709-4DA9-8943-99D196D569D9}" type="parTrans" cxnId="{3C7D3163-EADD-4FCE-88E7-06F45A36F656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3EB7FA4E-C252-475E-9FF5-B2DF50C91830}" type="sibTrans" cxnId="{3C7D3163-EADD-4FCE-88E7-06F45A36F656}">
      <dgm:prSet/>
      <dgm:spPr/>
      <dgm:t>
        <a:bodyPr/>
        <a:lstStyle/>
        <a:p>
          <a:endParaRPr lang="en-US" b="1">
            <a:latin typeface="Helvetica Neue"/>
          </a:endParaRPr>
        </a:p>
      </dgm:t>
    </dgm:pt>
    <dgm:pt modelId="{029DC4E7-FB05-4B90-8210-A5BE7FCDA50C}" type="pres">
      <dgm:prSet presAssocID="{C3E631ED-E5BF-43FF-BB82-C210684F6071}" presName="compositeShape" presStyleCnt="0">
        <dgm:presLayoutVars>
          <dgm:chMax val="7"/>
          <dgm:dir/>
          <dgm:resizeHandles val="exact"/>
        </dgm:presLayoutVars>
      </dgm:prSet>
      <dgm:spPr/>
    </dgm:pt>
    <dgm:pt modelId="{46772D5A-7F34-4637-8B1B-A15F2FFB6FF2}" type="pres">
      <dgm:prSet presAssocID="{53741ED2-C2E6-47A2-8E4A-209F9BEBB907}" presName="circ1" presStyleLbl="vennNode1" presStyleIdx="0" presStyleCnt="4" custLinFactNeighborX="-4600" custLinFactNeighborY="-71837"/>
      <dgm:spPr/>
      <dgm:t>
        <a:bodyPr/>
        <a:lstStyle/>
        <a:p>
          <a:endParaRPr lang="en-US"/>
        </a:p>
      </dgm:t>
    </dgm:pt>
    <dgm:pt modelId="{80B66416-AC40-4FAA-A695-AC6E0A75F6E9}" type="pres">
      <dgm:prSet presAssocID="{53741ED2-C2E6-47A2-8E4A-209F9BEBB90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397624-7F74-4118-BABB-D05315B944B1}" type="pres">
      <dgm:prSet presAssocID="{607668A3-42E1-4026-BD8F-DB86D722EC66}" presName="circ2" presStyleLbl="vennNode1" presStyleIdx="1" presStyleCnt="4"/>
      <dgm:spPr/>
      <dgm:t>
        <a:bodyPr/>
        <a:lstStyle/>
        <a:p>
          <a:endParaRPr lang="en-US"/>
        </a:p>
      </dgm:t>
    </dgm:pt>
    <dgm:pt modelId="{6CADC881-4F0C-43A3-8CE2-D760766A08F3}" type="pres">
      <dgm:prSet presAssocID="{607668A3-42E1-4026-BD8F-DB86D722EC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AF3BC-0924-47CE-A127-CAB7F07EF5CD}" type="pres">
      <dgm:prSet presAssocID="{218871A4-790E-45D0-9305-36AC1E932B9C}" presName="circ3" presStyleLbl="vennNode1" presStyleIdx="2" presStyleCnt="4"/>
      <dgm:spPr/>
      <dgm:t>
        <a:bodyPr/>
        <a:lstStyle/>
        <a:p>
          <a:endParaRPr lang="en-US"/>
        </a:p>
      </dgm:t>
    </dgm:pt>
    <dgm:pt modelId="{FAB9EF7A-EAA3-433E-B164-1ACD99C969D9}" type="pres">
      <dgm:prSet presAssocID="{218871A4-790E-45D0-9305-36AC1E932B9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0E834-6C0C-42C7-B4E8-EB5BF6BD62D8}" type="pres">
      <dgm:prSet presAssocID="{2718246E-D903-467D-8D3C-62AFCA1D4261}" presName="circ4" presStyleLbl="vennNode1" presStyleIdx="3" presStyleCnt="4"/>
      <dgm:spPr/>
      <dgm:t>
        <a:bodyPr/>
        <a:lstStyle/>
        <a:p>
          <a:endParaRPr lang="en-US"/>
        </a:p>
      </dgm:t>
    </dgm:pt>
    <dgm:pt modelId="{16A34AA4-3224-4441-AE44-0707BA8CB150}" type="pres">
      <dgm:prSet presAssocID="{2718246E-D903-467D-8D3C-62AFCA1D426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B2FAFD-28BA-424F-B39A-C6AF1EB9CA13}" type="presOf" srcId="{218871A4-790E-45D0-9305-36AC1E932B9C}" destId="{FAB9EF7A-EAA3-433E-B164-1ACD99C969D9}" srcOrd="1" destOrd="0" presId="urn:microsoft.com/office/officeart/2005/8/layout/venn1"/>
    <dgm:cxn modelId="{9F3C0288-5108-4D00-B8B1-583A43F8482D}" type="presOf" srcId="{2718246E-D903-467D-8D3C-62AFCA1D4261}" destId="{1D90E834-6C0C-42C7-B4E8-EB5BF6BD62D8}" srcOrd="0" destOrd="0" presId="urn:microsoft.com/office/officeart/2005/8/layout/venn1"/>
    <dgm:cxn modelId="{451868F2-95F1-4DF7-98BF-5045AC156BF2}" type="presOf" srcId="{53741ED2-C2E6-47A2-8E4A-209F9BEBB907}" destId="{46772D5A-7F34-4637-8B1B-A15F2FFB6FF2}" srcOrd="0" destOrd="0" presId="urn:microsoft.com/office/officeart/2005/8/layout/venn1"/>
    <dgm:cxn modelId="{EA377DBE-C639-4476-9C2C-13ECC683ACC3}" type="presOf" srcId="{2718246E-D903-467D-8D3C-62AFCA1D4261}" destId="{16A34AA4-3224-4441-AE44-0707BA8CB150}" srcOrd="1" destOrd="0" presId="urn:microsoft.com/office/officeart/2005/8/layout/venn1"/>
    <dgm:cxn modelId="{3C7D3163-EADD-4FCE-88E7-06F45A36F656}" srcId="{C3E631ED-E5BF-43FF-BB82-C210684F6071}" destId="{2718246E-D903-467D-8D3C-62AFCA1D4261}" srcOrd="3" destOrd="0" parTransId="{0FC88538-8709-4DA9-8943-99D196D569D9}" sibTransId="{3EB7FA4E-C252-475E-9FF5-B2DF50C91830}"/>
    <dgm:cxn modelId="{9AE8A5E1-1FEE-4AA1-B74D-ED6233BDCD43}" srcId="{C3E631ED-E5BF-43FF-BB82-C210684F6071}" destId="{53741ED2-C2E6-47A2-8E4A-209F9BEBB907}" srcOrd="0" destOrd="0" parTransId="{A0414CA6-654E-42E4-9294-BBC542F617D6}" sibTransId="{2127383B-1679-47BB-88F5-D44139FEF233}"/>
    <dgm:cxn modelId="{BCBCA778-0224-4706-BE37-04B15F13503E}" type="presOf" srcId="{C3E631ED-E5BF-43FF-BB82-C210684F6071}" destId="{029DC4E7-FB05-4B90-8210-A5BE7FCDA50C}" srcOrd="0" destOrd="0" presId="urn:microsoft.com/office/officeart/2005/8/layout/venn1"/>
    <dgm:cxn modelId="{FFC40E18-4656-4ECF-B76E-412A439FD469}" srcId="{C3E631ED-E5BF-43FF-BB82-C210684F6071}" destId="{218871A4-790E-45D0-9305-36AC1E932B9C}" srcOrd="2" destOrd="0" parTransId="{ED31F413-C248-4B23-9965-E26F8B9C360D}" sibTransId="{70F49213-1F0E-4BEB-A151-5B4DCDD90E8F}"/>
    <dgm:cxn modelId="{2CB62925-8243-47D1-9957-0576020A97F0}" type="presOf" srcId="{53741ED2-C2E6-47A2-8E4A-209F9BEBB907}" destId="{80B66416-AC40-4FAA-A695-AC6E0A75F6E9}" srcOrd="1" destOrd="0" presId="urn:microsoft.com/office/officeart/2005/8/layout/venn1"/>
    <dgm:cxn modelId="{862DFB32-AC35-4792-8BDE-36462D81B94B}" type="presOf" srcId="{607668A3-42E1-4026-BD8F-DB86D722EC66}" destId="{6CADC881-4F0C-43A3-8CE2-D760766A08F3}" srcOrd="1" destOrd="0" presId="urn:microsoft.com/office/officeart/2005/8/layout/venn1"/>
    <dgm:cxn modelId="{6611B214-2890-4A79-A852-01C18015B662}" type="presOf" srcId="{218871A4-790E-45D0-9305-36AC1E932B9C}" destId="{A6AAF3BC-0924-47CE-A127-CAB7F07EF5CD}" srcOrd="0" destOrd="0" presId="urn:microsoft.com/office/officeart/2005/8/layout/venn1"/>
    <dgm:cxn modelId="{99638EF9-3FEB-4DC8-95F2-F260A99B7048}" srcId="{C3E631ED-E5BF-43FF-BB82-C210684F6071}" destId="{607668A3-42E1-4026-BD8F-DB86D722EC66}" srcOrd="1" destOrd="0" parTransId="{700454E2-7C00-47D4-8897-B1D08F737344}" sibTransId="{464D6FA0-B216-464B-9A8E-3C524FE3B61A}"/>
    <dgm:cxn modelId="{C74E760A-F799-4F4C-882F-1849D66C02F8}" type="presOf" srcId="{607668A3-42E1-4026-BD8F-DB86D722EC66}" destId="{5D397624-7F74-4118-BABB-D05315B944B1}" srcOrd="0" destOrd="0" presId="urn:microsoft.com/office/officeart/2005/8/layout/venn1"/>
    <dgm:cxn modelId="{618CF658-6614-4700-8437-B43783B8B1D7}" type="presParOf" srcId="{029DC4E7-FB05-4B90-8210-A5BE7FCDA50C}" destId="{46772D5A-7F34-4637-8B1B-A15F2FFB6FF2}" srcOrd="0" destOrd="0" presId="urn:microsoft.com/office/officeart/2005/8/layout/venn1"/>
    <dgm:cxn modelId="{F21D643F-2E41-4E9C-B4DD-EB6EF07D3BB9}" type="presParOf" srcId="{029DC4E7-FB05-4B90-8210-A5BE7FCDA50C}" destId="{80B66416-AC40-4FAA-A695-AC6E0A75F6E9}" srcOrd="1" destOrd="0" presId="urn:microsoft.com/office/officeart/2005/8/layout/venn1"/>
    <dgm:cxn modelId="{534BA3D9-CD96-45CF-ACEC-0F21C983A277}" type="presParOf" srcId="{029DC4E7-FB05-4B90-8210-A5BE7FCDA50C}" destId="{5D397624-7F74-4118-BABB-D05315B944B1}" srcOrd="2" destOrd="0" presId="urn:microsoft.com/office/officeart/2005/8/layout/venn1"/>
    <dgm:cxn modelId="{DF4268BB-652C-480E-BDC1-609F60685E59}" type="presParOf" srcId="{029DC4E7-FB05-4B90-8210-A5BE7FCDA50C}" destId="{6CADC881-4F0C-43A3-8CE2-D760766A08F3}" srcOrd="3" destOrd="0" presId="urn:microsoft.com/office/officeart/2005/8/layout/venn1"/>
    <dgm:cxn modelId="{90F781DB-475D-40B7-8F9D-064313B01A20}" type="presParOf" srcId="{029DC4E7-FB05-4B90-8210-A5BE7FCDA50C}" destId="{A6AAF3BC-0924-47CE-A127-CAB7F07EF5CD}" srcOrd="4" destOrd="0" presId="urn:microsoft.com/office/officeart/2005/8/layout/venn1"/>
    <dgm:cxn modelId="{4849224F-BFCF-4D01-A695-51DE9A64E278}" type="presParOf" srcId="{029DC4E7-FB05-4B90-8210-A5BE7FCDA50C}" destId="{FAB9EF7A-EAA3-433E-B164-1ACD99C969D9}" srcOrd="5" destOrd="0" presId="urn:microsoft.com/office/officeart/2005/8/layout/venn1"/>
    <dgm:cxn modelId="{3EF646C1-0095-492B-933F-E76B4A2E32D6}" type="presParOf" srcId="{029DC4E7-FB05-4B90-8210-A5BE7FCDA50C}" destId="{1D90E834-6C0C-42C7-B4E8-EB5BF6BD62D8}" srcOrd="6" destOrd="0" presId="urn:microsoft.com/office/officeart/2005/8/layout/venn1"/>
    <dgm:cxn modelId="{CB89E585-1B33-4041-8FF6-FCEDFA00BBB1}" type="presParOf" srcId="{029DC4E7-FB05-4B90-8210-A5BE7FCDA50C}" destId="{16A34AA4-3224-4441-AE44-0707BA8CB150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0EBBCA-436E-4B1B-A049-A05C207744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DA3E68-F0EA-4D4F-8239-8E79D197C74A}">
      <dgm:prSet/>
      <dgm:spPr/>
      <dgm:t>
        <a:bodyPr/>
        <a:lstStyle/>
        <a:p>
          <a:pPr rtl="0"/>
          <a:r>
            <a:rPr lang="en-US" b="1" dirty="0" smtClean="0"/>
            <a:t>CYBERSECURITY </a:t>
          </a:r>
          <a:endParaRPr lang="en-US" dirty="0"/>
        </a:p>
      </dgm:t>
    </dgm:pt>
    <dgm:pt modelId="{F66D1B40-68E9-46A1-A860-3DB996A571CA}" type="parTrans" cxnId="{E68D6C5F-BF20-4B3B-ABD2-B05B2679D12D}">
      <dgm:prSet/>
      <dgm:spPr/>
      <dgm:t>
        <a:bodyPr/>
        <a:lstStyle/>
        <a:p>
          <a:endParaRPr lang="en-US"/>
        </a:p>
      </dgm:t>
    </dgm:pt>
    <dgm:pt modelId="{8407097F-2E41-4BE9-AB22-B1CFA6EDE932}" type="sibTrans" cxnId="{E68D6C5F-BF20-4B3B-ABD2-B05B2679D12D}">
      <dgm:prSet/>
      <dgm:spPr/>
      <dgm:t>
        <a:bodyPr/>
        <a:lstStyle/>
        <a:p>
          <a:endParaRPr lang="en-US"/>
        </a:p>
      </dgm:t>
    </dgm:pt>
    <dgm:pt modelId="{783FFAF8-8573-4015-8DB8-2C3F663370DD}">
      <dgm:prSet/>
      <dgm:spPr/>
      <dgm:t>
        <a:bodyPr/>
        <a:lstStyle/>
        <a:p>
          <a:pPr rtl="0"/>
          <a:r>
            <a:rPr lang="en-US" dirty="0" smtClean="0"/>
            <a:t>Identifying threat landscape</a:t>
          </a:r>
          <a:endParaRPr lang="en-US" dirty="0"/>
        </a:p>
      </dgm:t>
    </dgm:pt>
    <dgm:pt modelId="{C153DB1D-53C2-4D68-AF2C-659D10735F10}" type="parTrans" cxnId="{2118A0D1-7A7D-49A4-A0A4-BF3C6C691BAF}">
      <dgm:prSet/>
      <dgm:spPr/>
      <dgm:t>
        <a:bodyPr/>
        <a:lstStyle/>
        <a:p>
          <a:endParaRPr lang="en-US"/>
        </a:p>
      </dgm:t>
    </dgm:pt>
    <dgm:pt modelId="{8CDEECA3-C125-48BD-B623-677ED3A9592D}" type="sibTrans" cxnId="{2118A0D1-7A7D-49A4-A0A4-BF3C6C691BAF}">
      <dgm:prSet/>
      <dgm:spPr/>
      <dgm:t>
        <a:bodyPr/>
        <a:lstStyle/>
        <a:p>
          <a:endParaRPr lang="en-US"/>
        </a:p>
      </dgm:t>
    </dgm:pt>
    <dgm:pt modelId="{B5F4F5D5-7A84-4033-9D68-98C773297E5F}">
      <dgm:prSet/>
      <dgm:spPr/>
      <dgm:t>
        <a:bodyPr/>
        <a:lstStyle/>
        <a:p>
          <a:pPr rtl="0"/>
          <a:r>
            <a:rPr lang="en-US" b="1" dirty="0" smtClean="0"/>
            <a:t>EMGERGENCY SERVICES </a:t>
          </a:r>
          <a:endParaRPr lang="en-US" dirty="0"/>
        </a:p>
      </dgm:t>
    </dgm:pt>
    <dgm:pt modelId="{DFB23214-16BE-421A-A539-9106A8324F30}" type="parTrans" cxnId="{1540F6F4-C1FE-4E9B-AD03-D509AF56F9A3}">
      <dgm:prSet/>
      <dgm:spPr/>
      <dgm:t>
        <a:bodyPr/>
        <a:lstStyle/>
        <a:p>
          <a:endParaRPr lang="en-US"/>
        </a:p>
      </dgm:t>
    </dgm:pt>
    <dgm:pt modelId="{0EE98446-89A0-477C-971A-96465D4A9DBF}" type="sibTrans" cxnId="{1540F6F4-C1FE-4E9B-AD03-D509AF56F9A3}">
      <dgm:prSet/>
      <dgm:spPr/>
      <dgm:t>
        <a:bodyPr/>
        <a:lstStyle/>
        <a:p>
          <a:endParaRPr lang="en-US"/>
        </a:p>
      </dgm:t>
    </dgm:pt>
    <dgm:pt modelId="{30B61D64-9E9D-4C70-8A8A-29AE2B954C66}">
      <dgm:prSet/>
      <dgm:spPr/>
      <dgm:t>
        <a:bodyPr/>
        <a:lstStyle/>
        <a:p>
          <a:pPr rtl="0"/>
          <a:r>
            <a:rPr lang="en-US" smtClean="0"/>
            <a:t>Developing multiple solutions </a:t>
          </a:r>
          <a:endParaRPr lang="en-US"/>
        </a:p>
      </dgm:t>
    </dgm:pt>
    <dgm:pt modelId="{04D2DED5-8280-4E10-B8BE-DF55A1F36FEB}" type="parTrans" cxnId="{6B5CC94C-A7D6-4A07-980F-E0AE39E24DEF}">
      <dgm:prSet/>
      <dgm:spPr/>
      <dgm:t>
        <a:bodyPr/>
        <a:lstStyle/>
        <a:p>
          <a:endParaRPr lang="en-US"/>
        </a:p>
      </dgm:t>
    </dgm:pt>
    <dgm:pt modelId="{E6FB43A8-4B38-494C-AB0F-6190D1F851B8}" type="sibTrans" cxnId="{6B5CC94C-A7D6-4A07-980F-E0AE39E24DEF}">
      <dgm:prSet/>
      <dgm:spPr/>
      <dgm:t>
        <a:bodyPr/>
        <a:lstStyle/>
        <a:p>
          <a:endParaRPr lang="en-US"/>
        </a:p>
      </dgm:t>
    </dgm:pt>
    <dgm:pt modelId="{23E3A41A-452B-48DB-A352-66E691F58CF0}">
      <dgm:prSet/>
      <dgm:spPr/>
      <dgm:t>
        <a:bodyPr/>
        <a:lstStyle/>
        <a:p>
          <a:pPr rtl="0"/>
          <a:r>
            <a:rPr lang="en-US" smtClean="0"/>
            <a:t>See ATIS Critical Communications GSC-19 presentation </a:t>
          </a:r>
          <a:endParaRPr lang="en-US"/>
        </a:p>
      </dgm:t>
    </dgm:pt>
    <dgm:pt modelId="{7DD01DBA-A4C8-4B28-A54F-D835B4D52F91}" type="parTrans" cxnId="{2C6759B6-B21F-4A03-9D49-C18533580BB3}">
      <dgm:prSet/>
      <dgm:spPr/>
      <dgm:t>
        <a:bodyPr/>
        <a:lstStyle/>
        <a:p>
          <a:endParaRPr lang="en-US"/>
        </a:p>
      </dgm:t>
    </dgm:pt>
    <dgm:pt modelId="{1ECECDA8-FBBE-4EA5-91F2-9BF351C11C7A}" type="sibTrans" cxnId="{2C6759B6-B21F-4A03-9D49-C18533580BB3}">
      <dgm:prSet/>
      <dgm:spPr/>
      <dgm:t>
        <a:bodyPr/>
        <a:lstStyle/>
        <a:p>
          <a:endParaRPr lang="en-US"/>
        </a:p>
      </dgm:t>
    </dgm:pt>
    <dgm:pt modelId="{B79C3AD3-288A-4018-A950-A5798D154EE6}">
      <dgm:prSet/>
      <dgm:spPr/>
      <dgm:t>
        <a:bodyPr/>
        <a:lstStyle/>
        <a:p>
          <a:pPr rtl="0"/>
          <a:r>
            <a:rPr lang="en-US" b="1" dirty="0" smtClean="0"/>
            <a:t>oneM2M APP-ID REGISTRY </a:t>
          </a:r>
          <a:endParaRPr lang="en-US" dirty="0"/>
        </a:p>
      </dgm:t>
    </dgm:pt>
    <dgm:pt modelId="{69815D28-0F5F-4828-9FA3-4941E14777B6}" type="parTrans" cxnId="{268E9374-C5B5-45CD-A626-03B147B8C2A7}">
      <dgm:prSet/>
      <dgm:spPr/>
      <dgm:t>
        <a:bodyPr/>
        <a:lstStyle/>
        <a:p>
          <a:endParaRPr lang="en-US"/>
        </a:p>
      </dgm:t>
    </dgm:pt>
    <dgm:pt modelId="{986D256D-AB9F-4D44-B719-531E61732B78}" type="sibTrans" cxnId="{268E9374-C5B5-45CD-A626-03B147B8C2A7}">
      <dgm:prSet/>
      <dgm:spPr/>
      <dgm:t>
        <a:bodyPr/>
        <a:lstStyle/>
        <a:p>
          <a:endParaRPr lang="en-US"/>
        </a:p>
      </dgm:t>
    </dgm:pt>
    <dgm:pt modelId="{07C7B1BD-B816-4C96-BEFF-A564731A81E6}">
      <dgm:prSet/>
      <dgm:spPr/>
      <dgm:t>
        <a:bodyPr/>
        <a:lstStyle/>
        <a:p>
          <a:pPr rtl="0"/>
          <a:r>
            <a:rPr lang="en-US" smtClean="0"/>
            <a:t>Progressing development and industry awareness</a:t>
          </a:r>
          <a:endParaRPr lang="en-US"/>
        </a:p>
      </dgm:t>
    </dgm:pt>
    <dgm:pt modelId="{4F69489B-339C-47E2-8EA1-2D3777126F75}" type="parTrans" cxnId="{5F0687DD-E87F-4433-BDAD-ABEA15A9EFE2}">
      <dgm:prSet/>
      <dgm:spPr/>
      <dgm:t>
        <a:bodyPr/>
        <a:lstStyle/>
        <a:p>
          <a:endParaRPr lang="en-US"/>
        </a:p>
      </dgm:t>
    </dgm:pt>
    <dgm:pt modelId="{367DBDA1-E619-4DDC-A8AA-D05AD548A376}" type="sibTrans" cxnId="{5F0687DD-E87F-4433-BDAD-ABEA15A9EFE2}">
      <dgm:prSet/>
      <dgm:spPr/>
      <dgm:t>
        <a:bodyPr/>
        <a:lstStyle/>
        <a:p>
          <a:endParaRPr lang="en-US"/>
        </a:p>
      </dgm:t>
    </dgm:pt>
    <dgm:pt modelId="{A6EF23C9-AB4F-4122-A600-63C42F8DF7D7}">
      <dgm:prSet/>
      <dgm:spPr/>
      <dgm:t>
        <a:bodyPr/>
        <a:lstStyle/>
        <a:p>
          <a:pPr rtl="0"/>
          <a:r>
            <a:rPr lang="en-US" b="1" dirty="0" smtClean="0"/>
            <a:t>ALL-IP TRANSITION </a:t>
          </a:r>
          <a:endParaRPr lang="en-US" dirty="0"/>
        </a:p>
      </dgm:t>
    </dgm:pt>
    <dgm:pt modelId="{4E8F8F2C-241F-4918-8000-D1BA67807E6B}" type="parTrans" cxnId="{187CF6C0-27BD-44B7-B6FE-868ECCEC5775}">
      <dgm:prSet/>
      <dgm:spPr/>
      <dgm:t>
        <a:bodyPr/>
        <a:lstStyle/>
        <a:p>
          <a:endParaRPr lang="en-US"/>
        </a:p>
      </dgm:t>
    </dgm:pt>
    <dgm:pt modelId="{390DD97F-21DD-40C2-AD34-E59EDCDF4663}" type="sibTrans" cxnId="{187CF6C0-27BD-44B7-B6FE-868ECCEC5775}">
      <dgm:prSet/>
      <dgm:spPr/>
      <dgm:t>
        <a:bodyPr/>
        <a:lstStyle/>
        <a:p>
          <a:endParaRPr lang="en-US"/>
        </a:p>
      </dgm:t>
    </dgm:pt>
    <dgm:pt modelId="{99D4B26F-BBD1-4649-A259-890C714B111C}">
      <dgm:prSet/>
      <dgm:spPr/>
      <dgm:t>
        <a:bodyPr/>
        <a:lstStyle/>
        <a:p>
          <a:pPr rtl="0"/>
          <a:r>
            <a:rPr lang="en-US" smtClean="0"/>
            <a:t>Evaluating testbeds</a:t>
          </a:r>
          <a:endParaRPr lang="en-US"/>
        </a:p>
      </dgm:t>
    </dgm:pt>
    <dgm:pt modelId="{597FECF3-3D17-4EFB-9A24-3C312A1C3C1A}" type="parTrans" cxnId="{E36E5E8C-66FD-402B-8E0D-D6E923BA4E77}">
      <dgm:prSet/>
      <dgm:spPr/>
      <dgm:t>
        <a:bodyPr/>
        <a:lstStyle/>
        <a:p>
          <a:endParaRPr lang="en-US"/>
        </a:p>
      </dgm:t>
    </dgm:pt>
    <dgm:pt modelId="{FE59AE63-E79C-4831-BB62-FB8EAA7741D8}" type="sibTrans" cxnId="{E36E5E8C-66FD-402B-8E0D-D6E923BA4E77}">
      <dgm:prSet/>
      <dgm:spPr/>
      <dgm:t>
        <a:bodyPr/>
        <a:lstStyle/>
        <a:p>
          <a:endParaRPr lang="en-US"/>
        </a:p>
      </dgm:t>
    </dgm:pt>
    <dgm:pt modelId="{BE673E3C-4A2F-4500-A32D-6D156ED05E75}">
      <dgm:prSet/>
      <dgm:spPr/>
      <dgm:t>
        <a:bodyPr/>
        <a:lstStyle/>
        <a:p>
          <a:pPr rtl="0"/>
          <a:r>
            <a:rPr lang="en-US" dirty="0" smtClean="0"/>
            <a:t>Developing catalog of potential threat vectors </a:t>
          </a:r>
          <a:endParaRPr lang="en-US" dirty="0"/>
        </a:p>
      </dgm:t>
    </dgm:pt>
    <dgm:pt modelId="{A0F618C9-6809-42FD-B24B-32B84292FB21}" type="parTrans" cxnId="{E4CA7BEA-DBC5-4D8F-8E34-99F33C0CA26E}">
      <dgm:prSet/>
      <dgm:spPr/>
      <dgm:t>
        <a:bodyPr/>
        <a:lstStyle/>
        <a:p>
          <a:endParaRPr lang="en-US"/>
        </a:p>
      </dgm:t>
    </dgm:pt>
    <dgm:pt modelId="{5A6D53CE-7085-4DBF-A4F4-F61D49735B2B}" type="sibTrans" cxnId="{E4CA7BEA-DBC5-4D8F-8E34-99F33C0CA26E}">
      <dgm:prSet/>
      <dgm:spPr/>
      <dgm:t>
        <a:bodyPr/>
        <a:lstStyle/>
        <a:p>
          <a:endParaRPr lang="en-US"/>
        </a:p>
      </dgm:t>
    </dgm:pt>
    <dgm:pt modelId="{22BE1938-6111-4C61-A831-3F70EF8F6D0D}" type="pres">
      <dgm:prSet presAssocID="{E20EBBCA-436E-4B1B-A049-A05C207744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01645E-9693-4578-972D-F670F47DB489}" type="pres">
      <dgm:prSet presAssocID="{A1DA3E68-F0EA-4D4F-8239-8E79D197C74A}" presName="composite" presStyleCnt="0"/>
      <dgm:spPr/>
    </dgm:pt>
    <dgm:pt modelId="{7C7322E8-1950-4FDF-818B-A4D2C6B7E805}" type="pres">
      <dgm:prSet presAssocID="{A1DA3E68-F0EA-4D4F-8239-8E79D197C74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FD9E8-EB2F-45ED-A4CF-181AE7759BD0}" type="pres">
      <dgm:prSet presAssocID="{A1DA3E68-F0EA-4D4F-8239-8E79D197C74A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CEFFE-87B4-49DF-A0CA-0DCE7A91EE86}" type="pres">
      <dgm:prSet presAssocID="{8407097F-2E41-4BE9-AB22-B1CFA6EDE932}" presName="space" presStyleCnt="0"/>
      <dgm:spPr/>
    </dgm:pt>
    <dgm:pt modelId="{51D46805-A0B3-4C0D-B06F-2F5F2B804430}" type="pres">
      <dgm:prSet presAssocID="{B5F4F5D5-7A84-4033-9D68-98C773297E5F}" presName="composite" presStyleCnt="0"/>
      <dgm:spPr/>
    </dgm:pt>
    <dgm:pt modelId="{BA09A403-477A-4BB5-8BCB-0DE6B93E52C2}" type="pres">
      <dgm:prSet presAssocID="{B5F4F5D5-7A84-4033-9D68-98C773297E5F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29E51-A019-4390-89DE-0FB108EF1AA3}" type="pres">
      <dgm:prSet presAssocID="{B5F4F5D5-7A84-4033-9D68-98C773297E5F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80CE3-4C21-45AB-9DBC-442A5D33F91C}" type="pres">
      <dgm:prSet presAssocID="{0EE98446-89A0-477C-971A-96465D4A9DBF}" presName="space" presStyleCnt="0"/>
      <dgm:spPr/>
    </dgm:pt>
    <dgm:pt modelId="{6DE83CEF-EBBA-4783-B81A-0FF18280DCA2}" type="pres">
      <dgm:prSet presAssocID="{B79C3AD3-288A-4018-A950-A5798D154EE6}" presName="composite" presStyleCnt="0"/>
      <dgm:spPr/>
    </dgm:pt>
    <dgm:pt modelId="{D3C01DB5-D882-4E98-893A-F19EA71A2B03}" type="pres">
      <dgm:prSet presAssocID="{B79C3AD3-288A-4018-A950-A5798D154EE6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B7BEA-B275-4F54-B8C1-BEFAF1561395}" type="pres">
      <dgm:prSet presAssocID="{B79C3AD3-288A-4018-A950-A5798D154EE6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1EF4B-7E1A-4468-BD77-CE4F03F5EFB4}" type="pres">
      <dgm:prSet presAssocID="{986D256D-AB9F-4D44-B719-531E61732B78}" presName="space" presStyleCnt="0"/>
      <dgm:spPr/>
    </dgm:pt>
    <dgm:pt modelId="{2A3B2B7D-6B85-4B16-9947-DA8CFE6D59D9}" type="pres">
      <dgm:prSet presAssocID="{A6EF23C9-AB4F-4122-A600-63C42F8DF7D7}" presName="composite" presStyleCnt="0"/>
      <dgm:spPr/>
    </dgm:pt>
    <dgm:pt modelId="{D003CAF5-EC8B-462B-8C20-45172F45A68A}" type="pres">
      <dgm:prSet presAssocID="{A6EF23C9-AB4F-4122-A600-63C42F8DF7D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240879-94D2-490A-9F5A-88A5F2BB4BA2}" type="pres">
      <dgm:prSet presAssocID="{A6EF23C9-AB4F-4122-A600-63C42F8DF7D7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8E9374-C5B5-45CD-A626-03B147B8C2A7}" srcId="{E20EBBCA-436E-4B1B-A049-A05C207744A1}" destId="{B79C3AD3-288A-4018-A950-A5798D154EE6}" srcOrd="2" destOrd="0" parTransId="{69815D28-0F5F-4828-9FA3-4941E14777B6}" sibTransId="{986D256D-AB9F-4D44-B719-531E61732B78}"/>
    <dgm:cxn modelId="{8220020D-6B70-4318-A42F-2796B02AC270}" type="presOf" srcId="{BE673E3C-4A2F-4500-A32D-6D156ED05E75}" destId="{C5DFD9E8-EB2F-45ED-A4CF-181AE7759BD0}" srcOrd="0" destOrd="1" presId="urn:microsoft.com/office/officeart/2005/8/layout/hList1"/>
    <dgm:cxn modelId="{6B5CC94C-A7D6-4A07-980F-E0AE39E24DEF}" srcId="{B5F4F5D5-7A84-4033-9D68-98C773297E5F}" destId="{30B61D64-9E9D-4C70-8A8A-29AE2B954C66}" srcOrd="0" destOrd="0" parTransId="{04D2DED5-8280-4E10-B8BE-DF55A1F36FEB}" sibTransId="{E6FB43A8-4B38-494C-AB0F-6190D1F851B8}"/>
    <dgm:cxn modelId="{E4CA7BEA-DBC5-4D8F-8E34-99F33C0CA26E}" srcId="{A1DA3E68-F0EA-4D4F-8239-8E79D197C74A}" destId="{BE673E3C-4A2F-4500-A32D-6D156ED05E75}" srcOrd="1" destOrd="0" parTransId="{A0F618C9-6809-42FD-B24B-32B84292FB21}" sibTransId="{5A6D53CE-7085-4DBF-A4F4-F61D49735B2B}"/>
    <dgm:cxn modelId="{187CF6C0-27BD-44B7-B6FE-868ECCEC5775}" srcId="{E20EBBCA-436E-4B1B-A049-A05C207744A1}" destId="{A6EF23C9-AB4F-4122-A600-63C42F8DF7D7}" srcOrd="3" destOrd="0" parTransId="{4E8F8F2C-241F-4918-8000-D1BA67807E6B}" sibTransId="{390DD97F-21DD-40C2-AD34-E59EDCDF4663}"/>
    <dgm:cxn modelId="{45129A44-8D28-4457-B754-BE74772D503F}" type="presOf" srcId="{B5F4F5D5-7A84-4033-9D68-98C773297E5F}" destId="{BA09A403-477A-4BB5-8BCB-0DE6B93E52C2}" srcOrd="0" destOrd="0" presId="urn:microsoft.com/office/officeart/2005/8/layout/hList1"/>
    <dgm:cxn modelId="{1540F6F4-C1FE-4E9B-AD03-D509AF56F9A3}" srcId="{E20EBBCA-436E-4B1B-A049-A05C207744A1}" destId="{B5F4F5D5-7A84-4033-9D68-98C773297E5F}" srcOrd="1" destOrd="0" parTransId="{DFB23214-16BE-421A-A539-9106A8324F30}" sibTransId="{0EE98446-89A0-477C-971A-96465D4A9DBF}"/>
    <dgm:cxn modelId="{88D33717-FAF0-4B51-9FE3-D0046163BC7A}" type="presOf" srcId="{99D4B26F-BBD1-4649-A259-890C714B111C}" destId="{7E240879-94D2-490A-9F5A-88A5F2BB4BA2}" srcOrd="0" destOrd="0" presId="urn:microsoft.com/office/officeart/2005/8/layout/hList1"/>
    <dgm:cxn modelId="{B8459ABB-8217-4007-AF20-6582BFF94255}" type="presOf" srcId="{A6EF23C9-AB4F-4122-A600-63C42F8DF7D7}" destId="{D003CAF5-EC8B-462B-8C20-45172F45A68A}" srcOrd="0" destOrd="0" presId="urn:microsoft.com/office/officeart/2005/8/layout/hList1"/>
    <dgm:cxn modelId="{8B2F5FE5-F8DD-499A-9EF4-797AA7156EBD}" type="presOf" srcId="{07C7B1BD-B816-4C96-BEFF-A564731A81E6}" destId="{C3BB7BEA-B275-4F54-B8C1-BEFAF1561395}" srcOrd="0" destOrd="0" presId="urn:microsoft.com/office/officeart/2005/8/layout/hList1"/>
    <dgm:cxn modelId="{CE8A55D2-010C-4684-8325-55B2C823AC1C}" type="presOf" srcId="{23E3A41A-452B-48DB-A352-66E691F58CF0}" destId="{A0629E51-A019-4390-89DE-0FB108EF1AA3}" srcOrd="0" destOrd="1" presId="urn:microsoft.com/office/officeart/2005/8/layout/hList1"/>
    <dgm:cxn modelId="{2C6759B6-B21F-4A03-9D49-C18533580BB3}" srcId="{B5F4F5D5-7A84-4033-9D68-98C773297E5F}" destId="{23E3A41A-452B-48DB-A352-66E691F58CF0}" srcOrd="1" destOrd="0" parTransId="{7DD01DBA-A4C8-4B28-A54F-D835B4D52F91}" sibTransId="{1ECECDA8-FBBE-4EA5-91F2-9BF351C11C7A}"/>
    <dgm:cxn modelId="{E17B0964-1FC0-4171-9FCE-6F36379834C2}" type="presOf" srcId="{783FFAF8-8573-4015-8DB8-2C3F663370DD}" destId="{C5DFD9E8-EB2F-45ED-A4CF-181AE7759BD0}" srcOrd="0" destOrd="0" presId="urn:microsoft.com/office/officeart/2005/8/layout/hList1"/>
    <dgm:cxn modelId="{2118A0D1-7A7D-49A4-A0A4-BF3C6C691BAF}" srcId="{A1DA3E68-F0EA-4D4F-8239-8E79D197C74A}" destId="{783FFAF8-8573-4015-8DB8-2C3F663370DD}" srcOrd="0" destOrd="0" parTransId="{C153DB1D-53C2-4D68-AF2C-659D10735F10}" sibTransId="{8CDEECA3-C125-48BD-B623-677ED3A9592D}"/>
    <dgm:cxn modelId="{0DCBA16D-D892-41E0-BB19-AD97EA598838}" type="presOf" srcId="{A1DA3E68-F0EA-4D4F-8239-8E79D197C74A}" destId="{7C7322E8-1950-4FDF-818B-A4D2C6B7E805}" srcOrd="0" destOrd="0" presId="urn:microsoft.com/office/officeart/2005/8/layout/hList1"/>
    <dgm:cxn modelId="{E68D6C5F-BF20-4B3B-ABD2-B05B2679D12D}" srcId="{E20EBBCA-436E-4B1B-A049-A05C207744A1}" destId="{A1DA3E68-F0EA-4D4F-8239-8E79D197C74A}" srcOrd="0" destOrd="0" parTransId="{F66D1B40-68E9-46A1-A860-3DB996A571CA}" sibTransId="{8407097F-2E41-4BE9-AB22-B1CFA6EDE932}"/>
    <dgm:cxn modelId="{829ECDC4-7337-4BEA-BA0B-397BCF010A6F}" type="presOf" srcId="{E20EBBCA-436E-4B1B-A049-A05C207744A1}" destId="{22BE1938-6111-4C61-A831-3F70EF8F6D0D}" srcOrd="0" destOrd="0" presId="urn:microsoft.com/office/officeart/2005/8/layout/hList1"/>
    <dgm:cxn modelId="{C13CF30F-2450-42BE-A665-CE775F258319}" type="presOf" srcId="{B79C3AD3-288A-4018-A950-A5798D154EE6}" destId="{D3C01DB5-D882-4E98-893A-F19EA71A2B03}" srcOrd="0" destOrd="0" presId="urn:microsoft.com/office/officeart/2005/8/layout/hList1"/>
    <dgm:cxn modelId="{5F0687DD-E87F-4433-BDAD-ABEA15A9EFE2}" srcId="{B79C3AD3-288A-4018-A950-A5798D154EE6}" destId="{07C7B1BD-B816-4C96-BEFF-A564731A81E6}" srcOrd="0" destOrd="0" parTransId="{4F69489B-339C-47E2-8EA1-2D3777126F75}" sibTransId="{367DBDA1-E619-4DDC-A8AA-D05AD548A376}"/>
    <dgm:cxn modelId="{5694A343-36B6-4F01-A18B-F9BA81552AC3}" type="presOf" srcId="{30B61D64-9E9D-4C70-8A8A-29AE2B954C66}" destId="{A0629E51-A019-4390-89DE-0FB108EF1AA3}" srcOrd="0" destOrd="0" presId="urn:microsoft.com/office/officeart/2005/8/layout/hList1"/>
    <dgm:cxn modelId="{E36E5E8C-66FD-402B-8E0D-D6E923BA4E77}" srcId="{A6EF23C9-AB4F-4122-A600-63C42F8DF7D7}" destId="{99D4B26F-BBD1-4649-A259-890C714B111C}" srcOrd="0" destOrd="0" parTransId="{597FECF3-3D17-4EFB-9A24-3C312A1C3C1A}" sibTransId="{FE59AE63-E79C-4831-BB62-FB8EAA7741D8}"/>
    <dgm:cxn modelId="{96D7F62A-16C7-4ED8-A8E8-1836C68FF4E5}" type="presParOf" srcId="{22BE1938-6111-4C61-A831-3F70EF8F6D0D}" destId="{F401645E-9693-4578-972D-F670F47DB489}" srcOrd="0" destOrd="0" presId="urn:microsoft.com/office/officeart/2005/8/layout/hList1"/>
    <dgm:cxn modelId="{AE3ECB83-F6A2-4839-8FE5-1ACA5BE6BBFA}" type="presParOf" srcId="{F401645E-9693-4578-972D-F670F47DB489}" destId="{7C7322E8-1950-4FDF-818B-A4D2C6B7E805}" srcOrd="0" destOrd="0" presId="urn:microsoft.com/office/officeart/2005/8/layout/hList1"/>
    <dgm:cxn modelId="{E5C4AA31-05AE-4EDE-9296-00A7A18D36E2}" type="presParOf" srcId="{F401645E-9693-4578-972D-F670F47DB489}" destId="{C5DFD9E8-EB2F-45ED-A4CF-181AE7759BD0}" srcOrd="1" destOrd="0" presId="urn:microsoft.com/office/officeart/2005/8/layout/hList1"/>
    <dgm:cxn modelId="{351E6181-2005-4644-8953-92174FE9C453}" type="presParOf" srcId="{22BE1938-6111-4C61-A831-3F70EF8F6D0D}" destId="{C13CEFFE-87B4-49DF-A0CA-0DCE7A91EE86}" srcOrd="1" destOrd="0" presId="urn:microsoft.com/office/officeart/2005/8/layout/hList1"/>
    <dgm:cxn modelId="{EE23B242-DDA3-4FA2-A3AF-2F757365A198}" type="presParOf" srcId="{22BE1938-6111-4C61-A831-3F70EF8F6D0D}" destId="{51D46805-A0B3-4C0D-B06F-2F5F2B804430}" srcOrd="2" destOrd="0" presId="urn:microsoft.com/office/officeart/2005/8/layout/hList1"/>
    <dgm:cxn modelId="{56E12EDB-2242-46C9-927B-FC192A902C6C}" type="presParOf" srcId="{51D46805-A0B3-4C0D-B06F-2F5F2B804430}" destId="{BA09A403-477A-4BB5-8BCB-0DE6B93E52C2}" srcOrd="0" destOrd="0" presId="urn:microsoft.com/office/officeart/2005/8/layout/hList1"/>
    <dgm:cxn modelId="{1E30E2D4-9FA9-472D-BF98-68D6E062C83C}" type="presParOf" srcId="{51D46805-A0B3-4C0D-B06F-2F5F2B804430}" destId="{A0629E51-A019-4390-89DE-0FB108EF1AA3}" srcOrd="1" destOrd="0" presId="urn:microsoft.com/office/officeart/2005/8/layout/hList1"/>
    <dgm:cxn modelId="{5C0EB46B-8994-402C-990D-3CC091294D34}" type="presParOf" srcId="{22BE1938-6111-4C61-A831-3F70EF8F6D0D}" destId="{3C480CE3-4C21-45AB-9DBC-442A5D33F91C}" srcOrd="3" destOrd="0" presId="urn:microsoft.com/office/officeart/2005/8/layout/hList1"/>
    <dgm:cxn modelId="{F61E05FD-6BB5-496E-9150-FAF81B914916}" type="presParOf" srcId="{22BE1938-6111-4C61-A831-3F70EF8F6D0D}" destId="{6DE83CEF-EBBA-4783-B81A-0FF18280DCA2}" srcOrd="4" destOrd="0" presId="urn:microsoft.com/office/officeart/2005/8/layout/hList1"/>
    <dgm:cxn modelId="{BA63633F-4BF1-4377-8CC1-D165B81CD5D4}" type="presParOf" srcId="{6DE83CEF-EBBA-4783-B81A-0FF18280DCA2}" destId="{D3C01DB5-D882-4E98-893A-F19EA71A2B03}" srcOrd="0" destOrd="0" presId="urn:microsoft.com/office/officeart/2005/8/layout/hList1"/>
    <dgm:cxn modelId="{A4A3A328-C1AC-45EE-81D5-66E87426EDAE}" type="presParOf" srcId="{6DE83CEF-EBBA-4783-B81A-0FF18280DCA2}" destId="{C3BB7BEA-B275-4F54-B8C1-BEFAF1561395}" srcOrd="1" destOrd="0" presId="urn:microsoft.com/office/officeart/2005/8/layout/hList1"/>
    <dgm:cxn modelId="{45766947-1387-4CEB-98E1-0732B06FCBE4}" type="presParOf" srcId="{22BE1938-6111-4C61-A831-3F70EF8F6D0D}" destId="{C411EF4B-7E1A-4468-BD77-CE4F03F5EFB4}" srcOrd="5" destOrd="0" presId="urn:microsoft.com/office/officeart/2005/8/layout/hList1"/>
    <dgm:cxn modelId="{248076D0-5B1F-4166-9A0E-8F7E416C5540}" type="presParOf" srcId="{22BE1938-6111-4C61-A831-3F70EF8F6D0D}" destId="{2A3B2B7D-6B85-4B16-9947-DA8CFE6D59D9}" srcOrd="6" destOrd="0" presId="urn:microsoft.com/office/officeart/2005/8/layout/hList1"/>
    <dgm:cxn modelId="{92626DF4-91C1-4901-A87F-2A05C17AB8EC}" type="presParOf" srcId="{2A3B2B7D-6B85-4B16-9947-DA8CFE6D59D9}" destId="{D003CAF5-EC8B-462B-8C20-45172F45A68A}" srcOrd="0" destOrd="0" presId="urn:microsoft.com/office/officeart/2005/8/layout/hList1"/>
    <dgm:cxn modelId="{D95FAE87-5147-48A8-92FF-0ECFA36D5C27}" type="presParOf" srcId="{2A3B2B7D-6B85-4B16-9947-DA8CFE6D59D9}" destId="{7E240879-94D2-490A-9F5A-88A5F2BB4B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58EAF3-E847-4272-9E31-6A48AA31192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715008-8AC2-48E5-9580-AD098B5595F5}">
      <dgm:prSet phldrT="[Text]" custT="1"/>
      <dgm:spPr>
        <a:xfrm>
          <a:off x="411480" y="1005336"/>
          <a:ext cx="5760720" cy="354240"/>
        </a:xfrm>
        <a:solidFill>
          <a:srgbClr val="FF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n-ea"/>
              <a:cs typeface="+mn-cs"/>
            </a:rPr>
            <a:t>Architecture and Services</a:t>
          </a:r>
          <a:endParaRPr lang="en-US" sz="18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/>
            <a:ea typeface="+mn-ea"/>
            <a:cs typeface="+mn-cs"/>
          </a:endParaRPr>
        </a:p>
      </dgm:t>
    </dgm:pt>
    <dgm:pt modelId="{8122DAD0-6D92-43BC-B454-6059082EA28A}" type="parTrans" cxnId="{B3A3B4EE-A169-40A1-AF55-5D3254FBBB7A}">
      <dgm:prSet/>
      <dgm:spPr/>
      <dgm:t>
        <a:bodyPr/>
        <a:lstStyle/>
        <a:p>
          <a:endParaRPr lang="en-US"/>
        </a:p>
      </dgm:t>
    </dgm:pt>
    <dgm:pt modelId="{792EE4D1-EF38-470D-838A-D1BCF5999014}" type="sibTrans" cxnId="{B3A3B4EE-A169-40A1-AF55-5D3254FBBB7A}">
      <dgm:prSet/>
      <dgm:spPr/>
      <dgm:t>
        <a:bodyPr/>
        <a:lstStyle/>
        <a:p>
          <a:endParaRPr lang="en-US"/>
        </a:p>
      </dgm:t>
    </dgm:pt>
    <dgm:pt modelId="{19AAFE09-3FF0-466A-95C1-735B19B74F56}">
      <dgm:prSet phldrT="[Text]" custT="1"/>
      <dgm:spPr>
        <a:xfrm>
          <a:off x="411480" y="2305655"/>
          <a:ext cx="5760720" cy="354240"/>
        </a:xfrm>
        <a:solidFill>
          <a:srgbClr val="0070C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n-ea"/>
              <a:cs typeface="+mn-cs"/>
            </a:rPr>
            <a:t>Information Infrastructure</a:t>
          </a:r>
          <a:endParaRPr lang="en-US" sz="18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/>
            <a:ea typeface="+mn-ea"/>
            <a:cs typeface="+mn-cs"/>
          </a:endParaRPr>
        </a:p>
      </dgm:t>
    </dgm:pt>
    <dgm:pt modelId="{C32AC4DC-B6C9-46DE-94DB-6563DCE1EE36}" type="parTrans" cxnId="{F09465B2-8197-4498-8B94-2FC628F69DDB}">
      <dgm:prSet/>
      <dgm:spPr/>
      <dgm:t>
        <a:bodyPr/>
        <a:lstStyle/>
        <a:p>
          <a:endParaRPr lang="en-US"/>
        </a:p>
      </dgm:t>
    </dgm:pt>
    <dgm:pt modelId="{08661D59-8AFD-4381-A1B2-4D0EF5D16A2C}" type="sibTrans" cxnId="{F09465B2-8197-4498-8B94-2FC628F69DDB}">
      <dgm:prSet/>
      <dgm:spPr/>
      <dgm:t>
        <a:bodyPr/>
        <a:lstStyle/>
        <a:p>
          <a:endParaRPr lang="en-US"/>
        </a:p>
      </dgm:t>
    </dgm:pt>
    <dgm:pt modelId="{91BE69F4-CDA4-4756-A80E-013863B8D91F}">
      <dgm:prSet phldrT="[Text]" custT="1"/>
      <dgm:spPr>
        <a:xfrm>
          <a:off x="411480" y="3605976"/>
          <a:ext cx="5760720" cy="354240"/>
        </a:xfr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n-ea"/>
              <a:cs typeface="+mn-cs"/>
            </a:rPr>
            <a:t>Operational Excellence</a:t>
          </a:r>
          <a:endParaRPr lang="en-US" sz="1800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/>
            <a:ea typeface="+mn-ea"/>
            <a:cs typeface="+mn-cs"/>
          </a:endParaRPr>
        </a:p>
      </dgm:t>
    </dgm:pt>
    <dgm:pt modelId="{29B351FC-D200-49D9-8AC6-00E8F9D359A3}" type="parTrans" cxnId="{C0229CDE-5FB7-4A40-9540-D76535542C22}">
      <dgm:prSet/>
      <dgm:spPr/>
      <dgm:t>
        <a:bodyPr/>
        <a:lstStyle/>
        <a:p>
          <a:endParaRPr lang="en-US"/>
        </a:p>
      </dgm:t>
    </dgm:pt>
    <dgm:pt modelId="{1A27A123-32A9-4BAB-A0BB-DB83239E1D97}" type="sibTrans" cxnId="{C0229CDE-5FB7-4A40-9540-D76535542C22}">
      <dgm:prSet/>
      <dgm:spPr/>
      <dgm:t>
        <a:bodyPr/>
        <a:lstStyle/>
        <a:p>
          <a:endParaRPr lang="en-US"/>
        </a:p>
      </dgm:t>
    </dgm:pt>
    <dgm:pt modelId="{A1BC5D2D-B301-4E83-880B-CBB44D902645}">
      <dgm:prSet phldrT="[Text]"/>
      <dgm:spPr>
        <a:xfrm>
          <a:off x="0" y="118245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Wireless, Fixed, and Cable Architecture and Interconnection (IP-NNI)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447292DA-C70A-423C-BC50-8FDBCA79B7B3}" type="parTrans" cxnId="{96695AED-6374-4DE4-A9DE-54BE9D7DC80C}">
      <dgm:prSet/>
      <dgm:spPr/>
      <dgm:t>
        <a:bodyPr/>
        <a:lstStyle/>
        <a:p>
          <a:endParaRPr lang="en-US"/>
        </a:p>
      </dgm:t>
    </dgm:pt>
    <dgm:pt modelId="{869DD778-9C81-4536-ADF4-89AE526F741A}" type="sibTrans" cxnId="{96695AED-6374-4DE4-A9DE-54BE9D7DC80C}">
      <dgm:prSet/>
      <dgm:spPr/>
      <dgm:t>
        <a:bodyPr/>
        <a:lstStyle/>
        <a:p>
          <a:endParaRPr lang="en-US"/>
        </a:p>
      </dgm:t>
    </dgm:pt>
    <dgm:pt modelId="{04D4A43B-C05A-461B-B9BD-3541580B3E51}">
      <dgm:prSet phldrT="[Text]"/>
      <dgm:spPr>
        <a:xfrm>
          <a:off x="0" y="118245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Emergency Services (including Multimedia and SMS)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554D0EFD-4E2A-42C6-969F-54CCCF493F09}" type="parTrans" cxnId="{971E74AE-DE42-4771-920C-FB56AB2CFB10}">
      <dgm:prSet/>
      <dgm:spPr/>
      <dgm:t>
        <a:bodyPr/>
        <a:lstStyle/>
        <a:p>
          <a:endParaRPr lang="en-US"/>
        </a:p>
      </dgm:t>
    </dgm:pt>
    <dgm:pt modelId="{A86F37BC-1EEE-4C1C-AC6D-B29013CBCD7E}" type="sibTrans" cxnId="{971E74AE-DE42-4771-920C-FB56AB2CFB10}">
      <dgm:prSet/>
      <dgm:spPr/>
      <dgm:t>
        <a:bodyPr/>
        <a:lstStyle/>
        <a:p>
          <a:endParaRPr lang="en-US"/>
        </a:p>
      </dgm:t>
    </dgm:pt>
    <dgm:pt modelId="{C9D7BBAE-F6FD-4417-8432-FE336AA4F58C}">
      <dgm:prSet phldrT="[Text]"/>
      <dgm:spPr>
        <a:xfrm>
          <a:off x="0" y="118245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Lawful Intercept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64892AD5-BE1E-4D15-8AD3-B00C90C61C07}" type="parTrans" cxnId="{6D2ED8F7-5EB8-4BA3-B9E7-A099974A8F5F}">
      <dgm:prSet/>
      <dgm:spPr/>
      <dgm:t>
        <a:bodyPr/>
        <a:lstStyle/>
        <a:p>
          <a:endParaRPr lang="en-US"/>
        </a:p>
      </dgm:t>
    </dgm:pt>
    <dgm:pt modelId="{07F093CC-2B97-401B-93EA-E26470DECF69}" type="sibTrans" cxnId="{6D2ED8F7-5EB8-4BA3-B9E7-A099974A8F5F}">
      <dgm:prSet/>
      <dgm:spPr/>
      <dgm:t>
        <a:bodyPr/>
        <a:lstStyle/>
        <a:p>
          <a:endParaRPr lang="en-US"/>
        </a:p>
      </dgm:t>
    </dgm:pt>
    <dgm:pt modelId="{84D417A3-EE72-402C-BA5A-164A0EDD7DAD}">
      <dgm:prSet phldrT="[Text]"/>
      <dgm:spPr>
        <a:xfrm>
          <a:off x="0" y="248277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Telephone Numbering Evolution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959C78A8-AFE6-4697-986E-06FED447C205}" type="parTrans" cxnId="{5564C88F-37A2-406C-A4E8-B6F72436A410}">
      <dgm:prSet/>
      <dgm:spPr/>
      <dgm:t>
        <a:bodyPr/>
        <a:lstStyle/>
        <a:p>
          <a:endParaRPr lang="en-US"/>
        </a:p>
      </dgm:t>
    </dgm:pt>
    <dgm:pt modelId="{39B33701-3A14-4E84-BEBE-292A9D446359}" type="sibTrans" cxnId="{5564C88F-37A2-406C-A4E8-B6F72436A410}">
      <dgm:prSet/>
      <dgm:spPr/>
      <dgm:t>
        <a:bodyPr/>
        <a:lstStyle/>
        <a:p>
          <a:endParaRPr lang="en-US"/>
        </a:p>
      </dgm:t>
    </dgm:pt>
    <dgm:pt modelId="{DC110C10-85ED-4463-BE08-E7CDAB4C5C79}">
      <dgm:prSet phldrT="[Text]"/>
      <dgm:spPr>
        <a:xfrm>
          <a:off x="0" y="248277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Inventory Management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8339062B-784B-429C-8486-177E3DB782F1}" type="parTrans" cxnId="{7D2387AA-3A4B-41FA-86CD-B76D9CCEBAB9}">
      <dgm:prSet/>
      <dgm:spPr/>
      <dgm:t>
        <a:bodyPr/>
        <a:lstStyle/>
        <a:p>
          <a:endParaRPr lang="en-US"/>
        </a:p>
      </dgm:t>
    </dgm:pt>
    <dgm:pt modelId="{3C648585-6489-47E8-91A8-6AC3C77ABD6D}" type="sibTrans" cxnId="{7D2387AA-3A4B-41FA-86CD-B76D9CCEBAB9}">
      <dgm:prSet/>
      <dgm:spPr/>
      <dgm:t>
        <a:bodyPr/>
        <a:lstStyle/>
        <a:p>
          <a:endParaRPr lang="en-US"/>
        </a:p>
      </dgm:t>
    </dgm:pt>
    <dgm:pt modelId="{E50BFF7D-D8DA-4328-B4E6-28AADF7EC19F}">
      <dgm:prSet phldrT="[Text]"/>
      <dgm:spPr>
        <a:xfrm>
          <a:off x="0" y="248277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Inter-provider Ordering and Billing 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E1138891-69C8-4B1B-ADEB-0983FFB06821}" type="parTrans" cxnId="{EA2803EB-3191-40C6-ACFB-C7DAAFCF3743}">
      <dgm:prSet/>
      <dgm:spPr/>
      <dgm:t>
        <a:bodyPr/>
        <a:lstStyle/>
        <a:p>
          <a:endParaRPr lang="en-US"/>
        </a:p>
      </dgm:t>
    </dgm:pt>
    <dgm:pt modelId="{D19503C7-D71F-402D-9F0C-46D65E345C7E}" type="sibTrans" cxnId="{EA2803EB-3191-40C6-ACFB-C7DAAFCF3743}">
      <dgm:prSet/>
      <dgm:spPr/>
      <dgm:t>
        <a:bodyPr/>
        <a:lstStyle/>
        <a:p>
          <a:endParaRPr lang="en-US"/>
        </a:p>
      </dgm:t>
    </dgm:pt>
    <dgm:pt modelId="{70249F77-6F6A-4DD6-B96A-435B18C0E7E4}">
      <dgm:prSet phldrT="[Text]"/>
      <dgm:spPr>
        <a:xfrm>
          <a:off x="0" y="248277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SMS/800 Number Administration and Evolution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AF646557-6EB8-41B8-8FCA-A03B6E1CD228}" type="parTrans" cxnId="{44912C66-4CB2-4C29-8A83-A48A8285A221}">
      <dgm:prSet/>
      <dgm:spPr/>
      <dgm:t>
        <a:bodyPr/>
        <a:lstStyle/>
        <a:p>
          <a:endParaRPr lang="en-US"/>
        </a:p>
      </dgm:t>
    </dgm:pt>
    <dgm:pt modelId="{35A8DA01-8EDC-4767-A4A8-2598AEA1DB5E}" type="sibTrans" cxnId="{44912C66-4CB2-4C29-8A83-A48A8285A221}">
      <dgm:prSet/>
      <dgm:spPr/>
      <dgm:t>
        <a:bodyPr/>
        <a:lstStyle/>
        <a:p>
          <a:endParaRPr lang="en-US"/>
        </a:p>
      </dgm:t>
    </dgm:pt>
    <dgm:pt modelId="{379D6B5D-F8F8-4604-9818-F273328158FB}">
      <dgm:prSet phldrT="[Text]"/>
      <dgm:spPr>
        <a:xfrm>
          <a:off x="0" y="3783096"/>
          <a:ext cx="8229600" cy="869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Next Generation Interconnection and Interoperability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2D31751A-E66D-469C-9C70-68FA7AD467C4}" type="parTrans" cxnId="{4B34C54A-DB0E-4177-87CA-303252521FFB}">
      <dgm:prSet/>
      <dgm:spPr/>
      <dgm:t>
        <a:bodyPr/>
        <a:lstStyle/>
        <a:p>
          <a:endParaRPr lang="en-US"/>
        </a:p>
      </dgm:t>
    </dgm:pt>
    <dgm:pt modelId="{472F441A-DF56-4A3D-8C76-E3275C866767}" type="sibTrans" cxnId="{4B34C54A-DB0E-4177-87CA-303252521FFB}">
      <dgm:prSet/>
      <dgm:spPr/>
      <dgm:t>
        <a:bodyPr/>
        <a:lstStyle/>
        <a:p>
          <a:endParaRPr lang="en-US"/>
        </a:p>
      </dgm:t>
    </dgm:pt>
    <dgm:pt modelId="{64A6C45A-3EA3-48CB-B0DF-5FCAD903356A}">
      <dgm:prSet phldrT="[Text]"/>
      <dgm:spPr>
        <a:xfrm>
          <a:off x="0" y="3783096"/>
          <a:ext cx="8229600" cy="869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Network Reliability (in conjunction with FCC Network Outage Reporting System)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32DCF882-8444-4E5B-BBAC-392E5FCAFAF8}" type="parTrans" cxnId="{B099D0F8-1F21-4484-942E-4EF1A69621A1}">
      <dgm:prSet/>
      <dgm:spPr/>
      <dgm:t>
        <a:bodyPr/>
        <a:lstStyle/>
        <a:p>
          <a:endParaRPr lang="en-US"/>
        </a:p>
      </dgm:t>
    </dgm:pt>
    <dgm:pt modelId="{FC8E2C65-076C-4DD3-B866-3946099D6243}" type="sibTrans" cxnId="{B099D0F8-1F21-4484-942E-4EF1A69621A1}">
      <dgm:prSet/>
      <dgm:spPr/>
      <dgm:t>
        <a:bodyPr/>
        <a:lstStyle/>
        <a:p>
          <a:endParaRPr lang="en-US"/>
        </a:p>
      </dgm:t>
    </dgm:pt>
    <dgm:pt modelId="{FE97B6D2-3C79-4DD8-A8EE-E2576998A445}">
      <dgm:prSet phldrT="[Text]"/>
      <dgm:spPr>
        <a:xfrm>
          <a:off x="0" y="3783096"/>
          <a:ext cx="8229600" cy="869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Best Practices with Implementation Guidelines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6557F658-25B7-4273-BC20-0E2DAFB75403}" type="parTrans" cxnId="{2C805C00-7D0A-4281-B6F7-C89E952E4DC7}">
      <dgm:prSet/>
      <dgm:spPr/>
      <dgm:t>
        <a:bodyPr/>
        <a:lstStyle/>
        <a:p>
          <a:endParaRPr lang="en-US"/>
        </a:p>
      </dgm:t>
    </dgm:pt>
    <dgm:pt modelId="{DDD7E18D-7A5B-4910-8920-6D6188993282}" type="sibTrans" cxnId="{2C805C00-7D0A-4281-B6F7-C89E952E4DC7}">
      <dgm:prSet/>
      <dgm:spPr/>
      <dgm:t>
        <a:bodyPr/>
        <a:lstStyle/>
        <a:p>
          <a:endParaRPr lang="en-US"/>
        </a:p>
      </dgm:t>
    </dgm:pt>
    <dgm:pt modelId="{CC6F9F30-2BFA-4E05-88FE-47B882C1E615}">
      <dgm:prSet phldrT="[Text]"/>
      <dgm:spPr>
        <a:xfrm>
          <a:off x="0" y="1182455"/>
          <a:ext cx="8229600" cy="105840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Communications APIs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71041C39-F80F-4AA8-AA96-623DFDFBCE25}" type="parTrans" cxnId="{1BC8D3F0-7A5B-42AB-B753-D71F4BB0645F}">
      <dgm:prSet/>
      <dgm:spPr/>
      <dgm:t>
        <a:bodyPr/>
        <a:lstStyle/>
        <a:p>
          <a:endParaRPr lang="en-US"/>
        </a:p>
      </dgm:t>
    </dgm:pt>
    <dgm:pt modelId="{A6B8E394-6A3F-48D2-AC80-7D683E74FD06}" type="sibTrans" cxnId="{1BC8D3F0-7A5B-42AB-B753-D71F4BB0645F}">
      <dgm:prSet/>
      <dgm:spPr/>
      <dgm:t>
        <a:bodyPr/>
        <a:lstStyle/>
        <a:p>
          <a:endParaRPr lang="en-US"/>
        </a:p>
      </dgm:t>
    </dgm:pt>
    <dgm:pt modelId="{09E7B8C7-A1F1-4CE6-95A9-F95E458DBFC4}" type="pres">
      <dgm:prSet presAssocID="{9D58EAF3-E847-4272-9E31-6A48AA31192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D3CCAA-0908-4ECA-9441-1C4C7353F354}" type="pres">
      <dgm:prSet presAssocID="{11715008-8AC2-48E5-9580-AD098B5595F5}" presName="parentLin" presStyleCnt="0"/>
      <dgm:spPr/>
    </dgm:pt>
    <dgm:pt modelId="{635C5BF6-56E8-45C7-9192-5A37C63F4DA5}" type="pres">
      <dgm:prSet presAssocID="{11715008-8AC2-48E5-9580-AD098B5595F5}" presName="parentLeftMargin" presStyleLbl="node1" presStyleIdx="0" presStyleCnt="3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6146D82-F5F9-4DBD-A107-701CC15A70FD}" type="pres">
      <dgm:prSet presAssocID="{11715008-8AC2-48E5-9580-AD098B5595F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A2E264-4205-4F6A-9FB3-A09B2C3341BF}" type="pres">
      <dgm:prSet presAssocID="{11715008-8AC2-48E5-9580-AD098B5595F5}" presName="negativeSpace" presStyleCnt="0"/>
      <dgm:spPr/>
    </dgm:pt>
    <dgm:pt modelId="{19E6C013-8D16-41FD-9133-02527F422925}" type="pres">
      <dgm:prSet presAssocID="{11715008-8AC2-48E5-9580-AD098B5595F5}" presName="childText" presStyleLbl="conFgAcc1" presStyleIdx="0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FC4388E-2DD5-4964-B12F-D491A0C85FDD}" type="pres">
      <dgm:prSet presAssocID="{792EE4D1-EF38-470D-838A-D1BCF5999014}" presName="spaceBetweenRectangles" presStyleCnt="0"/>
      <dgm:spPr/>
    </dgm:pt>
    <dgm:pt modelId="{D5C13C80-3181-44A7-8131-9C70514DC8CC}" type="pres">
      <dgm:prSet presAssocID="{19AAFE09-3FF0-466A-95C1-735B19B74F56}" presName="parentLin" presStyleCnt="0"/>
      <dgm:spPr/>
    </dgm:pt>
    <dgm:pt modelId="{696413F2-FC75-4626-B36A-5F1B48DFDC61}" type="pres">
      <dgm:prSet presAssocID="{19AAFE09-3FF0-466A-95C1-735B19B74F56}" presName="parentLeftMargin" presStyleLbl="node1" presStyleIdx="0" presStyleCnt="3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3045E45-C9B2-49F0-B205-0BE30CE0D423}" type="pres">
      <dgm:prSet presAssocID="{19AAFE09-3FF0-466A-95C1-735B19B74F5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BAF2C-7B95-485D-80B0-AC0E61348CA9}" type="pres">
      <dgm:prSet presAssocID="{19AAFE09-3FF0-466A-95C1-735B19B74F56}" presName="negativeSpace" presStyleCnt="0"/>
      <dgm:spPr/>
    </dgm:pt>
    <dgm:pt modelId="{B470E2F8-BAAE-479C-9476-D1AA21934005}" type="pres">
      <dgm:prSet presAssocID="{19AAFE09-3FF0-466A-95C1-735B19B74F56}" presName="childText" presStyleLbl="conFgAcc1" presStyleIdx="1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6D8B8E-A06C-49C5-AD59-B6480748769A}" type="pres">
      <dgm:prSet presAssocID="{08661D59-8AFD-4381-A1B2-4D0EF5D16A2C}" presName="spaceBetweenRectangles" presStyleCnt="0"/>
      <dgm:spPr/>
    </dgm:pt>
    <dgm:pt modelId="{5939BA83-BB67-4082-8982-693BEAEA91E6}" type="pres">
      <dgm:prSet presAssocID="{91BE69F4-CDA4-4756-A80E-013863B8D91F}" presName="parentLin" presStyleCnt="0"/>
      <dgm:spPr/>
    </dgm:pt>
    <dgm:pt modelId="{40D1277D-235E-40DC-BD00-6F1DF8325452}" type="pres">
      <dgm:prSet presAssocID="{91BE69F4-CDA4-4756-A80E-013863B8D91F}" presName="parentLeftMargin" presStyleLbl="node1" presStyleIdx="1" presStyleCnt="3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29CF3CA6-C307-475C-A51B-AD956B9DF13B}" type="pres">
      <dgm:prSet presAssocID="{91BE69F4-CDA4-4756-A80E-013863B8D9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65DC6-C8EB-4415-B173-4C94329156CB}" type="pres">
      <dgm:prSet presAssocID="{91BE69F4-CDA4-4756-A80E-013863B8D91F}" presName="negativeSpace" presStyleCnt="0"/>
      <dgm:spPr/>
    </dgm:pt>
    <dgm:pt modelId="{1EB53148-A2AB-46AD-BA3A-7922C58F432D}" type="pres">
      <dgm:prSet presAssocID="{91BE69F4-CDA4-4756-A80E-013863B8D91F}" presName="childText" presStyleLbl="conFgAcc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EA2803EB-3191-40C6-ACFB-C7DAAFCF3743}" srcId="{19AAFE09-3FF0-466A-95C1-735B19B74F56}" destId="{E50BFF7D-D8DA-4328-B4E6-28AADF7EC19F}" srcOrd="2" destOrd="0" parTransId="{E1138891-69C8-4B1B-ADEB-0983FFB06821}" sibTransId="{D19503C7-D71F-402D-9F0C-46D65E345C7E}"/>
    <dgm:cxn modelId="{25A11C60-8BF4-45ED-8BC8-28A9EDFDC672}" type="presOf" srcId="{19AAFE09-3FF0-466A-95C1-735B19B74F56}" destId="{696413F2-FC75-4626-B36A-5F1B48DFDC61}" srcOrd="0" destOrd="0" presId="urn:microsoft.com/office/officeart/2005/8/layout/list1"/>
    <dgm:cxn modelId="{B099D0F8-1F21-4484-942E-4EF1A69621A1}" srcId="{91BE69F4-CDA4-4756-A80E-013863B8D91F}" destId="{64A6C45A-3EA3-48CB-B0DF-5FCAD903356A}" srcOrd="1" destOrd="0" parTransId="{32DCF882-8444-4E5B-BBAC-392E5FCAFAF8}" sibTransId="{FC8E2C65-076C-4DD3-B866-3946099D6243}"/>
    <dgm:cxn modelId="{61C8E91F-BB0B-4FFA-A352-419AEF264B61}" type="presOf" srcId="{C9D7BBAE-F6FD-4417-8432-FE336AA4F58C}" destId="{19E6C013-8D16-41FD-9133-02527F422925}" srcOrd="0" destOrd="2" presId="urn:microsoft.com/office/officeart/2005/8/layout/list1"/>
    <dgm:cxn modelId="{960793BF-8CA1-471C-A68C-86AF1534FD36}" type="presOf" srcId="{379D6B5D-F8F8-4604-9818-F273328158FB}" destId="{1EB53148-A2AB-46AD-BA3A-7922C58F432D}" srcOrd="0" destOrd="0" presId="urn:microsoft.com/office/officeart/2005/8/layout/list1"/>
    <dgm:cxn modelId="{A7E7F112-CC69-4957-BCE2-791D83888056}" type="presOf" srcId="{84D417A3-EE72-402C-BA5A-164A0EDD7DAD}" destId="{B470E2F8-BAAE-479C-9476-D1AA21934005}" srcOrd="0" destOrd="0" presId="urn:microsoft.com/office/officeart/2005/8/layout/list1"/>
    <dgm:cxn modelId="{A96E5B30-5C7D-4DD2-987F-6699C0E1D9C8}" type="presOf" srcId="{E50BFF7D-D8DA-4328-B4E6-28AADF7EC19F}" destId="{B470E2F8-BAAE-479C-9476-D1AA21934005}" srcOrd="0" destOrd="2" presId="urn:microsoft.com/office/officeart/2005/8/layout/list1"/>
    <dgm:cxn modelId="{2C805C00-7D0A-4281-B6F7-C89E952E4DC7}" srcId="{91BE69F4-CDA4-4756-A80E-013863B8D91F}" destId="{FE97B6D2-3C79-4DD8-A8EE-E2576998A445}" srcOrd="2" destOrd="0" parTransId="{6557F658-25B7-4273-BC20-0E2DAFB75403}" sibTransId="{DDD7E18D-7A5B-4910-8920-6D6188993282}"/>
    <dgm:cxn modelId="{F09465B2-8197-4498-8B94-2FC628F69DDB}" srcId="{9D58EAF3-E847-4272-9E31-6A48AA311923}" destId="{19AAFE09-3FF0-466A-95C1-735B19B74F56}" srcOrd="1" destOrd="0" parTransId="{C32AC4DC-B6C9-46DE-94DB-6563DCE1EE36}" sibTransId="{08661D59-8AFD-4381-A1B2-4D0EF5D16A2C}"/>
    <dgm:cxn modelId="{F4737CB3-B30A-4B1A-B359-3B89DC0F9E82}" type="presOf" srcId="{91BE69F4-CDA4-4756-A80E-013863B8D91F}" destId="{40D1277D-235E-40DC-BD00-6F1DF8325452}" srcOrd="0" destOrd="0" presId="urn:microsoft.com/office/officeart/2005/8/layout/list1"/>
    <dgm:cxn modelId="{7D2387AA-3A4B-41FA-86CD-B76D9CCEBAB9}" srcId="{19AAFE09-3FF0-466A-95C1-735B19B74F56}" destId="{DC110C10-85ED-4463-BE08-E7CDAB4C5C79}" srcOrd="3" destOrd="0" parTransId="{8339062B-784B-429C-8486-177E3DB782F1}" sibTransId="{3C648585-6489-47E8-91A8-6AC3C77ABD6D}"/>
    <dgm:cxn modelId="{44912C66-4CB2-4C29-8A83-A48A8285A221}" srcId="{19AAFE09-3FF0-466A-95C1-735B19B74F56}" destId="{70249F77-6F6A-4DD6-B96A-435B18C0E7E4}" srcOrd="1" destOrd="0" parTransId="{AF646557-6EB8-41B8-8FCA-A03B6E1CD228}" sibTransId="{35A8DA01-8EDC-4767-A4A8-2598AEA1DB5E}"/>
    <dgm:cxn modelId="{BE343C03-DF64-4AD3-A4FE-FF47D6BD2A5B}" type="presOf" srcId="{11715008-8AC2-48E5-9580-AD098B5595F5}" destId="{16146D82-F5F9-4DBD-A107-701CC15A70FD}" srcOrd="1" destOrd="0" presId="urn:microsoft.com/office/officeart/2005/8/layout/list1"/>
    <dgm:cxn modelId="{971E74AE-DE42-4771-920C-FB56AB2CFB10}" srcId="{11715008-8AC2-48E5-9580-AD098B5595F5}" destId="{04D4A43B-C05A-461B-B9BD-3541580B3E51}" srcOrd="1" destOrd="0" parTransId="{554D0EFD-4E2A-42C6-969F-54CCCF493F09}" sibTransId="{A86F37BC-1EEE-4C1C-AC6D-B29013CBCD7E}"/>
    <dgm:cxn modelId="{B3A3B4EE-A169-40A1-AF55-5D3254FBBB7A}" srcId="{9D58EAF3-E847-4272-9E31-6A48AA311923}" destId="{11715008-8AC2-48E5-9580-AD098B5595F5}" srcOrd="0" destOrd="0" parTransId="{8122DAD0-6D92-43BC-B454-6059082EA28A}" sibTransId="{792EE4D1-EF38-470D-838A-D1BCF5999014}"/>
    <dgm:cxn modelId="{4B34C54A-DB0E-4177-87CA-303252521FFB}" srcId="{91BE69F4-CDA4-4756-A80E-013863B8D91F}" destId="{379D6B5D-F8F8-4604-9818-F273328158FB}" srcOrd="0" destOrd="0" parTransId="{2D31751A-E66D-469C-9C70-68FA7AD467C4}" sibTransId="{472F441A-DF56-4A3D-8C76-E3275C866767}"/>
    <dgm:cxn modelId="{C0229CDE-5FB7-4A40-9540-D76535542C22}" srcId="{9D58EAF3-E847-4272-9E31-6A48AA311923}" destId="{91BE69F4-CDA4-4756-A80E-013863B8D91F}" srcOrd="2" destOrd="0" parTransId="{29B351FC-D200-49D9-8AC6-00E8F9D359A3}" sibTransId="{1A27A123-32A9-4BAB-A0BB-DB83239E1D97}"/>
    <dgm:cxn modelId="{152A843D-9DB9-4C50-90B1-FDADB319CC13}" type="presOf" srcId="{11715008-8AC2-48E5-9580-AD098B5595F5}" destId="{635C5BF6-56E8-45C7-9192-5A37C63F4DA5}" srcOrd="0" destOrd="0" presId="urn:microsoft.com/office/officeart/2005/8/layout/list1"/>
    <dgm:cxn modelId="{0149BCA7-9FAE-4B00-B6C6-65144CA44F4D}" type="presOf" srcId="{DC110C10-85ED-4463-BE08-E7CDAB4C5C79}" destId="{B470E2F8-BAAE-479C-9476-D1AA21934005}" srcOrd="0" destOrd="3" presId="urn:microsoft.com/office/officeart/2005/8/layout/list1"/>
    <dgm:cxn modelId="{C7B43ECD-074D-4955-B91C-E80F02F4B018}" type="presOf" srcId="{04D4A43B-C05A-461B-B9BD-3541580B3E51}" destId="{19E6C013-8D16-41FD-9133-02527F422925}" srcOrd="0" destOrd="1" presId="urn:microsoft.com/office/officeart/2005/8/layout/list1"/>
    <dgm:cxn modelId="{588C6830-9E71-4BEC-887C-27CF3A590150}" type="presOf" srcId="{70249F77-6F6A-4DD6-B96A-435B18C0E7E4}" destId="{B470E2F8-BAAE-479C-9476-D1AA21934005}" srcOrd="0" destOrd="1" presId="urn:microsoft.com/office/officeart/2005/8/layout/list1"/>
    <dgm:cxn modelId="{14DE1ED2-27B8-404B-AC70-9A2DE83BD251}" type="presOf" srcId="{CC6F9F30-2BFA-4E05-88FE-47B882C1E615}" destId="{19E6C013-8D16-41FD-9133-02527F422925}" srcOrd="0" destOrd="3" presId="urn:microsoft.com/office/officeart/2005/8/layout/list1"/>
    <dgm:cxn modelId="{5564C88F-37A2-406C-A4E8-B6F72436A410}" srcId="{19AAFE09-3FF0-466A-95C1-735B19B74F56}" destId="{84D417A3-EE72-402C-BA5A-164A0EDD7DAD}" srcOrd="0" destOrd="0" parTransId="{959C78A8-AFE6-4697-986E-06FED447C205}" sibTransId="{39B33701-3A14-4E84-BEBE-292A9D446359}"/>
    <dgm:cxn modelId="{71E9F787-DC22-451F-A2E0-1B2D76913967}" type="presOf" srcId="{FE97B6D2-3C79-4DD8-A8EE-E2576998A445}" destId="{1EB53148-A2AB-46AD-BA3A-7922C58F432D}" srcOrd="0" destOrd="2" presId="urn:microsoft.com/office/officeart/2005/8/layout/list1"/>
    <dgm:cxn modelId="{63280BE8-A00A-4C99-ADB5-8660F3272788}" type="presOf" srcId="{19AAFE09-3FF0-466A-95C1-735B19B74F56}" destId="{B3045E45-C9B2-49F0-B205-0BE30CE0D423}" srcOrd="1" destOrd="0" presId="urn:microsoft.com/office/officeart/2005/8/layout/list1"/>
    <dgm:cxn modelId="{C214B969-F78E-42BF-A81E-B9F477B99D4B}" type="presOf" srcId="{A1BC5D2D-B301-4E83-880B-CBB44D902645}" destId="{19E6C013-8D16-41FD-9133-02527F422925}" srcOrd="0" destOrd="0" presId="urn:microsoft.com/office/officeart/2005/8/layout/list1"/>
    <dgm:cxn modelId="{0422ACE0-FA41-4F59-801D-76815EFCD0DE}" type="presOf" srcId="{91BE69F4-CDA4-4756-A80E-013863B8D91F}" destId="{29CF3CA6-C307-475C-A51B-AD956B9DF13B}" srcOrd="1" destOrd="0" presId="urn:microsoft.com/office/officeart/2005/8/layout/list1"/>
    <dgm:cxn modelId="{96695AED-6374-4DE4-A9DE-54BE9D7DC80C}" srcId="{11715008-8AC2-48E5-9580-AD098B5595F5}" destId="{A1BC5D2D-B301-4E83-880B-CBB44D902645}" srcOrd="0" destOrd="0" parTransId="{447292DA-C70A-423C-BC50-8FDBCA79B7B3}" sibTransId="{869DD778-9C81-4536-ADF4-89AE526F741A}"/>
    <dgm:cxn modelId="{2A7EA0F3-30AC-4799-84BB-45C18CBB16F0}" type="presOf" srcId="{9D58EAF3-E847-4272-9E31-6A48AA311923}" destId="{09E7B8C7-A1F1-4CE6-95A9-F95E458DBFC4}" srcOrd="0" destOrd="0" presId="urn:microsoft.com/office/officeart/2005/8/layout/list1"/>
    <dgm:cxn modelId="{1BC8D3F0-7A5B-42AB-B753-D71F4BB0645F}" srcId="{11715008-8AC2-48E5-9580-AD098B5595F5}" destId="{CC6F9F30-2BFA-4E05-88FE-47B882C1E615}" srcOrd="3" destOrd="0" parTransId="{71041C39-F80F-4AA8-AA96-623DFDFBCE25}" sibTransId="{A6B8E394-6A3F-48D2-AC80-7D683E74FD06}"/>
    <dgm:cxn modelId="{DB4ED067-37A4-4386-8BDF-FC7AE06F0495}" type="presOf" srcId="{64A6C45A-3EA3-48CB-B0DF-5FCAD903356A}" destId="{1EB53148-A2AB-46AD-BA3A-7922C58F432D}" srcOrd="0" destOrd="1" presId="urn:microsoft.com/office/officeart/2005/8/layout/list1"/>
    <dgm:cxn modelId="{6D2ED8F7-5EB8-4BA3-B9E7-A099974A8F5F}" srcId="{11715008-8AC2-48E5-9580-AD098B5595F5}" destId="{C9D7BBAE-F6FD-4417-8432-FE336AA4F58C}" srcOrd="2" destOrd="0" parTransId="{64892AD5-BE1E-4D15-8AD3-B00C90C61C07}" sibTransId="{07F093CC-2B97-401B-93EA-E26470DECF69}"/>
    <dgm:cxn modelId="{E63A6B1B-D36D-46E1-9E80-06336B2F436C}" type="presParOf" srcId="{09E7B8C7-A1F1-4CE6-95A9-F95E458DBFC4}" destId="{B8D3CCAA-0908-4ECA-9441-1C4C7353F354}" srcOrd="0" destOrd="0" presId="urn:microsoft.com/office/officeart/2005/8/layout/list1"/>
    <dgm:cxn modelId="{41409A2C-3C6B-4D59-8A4C-C2792B2B3F33}" type="presParOf" srcId="{B8D3CCAA-0908-4ECA-9441-1C4C7353F354}" destId="{635C5BF6-56E8-45C7-9192-5A37C63F4DA5}" srcOrd="0" destOrd="0" presId="urn:microsoft.com/office/officeart/2005/8/layout/list1"/>
    <dgm:cxn modelId="{221F7678-2FAF-4490-BF92-233B43BE57B3}" type="presParOf" srcId="{B8D3CCAA-0908-4ECA-9441-1C4C7353F354}" destId="{16146D82-F5F9-4DBD-A107-701CC15A70FD}" srcOrd="1" destOrd="0" presId="urn:microsoft.com/office/officeart/2005/8/layout/list1"/>
    <dgm:cxn modelId="{41E4AB5D-E905-469F-8ECC-BDCB12D9792F}" type="presParOf" srcId="{09E7B8C7-A1F1-4CE6-95A9-F95E458DBFC4}" destId="{7FA2E264-4205-4F6A-9FB3-A09B2C3341BF}" srcOrd="1" destOrd="0" presId="urn:microsoft.com/office/officeart/2005/8/layout/list1"/>
    <dgm:cxn modelId="{72C78A52-7FCE-4959-9DF6-F749BA5D9FB6}" type="presParOf" srcId="{09E7B8C7-A1F1-4CE6-95A9-F95E458DBFC4}" destId="{19E6C013-8D16-41FD-9133-02527F422925}" srcOrd="2" destOrd="0" presId="urn:microsoft.com/office/officeart/2005/8/layout/list1"/>
    <dgm:cxn modelId="{7FAB7C59-3743-464B-9AB8-166D015048F4}" type="presParOf" srcId="{09E7B8C7-A1F1-4CE6-95A9-F95E458DBFC4}" destId="{8FC4388E-2DD5-4964-B12F-D491A0C85FDD}" srcOrd="3" destOrd="0" presId="urn:microsoft.com/office/officeart/2005/8/layout/list1"/>
    <dgm:cxn modelId="{749C33B0-60CF-46FE-A9AA-E869273EC57C}" type="presParOf" srcId="{09E7B8C7-A1F1-4CE6-95A9-F95E458DBFC4}" destId="{D5C13C80-3181-44A7-8131-9C70514DC8CC}" srcOrd="4" destOrd="0" presId="urn:microsoft.com/office/officeart/2005/8/layout/list1"/>
    <dgm:cxn modelId="{7519E26E-C711-4655-BA6D-7A5791B3E08C}" type="presParOf" srcId="{D5C13C80-3181-44A7-8131-9C70514DC8CC}" destId="{696413F2-FC75-4626-B36A-5F1B48DFDC61}" srcOrd="0" destOrd="0" presId="urn:microsoft.com/office/officeart/2005/8/layout/list1"/>
    <dgm:cxn modelId="{80F50A5B-5381-4326-B3BC-ECC333292826}" type="presParOf" srcId="{D5C13C80-3181-44A7-8131-9C70514DC8CC}" destId="{B3045E45-C9B2-49F0-B205-0BE30CE0D423}" srcOrd="1" destOrd="0" presId="urn:microsoft.com/office/officeart/2005/8/layout/list1"/>
    <dgm:cxn modelId="{F75FDFC7-3F60-4A70-883C-4598CA3ED4F1}" type="presParOf" srcId="{09E7B8C7-A1F1-4CE6-95A9-F95E458DBFC4}" destId="{5ADBAF2C-7B95-485D-80B0-AC0E61348CA9}" srcOrd="5" destOrd="0" presId="urn:microsoft.com/office/officeart/2005/8/layout/list1"/>
    <dgm:cxn modelId="{98C35F8B-6A62-467F-BC74-304E6375B17A}" type="presParOf" srcId="{09E7B8C7-A1F1-4CE6-95A9-F95E458DBFC4}" destId="{B470E2F8-BAAE-479C-9476-D1AA21934005}" srcOrd="6" destOrd="0" presId="urn:microsoft.com/office/officeart/2005/8/layout/list1"/>
    <dgm:cxn modelId="{039118F2-9A63-401F-8011-09248CA84274}" type="presParOf" srcId="{09E7B8C7-A1F1-4CE6-95A9-F95E458DBFC4}" destId="{3D6D8B8E-A06C-49C5-AD59-B6480748769A}" srcOrd="7" destOrd="0" presId="urn:microsoft.com/office/officeart/2005/8/layout/list1"/>
    <dgm:cxn modelId="{A106AF7E-8F4A-47E3-A62C-F81C1D23C428}" type="presParOf" srcId="{09E7B8C7-A1F1-4CE6-95A9-F95E458DBFC4}" destId="{5939BA83-BB67-4082-8982-693BEAEA91E6}" srcOrd="8" destOrd="0" presId="urn:microsoft.com/office/officeart/2005/8/layout/list1"/>
    <dgm:cxn modelId="{8D207ED1-F697-4179-9397-4D89264B7201}" type="presParOf" srcId="{5939BA83-BB67-4082-8982-693BEAEA91E6}" destId="{40D1277D-235E-40DC-BD00-6F1DF8325452}" srcOrd="0" destOrd="0" presId="urn:microsoft.com/office/officeart/2005/8/layout/list1"/>
    <dgm:cxn modelId="{D2109F65-4228-4197-A980-A746520491C3}" type="presParOf" srcId="{5939BA83-BB67-4082-8982-693BEAEA91E6}" destId="{29CF3CA6-C307-475C-A51B-AD956B9DF13B}" srcOrd="1" destOrd="0" presId="urn:microsoft.com/office/officeart/2005/8/layout/list1"/>
    <dgm:cxn modelId="{59FCCFA2-86A8-45B8-BADD-CC8DBA6EA0BB}" type="presParOf" srcId="{09E7B8C7-A1F1-4CE6-95A9-F95E458DBFC4}" destId="{6AF65DC6-C8EB-4415-B173-4C94329156CB}" srcOrd="9" destOrd="0" presId="urn:microsoft.com/office/officeart/2005/8/layout/list1"/>
    <dgm:cxn modelId="{DBD830EE-3723-49B0-B7ED-6CDE9C6926C6}" type="presParOf" srcId="{09E7B8C7-A1F1-4CE6-95A9-F95E458DBFC4}" destId="{1EB53148-A2AB-46AD-BA3A-7922C58F432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4E801F-2410-4342-95D5-DBB4706D74B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9747F4-10C5-4829-9126-77028C6CC2C0}">
      <dgm:prSet phldrT="[Text]"/>
      <dgm:spPr/>
      <dgm:t>
        <a:bodyPr/>
        <a:lstStyle/>
        <a:p>
          <a:r>
            <a:rPr lang="en-US" dirty="0" smtClean="0"/>
            <a:t>Use Case Development</a:t>
          </a:r>
          <a:endParaRPr lang="en-US" dirty="0"/>
        </a:p>
      </dgm:t>
    </dgm:pt>
    <dgm:pt modelId="{2B5200D9-3E72-4021-B7BB-21B43DA408F9}" type="parTrans" cxnId="{7C2952A0-377A-4AD9-AA2E-E446B2F41A53}">
      <dgm:prSet/>
      <dgm:spPr/>
      <dgm:t>
        <a:bodyPr/>
        <a:lstStyle/>
        <a:p>
          <a:endParaRPr lang="en-US"/>
        </a:p>
      </dgm:t>
    </dgm:pt>
    <dgm:pt modelId="{7CF3A905-E1FD-4D76-8760-C0A948296D27}" type="sibTrans" cxnId="{7C2952A0-377A-4AD9-AA2E-E446B2F41A53}">
      <dgm:prSet/>
      <dgm:spPr/>
      <dgm:t>
        <a:bodyPr/>
        <a:lstStyle/>
        <a:p>
          <a:endParaRPr lang="en-US"/>
        </a:p>
      </dgm:t>
    </dgm:pt>
    <dgm:pt modelId="{3B99A5AD-ED6F-4592-8495-94192F492361}">
      <dgm:prSet/>
      <dgm:spPr/>
      <dgm:t>
        <a:bodyPr/>
        <a:lstStyle/>
        <a:p>
          <a:r>
            <a:rPr lang="en-US" dirty="0" smtClean="0"/>
            <a:t>Completion of initial use cases</a:t>
          </a:r>
          <a:endParaRPr lang="en-US" dirty="0"/>
        </a:p>
      </dgm:t>
    </dgm:pt>
    <dgm:pt modelId="{B3A03620-1848-462E-B6F5-F424550BD176}" type="parTrans" cxnId="{D5BFDEF7-9E0C-4906-85A9-42645931DC8E}">
      <dgm:prSet/>
      <dgm:spPr/>
      <dgm:t>
        <a:bodyPr/>
        <a:lstStyle/>
        <a:p>
          <a:endParaRPr lang="en-US"/>
        </a:p>
      </dgm:t>
    </dgm:pt>
    <dgm:pt modelId="{DBF45690-DFFB-4A9A-B0CB-1326077E805D}" type="sibTrans" cxnId="{D5BFDEF7-9E0C-4906-85A9-42645931DC8E}">
      <dgm:prSet/>
      <dgm:spPr/>
      <dgm:t>
        <a:bodyPr/>
        <a:lstStyle/>
        <a:p>
          <a:endParaRPr lang="en-US"/>
        </a:p>
      </dgm:t>
    </dgm:pt>
    <dgm:pt modelId="{D3BDC13E-E0E9-4AE1-BBE2-2C35FC0C1D7A}">
      <dgm:prSet/>
      <dgm:spPr/>
      <dgm:t>
        <a:bodyPr/>
        <a:lstStyle/>
        <a:p>
          <a:r>
            <a:rPr lang="en-US" dirty="0" smtClean="0"/>
            <a:t>Inclusion of enterprise use cases</a:t>
          </a:r>
          <a:endParaRPr lang="en-US" dirty="0"/>
        </a:p>
      </dgm:t>
    </dgm:pt>
    <dgm:pt modelId="{9B8B689B-CCA1-4646-915F-DD0A7EF80BA3}" type="parTrans" cxnId="{68AA61A5-EA4E-4A09-A9E5-644EB6563B6D}">
      <dgm:prSet/>
      <dgm:spPr/>
      <dgm:t>
        <a:bodyPr/>
        <a:lstStyle/>
        <a:p>
          <a:endParaRPr lang="en-US"/>
        </a:p>
      </dgm:t>
    </dgm:pt>
    <dgm:pt modelId="{32DF593B-57BB-4486-9B1F-0FE4EA06B496}" type="sibTrans" cxnId="{68AA61A5-EA4E-4A09-A9E5-644EB6563B6D}">
      <dgm:prSet/>
      <dgm:spPr/>
      <dgm:t>
        <a:bodyPr/>
        <a:lstStyle/>
        <a:p>
          <a:endParaRPr lang="en-US"/>
        </a:p>
      </dgm:t>
    </dgm:pt>
    <dgm:pt modelId="{F733B61F-F673-4577-826E-B08BBBFF4469}">
      <dgm:prSet/>
      <dgm:spPr/>
      <dgm:t>
        <a:bodyPr/>
        <a:lstStyle/>
        <a:p>
          <a:r>
            <a:rPr lang="en-US" dirty="0" smtClean="0"/>
            <a:t>Analyze architecture and requirements from use cases</a:t>
          </a:r>
          <a:endParaRPr lang="en-US" dirty="0"/>
        </a:p>
      </dgm:t>
    </dgm:pt>
    <dgm:pt modelId="{5CFD2B7A-2815-452B-85A8-9416FED0CEA7}" type="parTrans" cxnId="{830F9E69-4C11-41DE-8AA5-C0CDA73FA05C}">
      <dgm:prSet/>
      <dgm:spPr/>
      <dgm:t>
        <a:bodyPr/>
        <a:lstStyle/>
        <a:p>
          <a:endParaRPr lang="en-US"/>
        </a:p>
      </dgm:t>
    </dgm:pt>
    <dgm:pt modelId="{A38D2ABE-5C5C-4B1D-AB49-87DE5D8049F5}" type="sibTrans" cxnId="{830F9E69-4C11-41DE-8AA5-C0CDA73FA05C}">
      <dgm:prSet/>
      <dgm:spPr/>
      <dgm:t>
        <a:bodyPr/>
        <a:lstStyle/>
        <a:p>
          <a:endParaRPr lang="en-US"/>
        </a:p>
      </dgm:t>
    </dgm:pt>
    <dgm:pt modelId="{1BAD261A-EF01-43E8-B965-88ACCD04AFD2}">
      <dgm:prSet/>
      <dgm:spPr/>
      <dgm:t>
        <a:bodyPr/>
        <a:lstStyle/>
        <a:p>
          <a:r>
            <a:rPr lang="en-US" dirty="0" smtClean="0"/>
            <a:t>Service Descriptions</a:t>
          </a:r>
          <a:endParaRPr lang="en-US" dirty="0"/>
        </a:p>
      </dgm:t>
    </dgm:pt>
    <dgm:pt modelId="{4332AE05-A6B1-40DB-9C31-AFFF38DE6190}" type="parTrans" cxnId="{190AB591-ACB6-488E-9056-239D31F5BEC6}">
      <dgm:prSet/>
      <dgm:spPr/>
      <dgm:t>
        <a:bodyPr/>
        <a:lstStyle/>
        <a:p>
          <a:endParaRPr lang="en-US"/>
        </a:p>
      </dgm:t>
    </dgm:pt>
    <dgm:pt modelId="{E76AEF3B-37C9-4EF9-9AAB-F9A8FDE34376}" type="sibTrans" cxnId="{190AB591-ACB6-488E-9056-239D31F5BEC6}">
      <dgm:prSet/>
      <dgm:spPr/>
      <dgm:t>
        <a:bodyPr/>
        <a:lstStyle/>
        <a:p>
          <a:endParaRPr lang="en-US"/>
        </a:p>
      </dgm:t>
    </dgm:pt>
    <dgm:pt modelId="{5CD7FFF2-DF2C-441F-AA6F-6295DB583768}">
      <dgm:prSet/>
      <dgm:spPr/>
      <dgm:t>
        <a:bodyPr/>
        <a:lstStyle/>
        <a:p>
          <a:r>
            <a:rPr lang="en-US" dirty="0" smtClean="0"/>
            <a:t>Develop service catalog structure</a:t>
          </a:r>
          <a:endParaRPr lang="en-US" dirty="0"/>
        </a:p>
      </dgm:t>
    </dgm:pt>
    <dgm:pt modelId="{3E3C8C51-3847-47E3-85D2-FED283935B50}" type="parTrans" cxnId="{82F1DD50-0C16-4910-83C4-7F299FB022A9}">
      <dgm:prSet/>
      <dgm:spPr/>
      <dgm:t>
        <a:bodyPr/>
        <a:lstStyle/>
        <a:p>
          <a:endParaRPr lang="en-US"/>
        </a:p>
      </dgm:t>
    </dgm:pt>
    <dgm:pt modelId="{C7E8E8E9-1B80-4850-A3BF-5B1B3A0D9822}" type="sibTrans" cxnId="{82F1DD50-0C16-4910-83C4-7F299FB022A9}">
      <dgm:prSet/>
      <dgm:spPr/>
      <dgm:t>
        <a:bodyPr/>
        <a:lstStyle/>
        <a:p>
          <a:endParaRPr lang="en-US"/>
        </a:p>
      </dgm:t>
    </dgm:pt>
    <dgm:pt modelId="{621BD748-2E0D-47B8-87C4-47C660E48141}">
      <dgm:prSet/>
      <dgm:spPr/>
      <dgm:t>
        <a:bodyPr/>
        <a:lstStyle/>
        <a:p>
          <a:r>
            <a:rPr lang="en-US" dirty="0" smtClean="0"/>
            <a:t>Incorporate ETSI ISG service descriptors</a:t>
          </a:r>
          <a:endParaRPr lang="en-US" dirty="0"/>
        </a:p>
      </dgm:t>
    </dgm:pt>
    <dgm:pt modelId="{2D58317B-FAB4-42BF-8810-024B235694EF}" type="parTrans" cxnId="{544BECDF-C95A-49DB-BF76-09F231E073CD}">
      <dgm:prSet/>
      <dgm:spPr/>
      <dgm:t>
        <a:bodyPr/>
        <a:lstStyle/>
        <a:p>
          <a:endParaRPr lang="en-US"/>
        </a:p>
      </dgm:t>
    </dgm:pt>
    <dgm:pt modelId="{7F556AC5-1759-48E1-B9FC-5E962E74E087}" type="sibTrans" cxnId="{544BECDF-C95A-49DB-BF76-09F231E073CD}">
      <dgm:prSet/>
      <dgm:spPr/>
      <dgm:t>
        <a:bodyPr/>
        <a:lstStyle/>
        <a:p>
          <a:endParaRPr lang="en-US"/>
        </a:p>
      </dgm:t>
    </dgm:pt>
    <dgm:pt modelId="{E429E8A3-FBB9-4DEC-8F49-6756A7D1B8E0}">
      <dgm:prSet/>
      <dgm:spPr/>
      <dgm:t>
        <a:bodyPr/>
        <a:lstStyle/>
        <a:p>
          <a:r>
            <a:rPr lang="en-US" dirty="0" smtClean="0"/>
            <a:t>Identify required extensions with application to use cases</a:t>
          </a:r>
          <a:endParaRPr lang="en-US" dirty="0"/>
        </a:p>
      </dgm:t>
    </dgm:pt>
    <dgm:pt modelId="{DF2CF834-99A2-49AE-8E4F-37D4B0EE7566}" type="parTrans" cxnId="{029717D9-620E-4806-9C1D-A06A6EA23BE5}">
      <dgm:prSet/>
      <dgm:spPr/>
      <dgm:t>
        <a:bodyPr/>
        <a:lstStyle/>
        <a:p>
          <a:endParaRPr lang="en-US"/>
        </a:p>
      </dgm:t>
    </dgm:pt>
    <dgm:pt modelId="{6516F10D-BCB9-4BCA-BC1C-6B3902B745AC}" type="sibTrans" cxnId="{029717D9-620E-4806-9C1D-A06A6EA23BE5}">
      <dgm:prSet/>
      <dgm:spPr/>
      <dgm:t>
        <a:bodyPr/>
        <a:lstStyle/>
        <a:p>
          <a:endParaRPr lang="en-US"/>
        </a:p>
      </dgm:t>
    </dgm:pt>
    <dgm:pt modelId="{7EE93541-3ECE-411D-BE05-A73A2BCB1F6B}">
      <dgm:prSet/>
      <dgm:spPr/>
      <dgm:t>
        <a:bodyPr/>
        <a:lstStyle/>
        <a:p>
          <a:r>
            <a:rPr lang="en-US" dirty="0" smtClean="0"/>
            <a:t>Service Creation</a:t>
          </a:r>
          <a:endParaRPr lang="en-US" dirty="0"/>
        </a:p>
      </dgm:t>
    </dgm:pt>
    <dgm:pt modelId="{5654DB96-B023-49AE-9F51-567DE684D084}" type="parTrans" cxnId="{E2631BC8-9408-4AF1-B362-7765BE6C5566}">
      <dgm:prSet/>
      <dgm:spPr/>
      <dgm:t>
        <a:bodyPr/>
        <a:lstStyle/>
        <a:p>
          <a:endParaRPr lang="en-US"/>
        </a:p>
      </dgm:t>
    </dgm:pt>
    <dgm:pt modelId="{41F18B49-032F-4BAD-9C47-1B68D1CEE5D2}" type="sibTrans" cxnId="{E2631BC8-9408-4AF1-B362-7765BE6C5566}">
      <dgm:prSet/>
      <dgm:spPr/>
      <dgm:t>
        <a:bodyPr/>
        <a:lstStyle/>
        <a:p>
          <a:endParaRPr lang="en-US"/>
        </a:p>
      </dgm:t>
    </dgm:pt>
    <dgm:pt modelId="{374D4AC2-4528-4B79-A17C-FEE220E87F74}">
      <dgm:prSet/>
      <dgm:spPr/>
      <dgm:t>
        <a:bodyPr/>
        <a:lstStyle/>
        <a:p>
          <a:r>
            <a:rPr lang="en-US" dirty="0" smtClean="0"/>
            <a:t>Apply VNF Forwarding Graph Descriptor and other models</a:t>
          </a:r>
          <a:endParaRPr lang="en-US" dirty="0"/>
        </a:p>
      </dgm:t>
    </dgm:pt>
    <dgm:pt modelId="{66E03FE4-BDA7-402B-A9BA-20BE22D084A6}" type="parTrans" cxnId="{1C8D5F2A-42AA-4597-81C8-4B217B6D4DA1}">
      <dgm:prSet/>
      <dgm:spPr/>
      <dgm:t>
        <a:bodyPr/>
        <a:lstStyle/>
        <a:p>
          <a:endParaRPr lang="en-US"/>
        </a:p>
      </dgm:t>
    </dgm:pt>
    <dgm:pt modelId="{D7C47C66-44A2-49D7-96BF-A9DBF9B245F4}" type="sibTrans" cxnId="{1C8D5F2A-42AA-4597-81C8-4B217B6D4DA1}">
      <dgm:prSet/>
      <dgm:spPr/>
      <dgm:t>
        <a:bodyPr/>
        <a:lstStyle/>
        <a:p>
          <a:endParaRPr lang="en-US"/>
        </a:p>
      </dgm:t>
    </dgm:pt>
    <dgm:pt modelId="{4A98C285-0A8E-420B-B950-A657E4B1E6DA}">
      <dgm:prSet/>
      <dgm:spPr/>
      <dgm:t>
        <a:bodyPr/>
        <a:lstStyle/>
        <a:p>
          <a:r>
            <a:rPr lang="en-US" dirty="0" smtClean="0"/>
            <a:t>Identify additional work required to mature existing methods</a:t>
          </a:r>
          <a:endParaRPr lang="en-US" dirty="0"/>
        </a:p>
      </dgm:t>
    </dgm:pt>
    <dgm:pt modelId="{80B7364B-BB01-4B82-9A70-575195A24AB6}" type="parTrans" cxnId="{E5D16357-F2BA-48A9-98F9-6BF0D1F857EB}">
      <dgm:prSet/>
      <dgm:spPr/>
      <dgm:t>
        <a:bodyPr/>
        <a:lstStyle/>
        <a:p>
          <a:endParaRPr lang="en-US"/>
        </a:p>
      </dgm:t>
    </dgm:pt>
    <dgm:pt modelId="{F37C961A-06D7-4E81-8CDD-5DE2EF602EC1}" type="sibTrans" cxnId="{E5D16357-F2BA-48A9-98F9-6BF0D1F857EB}">
      <dgm:prSet/>
      <dgm:spPr/>
      <dgm:t>
        <a:bodyPr/>
        <a:lstStyle/>
        <a:p>
          <a:endParaRPr lang="en-US"/>
        </a:p>
      </dgm:t>
    </dgm:pt>
    <dgm:pt modelId="{3EBF80EA-9EC3-4AA0-BC03-71AC7FFF0FA6}">
      <dgm:prSet/>
      <dgm:spPr/>
      <dgm:t>
        <a:bodyPr/>
        <a:lstStyle/>
        <a:p>
          <a:r>
            <a:rPr lang="en-US" dirty="0" smtClean="0"/>
            <a:t>Service Discovery</a:t>
          </a:r>
          <a:endParaRPr lang="en-US" dirty="0"/>
        </a:p>
      </dgm:t>
    </dgm:pt>
    <dgm:pt modelId="{F7DC8F7E-4CC7-471C-87BB-19E56027AE0E}" type="parTrans" cxnId="{8905D2E1-2CA0-4A8B-BBAE-3600A4D9F646}">
      <dgm:prSet/>
      <dgm:spPr/>
      <dgm:t>
        <a:bodyPr/>
        <a:lstStyle/>
        <a:p>
          <a:endParaRPr lang="en-US"/>
        </a:p>
      </dgm:t>
    </dgm:pt>
    <dgm:pt modelId="{F9F5DAA3-02B7-4551-9887-5404AFB83E73}" type="sibTrans" cxnId="{8905D2E1-2CA0-4A8B-BBAE-3600A4D9F646}">
      <dgm:prSet/>
      <dgm:spPr/>
      <dgm:t>
        <a:bodyPr/>
        <a:lstStyle/>
        <a:p>
          <a:endParaRPr lang="en-US"/>
        </a:p>
      </dgm:t>
    </dgm:pt>
    <dgm:pt modelId="{0B388313-AE81-475C-B6FF-412616B32C3E}">
      <dgm:prSet/>
      <dgm:spPr/>
      <dgm:t>
        <a:bodyPr/>
        <a:lstStyle/>
        <a:p>
          <a:r>
            <a:rPr lang="en-US" dirty="0" smtClean="0"/>
            <a:t>Manual Discovery will be used in the initial phase</a:t>
          </a:r>
          <a:endParaRPr lang="en-US" dirty="0"/>
        </a:p>
      </dgm:t>
    </dgm:pt>
    <dgm:pt modelId="{C72DD367-3E96-4810-9CEF-D83EE2B9992E}" type="parTrans" cxnId="{BDF11E67-8804-45A4-8301-9DF393153F0D}">
      <dgm:prSet/>
      <dgm:spPr/>
      <dgm:t>
        <a:bodyPr/>
        <a:lstStyle/>
        <a:p>
          <a:endParaRPr lang="en-US"/>
        </a:p>
      </dgm:t>
    </dgm:pt>
    <dgm:pt modelId="{91BBB1AE-AAC0-4534-8423-FEBD85B0B684}" type="sibTrans" cxnId="{BDF11E67-8804-45A4-8301-9DF393153F0D}">
      <dgm:prSet/>
      <dgm:spPr/>
      <dgm:t>
        <a:bodyPr/>
        <a:lstStyle/>
        <a:p>
          <a:endParaRPr lang="en-US"/>
        </a:p>
      </dgm:t>
    </dgm:pt>
    <dgm:pt modelId="{300EBE22-3A9C-4F97-8170-9DA8C77CB7C2}">
      <dgm:prSet/>
      <dgm:spPr/>
      <dgm:t>
        <a:bodyPr/>
        <a:lstStyle/>
        <a:p>
          <a:r>
            <a:rPr lang="en-US" dirty="0" smtClean="0"/>
            <a:t>Automated advertising and discovery are deferred</a:t>
          </a:r>
          <a:endParaRPr lang="en-US" dirty="0"/>
        </a:p>
      </dgm:t>
    </dgm:pt>
    <dgm:pt modelId="{559E1158-78C6-40B9-988F-6AB9F331750D}" type="parTrans" cxnId="{3B230C24-5E65-48FA-BD0C-3B20F6DE72F6}">
      <dgm:prSet/>
      <dgm:spPr/>
      <dgm:t>
        <a:bodyPr/>
        <a:lstStyle/>
        <a:p>
          <a:endParaRPr lang="en-US"/>
        </a:p>
      </dgm:t>
    </dgm:pt>
    <dgm:pt modelId="{81840F65-63DB-4D18-BC0C-9E8F54365240}" type="sibTrans" cxnId="{3B230C24-5E65-48FA-BD0C-3B20F6DE72F6}">
      <dgm:prSet/>
      <dgm:spPr/>
      <dgm:t>
        <a:bodyPr/>
        <a:lstStyle/>
        <a:p>
          <a:endParaRPr lang="en-US"/>
        </a:p>
      </dgm:t>
    </dgm:pt>
    <dgm:pt modelId="{75543341-5838-40BA-8286-64164B4429EB}">
      <dgm:prSet/>
      <dgm:spPr/>
      <dgm:t>
        <a:bodyPr/>
        <a:lstStyle/>
        <a:p>
          <a:r>
            <a:rPr lang="en-US" dirty="0" smtClean="0"/>
            <a:t>Develop tentative service enabler list</a:t>
          </a:r>
          <a:endParaRPr lang="en-US" dirty="0"/>
        </a:p>
      </dgm:t>
    </dgm:pt>
    <dgm:pt modelId="{46F98443-E6EF-47E6-862A-1158BB5A66EA}" type="parTrans" cxnId="{2689CC1E-78EA-441D-ABA1-9D585ED78640}">
      <dgm:prSet/>
      <dgm:spPr/>
      <dgm:t>
        <a:bodyPr/>
        <a:lstStyle/>
        <a:p>
          <a:endParaRPr lang="en-US"/>
        </a:p>
      </dgm:t>
    </dgm:pt>
    <dgm:pt modelId="{E602D90D-A686-4D47-9273-C44610BD49EC}" type="sibTrans" cxnId="{2689CC1E-78EA-441D-ABA1-9D585ED78640}">
      <dgm:prSet/>
      <dgm:spPr/>
      <dgm:t>
        <a:bodyPr/>
        <a:lstStyle/>
        <a:p>
          <a:endParaRPr lang="en-US"/>
        </a:p>
      </dgm:t>
    </dgm:pt>
    <dgm:pt modelId="{B8217032-AE71-428C-857D-93A23971A441}" type="pres">
      <dgm:prSet presAssocID="{0A4E801F-2410-4342-95D5-DBB4706D74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8B7C66-8AC5-4CAF-9F69-425BFD18349B}" type="pres">
      <dgm:prSet presAssocID="{C29747F4-10C5-4829-9126-77028C6CC2C0}" presName="linNode" presStyleCnt="0"/>
      <dgm:spPr/>
    </dgm:pt>
    <dgm:pt modelId="{0CB6589F-8933-4045-87D4-8ACB94E8723F}" type="pres">
      <dgm:prSet presAssocID="{C29747F4-10C5-4829-9126-77028C6CC2C0}" presName="parentText" presStyleLbl="node1" presStyleIdx="0" presStyleCnt="4" custScaleX="72611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FAE4F-E154-4C23-A509-768B578BA90A}" type="pres">
      <dgm:prSet presAssocID="{C29747F4-10C5-4829-9126-77028C6CC2C0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39754-A1BD-43E1-B2F3-CC75350CEF5E}" type="pres">
      <dgm:prSet presAssocID="{7CF3A905-E1FD-4D76-8760-C0A948296D27}" presName="sp" presStyleCnt="0"/>
      <dgm:spPr/>
    </dgm:pt>
    <dgm:pt modelId="{B2C9373A-01E3-446C-BFF1-E68B4D04B8E7}" type="pres">
      <dgm:prSet presAssocID="{1BAD261A-EF01-43E8-B965-88ACCD04AFD2}" presName="linNode" presStyleCnt="0"/>
      <dgm:spPr/>
    </dgm:pt>
    <dgm:pt modelId="{1FC8E192-979C-4106-9601-AE2AA33DE90E}" type="pres">
      <dgm:prSet presAssocID="{1BAD261A-EF01-43E8-B965-88ACCD04AFD2}" presName="parentText" presStyleLbl="node1" presStyleIdx="1" presStyleCnt="4" custScaleX="72611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AA605C-BF8B-4F31-8144-D2230C934D78}" type="pres">
      <dgm:prSet presAssocID="{1BAD261A-EF01-43E8-B965-88ACCD04AFD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1D4D19-40AA-47BE-8023-B8CAC54989C4}" type="pres">
      <dgm:prSet presAssocID="{E76AEF3B-37C9-4EF9-9AAB-F9A8FDE34376}" presName="sp" presStyleCnt="0"/>
      <dgm:spPr/>
    </dgm:pt>
    <dgm:pt modelId="{9BC6F9F0-3BC5-4D19-A041-2470F2CAF519}" type="pres">
      <dgm:prSet presAssocID="{7EE93541-3ECE-411D-BE05-A73A2BCB1F6B}" presName="linNode" presStyleCnt="0"/>
      <dgm:spPr/>
    </dgm:pt>
    <dgm:pt modelId="{8E169CBC-46E8-4711-990C-43FCBBB5D271}" type="pres">
      <dgm:prSet presAssocID="{7EE93541-3ECE-411D-BE05-A73A2BCB1F6B}" presName="parentText" presStyleLbl="node1" presStyleIdx="2" presStyleCnt="4" custScaleX="72611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7EB11-9989-462A-9391-392F68D34C42}" type="pres">
      <dgm:prSet presAssocID="{7EE93541-3ECE-411D-BE05-A73A2BCB1F6B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66E7F-9F4F-481A-A508-4368EAC502DB}" type="pres">
      <dgm:prSet presAssocID="{41F18B49-032F-4BAD-9C47-1B68D1CEE5D2}" presName="sp" presStyleCnt="0"/>
      <dgm:spPr/>
    </dgm:pt>
    <dgm:pt modelId="{3AB4D410-5289-485A-87C5-B3C682A38D3F}" type="pres">
      <dgm:prSet presAssocID="{3EBF80EA-9EC3-4AA0-BC03-71AC7FFF0FA6}" presName="linNode" presStyleCnt="0"/>
      <dgm:spPr/>
    </dgm:pt>
    <dgm:pt modelId="{98439359-57AB-4809-A088-29E7CF8E2E6B}" type="pres">
      <dgm:prSet presAssocID="{3EBF80EA-9EC3-4AA0-BC03-71AC7FFF0FA6}" presName="parentText" presStyleLbl="node1" presStyleIdx="3" presStyleCnt="4" custScaleX="726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D7C121-A48B-49FC-B9E3-3ACCB21BBE04}" type="pres">
      <dgm:prSet presAssocID="{3EBF80EA-9EC3-4AA0-BC03-71AC7FFF0FA6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BFDEF7-9E0C-4906-85A9-42645931DC8E}" srcId="{C29747F4-10C5-4829-9126-77028C6CC2C0}" destId="{3B99A5AD-ED6F-4592-8495-94192F492361}" srcOrd="0" destOrd="0" parTransId="{B3A03620-1848-462E-B6F5-F424550BD176}" sibTransId="{DBF45690-DFFB-4A9A-B0CB-1326077E805D}"/>
    <dgm:cxn modelId="{029717D9-620E-4806-9C1D-A06A6EA23BE5}" srcId="{1BAD261A-EF01-43E8-B965-88ACCD04AFD2}" destId="{E429E8A3-FBB9-4DEC-8F49-6756A7D1B8E0}" srcOrd="3" destOrd="0" parTransId="{DF2CF834-99A2-49AE-8E4F-37D4B0EE7566}" sibTransId="{6516F10D-BCB9-4BCA-BC1C-6B3902B745AC}"/>
    <dgm:cxn modelId="{7308A91B-EF08-49BF-A747-D969B46487C4}" type="presOf" srcId="{D3BDC13E-E0E9-4AE1-BBE2-2C35FC0C1D7A}" destId="{3B0FAE4F-E154-4C23-A509-768B578BA90A}" srcOrd="0" destOrd="1" presId="urn:microsoft.com/office/officeart/2005/8/layout/vList5"/>
    <dgm:cxn modelId="{8EAECDFA-EBB2-4550-9C40-40629BB8B4E0}" type="presOf" srcId="{3EBF80EA-9EC3-4AA0-BC03-71AC7FFF0FA6}" destId="{98439359-57AB-4809-A088-29E7CF8E2E6B}" srcOrd="0" destOrd="0" presId="urn:microsoft.com/office/officeart/2005/8/layout/vList5"/>
    <dgm:cxn modelId="{09363A15-C3DA-43BA-A3CF-5E22130FF4D5}" type="presOf" srcId="{75543341-5838-40BA-8286-64164B4429EB}" destId="{F5AA605C-BF8B-4F31-8144-D2230C934D78}" srcOrd="0" destOrd="1" presId="urn:microsoft.com/office/officeart/2005/8/layout/vList5"/>
    <dgm:cxn modelId="{4E896AEF-2AF3-47DC-9234-B13C753AFACE}" type="presOf" srcId="{1BAD261A-EF01-43E8-B965-88ACCD04AFD2}" destId="{1FC8E192-979C-4106-9601-AE2AA33DE90E}" srcOrd="0" destOrd="0" presId="urn:microsoft.com/office/officeart/2005/8/layout/vList5"/>
    <dgm:cxn modelId="{E5D16357-F2BA-48A9-98F9-6BF0D1F857EB}" srcId="{7EE93541-3ECE-411D-BE05-A73A2BCB1F6B}" destId="{4A98C285-0A8E-420B-B950-A657E4B1E6DA}" srcOrd="1" destOrd="0" parTransId="{80B7364B-BB01-4B82-9A70-575195A24AB6}" sibTransId="{F37C961A-06D7-4E81-8CDD-5DE2EF602EC1}"/>
    <dgm:cxn modelId="{BDF11E67-8804-45A4-8301-9DF393153F0D}" srcId="{3EBF80EA-9EC3-4AA0-BC03-71AC7FFF0FA6}" destId="{0B388313-AE81-475C-B6FF-412616B32C3E}" srcOrd="0" destOrd="0" parTransId="{C72DD367-3E96-4810-9CEF-D83EE2B9992E}" sibTransId="{91BBB1AE-AAC0-4534-8423-FEBD85B0B684}"/>
    <dgm:cxn modelId="{68AA61A5-EA4E-4A09-A9E5-644EB6563B6D}" srcId="{C29747F4-10C5-4829-9126-77028C6CC2C0}" destId="{D3BDC13E-E0E9-4AE1-BBE2-2C35FC0C1D7A}" srcOrd="1" destOrd="0" parTransId="{9B8B689B-CCA1-4646-915F-DD0A7EF80BA3}" sibTransId="{32DF593B-57BB-4486-9B1F-0FE4EA06B496}"/>
    <dgm:cxn modelId="{E0AA4867-BDCF-4581-8953-6C6D6C2DF4ED}" type="presOf" srcId="{0B388313-AE81-475C-B6FF-412616B32C3E}" destId="{A3D7C121-A48B-49FC-B9E3-3ACCB21BBE04}" srcOrd="0" destOrd="0" presId="urn:microsoft.com/office/officeart/2005/8/layout/vList5"/>
    <dgm:cxn modelId="{82F1DD50-0C16-4910-83C4-7F299FB022A9}" srcId="{1BAD261A-EF01-43E8-B965-88ACCD04AFD2}" destId="{5CD7FFF2-DF2C-441F-AA6F-6295DB583768}" srcOrd="0" destOrd="0" parTransId="{3E3C8C51-3847-47E3-85D2-FED283935B50}" sibTransId="{C7E8E8E9-1B80-4850-A3BF-5B1B3A0D9822}"/>
    <dgm:cxn modelId="{A96E59C8-7876-4306-A77B-5FB42CDE6485}" type="presOf" srcId="{621BD748-2E0D-47B8-87C4-47C660E48141}" destId="{F5AA605C-BF8B-4F31-8144-D2230C934D78}" srcOrd="0" destOrd="2" presId="urn:microsoft.com/office/officeart/2005/8/layout/vList5"/>
    <dgm:cxn modelId="{3B230C24-5E65-48FA-BD0C-3B20F6DE72F6}" srcId="{3EBF80EA-9EC3-4AA0-BC03-71AC7FFF0FA6}" destId="{300EBE22-3A9C-4F97-8170-9DA8C77CB7C2}" srcOrd="1" destOrd="0" parTransId="{559E1158-78C6-40B9-988F-6AB9F331750D}" sibTransId="{81840F65-63DB-4D18-BC0C-9E8F54365240}"/>
    <dgm:cxn modelId="{42DB609A-D896-4A33-8FFC-AACA02FDFC03}" type="presOf" srcId="{4A98C285-0A8E-420B-B950-A657E4B1E6DA}" destId="{A627EB11-9989-462A-9391-392F68D34C42}" srcOrd="0" destOrd="1" presId="urn:microsoft.com/office/officeart/2005/8/layout/vList5"/>
    <dgm:cxn modelId="{8905D2E1-2CA0-4A8B-BBAE-3600A4D9F646}" srcId="{0A4E801F-2410-4342-95D5-DBB4706D74B0}" destId="{3EBF80EA-9EC3-4AA0-BC03-71AC7FFF0FA6}" srcOrd="3" destOrd="0" parTransId="{F7DC8F7E-4CC7-471C-87BB-19E56027AE0E}" sibTransId="{F9F5DAA3-02B7-4551-9887-5404AFB83E73}"/>
    <dgm:cxn modelId="{A81EB944-7884-41A9-A8C1-34DD0CE02E96}" type="presOf" srcId="{5CD7FFF2-DF2C-441F-AA6F-6295DB583768}" destId="{F5AA605C-BF8B-4F31-8144-D2230C934D78}" srcOrd="0" destOrd="0" presId="urn:microsoft.com/office/officeart/2005/8/layout/vList5"/>
    <dgm:cxn modelId="{3A4691EE-3A4C-45AF-9AEA-7DDC2580E2B1}" type="presOf" srcId="{7EE93541-3ECE-411D-BE05-A73A2BCB1F6B}" destId="{8E169CBC-46E8-4711-990C-43FCBBB5D271}" srcOrd="0" destOrd="0" presId="urn:microsoft.com/office/officeart/2005/8/layout/vList5"/>
    <dgm:cxn modelId="{190AB591-ACB6-488E-9056-239D31F5BEC6}" srcId="{0A4E801F-2410-4342-95D5-DBB4706D74B0}" destId="{1BAD261A-EF01-43E8-B965-88ACCD04AFD2}" srcOrd="1" destOrd="0" parTransId="{4332AE05-A6B1-40DB-9C31-AFFF38DE6190}" sibTransId="{E76AEF3B-37C9-4EF9-9AAB-F9A8FDE34376}"/>
    <dgm:cxn modelId="{0F73DE46-378D-4C51-A154-EDB4435F56E5}" type="presOf" srcId="{C29747F4-10C5-4829-9126-77028C6CC2C0}" destId="{0CB6589F-8933-4045-87D4-8ACB94E8723F}" srcOrd="0" destOrd="0" presId="urn:microsoft.com/office/officeart/2005/8/layout/vList5"/>
    <dgm:cxn modelId="{B14FB7CA-0AE1-4089-8B1D-001F922277E6}" type="presOf" srcId="{E429E8A3-FBB9-4DEC-8F49-6756A7D1B8E0}" destId="{F5AA605C-BF8B-4F31-8144-D2230C934D78}" srcOrd="0" destOrd="3" presId="urn:microsoft.com/office/officeart/2005/8/layout/vList5"/>
    <dgm:cxn modelId="{94206323-E3B6-4E8A-BB47-5124D565F219}" type="presOf" srcId="{0A4E801F-2410-4342-95D5-DBB4706D74B0}" destId="{B8217032-AE71-428C-857D-93A23971A441}" srcOrd="0" destOrd="0" presId="urn:microsoft.com/office/officeart/2005/8/layout/vList5"/>
    <dgm:cxn modelId="{432C10B1-A516-4146-B9DD-8D7AC2BD7DB0}" type="presOf" srcId="{300EBE22-3A9C-4F97-8170-9DA8C77CB7C2}" destId="{A3D7C121-A48B-49FC-B9E3-3ACCB21BBE04}" srcOrd="0" destOrd="1" presId="urn:microsoft.com/office/officeart/2005/8/layout/vList5"/>
    <dgm:cxn modelId="{2689CC1E-78EA-441D-ABA1-9D585ED78640}" srcId="{1BAD261A-EF01-43E8-B965-88ACCD04AFD2}" destId="{75543341-5838-40BA-8286-64164B4429EB}" srcOrd="1" destOrd="0" parTransId="{46F98443-E6EF-47E6-862A-1158BB5A66EA}" sibTransId="{E602D90D-A686-4D47-9273-C44610BD49EC}"/>
    <dgm:cxn modelId="{830F9E69-4C11-41DE-8AA5-C0CDA73FA05C}" srcId="{C29747F4-10C5-4829-9126-77028C6CC2C0}" destId="{F733B61F-F673-4577-826E-B08BBBFF4469}" srcOrd="2" destOrd="0" parTransId="{5CFD2B7A-2815-452B-85A8-9416FED0CEA7}" sibTransId="{A38D2ABE-5C5C-4B1D-AB49-87DE5D8049F5}"/>
    <dgm:cxn modelId="{DEDE6809-35DE-4BA6-98A9-8A02FD52BA32}" type="presOf" srcId="{3B99A5AD-ED6F-4592-8495-94192F492361}" destId="{3B0FAE4F-E154-4C23-A509-768B578BA90A}" srcOrd="0" destOrd="0" presId="urn:microsoft.com/office/officeart/2005/8/layout/vList5"/>
    <dgm:cxn modelId="{544BECDF-C95A-49DB-BF76-09F231E073CD}" srcId="{1BAD261A-EF01-43E8-B965-88ACCD04AFD2}" destId="{621BD748-2E0D-47B8-87C4-47C660E48141}" srcOrd="2" destOrd="0" parTransId="{2D58317B-FAB4-42BF-8810-024B235694EF}" sibTransId="{7F556AC5-1759-48E1-B9FC-5E962E74E087}"/>
    <dgm:cxn modelId="{4AB55706-0998-4911-A4C6-E95F92B2E645}" type="presOf" srcId="{374D4AC2-4528-4B79-A17C-FEE220E87F74}" destId="{A627EB11-9989-462A-9391-392F68D34C42}" srcOrd="0" destOrd="0" presId="urn:microsoft.com/office/officeart/2005/8/layout/vList5"/>
    <dgm:cxn modelId="{7C2952A0-377A-4AD9-AA2E-E446B2F41A53}" srcId="{0A4E801F-2410-4342-95D5-DBB4706D74B0}" destId="{C29747F4-10C5-4829-9126-77028C6CC2C0}" srcOrd="0" destOrd="0" parTransId="{2B5200D9-3E72-4021-B7BB-21B43DA408F9}" sibTransId="{7CF3A905-E1FD-4D76-8760-C0A948296D27}"/>
    <dgm:cxn modelId="{92040D75-20EA-4437-9AD9-B9F3A8B6C01A}" type="presOf" srcId="{F733B61F-F673-4577-826E-B08BBBFF4469}" destId="{3B0FAE4F-E154-4C23-A509-768B578BA90A}" srcOrd="0" destOrd="2" presId="urn:microsoft.com/office/officeart/2005/8/layout/vList5"/>
    <dgm:cxn modelId="{1C8D5F2A-42AA-4597-81C8-4B217B6D4DA1}" srcId="{7EE93541-3ECE-411D-BE05-A73A2BCB1F6B}" destId="{374D4AC2-4528-4B79-A17C-FEE220E87F74}" srcOrd="0" destOrd="0" parTransId="{66E03FE4-BDA7-402B-A9BA-20BE22D084A6}" sibTransId="{D7C47C66-44A2-49D7-96BF-A9DBF9B245F4}"/>
    <dgm:cxn modelId="{E2631BC8-9408-4AF1-B362-7765BE6C5566}" srcId="{0A4E801F-2410-4342-95D5-DBB4706D74B0}" destId="{7EE93541-3ECE-411D-BE05-A73A2BCB1F6B}" srcOrd="2" destOrd="0" parTransId="{5654DB96-B023-49AE-9F51-567DE684D084}" sibTransId="{41F18B49-032F-4BAD-9C47-1B68D1CEE5D2}"/>
    <dgm:cxn modelId="{D94BA3BB-1BDC-4783-B134-7C154EDCAB34}" type="presParOf" srcId="{B8217032-AE71-428C-857D-93A23971A441}" destId="{D88B7C66-8AC5-4CAF-9F69-425BFD18349B}" srcOrd="0" destOrd="0" presId="urn:microsoft.com/office/officeart/2005/8/layout/vList5"/>
    <dgm:cxn modelId="{F21F4DE8-896B-4610-8982-8674F3B1DC45}" type="presParOf" srcId="{D88B7C66-8AC5-4CAF-9F69-425BFD18349B}" destId="{0CB6589F-8933-4045-87D4-8ACB94E8723F}" srcOrd="0" destOrd="0" presId="urn:microsoft.com/office/officeart/2005/8/layout/vList5"/>
    <dgm:cxn modelId="{AFFADEFB-413F-46A4-952C-B677D5915CE5}" type="presParOf" srcId="{D88B7C66-8AC5-4CAF-9F69-425BFD18349B}" destId="{3B0FAE4F-E154-4C23-A509-768B578BA90A}" srcOrd="1" destOrd="0" presId="urn:microsoft.com/office/officeart/2005/8/layout/vList5"/>
    <dgm:cxn modelId="{24A984A3-BD86-46C5-940E-EED89451C298}" type="presParOf" srcId="{B8217032-AE71-428C-857D-93A23971A441}" destId="{AA939754-A1BD-43E1-B2F3-CC75350CEF5E}" srcOrd="1" destOrd="0" presId="urn:microsoft.com/office/officeart/2005/8/layout/vList5"/>
    <dgm:cxn modelId="{20AAAB2B-FD8B-4881-9AFB-1F6A53D21511}" type="presParOf" srcId="{B8217032-AE71-428C-857D-93A23971A441}" destId="{B2C9373A-01E3-446C-BFF1-E68B4D04B8E7}" srcOrd="2" destOrd="0" presId="urn:microsoft.com/office/officeart/2005/8/layout/vList5"/>
    <dgm:cxn modelId="{8556806F-EFC5-4124-9B81-37640A6F044A}" type="presParOf" srcId="{B2C9373A-01E3-446C-BFF1-E68B4D04B8E7}" destId="{1FC8E192-979C-4106-9601-AE2AA33DE90E}" srcOrd="0" destOrd="0" presId="urn:microsoft.com/office/officeart/2005/8/layout/vList5"/>
    <dgm:cxn modelId="{4DA689C3-5D79-46AE-BA5E-9A78C18EABFC}" type="presParOf" srcId="{B2C9373A-01E3-446C-BFF1-E68B4D04B8E7}" destId="{F5AA605C-BF8B-4F31-8144-D2230C934D78}" srcOrd="1" destOrd="0" presId="urn:microsoft.com/office/officeart/2005/8/layout/vList5"/>
    <dgm:cxn modelId="{EDB8007F-C4ED-411C-9319-B3D446244DEF}" type="presParOf" srcId="{B8217032-AE71-428C-857D-93A23971A441}" destId="{441D4D19-40AA-47BE-8023-B8CAC54989C4}" srcOrd="3" destOrd="0" presId="urn:microsoft.com/office/officeart/2005/8/layout/vList5"/>
    <dgm:cxn modelId="{2CE5E44F-CE8D-403D-808D-45AE72999267}" type="presParOf" srcId="{B8217032-AE71-428C-857D-93A23971A441}" destId="{9BC6F9F0-3BC5-4D19-A041-2470F2CAF519}" srcOrd="4" destOrd="0" presId="urn:microsoft.com/office/officeart/2005/8/layout/vList5"/>
    <dgm:cxn modelId="{442AE200-67BC-4902-A861-BA3BCD2FC2EB}" type="presParOf" srcId="{9BC6F9F0-3BC5-4D19-A041-2470F2CAF519}" destId="{8E169CBC-46E8-4711-990C-43FCBBB5D271}" srcOrd="0" destOrd="0" presId="urn:microsoft.com/office/officeart/2005/8/layout/vList5"/>
    <dgm:cxn modelId="{7FCDF6D0-6747-42DA-AA24-D09D93B1629E}" type="presParOf" srcId="{9BC6F9F0-3BC5-4D19-A041-2470F2CAF519}" destId="{A627EB11-9989-462A-9391-392F68D34C42}" srcOrd="1" destOrd="0" presId="urn:microsoft.com/office/officeart/2005/8/layout/vList5"/>
    <dgm:cxn modelId="{DDFEAC96-E4CC-4351-9655-846FA0D2839A}" type="presParOf" srcId="{B8217032-AE71-428C-857D-93A23971A441}" destId="{DD166E7F-9F4F-481A-A508-4368EAC502DB}" srcOrd="5" destOrd="0" presId="urn:microsoft.com/office/officeart/2005/8/layout/vList5"/>
    <dgm:cxn modelId="{48FD2689-4CCB-4ECC-AB14-7E65CF18FB3B}" type="presParOf" srcId="{B8217032-AE71-428C-857D-93A23971A441}" destId="{3AB4D410-5289-485A-87C5-B3C682A38D3F}" srcOrd="6" destOrd="0" presId="urn:microsoft.com/office/officeart/2005/8/layout/vList5"/>
    <dgm:cxn modelId="{17C394E3-F61D-473E-8877-52B4E54E099E}" type="presParOf" srcId="{3AB4D410-5289-485A-87C5-B3C682A38D3F}" destId="{98439359-57AB-4809-A088-29E7CF8E2E6B}" srcOrd="0" destOrd="0" presId="urn:microsoft.com/office/officeart/2005/8/layout/vList5"/>
    <dgm:cxn modelId="{9CB46486-671C-467F-B26B-F8440EECC2AD}" type="presParOf" srcId="{3AB4D410-5289-485A-87C5-B3C682A38D3F}" destId="{A3D7C121-A48B-49FC-B9E3-3ACCB21BBE0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72D5A-7F34-4637-8B1B-A15F2FFB6FF2}">
      <dsp:nvSpPr>
        <dsp:cNvPr id="0" name=""/>
        <dsp:cNvSpPr/>
      </dsp:nvSpPr>
      <dsp:spPr>
        <a:xfrm>
          <a:off x="757146" y="0"/>
          <a:ext cx="1371174" cy="13711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 Neue"/>
            </a:rPr>
            <a:t>Enterprise</a:t>
          </a:r>
          <a:endParaRPr lang="en-US" sz="900" b="1" kern="1200" dirty="0">
            <a:latin typeface="Helvetica Neue"/>
          </a:endParaRPr>
        </a:p>
      </dsp:txBody>
      <dsp:txXfrm>
        <a:off x="915358" y="184581"/>
        <a:ext cx="1054749" cy="435084"/>
      </dsp:txXfrm>
    </dsp:sp>
    <dsp:sp modelId="{5D397624-7F74-4118-BABB-D05315B944B1}">
      <dsp:nvSpPr>
        <dsp:cNvPr id="0" name=""/>
        <dsp:cNvSpPr/>
      </dsp:nvSpPr>
      <dsp:spPr>
        <a:xfrm>
          <a:off x="1426701" y="632849"/>
          <a:ext cx="1371174" cy="13711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 Neue"/>
            </a:rPr>
            <a:t>Web Company</a:t>
          </a:r>
          <a:endParaRPr lang="en-US" sz="900" b="1" kern="1200" dirty="0">
            <a:latin typeface="Helvetica Neue"/>
          </a:endParaRPr>
        </a:p>
      </dsp:txBody>
      <dsp:txXfrm>
        <a:off x="2165026" y="791062"/>
        <a:ext cx="527374" cy="1054749"/>
      </dsp:txXfrm>
    </dsp:sp>
    <dsp:sp modelId="{A6AAF3BC-0924-47CE-A127-CAB7F07EF5CD}">
      <dsp:nvSpPr>
        <dsp:cNvPr id="0" name=""/>
        <dsp:cNvSpPr/>
      </dsp:nvSpPr>
      <dsp:spPr>
        <a:xfrm>
          <a:off x="820220" y="1239330"/>
          <a:ext cx="1371174" cy="13711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 Neue"/>
            </a:rPr>
            <a:t>Service Provider B</a:t>
          </a:r>
          <a:endParaRPr lang="en-US" sz="900" b="1" kern="1200" dirty="0">
            <a:latin typeface="Helvetica Neue"/>
          </a:endParaRPr>
        </a:p>
      </dsp:txBody>
      <dsp:txXfrm>
        <a:off x="978432" y="1990839"/>
        <a:ext cx="1054749" cy="435084"/>
      </dsp:txXfrm>
    </dsp:sp>
    <dsp:sp modelId="{1D90E834-6C0C-42C7-B4E8-EB5BF6BD62D8}">
      <dsp:nvSpPr>
        <dsp:cNvPr id="0" name=""/>
        <dsp:cNvSpPr/>
      </dsp:nvSpPr>
      <dsp:spPr>
        <a:xfrm>
          <a:off x="213739" y="632849"/>
          <a:ext cx="1371174" cy="13711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 Neue"/>
            </a:rPr>
            <a:t>Service Provider A</a:t>
          </a:r>
          <a:endParaRPr lang="en-US" sz="900" b="1" kern="1200" dirty="0">
            <a:latin typeface="Helvetica Neue"/>
          </a:endParaRPr>
        </a:p>
      </dsp:txBody>
      <dsp:txXfrm>
        <a:off x="319214" y="791062"/>
        <a:ext cx="527374" cy="1054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08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FAB296-A647-4183-9CB4-02D9028B8B7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9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FAB296-A647-4183-9CB4-02D9028B8B7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7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FAB296-A647-4183-9CB4-02D9028B8B7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80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Content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27996"/>
            <a:ext cx="10972800" cy="936298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351129"/>
            <a:ext cx="10972800" cy="4735773"/>
          </a:xfrm>
          <a:prstGeom prst="rect">
            <a:avLst/>
          </a:prstGeom>
        </p:spPr>
        <p:txBody>
          <a:bodyPr tIns="0" bIns="0"/>
          <a:lstStyle>
            <a:lvl1pPr marL="342900" indent="-342900">
              <a:spcBef>
                <a:spcPts val="1032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Tx/>
              <a:defRPr sz="2200">
                <a:solidFill>
                  <a:schemeClr val="tx1"/>
                </a:solidFill>
              </a:defRPr>
            </a:lvl2pPr>
            <a:lvl3pPr>
              <a:buClrTx/>
              <a:defRPr sz="2200">
                <a:solidFill>
                  <a:schemeClr val="tx1"/>
                </a:solidFill>
              </a:defRPr>
            </a:lvl3pPr>
            <a:lvl4pPr>
              <a:buClrTx/>
              <a:defRPr sz="2200" baseline="0">
                <a:solidFill>
                  <a:schemeClr val="tx1"/>
                </a:solidFill>
              </a:defRPr>
            </a:lvl4pPr>
            <a:lvl5pPr>
              <a:buClrTx/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141928"/>
            <a:ext cx="12192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2117062" y="6451027"/>
            <a:ext cx="7225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ATIS Board of Directors</a:t>
            </a: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’ Meeting</a:t>
            </a:r>
          </a:p>
          <a:p>
            <a:pPr>
              <a:defRPr/>
            </a:pP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October 20, 2011</a:t>
            </a:r>
            <a:endParaRPr lang="en-US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1" y="6136427"/>
            <a:ext cx="12210199" cy="748659"/>
            <a:chOff x="324539" y="4936667"/>
            <a:chExt cx="9157649" cy="748659"/>
          </a:xfrm>
        </p:grpSpPr>
        <p:pic>
          <p:nvPicPr>
            <p:cNvPr id="22" name="Picture 21" descr="PPT Image5f.jpg"/>
            <p:cNvPicPr>
              <a:picLocks noChangeAspect="1"/>
            </p:cNvPicPr>
            <p:nvPr userDrawn="1"/>
          </p:nvPicPr>
          <p:blipFill>
            <a:blip r:embed="rId2"/>
            <a:srcRect t="8176"/>
            <a:stretch>
              <a:fillRect/>
            </a:stretch>
          </p:blipFill>
          <p:spPr>
            <a:xfrm>
              <a:off x="324539" y="4940724"/>
              <a:ext cx="9144000" cy="734687"/>
            </a:xfrm>
            <a:prstGeom prst="rect">
              <a:avLst/>
            </a:prstGeom>
          </p:spPr>
        </p:pic>
        <p:pic>
          <p:nvPicPr>
            <p:cNvPr id="23" name="Picture 22" descr="ATIS LOGO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49078" y="5072286"/>
              <a:ext cx="1273910" cy="484846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 userDrawn="1"/>
          </p:nvSpPr>
          <p:spPr>
            <a:xfrm>
              <a:off x="9310386" y="4950315"/>
              <a:ext cx="171802" cy="73501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/>
            <p:cNvCxnSpPr/>
            <p:nvPr userDrawn="1"/>
          </p:nvCxnSpPr>
          <p:spPr>
            <a:xfrm rot="10800000">
              <a:off x="324539" y="4936667"/>
              <a:ext cx="9144000" cy="1588"/>
            </a:xfrm>
            <a:prstGeom prst="line">
              <a:avLst/>
            </a:prstGeom>
            <a:ln w="63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525977" y="6345554"/>
            <a:ext cx="75022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300" b="1" i="0" baseline="0"/>
            </a:lvl1pPr>
          </a:lstStyle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01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27996"/>
            <a:ext cx="10972800" cy="936298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351129"/>
            <a:ext cx="10972800" cy="4735773"/>
          </a:xfrm>
          <a:prstGeom prst="rect">
            <a:avLst/>
          </a:prstGeom>
        </p:spPr>
        <p:txBody>
          <a:bodyPr tIns="0" bIns="0"/>
          <a:lstStyle>
            <a:lvl1pPr marL="342900" indent="-342900">
              <a:spcBef>
                <a:spcPts val="1032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Tx/>
              <a:defRPr sz="2200">
                <a:solidFill>
                  <a:schemeClr val="tx1"/>
                </a:solidFill>
              </a:defRPr>
            </a:lvl2pPr>
            <a:lvl3pPr>
              <a:buClrTx/>
              <a:defRPr sz="2200">
                <a:solidFill>
                  <a:schemeClr val="tx1"/>
                </a:solidFill>
              </a:defRPr>
            </a:lvl3pPr>
            <a:lvl4pPr>
              <a:buClrTx/>
              <a:defRPr sz="2200" baseline="0">
                <a:solidFill>
                  <a:schemeClr val="tx1"/>
                </a:solidFill>
              </a:defRPr>
            </a:lvl4pPr>
            <a:lvl5pPr>
              <a:buClrTx/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141928"/>
            <a:ext cx="12192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2117062" y="6451027"/>
            <a:ext cx="7225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ATIS Board of Directors</a:t>
            </a: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’ Meeting</a:t>
            </a:r>
          </a:p>
          <a:p>
            <a:pPr>
              <a:defRPr/>
            </a:pP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October 20, 2011</a:t>
            </a:r>
            <a:endParaRPr lang="en-US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1" y="6136427"/>
            <a:ext cx="12210199" cy="748659"/>
            <a:chOff x="324539" y="4936667"/>
            <a:chExt cx="9157649" cy="748659"/>
          </a:xfrm>
        </p:grpSpPr>
        <p:pic>
          <p:nvPicPr>
            <p:cNvPr id="22" name="Picture 21" descr="PPT Image5f.jpg"/>
            <p:cNvPicPr>
              <a:picLocks noChangeAspect="1"/>
            </p:cNvPicPr>
            <p:nvPr userDrawn="1"/>
          </p:nvPicPr>
          <p:blipFill>
            <a:blip r:embed="rId2"/>
            <a:srcRect t="8176"/>
            <a:stretch>
              <a:fillRect/>
            </a:stretch>
          </p:blipFill>
          <p:spPr>
            <a:xfrm>
              <a:off x="324539" y="4940724"/>
              <a:ext cx="9144000" cy="734687"/>
            </a:xfrm>
            <a:prstGeom prst="rect">
              <a:avLst/>
            </a:prstGeom>
          </p:spPr>
        </p:pic>
        <p:pic>
          <p:nvPicPr>
            <p:cNvPr id="23" name="Picture 22" descr="ATIS LOGO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49078" y="5072286"/>
              <a:ext cx="1273910" cy="484846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 userDrawn="1"/>
          </p:nvSpPr>
          <p:spPr>
            <a:xfrm>
              <a:off x="9310386" y="4950315"/>
              <a:ext cx="171802" cy="73501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/>
            <p:cNvCxnSpPr/>
            <p:nvPr userDrawn="1"/>
          </p:nvCxnSpPr>
          <p:spPr>
            <a:xfrm rot="10800000">
              <a:off x="324539" y="4936667"/>
              <a:ext cx="9144000" cy="1588"/>
            </a:xfrm>
            <a:prstGeom prst="line">
              <a:avLst/>
            </a:prstGeom>
            <a:ln w="63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525977" y="6345554"/>
            <a:ext cx="75022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300" b="1" i="0" baseline="0"/>
            </a:lvl1pPr>
          </a:lstStyle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2300563" y="6272919"/>
            <a:ext cx="7225413" cy="44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250" dirty="0" smtClean="0">
                <a:solidFill>
                  <a:schemeClr val="tx1"/>
                </a:solidFill>
                <a:latin typeface="Calibri" pitchFamily="34" charset="0"/>
              </a:rPr>
              <a:t>ATIS NFV Forum</a:t>
            </a:r>
            <a:r>
              <a:rPr lang="en-US" sz="1250" baseline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en-US" sz="125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796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194258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58076" y="4940876"/>
            <a:ext cx="1257365" cy="163761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is.org/topsc/index.asp" TargetMode="External"/><Relationship Id="rId2" Type="http://schemas.openxmlformats.org/officeDocument/2006/relationships/hyperlink" Target="http://www.atis.org/committees/index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atis.org/5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orcaj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199"/>
            <a:ext cx="9144000" cy="1542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ATIS Priorities Update 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Susan Miller, ATIS President &amp; CEO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July 15, 2015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962637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GSC-19_011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ATIS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Susan Miller, ATIS (smiller@atis.org)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16687" y="2764274"/>
            <a:ext cx="6271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u="sng" dirty="0" smtClean="0"/>
              <a:t>ATIS Supplemental </a:t>
            </a:r>
            <a:r>
              <a:rPr lang="en-US" sz="3600" u="sng" dirty="0"/>
              <a:t>Material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305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About ATIS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194257"/>
            <a:ext cx="10515600" cy="520654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1032"/>
              </a:spcBef>
              <a:buSzPct val="67000"/>
            </a:pPr>
            <a:r>
              <a:rPr lang="en-US" dirty="0" smtClean="0"/>
              <a:t>ATIS </a:t>
            </a:r>
            <a:r>
              <a:rPr lang="en-US" dirty="0" smtClean="0">
                <a:hlinkClick r:id="rId2"/>
              </a:rPr>
              <a:t>committees</a:t>
            </a:r>
            <a:r>
              <a:rPr lang="en-US" dirty="0" smtClean="0"/>
              <a:t> </a:t>
            </a:r>
            <a:r>
              <a:rPr lang="en-US" dirty="0"/>
              <a:t>focus on </a:t>
            </a:r>
            <a:r>
              <a:rPr lang="en-US" dirty="0" smtClean="0"/>
              <a:t>issues</a:t>
            </a:r>
            <a:r>
              <a:rPr lang="en-US" dirty="0"/>
              <a:t>, including </a:t>
            </a:r>
            <a:r>
              <a:rPr lang="en-US" dirty="0" smtClean="0"/>
              <a:t>NFV, </a:t>
            </a:r>
            <a:r>
              <a:rPr lang="en-US" dirty="0"/>
              <a:t>cloud services, sustainability, next generation wireless and wireline technologies, numbering, ordering, billing, and emergency </a:t>
            </a:r>
            <a:r>
              <a:rPr lang="en-US" dirty="0" smtClean="0"/>
              <a:t>services</a:t>
            </a:r>
          </a:p>
          <a:p>
            <a:pPr marL="342900" lvl="1" indent="-342900">
              <a:spcBef>
                <a:spcPts val="1032"/>
              </a:spcBef>
              <a:buSzPct val="67000"/>
            </a:pPr>
            <a:r>
              <a:rPr lang="en-US" dirty="0" smtClean="0"/>
              <a:t>ATIS’ Technology and Operations </a:t>
            </a:r>
            <a:r>
              <a:rPr lang="en-US" dirty="0" smtClean="0">
                <a:hlinkClick r:id="rId3"/>
              </a:rPr>
              <a:t>(TOPS) Council</a:t>
            </a:r>
            <a:r>
              <a:rPr lang="en-US" dirty="0" smtClean="0"/>
              <a:t> </a:t>
            </a:r>
            <a:r>
              <a:rPr lang="en-US" dirty="0"/>
              <a:t>brings together technology executives from the leading ICT companies to solve the industry's most pressing </a:t>
            </a:r>
            <a:r>
              <a:rPr lang="en-US" dirty="0" smtClean="0"/>
              <a:t>challenges; current priorities include:</a:t>
            </a:r>
          </a:p>
          <a:p>
            <a:pPr marL="800100" lvl="2" indent="-342900">
              <a:spcBef>
                <a:spcPts val="1032"/>
              </a:spcBef>
              <a:buSzPct val="67000"/>
            </a:pPr>
            <a:r>
              <a:rPr lang="en-US" dirty="0" smtClean="0"/>
              <a:t>Testbeds</a:t>
            </a:r>
          </a:p>
          <a:p>
            <a:pPr marL="800100" lvl="2" indent="-342900">
              <a:spcBef>
                <a:spcPts val="1032"/>
              </a:spcBef>
              <a:buSzPct val="67000"/>
            </a:pPr>
            <a:r>
              <a:rPr lang="en-US" dirty="0" smtClean="0"/>
              <a:t>Intelligent Programmatic Peering</a:t>
            </a:r>
          </a:p>
          <a:p>
            <a:pPr marL="800100" lvl="2" indent="-342900">
              <a:spcBef>
                <a:spcPts val="1032"/>
              </a:spcBef>
              <a:buSzPct val="67000"/>
            </a:pPr>
            <a:r>
              <a:rPr lang="en-US" dirty="0" smtClean="0"/>
              <a:t>Reference Functional Model</a:t>
            </a:r>
          </a:p>
          <a:p>
            <a:pPr marL="800100" lvl="2" indent="-342900">
              <a:spcBef>
                <a:spcPts val="1032"/>
              </a:spcBef>
              <a:buSzPct val="67000"/>
            </a:pPr>
            <a:r>
              <a:rPr lang="en-US" dirty="0"/>
              <a:t>Integration Platform as a Service </a:t>
            </a:r>
            <a:endParaRPr lang="en-US" dirty="0" smtClean="0"/>
          </a:p>
          <a:p>
            <a:pPr marL="800100" lvl="2" indent="-342900">
              <a:spcBef>
                <a:spcPts val="1032"/>
              </a:spcBef>
              <a:buSzPct val="67000"/>
            </a:pPr>
            <a:r>
              <a:rPr lang="en-US" dirty="0" smtClean="0"/>
              <a:t>Public Safety Related Applications</a:t>
            </a:r>
          </a:p>
          <a:p>
            <a:pPr marL="342900" lvl="1" indent="-342900">
              <a:spcBef>
                <a:spcPts val="1032"/>
              </a:spcBef>
              <a:buSzPct val="67000"/>
            </a:pPr>
            <a:r>
              <a:rPr lang="en-US" dirty="0" smtClean="0"/>
              <a:t>ATIS </a:t>
            </a:r>
            <a:r>
              <a:rPr lang="en-US" dirty="0"/>
              <a:t>is the founding North American </a:t>
            </a:r>
            <a:r>
              <a:rPr lang="en-US" dirty="0" smtClean="0"/>
              <a:t>3GPP partner, </a:t>
            </a:r>
            <a:r>
              <a:rPr lang="en-US" dirty="0"/>
              <a:t>which develops key international wireless </a:t>
            </a:r>
            <a:r>
              <a:rPr lang="en-US" dirty="0" smtClean="0"/>
              <a:t>standards</a:t>
            </a:r>
            <a:endParaRPr lang="en-US" dirty="0"/>
          </a:p>
          <a:p>
            <a:pPr marL="342900" lvl="1" indent="-342900">
              <a:spcBef>
                <a:spcPts val="1032"/>
              </a:spcBef>
              <a:buSzPct val="67000"/>
            </a:pPr>
            <a:r>
              <a:rPr lang="en-US" dirty="0"/>
              <a:t>ATIS is also a </a:t>
            </a:r>
            <a:r>
              <a:rPr lang="en-US" dirty="0" smtClean="0"/>
              <a:t>oneM2M founding partner, </a:t>
            </a:r>
            <a:r>
              <a:rPr lang="en-US" dirty="0"/>
              <a:t>a </a:t>
            </a:r>
            <a:r>
              <a:rPr lang="en-US" dirty="0" smtClean="0"/>
              <a:t>collaborative global effort to develop </a:t>
            </a:r>
            <a:br>
              <a:rPr lang="en-US" dirty="0" smtClean="0"/>
            </a:br>
            <a:r>
              <a:rPr lang="en-US" dirty="0" smtClean="0"/>
              <a:t>M2M specifications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ATIS’ </a:t>
            </a:r>
            <a:r>
              <a:rPr lang="en-US" b="1" dirty="0"/>
              <a:t>Technical and Operations </a:t>
            </a:r>
            <a:r>
              <a:rPr lang="en-US" b="1" dirty="0" smtClean="0"/>
              <a:t>Committees: </a:t>
            </a:r>
            <a:br>
              <a:rPr lang="en-US" b="1" dirty="0" smtClean="0"/>
            </a:br>
            <a:r>
              <a:rPr lang="en-US" b="1" dirty="0" smtClean="0"/>
              <a:t>Typical Issues and Output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696015"/>
              </p:ext>
            </p:extLst>
          </p:nvPr>
        </p:nvGraphicFramePr>
        <p:xfrm>
          <a:off x="723900" y="1055282"/>
          <a:ext cx="10972800" cy="4839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429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cs typeface="Calibri" pitchFamily="34" charset="0"/>
              </a:rPr>
              <a:t>ATIS Detail</a:t>
            </a:r>
            <a:endParaRPr lang="en-US" b="1" dirty="0"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13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725308" y="1269968"/>
            <a:ext cx="2143656" cy="4475782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Services Marketplace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334266" y="1269968"/>
            <a:ext cx="2143655" cy="4475782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Policy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100079" y="1269968"/>
            <a:ext cx="2143656" cy="4475782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Transition to </a:t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All-IP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16285" y="2006435"/>
            <a:ext cx="8108025" cy="996647"/>
          </a:xfrm>
          <a:custGeom>
            <a:avLst/>
            <a:gdLst>
              <a:gd name="connsiteX0" fmla="*/ 166111 w 996647"/>
              <a:gd name="connsiteY0" fmla="*/ 0 h 6271929"/>
              <a:gd name="connsiteX1" fmla="*/ 830536 w 996647"/>
              <a:gd name="connsiteY1" fmla="*/ 0 h 6271929"/>
              <a:gd name="connsiteX2" fmla="*/ 996647 w 996647"/>
              <a:gd name="connsiteY2" fmla="*/ 166111 h 6271929"/>
              <a:gd name="connsiteX3" fmla="*/ 996647 w 996647"/>
              <a:gd name="connsiteY3" fmla="*/ 6271929 h 6271929"/>
              <a:gd name="connsiteX4" fmla="*/ 996647 w 996647"/>
              <a:gd name="connsiteY4" fmla="*/ 6271929 h 6271929"/>
              <a:gd name="connsiteX5" fmla="*/ 0 w 996647"/>
              <a:gd name="connsiteY5" fmla="*/ 6271929 h 6271929"/>
              <a:gd name="connsiteX6" fmla="*/ 0 w 996647"/>
              <a:gd name="connsiteY6" fmla="*/ 6271929 h 6271929"/>
              <a:gd name="connsiteX7" fmla="*/ 0 w 996647"/>
              <a:gd name="connsiteY7" fmla="*/ 166111 h 6271929"/>
              <a:gd name="connsiteX8" fmla="*/ 166111 w 996647"/>
              <a:gd name="connsiteY8" fmla="*/ 0 h 6271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6647" h="6271929">
                <a:moveTo>
                  <a:pt x="996647" y="1045344"/>
                </a:moveTo>
                <a:lnTo>
                  <a:pt x="996647" y="5226585"/>
                </a:lnTo>
                <a:cubicBezTo>
                  <a:pt x="996647" y="5803914"/>
                  <a:pt x="984829" y="6271926"/>
                  <a:pt x="970251" y="6271926"/>
                </a:cubicBezTo>
                <a:lnTo>
                  <a:pt x="0" y="6271926"/>
                </a:lnTo>
                <a:lnTo>
                  <a:pt x="0" y="6271926"/>
                </a:lnTo>
                <a:lnTo>
                  <a:pt x="0" y="3"/>
                </a:lnTo>
                <a:lnTo>
                  <a:pt x="0" y="3"/>
                </a:lnTo>
                <a:lnTo>
                  <a:pt x="970251" y="3"/>
                </a:lnTo>
                <a:cubicBezTo>
                  <a:pt x="984829" y="3"/>
                  <a:pt x="996647" y="468015"/>
                  <a:pt x="996647" y="1045344"/>
                </a:cubicBezTo>
                <a:close/>
              </a:path>
            </a:pathLst>
          </a:custGeom>
          <a:solidFill>
            <a:srgbClr val="4F81BD">
              <a:tint val="40000"/>
              <a:hueOff val="0"/>
              <a:satOff val="0"/>
              <a:lumOff val="0"/>
            </a:srgbClr>
          </a:solidFill>
          <a:ln w="25400" cap="flat" cmpd="sng" algn="ctr"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69607" rIns="90562" bIns="69607" numCol="1" spcCol="1270" anchor="ctr" anchorCtr="0">
            <a:noAutofit/>
          </a:bodyPr>
          <a:lstStyle/>
          <a:p>
            <a:pPr marL="0" lvl="1" defTabSz="488950">
              <a:lnSpc>
                <a:spcPct val="90000"/>
              </a:lnSpc>
              <a:spcAft>
                <a:spcPct val="15000"/>
              </a:spcAft>
            </a:pPr>
            <a:r>
              <a:rPr lang="en-US" sz="11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Emergency Services Interconnection Forum (ESIF); Packet Technologies and Systems Committee (PTSC); </a:t>
            </a:r>
            <a:r>
              <a:rPr lang="en-US" sz="11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Cloud Services Forum (CSF); Wireless Technologies and Systems Committee (WTSC); Device Solutions Initiative (DSI); Open Web Alliance (OWA);  </a:t>
            </a:r>
            <a:r>
              <a:rPr lang="en-US" sz="11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NFV </a:t>
            </a:r>
            <a:r>
              <a:rPr lang="en-US" sz="11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Forum; IP-Transition </a:t>
            </a:r>
            <a:r>
              <a:rPr lang="en-US" sz="11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of Public Safety Related Applications Task Force (PSRA-TF</a:t>
            </a:r>
            <a:r>
              <a:rPr lang="en-US" sz="11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)</a:t>
            </a:r>
            <a:endPara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906068" y="1881853"/>
            <a:ext cx="2610217" cy="1245809"/>
          </a:xfrm>
          <a:custGeom>
            <a:avLst/>
            <a:gdLst>
              <a:gd name="connsiteX0" fmla="*/ 0 w 1957663"/>
              <a:gd name="connsiteY0" fmla="*/ 207639 h 1245809"/>
              <a:gd name="connsiteX1" fmla="*/ 207639 w 1957663"/>
              <a:gd name="connsiteY1" fmla="*/ 0 h 1245809"/>
              <a:gd name="connsiteX2" fmla="*/ 1750024 w 1957663"/>
              <a:gd name="connsiteY2" fmla="*/ 0 h 1245809"/>
              <a:gd name="connsiteX3" fmla="*/ 1957663 w 1957663"/>
              <a:gd name="connsiteY3" fmla="*/ 207639 h 1245809"/>
              <a:gd name="connsiteX4" fmla="*/ 1957663 w 1957663"/>
              <a:gd name="connsiteY4" fmla="*/ 1038170 h 1245809"/>
              <a:gd name="connsiteX5" fmla="*/ 1750024 w 1957663"/>
              <a:gd name="connsiteY5" fmla="*/ 1245809 h 1245809"/>
              <a:gd name="connsiteX6" fmla="*/ 207639 w 1957663"/>
              <a:gd name="connsiteY6" fmla="*/ 1245809 h 1245809"/>
              <a:gd name="connsiteX7" fmla="*/ 0 w 1957663"/>
              <a:gd name="connsiteY7" fmla="*/ 1038170 h 1245809"/>
              <a:gd name="connsiteX8" fmla="*/ 0 w 1957663"/>
              <a:gd name="connsiteY8" fmla="*/ 207639 h 1245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7663" h="1245809">
                <a:moveTo>
                  <a:pt x="0" y="207639"/>
                </a:moveTo>
                <a:cubicBezTo>
                  <a:pt x="0" y="92963"/>
                  <a:pt x="92963" y="0"/>
                  <a:pt x="207639" y="0"/>
                </a:cubicBezTo>
                <a:lnTo>
                  <a:pt x="1750024" y="0"/>
                </a:lnTo>
                <a:cubicBezTo>
                  <a:pt x="1864700" y="0"/>
                  <a:pt x="1957663" y="92963"/>
                  <a:pt x="1957663" y="207639"/>
                </a:cubicBezTo>
                <a:lnTo>
                  <a:pt x="1957663" y="1038170"/>
                </a:lnTo>
                <a:cubicBezTo>
                  <a:pt x="1957663" y="1152846"/>
                  <a:pt x="1864700" y="1245809"/>
                  <a:pt x="1750024" y="1245809"/>
                </a:cubicBezTo>
                <a:lnTo>
                  <a:pt x="207639" y="1245809"/>
                </a:lnTo>
                <a:cubicBezTo>
                  <a:pt x="92963" y="1245809"/>
                  <a:pt x="0" y="1152846"/>
                  <a:pt x="0" y="1038170"/>
                </a:cubicBezTo>
                <a:lnTo>
                  <a:pt x="0" y="207639"/>
                </a:lnTo>
                <a:close/>
              </a:path>
            </a:pathLst>
          </a:custGeom>
          <a:solidFill>
            <a:srgbClr val="FF0000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9395" tIns="95105" rIns="129395" bIns="95105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solidFill>
                  <a:sysClr val="window" lastClr="FFFFFF"/>
                </a:solidFill>
                <a:latin typeface="Calibri"/>
                <a:ea typeface="+mn-ea"/>
                <a:cs typeface="+mn-cs"/>
              </a:rPr>
              <a:t>Architecture and Services</a:t>
            </a:r>
            <a:endParaRPr lang="en-US" sz="18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513777" y="3314534"/>
            <a:ext cx="8110534" cy="996648"/>
          </a:xfrm>
          <a:custGeom>
            <a:avLst/>
            <a:gdLst>
              <a:gd name="connsiteX0" fmla="*/ 166111 w 996647"/>
              <a:gd name="connsiteY0" fmla="*/ 0 h 6271908"/>
              <a:gd name="connsiteX1" fmla="*/ 830536 w 996647"/>
              <a:gd name="connsiteY1" fmla="*/ 0 h 6271908"/>
              <a:gd name="connsiteX2" fmla="*/ 996647 w 996647"/>
              <a:gd name="connsiteY2" fmla="*/ 166111 h 6271908"/>
              <a:gd name="connsiteX3" fmla="*/ 996647 w 996647"/>
              <a:gd name="connsiteY3" fmla="*/ 6271908 h 6271908"/>
              <a:gd name="connsiteX4" fmla="*/ 996647 w 996647"/>
              <a:gd name="connsiteY4" fmla="*/ 6271908 h 6271908"/>
              <a:gd name="connsiteX5" fmla="*/ 0 w 996647"/>
              <a:gd name="connsiteY5" fmla="*/ 6271908 h 6271908"/>
              <a:gd name="connsiteX6" fmla="*/ 0 w 996647"/>
              <a:gd name="connsiteY6" fmla="*/ 6271908 h 6271908"/>
              <a:gd name="connsiteX7" fmla="*/ 0 w 996647"/>
              <a:gd name="connsiteY7" fmla="*/ 166111 h 6271908"/>
              <a:gd name="connsiteX8" fmla="*/ 166111 w 996647"/>
              <a:gd name="connsiteY8" fmla="*/ 0 h 6271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6647" h="6271908">
                <a:moveTo>
                  <a:pt x="996647" y="1045340"/>
                </a:moveTo>
                <a:lnTo>
                  <a:pt x="996647" y="5226568"/>
                </a:lnTo>
                <a:cubicBezTo>
                  <a:pt x="996647" y="5803894"/>
                  <a:pt x="984829" y="6271905"/>
                  <a:pt x="970251" y="6271905"/>
                </a:cubicBezTo>
                <a:lnTo>
                  <a:pt x="0" y="6271905"/>
                </a:lnTo>
                <a:lnTo>
                  <a:pt x="0" y="6271905"/>
                </a:lnTo>
                <a:lnTo>
                  <a:pt x="0" y="3"/>
                </a:lnTo>
                <a:lnTo>
                  <a:pt x="0" y="3"/>
                </a:lnTo>
                <a:lnTo>
                  <a:pt x="970251" y="3"/>
                </a:lnTo>
                <a:cubicBezTo>
                  <a:pt x="984829" y="3"/>
                  <a:pt x="996647" y="468014"/>
                  <a:pt x="996647" y="1045340"/>
                </a:cubicBezTo>
                <a:close/>
              </a:path>
            </a:pathLst>
          </a:custGeom>
          <a:solidFill>
            <a:srgbClr val="4F81BD">
              <a:tint val="40000"/>
              <a:hueOff val="0"/>
              <a:satOff val="0"/>
              <a:lumOff val="0"/>
            </a:srgbClr>
          </a:solidFill>
          <a:ln w="25400" cap="flat" cmpd="sng" algn="ctr"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1" tIns="69607" rIns="90562" bIns="69608" numCol="1" spcCol="1270" anchor="ctr" anchorCtr="0">
            <a:noAutofit/>
          </a:bodyPr>
          <a:lstStyle/>
          <a:p>
            <a:pPr marL="0" lvl="1" defTabSz="488950">
              <a:lnSpc>
                <a:spcPct val="90000"/>
              </a:lnSpc>
              <a:spcAft>
                <a:spcPct val="15000"/>
              </a:spcAft>
            </a:pPr>
            <a:r>
              <a:rPr lang="en-US" sz="11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Industry Numbering Committee (INC</a:t>
            </a:r>
            <a:r>
              <a:rPr lang="en-US" sz="11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); Ordering and Billing Forum (OBF); </a:t>
            </a:r>
            <a:r>
              <a:rPr lang="en-US" sz="11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Automatic </a:t>
            </a:r>
            <a:r>
              <a:rPr lang="en-US" sz="11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Identification and Data Capture Committee (AIDC); </a:t>
            </a:r>
            <a:r>
              <a:rPr lang="en-US" sz="11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IMSI Oversight Council (IOC); SMS/800 Number Administration Committee (SNAC); Telecom Management and Operations Committee (TMOC</a:t>
            </a:r>
            <a:r>
              <a:rPr lang="en-US" sz="11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); </a:t>
            </a:r>
            <a:r>
              <a:rPr lang="en-US" sz="11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Testbeds</a:t>
            </a:r>
            <a:endPara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906067" y="3189954"/>
            <a:ext cx="2607708" cy="1245809"/>
          </a:xfrm>
          <a:custGeom>
            <a:avLst/>
            <a:gdLst>
              <a:gd name="connsiteX0" fmla="*/ 0 w 1955781"/>
              <a:gd name="connsiteY0" fmla="*/ 207639 h 1245809"/>
              <a:gd name="connsiteX1" fmla="*/ 207639 w 1955781"/>
              <a:gd name="connsiteY1" fmla="*/ 0 h 1245809"/>
              <a:gd name="connsiteX2" fmla="*/ 1748142 w 1955781"/>
              <a:gd name="connsiteY2" fmla="*/ 0 h 1245809"/>
              <a:gd name="connsiteX3" fmla="*/ 1955781 w 1955781"/>
              <a:gd name="connsiteY3" fmla="*/ 207639 h 1245809"/>
              <a:gd name="connsiteX4" fmla="*/ 1955781 w 1955781"/>
              <a:gd name="connsiteY4" fmla="*/ 1038170 h 1245809"/>
              <a:gd name="connsiteX5" fmla="*/ 1748142 w 1955781"/>
              <a:gd name="connsiteY5" fmla="*/ 1245809 h 1245809"/>
              <a:gd name="connsiteX6" fmla="*/ 207639 w 1955781"/>
              <a:gd name="connsiteY6" fmla="*/ 1245809 h 1245809"/>
              <a:gd name="connsiteX7" fmla="*/ 0 w 1955781"/>
              <a:gd name="connsiteY7" fmla="*/ 1038170 h 1245809"/>
              <a:gd name="connsiteX8" fmla="*/ 0 w 1955781"/>
              <a:gd name="connsiteY8" fmla="*/ 207639 h 1245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781" h="1245809">
                <a:moveTo>
                  <a:pt x="0" y="207639"/>
                </a:moveTo>
                <a:cubicBezTo>
                  <a:pt x="0" y="92963"/>
                  <a:pt x="92963" y="0"/>
                  <a:pt x="207639" y="0"/>
                </a:cubicBezTo>
                <a:lnTo>
                  <a:pt x="1748142" y="0"/>
                </a:lnTo>
                <a:cubicBezTo>
                  <a:pt x="1862818" y="0"/>
                  <a:pt x="1955781" y="92963"/>
                  <a:pt x="1955781" y="207639"/>
                </a:cubicBezTo>
                <a:lnTo>
                  <a:pt x="1955781" y="1038170"/>
                </a:lnTo>
                <a:cubicBezTo>
                  <a:pt x="1955781" y="1152846"/>
                  <a:pt x="1862818" y="1245809"/>
                  <a:pt x="1748142" y="1245809"/>
                </a:cubicBezTo>
                <a:lnTo>
                  <a:pt x="207639" y="1245809"/>
                </a:lnTo>
                <a:cubicBezTo>
                  <a:pt x="92963" y="1245809"/>
                  <a:pt x="0" y="1152846"/>
                  <a:pt x="0" y="1038170"/>
                </a:cubicBezTo>
                <a:lnTo>
                  <a:pt x="0" y="207639"/>
                </a:lnTo>
                <a:close/>
              </a:path>
            </a:pathLst>
          </a:custGeom>
          <a:solidFill>
            <a:srgbClr val="0070C0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9395" tIns="95105" rIns="129395" bIns="95105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solidFill>
                  <a:sysClr val="window" lastClr="FFFFFF"/>
                </a:solidFill>
                <a:latin typeface="Calibri"/>
                <a:ea typeface="+mn-ea"/>
                <a:cs typeface="+mn-cs"/>
              </a:rPr>
              <a:t>Information Infrastructure</a:t>
            </a:r>
            <a:endParaRPr lang="en-US" sz="18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466434" y="4622635"/>
            <a:ext cx="8157876" cy="996647"/>
          </a:xfrm>
          <a:custGeom>
            <a:avLst/>
            <a:gdLst>
              <a:gd name="connsiteX0" fmla="*/ 166111 w 996647"/>
              <a:gd name="connsiteY0" fmla="*/ 0 h 6271929"/>
              <a:gd name="connsiteX1" fmla="*/ 830536 w 996647"/>
              <a:gd name="connsiteY1" fmla="*/ 0 h 6271929"/>
              <a:gd name="connsiteX2" fmla="*/ 996647 w 996647"/>
              <a:gd name="connsiteY2" fmla="*/ 166111 h 6271929"/>
              <a:gd name="connsiteX3" fmla="*/ 996647 w 996647"/>
              <a:gd name="connsiteY3" fmla="*/ 6271929 h 6271929"/>
              <a:gd name="connsiteX4" fmla="*/ 996647 w 996647"/>
              <a:gd name="connsiteY4" fmla="*/ 6271929 h 6271929"/>
              <a:gd name="connsiteX5" fmla="*/ 0 w 996647"/>
              <a:gd name="connsiteY5" fmla="*/ 6271929 h 6271929"/>
              <a:gd name="connsiteX6" fmla="*/ 0 w 996647"/>
              <a:gd name="connsiteY6" fmla="*/ 6271929 h 6271929"/>
              <a:gd name="connsiteX7" fmla="*/ 0 w 996647"/>
              <a:gd name="connsiteY7" fmla="*/ 166111 h 6271929"/>
              <a:gd name="connsiteX8" fmla="*/ 166111 w 996647"/>
              <a:gd name="connsiteY8" fmla="*/ 0 h 6271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6647" h="6271929">
                <a:moveTo>
                  <a:pt x="996647" y="1045344"/>
                </a:moveTo>
                <a:lnTo>
                  <a:pt x="996647" y="5226585"/>
                </a:lnTo>
                <a:cubicBezTo>
                  <a:pt x="996647" y="5803914"/>
                  <a:pt x="984829" y="6271926"/>
                  <a:pt x="970251" y="6271926"/>
                </a:cubicBezTo>
                <a:lnTo>
                  <a:pt x="0" y="6271926"/>
                </a:lnTo>
                <a:lnTo>
                  <a:pt x="0" y="6271926"/>
                </a:lnTo>
                <a:lnTo>
                  <a:pt x="0" y="3"/>
                </a:lnTo>
                <a:lnTo>
                  <a:pt x="0" y="3"/>
                </a:lnTo>
                <a:lnTo>
                  <a:pt x="970251" y="3"/>
                </a:lnTo>
                <a:cubicBezTo>
                  <a:pt x="984829" y="3"/>
                  <a:pt x="996647" y="468015"/>
                  <a:pt x="996647" y="1045344"/>
                </a:cubicBezTo>
                <a:close/>
              </a:path>
            </a:pathLst>
          </a:custGeom>
          <a:solidFill>
            <a:srgbClr val="4F81BD">
              <a:tint val="40000"/>
              <a:hueOff val="0"/>
              <a:satOff val="0"/>
              <a:lumOff val="0"/>
            </a:srgbClr>
          </a:solidFill>
          <a:ln w="25400" cap="flat" cmpd="sng" algn="ctr"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69607" rIns="90562" bIns="69607" numCol="1" spcCol="1270" anchor="ctr" anchorCtr="0">
            <a:noAutofit/>
          </a:bodyPr>
          <a:lstStyle/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1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Copper/Optical Access Synchronization and Transport Committee (COAST); Next Generation Interconnection Interoperability Forum (NGIIF); Network Reliability Steering Committee (NRSC);</a:t>
            </a:r>
            <a:r>
              <a:rPr lang="en-US" sz="11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  <a:r>
              <a:rPr lang="en-US" sz="11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  <a:ea typeface="+mn-ea"/>
                <a:cs typeface="+mn-cs"/>
              </a:rPr>
              <a:t>Sustainability in Telecom: Energy and Protection Committee (STEP)</a:t>
            </a:r>
            <a:endPara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906067" y="4498054"/>
            <a:ext cx="2560367" cy="1245809"/>
          </a:xfrm>
          <a:custGeom>
            <a:avLst/>
            <a:gdLst>
              <a:gd name="connsiteX0" fmla="*/ 0 w 1920275"/>
              <a:gd name="connsiteY0" fmla="*/ 207639 h 1245809"/>
              <a:gd name="connsiteX1" fmla="*/ 207639 w 1920275"/>
              <a:gd name="connsiteY1" fmla="*/ 0 h 1245809"/>
              <a:gd name="connsiteX2" fmla="*/ 1712636 w 1920275"/>
              <a:gd name="connsiteY2" fmla="*/ 0 h 1245809"/>
              <a:gd name="connsiteX3" fmla="*/ 1920275 w 1920275"/>
              <a:gd name="connsiteY3" fmla="*/ 207639 h 1245809"/>
              <a:gd name="connsiteX4" fmla="*/ 1920275 w 1920275"/>
              <a:gd name="connsiteY4" fmla="*/ 1038170 h 1245809"/>
              <a:gd name="connsiteX5" fmla="*/ 1712636 w 1920275"/>
              <a:gd name="connsiteY5" fmla="*/ 1245809 h 1245809"/>
              <a:gd name="connsiteX6" fmla="*/ 207639 w 1920275"/>
              <a:gd name="connsiteY6" fmla="*/ 1245809 h 1245809"/>
              <a:gd name="connsiteX7" fmla="*/ 0 w 1920275"/>
              <a:gd name="connsiteY7" fmla="*/ 1038170 h 1245809"/>
              <a:gd name="connsiteX8" fmla="*/ 0 w 1920275"/>
              <a:gd name="connsiteY8" fmla="*/ 207639 h 1245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0275" h="1245809">
                <a:moveTo>
                  <a:pt x="0" y="207639"/>
                </a:moveTo>
                <a:cubicBezTo>
                  <a:pt x="0" y="92963"/>
                  <a:pt x="92963" y="0"/>
                  <a:pt x="207639" y="0"/>
                </a:cubicBezTo>
                <a:lnTo>
                  <a:pt x="1712636" y="0"/>
                </a:lnTo>
                <a:cubicBezTo>
                  <a:pt x="1827312" y="0"/>
                  <a:pt x="1920275" y="92963"/>
                  <a:pt x="1920275" y="207639"/>
                </a:cubicBezTo>
                <a:lnTo>
                  <a:pt x="1920275" y="1038170"/>
                </a:lnTo>
                <a:cubicBezTo>
                  <a:pt x="1920275" y="1152846"/>
                  <a:pt x="1827312" y="1245809"/>
                  <a:pt x="1712636" y="1245809"/>
                </a:cubicBezTo>
                <a:lnTo>
                  <a:pt x="207639" y="1245809"/>
                </a:lnTo>
                <a:cubicBezTo>
                  <a:pt x="92963" y="1245809"/>
                  <a:pt x="0" y="1152846"/>
                  <a:pt x="0" y="1038170"/>
                </a:cubicBezTo>
                <a:lnTo>
                  <a:pt x="0" y="207639"/>
                </a:lnTo>
                <a:close/>
              </a:path>
            </a:pathLst>
          </a:custGeom>
          <a:solidFill>
            <a:srgbClr val="92D050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9395" tIns="95105" rIns="129395" bIns="95105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solidFill>
                  <a:sysClr val="window" lastClr="FFFFFF"/>
                </a:solidFill>
                <a:latin typeface="Calibri"/>
                <a:ea typeface="+mn-ea"/>
                <a:cs typeface="+mn-cs"/>
              </a:rPr>
              <a:t>Operational Excellence</a:t>
            </a:r>
            <a:endParaRPr lang="en-US" sz="18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3292" y="867978"/>
            <a:ext cx="241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Business Program View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-553265" y="3708369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Technology View</a:t>
            </a:r>
          </a:p>
        </p:txBody>
      </p:sp>
    </p:spTree>
    <p:extLst>
      <p:ext uri="{BB962C8B-B14F-4D97-AF65-F5344CB8AC3E}">
        <p14:creationId xmlns:p14="http://schemas.microsoft.com/office/powerpoint/2010/main" val="1505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ATIS TOPS 2015 Projects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4332"/>
            <a:ext cx="10515600" cy="4913309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spcBef>
                <a:spcPts val="1032"/>
              </a:spcBef>
              <a:buNone/>
            </a:pPr>
            <a:r>
              <a:rPr lang="en-US" sz="2600" dirty="0"/>
              <a:t>The </a:t>
            </a:r>
            <a:r>
              <a:rPr lang="en-US" sz="2600" dirty="0" smtClean="0"/>
              <a:t>TOPS Council </a:t>
            </a:r>
            <a:r>
              <a:rPr lang="en-US" sz="2600" dirty="0"/>
              <a:t>undertakes important strategic initiatives to meet </a:t>
            </a:r>
            <a:r>
              <a:rPr lang="en-US" sz="2600" dirty="0" smtClean="0"/>
              <a:t>the industry’s </a:t>
            </a:r>
            <a:r>
              <a:rPr lang="en-US" sz="2600" dirty="0"/>
              <a:t>long-term technology needs and achieve member </a:t>
            </a:r>
            <a:r>
              <a:rPr lang="en-US" sz="2600" dirty="0" smtClean="0"/>
              <a:t>business objectives</a:t>
            </a:r>
            <a:r>
              <a:rPr lang="en-US" sz="2600" dirty="0"/>
              <a:t>. Priorities are developed, analyzed and studied, with </a:t>
            </a:r>
            <a:r>
              <a:rPr lang="en-US" sz="2600" dirty="0" smtClean="0"/>
              <a:t>output developed </a:t>
            </a:r>
            <a:r>
              <a:rPr lang="en-US" sz="2600" dirty="0"/>
              <a:t>in the form of recommendations on a path forward</a:t>
            </a:r>
            <a:r>
              <a:rPr lang="en-US" sz="2600" dirty="0" smtClean="0"/>
              <a:t>. 2015 projects include: 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Content Delivery via Virtualized </a:t>
            </a:r>
            <a:r>
              <a:rPr lang="en-US" sz="2600" dirty="0" smtClean="0"/>
              <a:t>Networks</a:t>
            </a:r>
            <a:endParaRPr lang="en-US" sz="2600" i="1" dirty="0"/>
          </a:p>
          <a:p>
            <a:pPr>
              <a:lnSpc>
                <a:spcPct val="100000"/>
              </a:lnSpc>
            </a:pPr>
            <a:r>
              <a:rPr lang="en-US" sz="2600" dirty="0" smtClean="0"/>
              <a:t>Numbering </a:t>
            </a:r>
            <a:r>
              <a:rPr lang="en-US" sz="2600" dirty="0"/>
              <a:t>and Routing Testbeds and </a:t>
            </a:r>
            <a:r>
              <a:rPr lang="en-US" sz="2600" dirty="0" smtClean="0"/>
              <a:t>Synergies</a:t>
            </a:r>
            <a:endParaRPr lang="en-US" sz="2600" dirty="0"/>
          </a:p>
          <a:p>
            <a:pPr>
              <a:lnSpc>
                <a:spcPct val="100000"/>
              </a:lnSpc>
            </a:pPr>
            <a:r>
              <a:rPr lang="en-US" sz="2600" dirty="0"/>
              <a:t>Intelligent Peering, with a </a:t>
            </a:r>
            <a:r>
              <a:rPr lang="en-US" sz="2600" dirty="0" smtClean="0"/>
              <a:t>Focus </a:t>
            </a:r>
            <a:r>
              <a:rPr lang="en-US" sz="2600" dirty="0"/>
              <a:t>on </a:t>
            </a:r>
            <a:r>
              <a:rPr lang="en-US" sz="2600" dirty="0" err="1"/>
              <a:t>DDoS</a:t>
            </a:r>
            <a:r>
              <a:rPr lang="en-US" sz="2600" dirty="0"/>
              <a:t> </a:t>
            </a:r>
            <a:r>
              <a:rPr lang="en-US" sz="2600" dirty="0" smtClean="0"/>
              <a:t>Attack Mitigation</a:t>
            </a:r>
            <a:endParaRPr lang="en-US" sz="2600" i="1" dirty="0"/>
          </a:p>
          <a:p>
            <a:pPr>
              <a:lnSpc>
                <a:spcPct val="100000"/>
              </a:lnSpc>
            </a:pPr>
            <a:r>
              <a:rPr lang="en-US" sz="2600" dirty="0"/>
              <a:t>Public Safety Related </a:t>
            </a:r>
            <a:r>
              <a:rPr lang="en-US" sz="2600" dirty="0" smtClean="0"/>
              <a:t>Applications</a:t>
            </a:r>
            <a:endParaRPr lang="en-US" sz="2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IP-NNI Phase 2 - Video Calling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194257"/>
            <a:ext cx="10515600" cy="5206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Identify best practices and guidelines for video calling interoperability between service providers: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All relevant specifications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Audio/video codec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Security/trust </a:t>
            </a:r>
            <a:r>
              <a:rPr lang="en-US" dirty="0"/>
              <a:t>mechanisms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Quality of service mechanisms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Common functionality across platforms and potential interworking </a:t>
            </a:r>
            <a:r>
              <a:rPr lang="en-US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IP-NNI Phase 2 - </a:t>
            </a:r>
            <a:r>
              <a:rPr lang="en-US" b="1" dirty="0" smtClean="0"/>
              <a:t>Routing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194257"/>
            <a:ext cx="10515600" cy="5206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Identify routing scenarios that would benefit from interoperability testing: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Scope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Objectives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Test plan</a:t>
            </a:r>
          </a:p>
          <a:p>
            <a:pPr>
              <a:lnSpc>
                <a:spcPct val="100000"/>
              </a:lnSpc>
            </a:pPr>
            <a:r>
              <a:rPr lang="en-US" dirty="0"/>
              <a:t>Coordinated position on relevant IETF WGs: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STIR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MODERN</a:t>
            </a:r>
          </a:p>
        </p:txBody>
      </p:sp>
    </p:spTree>
    <p:extLst>
      <p:ext uri="{BB962C8B-B14F-4D97-AF65-F5344CB8AC3E}">
        <p14:creationId xmlns:p14="http://schemas.microsoft.com/office/powerpoint/2010/main" val="80366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IP-NNI Phase 2 - VoIP Security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194257"/>
            <a:ext cx="10515600" cy="5206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Assessment of level of security for: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TDM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VoIP over managed carrier network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VoIP over the Internet</a:t>
            </a:r>
          </a:p>
          <a:p>
            <a:pPr>
              <a:lnSpc>
                <a:spcPct val="100000"/>
              </a:lnSpc>
            </a:pPr>
            <a:r>
              <a:rPr lang="en-US" dirty="0"/>
              <a:t>Interaction between security and resilience of the transport </a:t>
            </a:r>
            <a:r>
              <a:rPr lang="en-US" dirty="0" smtClean="0"/>
              <a:t>network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Focus on implementable and deployable </a:t>
            </a:r>
            <a:r>
              <a:rPr lang="en-US" dirty="0" smtClean="0"/>
              <a:t>solutions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White paper will be </a:t>
            </a:r>
            <a:r>
              <a:rPr lang="en-US" dirty="0" smtClean="0"/>
              <a:t>published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8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IP-NNI Phase 2 - STIR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194257"/>
            <a:ext cx="10515600" cy="5206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Identify all protocols and profiles in </a:t>
            </a:r>
            <a:r>
              <a:rPr lang="en-US" dirty="0" smtClean="0"/>
              <a:t>solution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Example call </a:t>
            </a:r>
            <a:r>
              <a:rPr lang="en-US" dirty="0"/>
              <a:t>flows: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All parties in the flow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Actions performed by each party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STIR message flows in the context of routing call flows</a:t>
            </a:r>
          </a:p>
          <a:p>
            <a:pPr>
              <a:lnSpc>
                <a:spcPct val="100000"/>
              </a:lnSpc>
            </a:pPr>
            <a:r>
              <a:rPr lang="en-US" dirty="0"/>
              <a:t>Proposed mechanism for key discovery, key download and key </a:t>
            </a:r>
            <a:r>
              <a:rPr lang="en-US" dirty="0" smtClean="0"/>
              <a:t>provisioning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6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NFV Forum </a:t>
            </a:r>
            <a:r>
              <a:rPr lang="en-US" b="1" dirty="0" smtClean="0"/>
              <a:t>Mission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194257"/>
            <a:ext cx="10515600" cy="5206543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dirty="0" smtClean="0"/>
              <a:t>Define </a:t>
            </a:r>
            <a:r>
              <a:rPr lang="en-US" dirty="0"/>
              <a:t>priority use cases and associated architecture and requirements that emphasize the benefits of NFV in a multi-administrative domain </a:t>
            </a:r>
            <a:r>
              <a:rPr lang="en-US" dirty="0" smtClean="0"/>
              <a:t>environment</a:t>
            </a:r>
            <a:endParaRPr lang="en-US" dirty="0"/>
          </a:p>
          <a:p>
            <a:pPr lvl="0">
              <a:lnSpc>
                <a:spcPct val="100000"/>
              </a:lnSpc>
            </a:pPr>
            <a:r>
              <a:rPr lang="en-US" dirty="0" smtClean="0"/>
              <a:t>Establish </a:t>
            </a:r>
            <a:r>
              <a:rPr lang="en-US" dirty="0"/>
              <a:t>a common catalog of service descriptions that can be instantiated between service providers: runtime, network, and supporting </a:t>
            </a:r>
            <a:r>
              <a:rPr lang="en-US" dirty="0" smtClean="0"/>
              <a:t>functions</a:t>
            </a:r>
            <a:endParaRPr lang="en-US" dirty="0"/>
          </a:p>
          <a:p>
            <a:pPr lvl="0">
              <a:lnSpc>
                <a:spcPct val="100000"/>
              </a:lnSpc>
            </a:pPr>
            <a:r>
              <a:rPr lang="en-US" dirty="0" smtClean="0"/>
              <a:t>Specify </a:t>
            </a:r>
            <a:r>
              <a:rPr lang="en-US" dirty="0"/>
              <a:t>the service advertising and discovery mechanisms that allow companies to find and incorporate these </a:t>
            </a:r>
            <a:r>
              <a:rPr lang="en-US" dirty="0" smtClean="0"/>
              <a:t>services</a:t>
            </a:r>
            <a:endParaRPr lang="en-US" dirty="0"/>
          </a:p>
          <a:p>
            <a:pPr lvl="0">
              <a:lnSpc>
                <a:spcPct val="100000"/>
              </a:lnSpc>
            </a:pPr>
            <a:r>
              <a:rPr lang="en-US" dirty="0" smtClean="0"/>
              <a:t>Incorporate </a:t>
            </a:r>
            <a:r>
              <a:rPr lang="en-US" dirty="0"/>
              <a:t>service creation tools such as service chaining for construction of new, aggregate business applications and </a:t>
            </a:r>
            <a:r>
              <a:rPr lang="en-US" dirty="0" smtClean="0"/>
              <a:t>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1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1"/>
                </a:solidFill>
              </a:rPr>
              <a:t>ATIS in Brief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FontTx/>
              <a:buNone/>
            </a:pPr>
            <a:r>
              <a:rPr lang="en-US" altLang="en-US" b="1" dirty="0"/>
              <a:t>Alliance for Telecommunications Industry Solutions (ATIS):</a:t>
            </a:r>
          </a:p>
          <a:p>
            <a:pPr marL="400050" lvl="1" indent="0">
              <a:buFont typeface="Arial" charset="0"/>
              <a:buNone/>
            </a:pPr>
            <a:r>
              <a:rPr lang="en-US" altLang="en-US" i="1" dirty="0"/>
              <a:t>A leading ICT organization with more than 30 years experience working with member companies to define, address, and advance technology solutions and standards to support the timely roll-out of new products and </a:t>
            </a:r>
            <a:r>
              <a:rPr lang="en-US" altLang="en-US" i="1" dirty="0" smtClean="0"/>
              <a:t>services</a:t>
            </a:r>
            <a:endParaRPr lang="en-US" altLang="en-US" i="1" dirty="0"/>
          </a:p>
          <a:p>
            <a:endParaRPr lang="en-US" dirty="0"/>
          </a:p>
        </p:txBody>
      </p:sp>
      <p:pic>
        <p:nvPicPr>
          <p:cNvPr id="5" name="Picture 2" descr="C:\Users\rmoran\AppData\Local\Microsoft\Windows\Temporary Internet Files\Content.Outlook\5XWR5PXB\ATIS infograpihc (2)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43" y="2932732"/>
            <a:ext cx="6549181" cy="312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7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NFV Forum – 2015 Objectives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76537"/>
              </p:ext>
            </p:extLst>
          </p:nvPr>
        </p:nvGraphicFramePr>
        <p:xfrm>
          <a:off x="1820670" y="1341827"/>
          <a:ext cx="6916057" cy="4735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537037" y="2000341"/>
            <a:ext cx="879686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97504" y="16592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Now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37037" y="3712973"/>
            <a:ext cx="8796866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1639186" y="2000342"/>
            <a:ext cx="414262" cy="110808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olded Corner 8"/>
          <p:cNvSpPr/>
          <p:nvPr/>
        </p:nvSpPr>
        <p:spPr>
          <a:xfrm>
            <a:off x="8507952" y="2271742"/>
            <a:ext cx="1088511" cy="125079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dirty="0" smtClean="0"/>
              <a:t>Inter-provider Service</a:t>
            </a:r>
          </a:p>
          <a:p>
            <a:pPr algn="ctr"/>
            <a:r>
              <a:rPr lang="en-GB" sz="1400" dirty="0"/>
              <a:t>F</a:t>
            </a:r>
            <a:r>
              <a:rPr lang="en-GB" sz="1400" dirty="0" smtClean="0"/>
              <a:t>unction </a:t>
            </a:r>
            <a:r>
              <a:rPr lang="en-GB" sz="1400" dirty="0"/>
              <a:t>C</a:t>
            </a:r>
            <a:r>
              <a:rPr lang="en-GB" sz="1400" dirty="0" smtClean="0"/>
              <a:t>atalog</a:t>
            </a:r>
            <a:endParaRPr lang="en-GB" sz="1400" dirty="0"/>
          </a:p>
        </p:txBody>
      </p:sp>
      <p:sp>
        <p:nvSpPr>
          <p:cNvPr id="10" name="Folded Corner 9"/>
          <p:cNvSpPr/>
          <p:nvPr/>
        </p:nvSpPr>
        <p:spPr>
          <a:xfrm>
            <a:off x="9245392" y="3239964"/>
            <a:ext cx="1088511" cy="125079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dirty="0" smtClean="0"/>
              <a:t>Inter-provider NFV technical requirements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8645953" y="196026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Deliverables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8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Observations: Rapid ICT Transformation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5" y="1081824"/>
            <a:ext cx="10956465" cy="49970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SzPct val="100000"/>
              <a:defRPr/>
            </a:pPr>
            <a:r>
              <a:rPr lang="en-US" altLang="ko-KR" dirty="0" smtClean="0"/>
              <a:t>Migration </a:t>
            </a:r>
            <a:r>
              <a:rPr lang="en-US" altLang="ko-KR" dirty="0"/>
              <a:t>to </a:t>
            </a:r>
            <a:r>
              <a:rPr lang="en-US" altLang="ko-KR" dirty="0" smtClean="0"/>
              <a:t>Software-based, Open Source Solutions </a:t>
            </a:r>
            <a:r>
              <a:rPr lang="en-US" dirty="0"/>
              <a:t>–</a:t>
            </a:r>
            <a:r>
              <a:rPr lang="en-US" altLang="ko-KR" dirty="0" smtClean="0"/>
              <a:t> SDN/NFV Everywhere</a:t>
            </a:r>
          </a:p>
          <a:p>
            <a:pPr>
              <a:lnSpc>
                <a:spcPct val="100000"/>
              </a:lnSpc>
              <a:buSzPct val="100000"/>
              <a:defRPr/>
            </a:pPr>
            <a:r>
              <a:rPr lang="en-US" altLang="ko-KR" dirty="0" smtClean="0"/>
              <a:t>Transition </a:t>
            </a:r>
            <a:r>
              <a:rPr lang="en-US" altLang="ko-KR" dirty="0"/>
              <a:t>to All-IP </a:t>
            </a:r>
            <a:r>
              <a:rPr lang="en-US" altLang="ko-KR" dirty="0" smtClean="0"/>
              <a:t>Networks</a:t>
            </a:r>
          </a:p>
          <a:p>
            <a:pPr>
              <a:lnSpc>
                <a:spcPct val="100000"/>
              </a:lnSpc>
              <a:buSzPct val="100000"/>
              <a:defRPr/>
            </a:pPr>
            <a:r>
              <a:rPr lang="en-US" dirty="0" smtClean="0"/>
              <a:t>“Collision” </a:t>
            </a:r>
            <a:r>
              <a:rPr lang="en-US" dirty="0"/>
              <a:t>of IT, Content, Web, Communications, and Network </a:t>
            </a:r>
            <a:r>
              <a:rPr lang="en-US" dirty="0" smtClean="0"/>
              <a:t>Businesses</a:t>
            </a:r>
            <a:endParaRPr lang="en-US" dirty="0"/>
          </a:p>
          <a:p>
            <a:pPr>
              <a:lnSpc>
                <a:spcPct val="100000"/>
              </a:lnSpc>
              <a:buSzPct val="100000"/>
              <a:defRPr/>
            </a:pPr>
            <a:r>
              <a:rPr lang="en-US" dirty="0"/>
              <a:t>Non-Traditional Players Challenging Business Models and the </a:t>
            </a:r>
            <a:r>
              <a:rPr lang="en-US" dirty="0" smtClean="0"/>
              <a:t>Eco-System  </a:t>
            </a:r>
            <a:endParaRPr lang="en-US" dirty="0"/>
          </a:p>
          <a:p>
            <a:pPr>
              <a:lnSpc>
                <a:spcPct val="100000"/>
              </a:lnSpc>
              <a:buSzPct val="100000"/>
              <a:defRPr/>
            </a:pPr>
            <a:r>
              <a:rPr lang="en-US" dirty="0" smtClean="0"/>
              <a:t>Shorter Innovation Cycles – Higher Cost Reduction Pressures</a:t>
            </a:r>
            <a:endParaRPr lang="en-US" dirty="0"/>
          </a:p>
          <a:p>
            <a:pPr>
              <a:lnSpc>
                <a:spcPct val="100000"/>
              </a:lnSpc>
              <a:buSzPct val="100000"/>
              <a:defRPr/>
            </a:pPr>
            <a:r>
              <a:rPr lang="en-US" dirty="0" smtClean="0"/>
              <a:t>Deliver </a:t>
            </a:r>
            <a:r>
              <a:rPr lang="en-US" dirty="0"/>
              <a:t>the Ultimate Customer Experience   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Solutions Development Processes Must Reflect the Pace of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9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207963"/>
            <a:ext cx="10515600" cy="963111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ATIS Priorities – 5G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965915"/>
            <a:ext cx="10515600" cy="5572671"/>
          </a:xfrm>
        </p:spPr>
        <p:txBody>
          <a:bodyPr>
            <a:normAutofit/>
          </a:bodyPr>
          <a:lstStyle/>
          <a:p>
            <a:r>
              <a:rPr lang="en-US" dirty="0" smtClean="0"/>
              <a:t>Conducted </a:t>
            </a:r>
            <a:r>
              <a:rPr lang="en-US" b="1" u="sng" dirty="0" smtClean="0">
                <a:hlinkClick r:id="rId2"/>
              </a:rPr>
              <a:t>5G</a:t>
            </a:r>
            <a:r>
              <a:rPr lang="en-US" dirty="0" smtClean="0"/>
              <a:t> global landscape analysis </a:t>
            </a:r>
          </a:p>
          <a:p>
            <a:r>
              <a:rPr lang="en-US" dirty="0" smtClean="0"/>
              <a:t>Identified North American (NA) market requirements</a:t>
            </a:r>
            <a:endParaRPr lang="en-US" dirty="0"/>
          </a:p>
          <a:p>
            <a:pPr lvl="1"/>
            <a:r>
              <a:rPr lang="en-US" dirty="0"/>
              <a:t>Leveraging LTE </a:t>
            </a:r>
            <a:r>
              <a:rPr lang="en-US" dirty="0" smtClean="0"/>
              <a:t>investment </a:t>
            </a:r>
            <a:r>
              <a:rPr lang="en-US" dirty="0"/>
              <a:t>in existing assets via a 4G =&gt; 5G migration strategy that includes incremental upgrades</a:t>
            </a:r>
          </a:p>
          <a:p>
            <a:pPr lvl="1"/>
            <a:r>
              <a:rPr lang="en-US" dirty="0" smtClean="0"/>
              <a:t>NA regulatory </a:t>
            </a:r>
            <a:r>
              <a:rPr lang="en-US" dirty="0"/>
              <a:t>requirements</a:t>
            </a:r>
          </a:p>
          <a:p>
            <a:r>
              <a:rPr lang="en-US" dirty="0" smtClean="0"/>
              <a:t>Priority 5G initiatives </a:t>
            </a:r>
            <a:endParaRPr lang="en-US" dirty="0"/>
          </a:p>
          <a:p>
            <a:pPr lvl="1"/>
            <a:r>
              <a:rPr lang="en-US" dirty="0" smtClean="0"/>
              <a:t>Network/System</a:t>
            </a:r>
          </a:p>
          <a:p>
            <a:pPr lvl="1"/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Coherent LTE/5G </a:t>
            </a:r>
            <a:r>
              <a:rPr lang="en-US" dirty="0"/>
              <a:t>network </a:t>
            </a:r>
            <a:r>
              <a:rPr lang="en-US" dirty="0" smtClean="0"/>
              <a:t>view</a:t>
            </a:r>
          </a:p>
          <a:p>
            <a:r>
              <a:rPr lang="en-US" dirty="0"/>
              <a:t> “Disruptive” assessment of 5G</a:t>
            </a:r>
          </a:p>
          <a:p>
            <a:pPr lvl="1"/>
            <a:r>
              <a:rPr lang="en-US" dirty="0" smtClean="0"/>
              <a:t>New Business Models</a:t>
            </a:r>
          </a:p>
          <a:p>
            <a:pPr lvl="1"/>
            <a:r>
              <a:rPr lang="en-US" dirty="0" smtClean="0"/>
              <a:t>Optimized User Experience on Smart Devices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233" y="2821260"/>
            <a:ext cx="3787074" cy="214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ATIS </a:t>
            </a:r>
            <a:r>
              <a:rPr lang="en-US" b="1" dirty="0" smtClean="0"/>
              <a:t>Priorities </a:t>
            </a:r>
            <a:r>
              <a:rPr lang="en-US" b="1" dirty="0"/>
              <a:t>– </a:t>
            </a:r>
            <a:r>
              <a:rPr lang="en-US" b="1" dirty="0" smtClean="0"/>
              <a:t>NFV</a:t>
            </a:r>
            <a:endParaRPr lang="en-US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7506937" y="3044484"/>
            <a:ext cx="3222395" cy="2636874"/>
            <a:chOff x="3483851" y="1226407"/>
            <a:chExt cx="5264371" cy="4735512"/>
          </a:xfrm>
        </p:grpSpPr>
        <p:sp>
          <p:nvSpPr>
            <p:cNvPr id="4" name="Trapezoid 3"/>
            <p:cNvSpPr/>
            <p:nvPr/>
          </p:nvSpPr>
          <p:spPr>
            <a:xfrm rot="5400000" flipH="1">
              <a:off x="3136148" y="2875321"/>
              <a:ext cx="2935003" cy="1550902"/>
            </a:xfrm>
            <a:prstGeom prst="trapezoid">
              <a:avLst>
                <a:gd name="adj" fmla="val 17960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5" name="Content Placeholder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26143662"/>
                </p:ext>
              </p:extLst>
            </p:nvPr>
          </p:nvGraphicFramePr>
          <p:xfrm>
            <a:off x="3828199" y="1226407"/>
            <a:ext cx="4920023" cy="47355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Right Arrow 6"/>
            <p:cNvSpPr/>
            <p:nvPr/>
          </p:nvSpPr>
          <p:spPr>
            <a:xfrm rot="2022595">
              <a:off x="3483851" y="2169881"/>
              <a:ext cx="3209075" cy="807557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597" y="997527"/>
            <a:ext cx="9902536" cy="503751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ATIS’ NFV </a:t>
            </a:r>
            <a:r>
              <a:rPr lang="en-US" dirty="0" smtClean="0"/>
              <a:t>Forum </a:t>
            </a:r>
            <a:r>
              <a:rPr lang="en-US" dirty="0"/>
              <a:t>– </a:t>
            </a:r>
            <a:r>
              <a:rPr lang="en-US" dirty="0" smtClean="0"/>
              <a:t>Advance solutions </a:t>
            </a:r>
            <a:r>
              <a:rPr lang="en-US" dirty="0"/>
              <a:t>to enable new business models, accelerate </a:t>
            </a:r>
            <a:r>
              <a:rPr lang="en-US" dirty="0" smtClean="0"/>
              <a:t>time-to-market, and improve efficiency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Facilitate inter-administrative domain service interconnection, interoperability, and interworking  solutions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Published </a:t>
            </a:r>
            <a:r>
              <a:rPr lang="en-US" i="1" dirty="0" smtClean="0"/>
              <a:t>NFV </a:t>
            </a:r>
            <a:r>
              <a:rPr lang="en-US" i="1" dirty="0"/>
              <a:t>Forum Use Cases </a:t>
            </a:r>
            <a:r>
              <a:rPr lang="en-US" dirty="0"/>
              <a:t>– </a:t>
            </a:r>
            <a:r>
              <a:rPr lang="en-US" dirty="0" smtClean="0"/>
              <a:t>focused </a:t>
            </a:r>
            <a:br>
              <a:rPr lang="en-US" dirty="0" smtClean="0"/>
            </a:br>
            <a:r>
              <a:rPr lang="en-US" dirty="0" smtClean="0"/>
              <a:t>on generating new value and addressing</a:t>
            </a:r>
            <a:br>
              <a:rPr lang="en-US" dirty="0" smtClean="0"/>
            </a:br>
            <a:r>
              <a:rPr lang="en-US" dirty="0" smtClean="0"/>
              <a:t>immediate challenges – </a:t>
            </a:r>
            <a:r>
              <a:rPr lang="en-US" dirty="0"/>
              <a:t>e.g. Virtual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Network </a:t>
            </a:r>
            <a:r>
              <a:rPr lang="en-US" sz="2800" dirty="0" smtClean="0"/>
              <a:t>Operator </a:t>
            </a:r>
            <a:r>
              <a:rPr lang="en-US" sz="2800" dirty="0"/>
              <a:t>(VNO</a:t>
            </a:r>
            <a:r>
              <a:rPr lang="en-US" sz="2800" dirty="0" smtClean="0"/>
              <a:t>); Cooperative</a:t>
            </a:r>
            <a:r>
              <a:rPr lang="en-US" sz="2800" dirty="0"/>
              <a:t>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Cloud-based CDN;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 </a:t>
            </a:r>
            <a:r>
              <a:rPr lang="en-US" sz="2800" dirty="0" smtClean="0"/>
              <a:t>  Roaming, etc.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84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7963"/>
            <a:ext cx="10515600" cy="822347"/>
          </a:xfrm>
        </p:spPr>
        <p:txBody>
          <a:bodyPr/>
          <a:lstStyle/>
          <a:p>
            <a:r>
              <a:rPr lang="en-US" b="1" dirty="0"/>
              <a:t>ATIS </a:t>
            </a:r>
            <a:r>
              <a:rPr lang="en-US" b="1" dirty="0" smtClean="0"/>
              <a:t>Priorities </a:t>
            </a:r>
            <a:r>
              <a:rPr lang="en-US" b="1" dirty="0"/>
              <a:t>– </a:t>
            </a:r>
            <a:r>
              <a:rPr lang="en-US" b="1" dirty="0" smtClean="0"/>
              <a:t>NFV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978794"/>
            <a:ext cx="10515600" cy="54220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 smtClean="0"/>
              <a:t>Integrate web scale and enterprise applications through programmable APIs, including OTT applications offered by service providers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Incorporate service creation tools such as service chaining for construction of business applications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Provide ATIS contributions to open source activities to further industry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3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ATIS </a:t>
            </a:r>
            <a:r>
              <a:rPr lang="en-US" b="1" dirty="0" smtClean="0"/>
              <a:t>Priorities </a:t>
            </a:r>
            <a:r>
              <a:rPr lang="en-US" b="1" dirty="0"/>
              <a:t>– </a:t>
            </a:r>
            <a:r>
              <a:rPr lang="en-US" b="1" dirty="0" smtClean="0"/>
              <a:t>IP-NNI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726" y="1004552"/>
            <a:ext cx="10515600" cy="5396249"/>
          </a:xfrm>
        </p:spPr>
        <p:txBody>
          <a:bodyPr>
            <a:normAutofit/>
          </a:bodyPr>
          <a:lstStyle/>
          <a:p>
            <a:r>
              <a:rPr lang="en-GB" dirty="0" smtClean="0"/>
              <a:t>ATIS/SIP Forum launched IP-NNI (Network to Network) Task Force, addressing IP transition:</a:t>
            </a:r>
          </a:p>
          <a:p>
            <a:pPr lvl="1"/>
            <a:r>
              <a:rPr lang="en-US" dirty="0"/>
              <a:t>Phase 1 </a:t>
            </a:r>
            <a:r>
              <a:rPr lang="en-US" dirty="0" smtClean="0"/>
              <a:t>completed, featured publication of:</a:t>
            </a:r>
          </a:p>
          <a:p>
            <a:pPr lvl="2"/>
            <a:r>
              <a:rPr lang="en-US" i="1" dirty="0" smtClean="0"/>
              <a:t>IP </a:t>
            </a:r>
            <a:r>
              <a:rPr lang="en-US" i="1" dirty="0"/>
              <a:t>Interconnection Routing </a:t>
            </a:r>
            <a:r>
              <a:rPr lang="en-US" dirty="0"/>
              <a:t>– </a:t>
            </a:r>
            <a:r>
              <a:rPr lang="en-US" dirty="0" smtClean="0"/>
              <a:t>identifies a range of routing options</a:t>
            </a:r>
          </a:p>
          <a:p>
            <a:pPr lvl="2"/>
            <a:r>
              <a:rPr lang="en-US" i="1" dirty="0" smtClean="0"/>
              <a:t>IP-NNI </a:t>
            </a:r>
            <a:r>
              <a:rPr lang="en-US" i="1" dirty="0"/>
              <a:t>Profile </a:t>
            </a:r>
            <a:r>
              <a:rPr lang="en-US" dirty="0"/>
              <a:t>– </a:t>
            </a:r>
            <a:r>
              <a:rPr lang="en-US" dirty="0" smtClean="0"/>
              <a:t>details “on-the-wire” protocol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Phase 2 launching:</a:t>
            </a:r>
          </a:p>
          <a:p>
            <a:pPr lvl="2"/>
            <a:r>
              <a:rPr lang="en-US" sz="2200" dirty="0"/>
              <a:t>Video </a:t>
            </a:r>
            <a:r>
              <a:rPr lang="en-US" sz="2200" dirty="0" smtClean="0"/>
              <a:t>calling/video interoperability/inter-carrier </a:t>
            </a:r>
            <a:br>
              <a:rPr lang="en-US" sz="2200" dirty="0" smtClean="0"/>
            </a:br>
            <a:r>
              <a:rPr lang="en-US" sz="2200" dirty="0" smtClean="0"/>
              <a:t>video communications</a:t>
            </a:r>
            <a:endParaRPr lang="en-US" sz="2200" dirty="0"/>
          </a:p>
          <a:p>
            <a:pPr lvl="2"/>
            <a:r>
              <a:rPr lang="en-US" sz="2200" dirty="0" smtClean="0"/>
              <a:t>Routing (next steps)</a:t>
            </a:r>
            <a:endParaRPr lang="en-US" sz="2200" dirty="0"/>
          </a:p>
          <a:p>
            <a:pPr lvl="2"/>
            <a:r>
              <a:rPr lang="en-US" sz="2200" dirty="0"/>
              <a:t>VoIP Security </a:t>
            </a:r>
            <a:r>
              <a:rPr lang="en-US" sz="2200" dirty="0" smtClean="0"/>
              <a:t>whitepaper</a:t>
            </a:r>
            <a:endParaRPr lang="en-US" sz="2200" dirty="0"/>
          </a:p>
          <a:p>
            <a:pPr lvl="2"/>
            <a:r>
              <a:rPr lang="en-US" sz="2200" dirty="0"/>
              <a:t>STIR profile for secure </a:t>
            </a:r>
            <a:r>
              <a:rPr lang="en-US" sz="2200" dirty="0" smtClean="0"/>
              <a:t>caller-ID</a:t>
            </a:r>
            <a:endParaRPr lang="en-US" sz="2200" dirty="0"/>
          </a:p>
          <a:p>
            <a:pPr lvl="2"/>
            <a:r>
              <a:rPr lang="en-US" sz="2200" dirty="0"/>
              <a:t>Enhanced caller-ID (CNAM Plus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8179838" y="2575933"/>
            <a:ext cx="3010973" cy="3133491"/>
            <a:chOff x="8717434" y="3049304"/>
            <a:chExt cx="3262175" cy="3538187"/>
          </a:xfrm>
        </p:grpSpPr>
        <p:grpSp>
          <p:nvGrpSpPr>
            <p:cNvPr id="17" name="Group 16"/>
            <p:cNvGrpSpPr/>
            <p:nvPr/>
          </p:nvGrpSpPr>
          <p:grpSpPr>
            <a:xfrm>
              <a:off x="9377354" y="3946433"/>
              <a:ext cx="2009914" cy="1751160"/>
              <a:chOff x="3548379" y="3709306"/>
              <a:chExt cx="2009914" cy="175116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605842" y="3709306"/>
                <a:ext cx="1578634" cy="1388853"/>
              </a:xfrm>
              <a:prstGeom prst="ellipse">
                <a:avLst/>
              </a:prstGeom>
              <a:solidFill>
                <a:srgbClr val="0099FF"/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979659" y="3740939"/>
                <a:ext cx="1578634" cy="1388853"/>
              </a:xfrm>
              <a:prstGeom prst="ellipse">
                <a:avLst/>
              </a:prstGeom>
              <a:solidFill>
                <a:srgbClr val="009900">
                  <a:alpha val="55000"/>
                </a:srgb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979659" y="4054360"/>
                <a:ext cx="1578634" cy="1388853"/>
              </a:xfrm>
              <a:prstGeom prst="ellipse">
                <a:avLst/>
              </a:prstGeom>
              <a:solidFill>
                <a:srgbClr val="800080">
                  <a:alpha val="55000"/>
                </a:srgb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548379" y="4071613"/>
                <a:ext cx="1578634" cy="1388853"/>
              </a:xfrm>
              <a:prstGeom prst="ellipse">
                <a:avLst/>
              </a:prstGeom>
              <a:solidFill>
                <a:srgbClr val="FF0000">
                  <a:alpha val="55000"/>
                </a:srgb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8782131" y="3079082"/>
              <a:ext cx="1190445" cy="1052422"/>
            </a:xfrm>
            <a:prstGeom prst="rect">
              <a:avLst/>
            </a:prstGeom>
            <a:solidFill>
              <a:srgbClr val="0099FF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 smtClean="0"/>
                <a:t>3GPP/</a:t>
              </a:r>
              <a:r>
                <a:rPr lang="en-CA" b="1" dirty="0"/>
                <a:t> </a:t>
              </a:r>
              <a:r>
                <a:rPr lang="en-CA" b="1" dirty="0" smtClean="0"/>
                <a:t>GSMA</a:t>
              </a:r>
              <a:endParaRPr lang="en-CA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0669229" y="3049304"/>
              <a:ext cx="1310380" cy="1052422"/>
            </a:xfrm>
            <a:prstGeom prst="rect">
              <a:avLst/>
            </a:prstGeom>
            <a:solidFill>
              <a:srgbClr val="0099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 smtClean="0"/>
                <a:t>ATIS</a:t>
              </a:r>
              <a:endParaRPr lang="en-CA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651975" y="5535069"/>
              <a:ext cx="1310381" cy="1052422"/>
            </a:xfrm>
            <a:prstGeom prst="rect">
              <a:avLst/>
            </a:prstGeom>
            <a:solidFill>
              <a:srgbClr val="80008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 smtClean="0"/>
                <a:t>SIP Connect</a:t>
              </a:r>
              <a:endParaRPr lang="en-CA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717434" y="5522187"/>
              <a:ext cx="1362970" cy="105242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 smtClean="0"/>
                <a:t>CableLabs</a:t>
              </a:r>
              <a:endParaRPr lang="en-CA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833448" y="4554594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400" b="1" dirty="0" smtClean="0">
                  <a:solidFill>
                    <a:schemeClr val="bg1"/>
                  </a:solidFill>
                </a:rPr>
                <a:t>IP-NNI</a:t>
              </a:r>
              <a:endParaRPr lang="en-CA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66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ATIS </a:t>
            </a:r>
            <a:r>
              <a:rPr lang="en-US" b="1" dirty="0" smtClean="0"/>
              <a:t>Priorities </a:t>
            </a:r>
            <a:r>
              <a:rPr lang="en-US" b="1" dirty="0"/>
              <a:t>– </a:t>
            </a:r>
            <a:r>
              <a:rPr lang="en-US" b="1" dirty="0" smtClean="0"/>
              <a:t>ORCA/Open Source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878" y="1194257"/>
            <a:ext cx="10515600" cy="5206543"/>
          </a:xfrm>
        </p:spPr>
        <p:txBody>
          <a:bodyPr>
            <a:normAutofit/>
          </a:bodyPr>
          <a:lstStyle/>
          <a:p>
            <a:r>
              <a:rPr lang="en-US" dirty="0" smtClean="0"/>
              <a:t>ATIS developed Open Real-Time Communications APIs (</a:t>
            </a:r>
            <a:r>
              <a:rPr lang="en-US" dirty="0" smtClean="0">
                <a:hlinkClick r:id="rId2"/>
              </a:rPr>
              <a:t>ORCA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Complements </a:t>
            </a:r>
            <a:r>
              <a:rPr lang="en-US" dirty="0" err="1" smtClean="0"/>
              <a:t>WebRTC</a:t>
            </a:r>
            <a:r>
              <a:rPr lang="en-US" dirty="0" smtClean="0"/>
              <a:t> </a:t>
            </a:r>
            <a:r>
              <a:rPr lang="en-US" dirty="0"/>
              <a:t>community </a:t>
            </a:r>
            <a:r>
              <a:rPr lang="en-US" dirty="0" smtClean="0"/>
              <a:t>work in </a:t>
            </a:r>
            <a:r>
              <a:rPr lang="en-US" dirty="0"/>
              <a:t>providing a standard way to support </a:t>
            </a:r>
            <a:r>
              <a:rPr lang="en-US" dirty="0" smtClean="0"/>
              <a:t>real-time </a:t>
            </a:r>
            <a:r>
              <a:rPr lang="en-US" dirty="0"/>
              <a:t>communication in HTML5 browsers</a:t>
            </a:r>
            <a:endParaRPr lang="en-US" dirty="0" smtClean="0"/>
          </a:p>
          <a:p>
            <a:pPr lvl="1"/>
            <a:r>
              <a:rPr lang="en-US" dirty="0" smtClean="0"/>
              <a:t>First </a:t>
            </a:r>
            <a:r>
              <a:rPr lang="en-US" dirty="0"/>
              <a:t>phase of ORCA API </a:t>
            </a:r>
            <a:r>
              <a:rPr lang="en-US" dirty="0" smtClean="0"/>
              <a:t>(orca.js) is </a:t>
            </a:r>
            <a:r>
              <a:rPr lang="en-US" dirty="0"/>
              <a:t>available with open source specification and </a:t>
            </a:r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/>
              <a:t>Certain vendors already use ORCA internally to achieve openness and futureproof </a:t>
            </a:r>
            <a:r>
              <a:rPr lang="en-US" dirty="0" smtClean="0"/>
              <a:t>products</a:t>
            </a:r>
            <a:endParaRPr lang="en-US" dirty="0"/>
          </a:p>
          <a:p>
            <a:pPr lvl="1"/>
            <a:r>
              <a:rPr lang="en-US" dirty="0" smtClean="0"/>
              <a:t>Completed mapping of matrix.org to ORCA (peer-to-peer </a:t>
            </a:r>
            <a:r>
              <a:rPr lang="en-US" dirty="0" err="1" smtClean="0"/>
              <a:t>WebRTC</a:t>
            </a:r>
            <a:r>
              <a:rPr lang="en-US" dirty="0" smtClean="0"/>
              <a:t> signaling)</a:t>
            </a:r>
          </a:p>
          <a:p>
            <a:r>
              <a:rPr lang="en-GB" dirty="0" smtClean="0"/>
              <a:t>Next steps include assessing differences between ORCA </a:t>
            </a:r>
            <a:r>
              <a:rPr lang="en-GB" dirty="0"/>
              <a:t>API and Service Provider </a:t>
            </a:r>
            <a:r>
              <a:rPr lang="en-GB" dirty="0" err="1"/>
              <a:t>WebRTC</a:t>
            </a:r>
            <a:r>
              <a:rPr lang="en-GB" dirty="0"/>
              <a:t> </a:t>
            </a:r>
            <a:r>
              <a:rPr lang="en-GB" dirty="0" smtClean="0"/>
              <a:t>APIs</a:t>
            </a:r>
          </a:p>
        </p:txBody>
      </p:sp>
      <p:pic>
        <p:nvPicPr>
          <p:cNvPr id="15" name="Picture 2" descr="C:\Users\Jim\Desktop\Blog\Mushrooms\LCHorizontalFu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859" y="4783873"/>
            <a:ext cx="2445685" cy="126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84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ATIS Priority Initiatives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649013"/>
              </p:ext>
            </p:extLst>
          </p:nvPr>
        </p:nvGraphicFramePr>
        <p:xfrm>
          <a:off x="838200" y="691913"/>
          <a:ext cx="10515600" cy="520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99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8B7F8FA-AA12-4D7D-9DE1-21E40EC566EA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1233</Words>
  <Application>Microsoft Office PowerPoint</Application>
  <PresentationFormat>Widescreen</PresentationFormat>
  <Paragraphs>192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Helvetica Neue</vt:lpstr>
      <vt:lpstr>맑은 고딕</vt:lpstr>
      <vt:lpstr>Arial</vt:lpstr>
      <vt:lpstr>Calibri</vt:lpstr>
      <vt:lpstr>Calibri Light</vt:lpstr>
      <vt:lpstr>Office Theme</vt:lpstr>
      <vt:lpstr>PowerPoint Presentation</vt:lpstr>
      <vt:lpstr>ATIS in Brief</vt:lpstr>
      <vt:lpstr>Observations: Rapid ICT Transformation</vt:lpstr>
      <vt:lpstr>ATIS Priorities – 5G</vt:lpstr>
      <vt:lpstr>ATIS Priorities – NFV</vt:lpstr>
      <vt:lpstr>ATIS Priorities – NFV (cont.)</vt:lpstr>
      <vt:lpstr>ATIS Priorities – IP-NNI</vt:lpstr>
      <vt:lpstr>ATIS Priorities – ORCA/Open Source</vt:lpstr>
      <vt:lpstr>ATIS Priority Initiatives</vt:lpstr>
      <vt:lpstr>PowerPoint Presentation</vt:lpstr>
      <vt:lpstr>About ATIS</vt:lpstr>
      <vt:lpstr>ATIS’ Technical and Operations Committees:  Typical Issues and Output</vt:lpstr>
      <vt:lpstr>ATIS Detail</vt:lpstr>
      <vt:lpstr>ATIS TOPS 2015 Projects </vt:lpstr>
      <vt:lpstr>IP-NNI Phase 2 - Video Calling</vt:lpstr>
      <vt:lpstr>IP-NNI Phase 2 - Routing</vt:lpstr>
      <vt:lpstr>IP-NNI Phase 2 - VoIP Security White Paper</vt:lpstr>
      <vt:lpstr>IP-NNI Phase 2 - STIR Profile</vt:lpstr>
      <vt:lpstr>NFV Forum Mission</vt:lpstr>
      <vt:lpstr>NFV Forum – 2015 Objectives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112</cp:revision>
  <cp:lastPrinted>2015-07-10T13:18:42Z</cp:lastPrinted>
  <dcterms:created xsi:type="dcterms:W3CDTF">2015-04-30T14:38:43Z</dcterms:created>
  <dcterms:modified xsi:type="dcterms:W3CDTF">2015-07-14T09:58:39Z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