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1"/>
  </p:notesMasterIdLst>
  <p:handoutMasterIdLst>
    <p:handoutMasterId r:id="rId42"/>
  </p:handoutMasterIdLst>
  <p:sldIdLst>
    <p:sldId id="257" r:id="rId5"/>
    <p:sldId id="261" r:id="rId6"/>
    <p:sldId id="262" r:id="rId7"/>
    <p:sldId id="263" r:id="rId8"/>
    <p:sldId id="295"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4" r:id="rId23"/>
    <p:sldId id="293"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D"/>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11" autoAdjust="0"/>
    <p:restoredTop sz="94660"/>
  </p:normalViewPr>
  <p:slideViewPr>
    <p:cSldViewPr snapToGrid="0">
      <p:cViewPr varScale="1">
        <p:scale>
          <a:sx n="66" d="100"/>
          <a:sy n="66" d="100"/>
        </p:scale>
        <p:origin x="90" y="222"/>
      </p:cViewPr>
      <p:guideLst>
        <p:guide orient="horz" pos="2160"/>
        <p:guide pos="3840"/>
      </p:guideLst>
    </p:cSldViewPr>
  </p:slideViewPr>
  <p:notesTextViewPr>
    <p:cViewPr>
      <p:scale>
        <a:sx n="1" d="1"/>
        <a:sy n="1" d="1"/>
      </p:scale>
      <p:origin x="0" y="0"/>
    </p:cViewPr>
  </p:notesTextViewPr>
  <p:notesViewPr>
    <p:cSldViewPr snapToGrid="0">
      <p:cViewPr varScale="1">
        <p:scale>
          <a:sx n="101" d="100"/>
          <a:sy n="101" d="100"/>
        </p:scale>
        <p:origin x="25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0" cy="495029"/>
          </a:xfrm>
          <a:prstGeom prst="rect">
            <a:avLst/>
          </a:prstGeom>
        </p:spPr>
        <p:txBody>
          <a:bodyPr vert="horz" lIns="90754" tIns="45377" rIns="90754" bIns="45377" rtlCol="0"/>
          <a:lstStyle>
            <a:lvl1pPr algn="l">
              <a:defRPr sz="1200"/>
            </a:lvl1pPr>
          </a:lstStyle>
          <a:p>
            <a:endParaRPr lang="en-US"/>
          </a:p>
        </p:txBody>
      </p:sp>
      <p:sp>
        <p:nvSpPr>
          <p:cNvPr id="3" name="Date Placeholder 2"/>
          <p:cNvSpPr>
            <a:spLocks noGrp="1"/>
          </p:cNvSpPr>
          <p:nvPr>
            <p:ph type="dt" sz="quarter" idx="1"/>
          </p:nvPr>
        </p:nvSpPr>
        <p:spPr>
          <a:xfrm>
            <a:off x="3815375" y="1"/>
            <a:ext cx="2918830" cy="495029"/>
          </a:xfrm>
          <a:prstGeom prst="rect">
            <a:avLst/>
          </a:prstGeom>
        </p:spPr>
        <p:txBody>
          <a:bodyPr vert="horz" lIns="90754" tIns="45377" rIns="90754" bIns="45377" rtlCol="0"/>
          <a:lstStyle>
            <a:lvl1pPr algn="r">
              <a:defRPr sz="1200"/>
            </a:lvl1pPr>
          </a:lstStyle>
          <a:p>
            <a:fld id="{0635B21E-7893-4014-8E1A-CD496E75C258}" type="datetimeFigureOut">
              <a:rPr lang="en-US" smtClean="0"/>
              <a:t>14/07/2015</a:t>
            </a:fld>
            <a:endParaRPr lang="en-US"/>
          </a:p>
        </p:txBody>
      </p:sp>
      <p:sp>
        <p:nvSpPr>
          <p:cNvPr id="4" name="Footer Placeholder 3"/>
          <p:cNvSpPr>
            <a:spLocks noGrp="1"/>
          </p:cNvSpPr>
          <p:nvPr>
            <p:ph type="ftr" sz="quarter" idx="2"/>
          </p:nvPr>
        </p:nvSpPr>
        <p:spPr>
          <a:xfrm>
            <a:off x="1" y="9371286"/>
            <a:ext cx="2918830" cy="495028"/>
          </a:xfrm>
          <a:prstGeom prst="rect">
            <a:avLst/>
          </a:prstGeom>
        </p:spPr>
        <p:txBody>
          <a:bodyPr vert="horz" lIns="90754" tIns="45377" rIns="90754" bIns="45377" rtlCol="0" anchor="b"/>
          <a:lstStyle>
            <a:lvl1pPr algn="l">
              <a:defRPr sz="1200"/>
            </a:lvl1pPr>
          </a:lstStyle>
          <a:p>
            <a:endParaRPr lang="en-US"/>
          </a:p>
        </p:txBody>
      </p:sp>
      <p:sp>
        <p:nvSpPr>
          <p:cNvPr id="5" name="Slide Number Placeholder 4"/>
          <p:cNvSpPr>
            <a:spLocks noGrp="1"/>
          </p:cNvSpPr>
          <p:nvPr>
            <p:ph type="sldNum" sz="quarter" idx="3"/>
          </p:nvPr>
        </p:nvSpPr>
        <p:spPr>
          <a:xfrm>
            <a:off x="3815375" y="9371286"/>
            <a:ext cx="2918830" cy="495028"/>
          </a:xfrm>
          <a:prstGeom prst="rect">
            <a:avLst/>
          </a:prstGeom>
        </p:spPr>
        <p:txBody>
          <a:bodyPr vert="horz" lIns="90754" tIns="45377" rIns="90754" bIns="45377" rtlCol="0" anchor="b"/>
          <a:lstStyle>
            <a:lvl1pPr algn="r">
              <a:defRPr sz="1200"/>
            </a:lvl1pPr>
          </a:lstStyle>
          <a:p>
            <a:fld id="{07DEDF8D-EF40-423C-A17D-6ACCC54CA1D4}" type="slidenum">
              <a:rPr lang="en-US" smtClean="0"/>
              <a:t>‹#›</a:t>
            </a:fld>
            <a:endParaRPr lang="en-US"/>
          </a:p>
        </p:txBody>
      </p:sp>
    </p:spTree>
    <p:extLst>
      <p:ext uri="{BB962C8B-B14F-4D97-AF65-F5344CB8AC3E}">
        <p14:creationId xmlns:p14="http://schemas.microsoft.com/office/powerpoint/2010/main" val="2101172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0" cy="495029"/>
          </a:xfrm>
          <a:prstGeom prst="rect">
            <a:avLst/>
          </a:prstGeom>
        </p:spPr>
        <p:txBody>
          <a:bodyPr vert="horz" lIns="90754" tIns="45377" rIns="90754" bIns="45377" rtlCol="0"/>
          <a:lstStyle>
            <a:lvl1pPr algn="l">
              <a:defRPr sz="1200"/>
            </a:lvl1pPr>
          </a:lstStyle>
          <a:p>
            <a:endParaRPr lang="en-US"/>
          </a:p>
        </p:txBody>
      </p:sp>
      <p:sp>
        <p:nvSpPr>
          <p:cNvPr id="3" name="Date Placeholder 2"/>
          <p:cNvSpPr>
            <a:spLocks noGrp="1"/>
          </p:cNvSpPr>
          <p:nvPr>
            <p:ph type="dt" idx="1"/>
          </p:nvPr>
        </p:nvSpPr>
        <p:spPr>
          <a:xfrm>
            <a:off x="3815375" y="1"/>
            <a:ext cx="2918830" cy="495029"/>
          </a:xfrm>
          <a:prstGeom prst="rect">
            <a:avLst/>
          </a:prstGeom>
        </p:spPr>
        <p:txBody>
          <a:bodyPr vert="horz" lIns="90754" tIns="45377" rIns="90754" bIns="45377" rtlCol="0"/>
          <a:lstStyle>
            <a:lvl1pPr algn="r">
              <a:defRPr sz="1200"/>
            </a:lvl1pPr>
          </a:lstStyle>
          <a:p>
            <a:fld id="{9127A926-2A52-4201-A14B-F933CE9BDB64}" type="datetimeFigureOut">
              <a:rPr lang="en-US" smtClean="0"/>
              <a:t>14/07/2015</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54" tIns="45377" rIns="90754" bIns="45377"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0754" tIns="45377" rIns="90754" bIns="453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1286"/>
            <a:ext cx="2918830" cy="495028"/>
          </a:xfrm>
          <a:prstGeom prst="rect">
            <a:avLst/>
          </a:prstGeom>
        </p:spPr>
        <p:txBody>
          <a:bodyPr vert="horz" lIns="90754" tIns="45377" rIns="90754" bIns="45377" rtlCol="0" anchor="b"/>
          <a:lstStyle>
            <a:lvl1pPr algn="l">
              <a:defRPr sz="1200"/>
            </a:lvl1pPr>
          </a:lstStyle>
          <a:p>
            <a:endParaRPr lang="en-US"/>
          </a:p>
        </p:txBody>
      </p:sp>
      <p:sp>
        <p:nvSpPr>
          <p:cNvPr id="7" name="Slide Number Placeholder 6"/>
          <p:cNvSpPr>
            <a:spLocks noGrp="1"/>
          </p:cNvSpPr>
          <p:nvPr>
            <p:ph type="sldNum" sz="quarter" idx="5"/>
          </p:nvPr>
        </p:nvSpPr>
        <p:spPr>
          <a:xfrm>
            <a:off x="3815375" y="9371286"/>
            <a:ext cx="2918830" cy="495028"/>
          </a:xfrm>
          <a:prstGeom prst="rect">
            <a:avLst/>
          </a:prstGeom>
        </p:spPr>
        <p:txBody>
          <a:bodyPr vert="horz" lIns="90754" tIns="45377" rIns="90754" bIns="45377" rtlCol="0" anchor="b"/>
          <a:lstStyle>
            <a:lvl1pPr algn="r">
              <a:defRPr sz="1200"/>
            </a:lvl1pPr>
          </a:lstStyle>
          <a:p>
            <a:fld id="{2A969352-9285-4CF1-8AEC-80889BB30D9E}" type="slidenum">
              <a:rPr lang="en-US" smtClean="0"/>
              <a:t>‹#›</a:t>
            </a:fld>
            <a:endParaRPr lang="en-US"/>
          </a:p>
        </p:txBody>
      </p:sp>
    </p:spTree>
    <p:extLst>
      <p:ext uri="{BB962C8B-B14F-4D97-AF65-F5344CB8AC3E}">
        <p14:creationId xmlns:p14="http://schemas.microsoft.com/office/powerpoint/2010/main" val="324161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1</a:t>
            </a:fld>
            <a:endParaRPr lang="en-US"/>
          </a:p>
        </p:txBody>
      </p:sp>
    </p:spTree>
    <p:extLst>
      <p:ext uri="{BB962C8B-B14F-4D97-AF65-F5344CB8AC3E}">
        <p14:creationId xmlns:p14="http://schemas.microsoft.com/office/powerpoint/2010/main" val="3518157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10</a:t>
            </a:fld>
            <a:endParaRPr lang="en-US"/>
          </a:p>
        </p:txBody>
      </p:sp>
    </p:spTree>
    <p:extLst>
      <p:ext uri="{BB962C8B-B14F-4D97-AF65-F5344CB8AC3E}">
        <p14:creationId xmlns:p14="http://schemas.microsoft.com/office/powerpoint/2010/main" val="1335209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p:cNvSpPr>
            <a:spLocks noGrp="1" noRot="1" noChangeAspect="1" noTextEdit="1"/>
          </p:cNvSpPr>
          <p:nvPr>
            <p:ph type="sldImg"/>
          </p:nvPr>
        </p:nvSpPr>
        <p:spPr>
          <a:xfrm>
            <a:off x="79375" y="739775"/>
            <a:ext cx="6578600" cy="3700463"/>
          </a:xfrm>
          <a:noFill/>
          <a:ln w="12700"/>
        </p:spPr>
      </p:sp>
      <p:sp>
        <p:nvSpPr>
          <p:cNvPr id="46083" name="ノート プレースホルダー 2"/>
          <p:cNvSpPr>
            <a:spLocks noGrp="1"/>
          </p:cNvSpPr>
          <p:nvPr>
            <p:ph type="body" idx="1"/>
          </p:nvPr>
        </p:nvSpPr>
        <p:spPr>
          <a:xfrm>
            <a:off x="673101" y="4686300"/>
            <a:ext cx="5389563" cy="4440238"/>
          </a:xfrm>
          <a:noFill/>
        </p:spPr>
        <p:txBody>
          <a:bodyPr lIns="88030" tIns="44014" rIns="88030" bIns="44014"/>
          <a:lstStyle/>
          <a:p>
            <a:endParaRPr lang="ja-JP" altLang="en-US" smtClean="0"/>
          </a:p>
        </p:txBody>
      </p:sp>
    </p:spTree>
    <p:extLst>
      <p:ext uri="{BB962C8B-B14F-4D97-AF65-F5344CB8AC3E}">
        <p14:creationId xmlns:p14="http://schemas.microsoft.com/office/powerpoint/2010/main" val="1422633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p:cNvSpPr>
            <a:spLocks noGrp="1" noRot="1" noChangeAspect="1" noTextEdit="1"/>
          </p:cNvSpPr>
          <p:nvPr>
            <p:ph type="sldImg"/>
          </p:nvPr>
        </p:nvSpPr>
        <p:spPr>
          <a:xfrm>
            <a:off x="79375" y="739775"/>
            <a:ext cx="6578600" cy="3700463"/>
          </a:xfrm>
          <a:noFill/>
          <a:ln w="12700"/>
        </p:spPr>
      </p:sp>
      <p:sp>
        <p:nvSpPr>
          <p:cNvPr id="47107" name="ノート プレースホルダー 2"/>
          <p:cNvSpPr>
            <a:spLocks noGrp="1"/>
          </p:cNvSpPr>
          <p:nvPr>
            <p:ph type="body" idx="1"/>
          </p:nvPr>
        </p:nvSpPr>
        <p:spPr>
          <a:xfrm>
            <a:off x="673101" y="4686300"/>
            <a:ext cx="5389563" cy="4440238"/>
          </a:xfrm>
          <a:noFill/>
        </p:spPr>
        <p:txBody>
          <a:bodyPr lIns="88030" tIns="44014" rIns="88030" bIns="44014"/>
          <a:lstStyle/>
          <a:p>
            <a:endParaRPr lang="ja-JP" altLang="en-US" smtClean="0"/>
          </a:p>
        </p:txBody>
      </p:sp>
    </p:spTree>
    <p:extLst>
      <p:ext uri="{BB962C8B-B14F-4D97-AF65-F5344CB8AC3E}">
        <p14:creationId xmlns:p14="http://schemas.microsoft.com/office/powerpoint/2010/main" val="437173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xfrm>
            <a:off x="79375" y="739775"/>
            <a:ext cx="6578600" cy="3700463"/>
          </a:xfrm>
          <a:noFill/>
          <a:ln w="12700"/>
        </p:spPr>
      </p:sp>
      <p:sp>
        <p:nvSpPr>
          <p:cNvPr id="48131" name="ノート プレースホルダー 2"/>
          <p:cNvSpPr>
            <a:spLocks noGrp="1"/>
          </p:cNvSpPr>
          <p:nvPr>
            <p:ph type="body" idx="1"/>
          </p:nvPr>
        </p:nvSpPr>
        <p:spPr>
          <a:xfrm>
            <a:off x="673101" y="4686300"/>
            <a:ext cx="5389563" cy="4440238"/>
          </a:xfrm>
          <a:noFill/>
        </p:spPr>
        <p:txBody>
          <a:bodyPr lIns="88030" tIns="44014" rIns="88030" bIns="44014"/>
          <a:lstStyle/>
          <a:p>
            <a:endParaRPr lang="ja-JP" altLang="en-US" smtClean="0"/>
          </a:p>
        </p:txBody>
      </p:sp>
    </p:spTree>
    <p:extLst>
      <p:ext uri="{BB962C8B-B14F-4D97-AF65-F5344CB8AC3E}">
        <p14:creationId xmlns:p14="http://schemas.microsoft.com/office/powerpoint/2010/main" val="1457159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ー 1"/>
          <p:cNvSpPr>
            <a:spLocks noGrp="1" noRot="1" noChangeAspect="1" noTextEdit="1"/>
          </p:cNvSpPr>
          <p:nvPr>
            <p:ph type="sldImg"/>
          </p:nvPr>
        </p:nvSpPr>
        <p:spPr>
          <a:xfrm>
            <a:off x="79375" y="739775"/>
            <a:ext cx="6578600" cy="3700463"/>
          </a:xfrm>
          <a:noFill/>
          <a:ln w="12700"/>
        </p:spPr>
      </p:sp>
      <p:sp>
        <p:nvSpPr>
          <p:cNvPr id="49155" name="ノート プレースホルダー 2"/>
          <p:cNvSpPr>
            <a:spLocks noGrp="1"/>
          </p:cNvSpPr>
          <p:nvPr>
            <p:ph type="body" idx="1"/>
          </p:nvPr>
        </p:nvSpPr>
        <p:spPr>
          <a:xfrm>
            <a:off x="673101" y="4686300"/>
            <a:ext cx="5389563" cy="4440238"/>
          </a:xfrm>
          <a:noFill/>
        </p:spPr>
        <p:txBody>
          <a:bodyPr lIns="88030" tIns="44014" rIns="88030" bIns="44014"/>
          <a:lstStyle/>
          <a:p>
            <a:endParaRPr lang="ja-JP" altLang="en-US" smtClean="0"/>
          </a:p>
        </p:txBody>
      </p:sp>
    </p:spTree>
    <p:extLst>
      <p:ext uri="{BB962C8B-B14F-4D97-AF65-F5344CB8AC3E}">
        <p14:creationId xmlns:p14="http://schemas.microsoft.com/office/powerpoint/2010/main" val="930315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ー 1"/>
          <p:cNvSpPr>
            <a:spLocks noGrp="1" noRot="1" noChangeAspect="1" noTextEdit="1"/>
          </p:cNvSpPr>
          <p:nvPr>
            <p:ph type="sldImg"/>
          </p:nvPr>
        </p:nvSpPr>
        <p:spPr>
          <a:xfrm>
            <a:off x="82550" y="741363"/>
            <a:ext cx="6572250" cy="3697287"/>
          </a:xfrm>
          <a:noFill/>
          <a:ln w="12700"/>
        </p:spPr>
      </p:sp>
      <p:sp>
        <p:nvSpPr>
          <p:cNvPr id="50179" name="ノート プレースホルダー 2"/>
          <p:cNvSpPr>
            <a:spLocks noGrp="1"/>
          </p:cNvSpPr>
          <p:nvPr>
            <p:ph type="body" idx="1"/>
          </p:nvPr>
        </p:nvSpPr>
        <p:spPr>
          <a:xfrm>
            <a:off x="674689" y="4686300"/>
            <a:ext cx="5386387" cy="4438650"/>
          </a:xfrm>
          <a:noFill/>
        </p:spPr>
        <p:txBody>
          <a:bodyPr/>
          <a:lstStyle/>
          <a:p>
            <a:endParaRPr lang="ja-JP" altLang="en-US" smtClean="0"/>
          </a:p>
        </p:txBody>
      </p:sp>
    </p:spTree>
    <p:extLst>
      <p:ext uri="{BB962C8B-B14F-4D97-AF65-F5344CB8AC3E}">
        <p14:creationId xmlns:p14="http://schemas.microsoft.com/office/powerpoint/2010/main" val="2289776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16</a:t>
            </a:fld>
            <a:endParaRPr lang="en-US"/>
          </a:p>
        </p:txBody>
      </p:sp>
    </p:spTree>
    <p:extLst>
      <p:ext uri="{BB962C8B-B14F-4D97-AF65-F5344CB8AC3E}">
        <p14:creationId xmlns:p14="http://schemas.microsoft.com/office/powerpoint/2010/main" val="1561789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17</a:t>
            </a:fld>
            <a:endParaRPr lang="en-US"/>
          </a:p>
        </p:txBody>
      </p:sp>
    </p:spTree>
    <p:extLst>
      <p:ext uri="{BB962C8B-B14F-4D97-AF65-F5344CB8AC3E}">
        <p14:creationId xmlns:p14="http://schemas.microsoft.com/office/powerpoint/2010/main" val="2945821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18</a:t>
            </a:fld>
            <a:endParaRPr lang="en-US"/>
          </a:p>
        </p:txBody>
      </p:sp>
    </p:spTree>
    <p:extLst>
      <p:ext uri="{BB962C8B-B14F-4D97-AF65-F5344CB8AC3E}">
        <p14:creationId xmlns:p14="http://schemas.microsoft.com/office/powerpoint/2010/main" val="18314388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19</a:t>
            </a:fld>
            <a:endParaRPr lang="en-US"/>
          </a:p>
        </p:txBody>
      </p:sp>
    </p:spTree>
    <p:extLst>
      <p:ext uri="{BB962C8B-B14F-4D97-AF65-F5344CB8AC3E}">
        <p14:creationId xmlns:p14="http://schemas.microsoft.com/office/powerpoint/2010/main" val="182574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a:t>
            </a:fld>
            <a:endParaRPr lang="en-US"/>
          </a:p>
        </p:txBody>
      </p:sp>
    </p:spTree>
    <p:extLst>
      <p:ext uri="{BB962C8B-B14F-4D97-AF65-F5344CB8AC3E}">
        <p14:creationId xmlns:p14="http://schemas.microsoft.com/office/powerpoint/2010/main" val="7529033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20</a:t>
            </a:fld>
            <a:endParaRPr lang="en-US"/>
          </a:p>
        </p:txBody>
      </p:sp>
    </p:spTree>
    <p:extLst>
      <p:ext uri="{BB962C8B-B14F-4D97-AF65-F5344CB8AC3E}">
        <p14:creationId xmlns:p14="http://schemas.microsoft.com/office/powerpoint/2010/main" val="34586951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21</a:t>
            </a:fld>
            <a:endParaRPr lang="en-US"/>
          </a:p>
        </p:txBody>
      </p:sp>
    </p:spTree>
    <p:extLst>
      <p:ext uri="{BB962C8B-B14F-4D97-AF65-F5344CB8AC3E}">
        <p14:creationId xmlns:p14="http://schemas.microsoft.com/office/powerpoint/2010/main" val="1491835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22</a:t>
            </a:fld>
            <a:endParaRPr lang="en-US"/>
          </a:p>
        </p:txBody>
      </p:sp>
    </p:spTree>
    <p:extLst>
      <p:ext uri="{BB962C8B-B14F-4D97-AF65-F5344CB8AC3E}">
        <p14:creationId xmlns:p14="http://schemas.microsoft.com/office/powerpoint/2010/main" val="1980732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23</a:t>
            </a:fld>
            <a:endParaRPr lang="en-US"/>
          </a:p>
        </p:txBody>
      </p:sp>
    </p:spTree>
    <p:extLst>
      <p:ext uri="{BB962C8B-B14F-4D97-AF65-F5344CB8AC3E}">
        <p14:creationId xmlns:p14="http://schemas.microsoft.com/office/powerpoint/2010/main" val="2052274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24</a:t>
            </a:fld>
            <a:endParaRPr lang="en-US"/>
          </a:p>
        </p:txBody>
      </p:sp>
    </p:spTree>
    <p:extLst>
      <p:ext uri="{BB962C8B-B14F-4D97-AF65-F5344CB8AC3E}">
        <p14:creationId xmlns:p14="http://schemas.microsoft.com/office/powerpoint/2010/main" val="2620523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25</a:t>
            </a:fld>
            <a:endParaRPr lang="en-US"/>
          </a:p>
        </p:txBody>
      </p:sp>
    </p:spTree>
    <p:extLst>
      <p:ext uri="{BB962C8B-B14F-4D97-AF65-F5344CB8AC3E}">
        <p14:creationId xmlns:p14="http://schemas.microsoft.com/office/powerpoint/2010/main" val="28864025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26</a:t>
            </a:fld>
            <a:endParaRPr lang="en-US"/>
          </a:p>
        </p:txBody>
      </p:sp>
    </p:spTree>
    <p:extLst>
      <p:ext uri="{BB962C8B-B14F-4D97-AF65-F5344CB8AC3E}">
        <p14:creationId xmlns:p14="http://schemas.microsoft.com/office/powerpoint/2010/main" val="2161138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27</a:t>
            </a:fld>
            <a:endParaRPr lang="en-US"/>
          </a:p>
        </p:txBody>
      </p:sp>
    </p:spTree>
    <p:extLst>
      <p:ext uri="{BB962C8B-B14F-4D97-AF65-F5344CB8AC3E}">
        <p14:creationId xmlns:p14="http://schemas.microsoft.com/office/powerpoint/2010/main" val="22337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28</a:t>
            </a:fld>
            <a:endParaRPr lang="en-US"/>
          </a:p>
        </p:txBody>
      </p:sp>
    </p:spTree>
    <p:extLst>
      <p:ext uri="{BB962C8B-B14F-4D97-AF65-F5344CB8AC3E}">
        <p14:creationId xmlns:p14="http://schemas.microsoft.com/office/powerpoint/2010/main" val="17566645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29</a:t>
            </a:fld>
            <a:endParaRPr lang="en-US"/>
          </a:p>
        </p:txBody>
      </p:sp>
    </p:spTree>
    <p:extLst>
      <p:ext uri="{BB962C8B-B14F-4D97-AF65-F5344CB8AC3E}">
        <p14:creationId xmlns:p14="http://schemas.microsoft.com/office/powerpoint/2010/main" val="3506357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3</a:t>
            </a:fld>
            <a:endParaRPr lang="en-US"/>
          </a:p>
        </p:txBody>
      </p:sp>
    </p:spTree>
    <p:extLst>
      <p:ext uri="{BB962C8B-B14F-4D97-AF65-F5344CB8AC3E}">
        <p14:creationId xmlns:p14="http://schemas.microsoft.com/office/powerpoint/2010/main" val="19362398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30</a:t>
            </a:fld>
            <a:endParaRPr lang="en-US"/>
          </a:p>
        </p:txBody>
      </p:sp>
    </p:spTree>
    <p:extLst>
      <p:ext uri="{BB962C8B-B14F-4D97-AF65-F5344CB8AC3E}">
        <p14:creationId xmlns:p14="http://schemas.microsoft.com/office/powerpoint/2010/main" val="27726314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31</a:t>
            </a:fld>
            <a:endParaRPr lang="en-US"/>
          </a:p>
        </p:txBody>
      </p:sp>
    </p:spTree>
    <p:extLst>
      <p:ext uri="{BB962C8B-B14F-4D97-AF65-F5344CB8AC3E}">
        <p14:creationId xmlns:p14="http://schemas.microsoft.com/office/powerpoint/2010/main" val="26274119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32</a:t>
            </a:fld>
            <a:endParaRPr lang="en-US"/>
          </a:p>
        </p:txBody>
      </p:sp>
    </p:spTree>
    <p:extLst>
      <p:ext uri="{BB962C8B-B14F-4D97-AF65-F5344CB8AC3E}">
        <p14:creationId xmlns:p14="http://schemas.microsoft.com/office/powerpoint/2010/main" val="38912570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txBox="1">
            <a:spLocks noGrp="1" noChangeArrowheads="1"/>
          </p:cNvSpPr>
          <p:nvPr/>
        </p:nvSpPr>
        <p:spPr bwMode="auto">
          <a:xfrm>
            <a:off x="3816351"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29" tIns="45663" rIns="91329" bIns="45663"/>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algn="r" eaLnBrk="1" hangingPunct="1">
              <a:spcBef>
                <a:spcPct val="0"/>
              </a:spcBef>
            </a:pPr>
            <a:r>
              <a:rPr lang="ja-JP" altLang="en-US" sz="1200">
                <a:solidFill>
                  <a:srgbClr val="000000"/>
                </a:solidFill>
                <a:latin typeface="Times New Roman" pitchFamily="18" charset="0"/>
                <a:ea typeface="ＭＳ Ｐゴシック" charset="-128"/>
              </a:rPr>
              <a:t>13 July 2009</a:t>
            </a:r>
            <a:endParaRPr lang="en-US" altLang="ja-JP" sz="1200">
              <a:solidFill>
                <a:srgbClr val="000000"/>
              </a:solidFill>
              <a:latin typeface="Times New Roman" pitchFamily="18" charset="0"/>
              <a:ea typeface="ＭＳ Ｐゴシック" charset="-128"/>
            </a:endParaRPr>
          </a:p>
        </p:txBody>
      </p:sp>
      <p:sp>
        <p:nvSpPr>
          <p:cNvPr id="51203" name="Rectangle 6"/>
          <p:cNvSpPr txBox="1">
            <a:spLocks noGrp="1" noChangeArrowheads="1"/>
          </p:cNvSpPr>
          <p:nvPr/>
        </p:nvSpPr>
        <p:spPr bwMode="auto">
          <a:xfrm>
            <a:off x="1" y="9372601"/>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29" tIns="45663" rIns="91329" bIns="45663" anchor="b"/>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eaLnBrk="1" hangingPunct="1">
              <a:spcBef>
                <a:spcPct val="0"/>
              </a:spcBef>
            </a:pPr>
            <a:r>
              <a:rPr lang="en-US" altLang="ja-JP" sz="1200">
                <a:solidFill>
                  <a:srgbClr val="000000"/>
                </a:solidFill>
                <a:latin typeface="Times New Roman" pitchFamily="18" charset="0"/>
                <a:ea typeface="ＭＳ Ｐゴシック" charset="-128"/>
              </a:rPr>
              <a:t>GSC14-PLEN-xx 4.1 ARIB Report</a:t>
            </a:r>
          </a:p>
        </p:txBody>
      </p:sp>
      <p:sp>
        <p:nvSpPr>
          <p:cNvPr id="51204" name="Rectangle 7"/>
          <p:cNvSpPr txBox="1">
            <a:spLocks noGrp="1" noChangeArrowheads="1"/>
          </p:cNvSpPr>
          <p:nvPr/>
        </p:nvSpPr>
        <p:spPr bwMode="auto">
          <a:xfrm>
            <a:off x="3816351" y="9372601"/>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29" tIns="45663" rIns="91329" bIns="45663" anchor="b"/>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algn="r" eaLnBrk="1" hangingPunct="1">
              <a:spcBef>
                <a:spcPct val="0"/>
              </a:spcBef>
            </a:pPr>
            <a:fld id="{3AD2F6D6-F94E-4AD3-9370-C8C7434C027B}" type="slidenum">
              <a:rPr lang="en-US" altLang="ja-JP" sz="1200">
                <a:solidFill>
                  <a:srgbClr val="000000"/>
                </a:solidFill>
                <a:latin typeface="Times New Roman" pitchFamily="18" charset="0"/>
                <a:ea typeface="ＭＳ Ｐゴシック" charset="-128"/>
              </a:rPr>
              <a:pPr algn="r" eaLnBrk="1" hangingPunct="1">
                <a:spcBef>
                  <a:spcPct val="0"/>
                </a:spcBef>
              </a:pPr>
              <a:t>33</a:t>
            </a:fld>
            <a:endParaRPr lang="en-US" altLang="ja-JP" sz="1200">
              <a:solidFill>
                <a:srgbClr val="000000"/>
              </a:solidFill>
              <a:latin typeface="Times New Roman" pitchFamily="18" charset="0"/>
              <a:ea typeface="ＭＳ Ｐゴシック" charset="-128"/>
            </a:endParaRPr>
          </a:p>
        </p:txBody>
      </p:sp>
      <p:sp>
        <p:nvSpPr>
          <p:cNvPr id="51205" name="Rectangle 2"/>
          <p:cNvSpPr>
            <a:spLocks noGrp="1" noRot="1" noChangeAspect="1" noChangeArrowheads="1" noTextEdit="1"/>
          </p:cNvSpPr>
          <p:nvPr>
            <p:ph type="sldImg"/>
          </p:nvPr>
        </p:nvSpPr>
        <p:spPr>
          <a:xfrm>
            <a:off x="409575" y="1233488"/>
            <a:ext cx="5916613" cy="3328987"/>
          </a:xfrm>
          <a:ln/>
        </p:spPr>
      </p:sp>
      <p:sp>
        <p:nvSpPr>
          <p:cNvPr id="51206" name="Rectangle 3"/>
          <p:cNvSpPr>
            <a:spLocks noGrp="1" noChangeArrowheads="1"/>
          </p:cNvSpPr>
          <p:nvPr>
            <p:ph type="body" idx="1"/>
          </p:nvPr>
        </p:nvSpPr>
        <p:spPr>
          <a:noFill/>
        </p:spPr>
        <p:txBody>
          <a:bodyPr/>
          <a:lstStyle/>
          <a:p>
            <a:pPr eaLnBrk="1" hangingPunct="1"/>
            <a:endParaRPr lang="ja-JP" altLang="ja-JP" smtClean="0"/>
          </a:p>
        </p:txBody>
      </p:sp>
    </p:spTree>
    <p:extLst>
      <p:ext uri="{BB962C8B-B14F-4D97-AF65-F5344CB8AC3E}">
        <p14:creationId xmlns:p14="http://schemas.microsoft.com/office/powerpoint/2010/main" val="4685958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txBox="1">
            <a:spLocks noGrp="1" noChangeArrowheads="1"/>
          </p:cNvSpPr>
          <p:nvPr/>
        </p:nvSpPr>
        <p:spPr bwMode="auto">
          <a:xfrm>
            <a:off x="3816351"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0" tIns="45669" rIns="91340" bIns="45669"/>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algn="r" eaLnBrk="1" hangingPunct="1">
              <a:spcBef>
                <a:spcPct val="0"/>
              </a:spcBef>
            </a:pPr>
            <a:r>
              <a:rPr lang="ja-JP" altLang="en-US" sz="1200">
                <a:latin typeface="Times New Roman" pitchFamily="18" charset="0"/>
                <a:ea typeface="ＭＳ Ｐゴシック" charset="-128"/>
              </a:rPr>
              <a:t>13 July 2009</a:t>
            </a:r>
            <a:endParaRPr lang="en-US" altLang="ja-JP" sz="1200">
              <a:latin typeface="Times New Roman" pitchFamily="18" charset="0"/>
              <a:ea typeface="ＭＳ Ｐゴシック" charset="-128"/>
            </a:endParaRPr>
          </a:p>
        </p:txBody>
      </p:sp>
      <p:sp>
        <p:nvSpPr>
          <p:cNvPr id="52227" name="Rectangle 6"/>
          <p:cNvSpPr txBox="1">
            <a:spLocks noGrp="1" noChangeArrowheads="1"/>
          </p:cNvSpPr>
          <p:nvPr/>
        </p:nvSpPr>
        <p:spPr bwMode="auto">
          <a:xfrm>
            <a:off x="1" y="9372601"/>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0" tIns="45669" rIns="91340" bIns="45669" anchor="b"/>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eaLnBrk="1" hangingPunct="1">
              <a:spcBef>
                <a:spcPct val="0"/>
              </a:spcBef>
            </a:pPr>
            <a:r>
              <a:rPr lang="en-US" altLang="ja-JP" sz="1200">
                <a:latin typeface="Times New Roman" pitchFamily="18" charset="0"/>
                <a:ea typeface="ＭＳ Ｐゴシック" charset="-128"/>
              </a:rPr>
              <a:t>GSC14-PLEN-xx 4.1 ARIB Report</a:t>
            </a:r>
          </a:p>
        </p:txBody>
      </p:sp>
      <p:sp>
        <p:nvSpPr>
          <p:cNvPr id="52228" name="Rectangle 7"/>
          <p:cNvSpPr txBox="1">
            <a:spLocks noGrp="1" noChangeArrowheads="1"/>
          </p:cNvSpPr>
          <p:nvPr/>
        </p:nvSpPr>
        <p:spPr bwMode="auto">
          <a:xfrm>
            <a:off x="3816351" y="9372601"/>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0" tIns="45669" rIns="91340" bIns="45669" anchor="b"/>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algn="r" eaLnBrk="1" hangingPunct="1">
              <a:spcBef>
                <a:spcPct val="0"/>
              </a:spcBef>
            </a:pPr>
            <a:fld id="{3E3C7374-B97E-4BE3-B53E-A3A2D68EC946}" type="slidenum">
              <a:rPr lang="en-US" altLang="ja-JP" sz="1200">
                <a:latin typeface="Times New Roman" pitchFamily="18" charset="0"/>
                <a:ea typeface="ＭＳ Ｐゴシック" charset="-128"/>
              </a:rPr>
              <a:pPr algn="r" eaLnBrk="1" hangingPunct="1">
                <a:spcBef>
                  <a:spcPct val="0"/>
                </a:spcBef>
              </a:pPr>
              <a:t>34</a:t>
            </a:fld>
            <a:endParaRPr lang="en-US" altLang="ja-JP" sz="1200">
              <a:latin typeface="Times New Roman" pitchFamily="18" charset="0"/>
              <a:ea typeface="ＭＳ Ｐゴシック" charset="-128"/>
            </a:endParaRPr>
          </a:p>
        </p:txBody>
      </p:sp>
      <p:sp>
        <p:nvSpPr>
          <p:cNvPr id="52229" name="Rectangle 2"/>
          <p:cNvSpPr>
            <a:spLocks noGrp="1" noRot="1" noChangeAspect="1" noChangeArrowheads="1" noTextEdit="1"/>
          </p:cNvSpPr>
          <p:nvPr>
            <p:ph type="sldImg"/>
          </p:nvPr>
        </p:nvSpPr>
        <p:spPr>
          <a:xfrm>
            <a:off x="409575" y="1233488"/>
            <a:ext cx="5916613" cy="3328987"/>
          </a:xfrm>
          <a:ln/>
        </p:spPr>
      </p:sp>
      <p:sp>
        <p:nvSpPr>
          <p:cNvPr id="52230" name="Rectangle 3"/>
          <p:cNvSpPr>
            <a:spLocks noGrp="1" noChangeArrowheads="1"/>
          </p:cNvSpPr>
          <p:nvPr>
            <p:ph type="body" idx="1"/>
          </p:nvPr>
        </p:nvSpPr>
        <p:spPr>
          <a:noFill/>
        </p:spPr>
        <p:txBody>
          <a:bodyPr/>
          <a:lstStyle/>
          <a:p>
            <a:pPr eaLnBrk="1" hangingPunct="1"/>
            <a:endParaRPr lang="ja-JP" altLang="ja-JP" smtClean="0"/>
          </a:p>
        </p:txBody>
      </p:sp>
    </p:spTree>
    <p:extLst>
      <p:ext uri="{BB962C8B-B14F-4D97-AF65-F5344CB8AC3E}">
        <p14:creationId xmlns:p14="http://schemas.microsoft.com/office/powerpoint/2010/main" val="21721545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txBox="1">
            <a:spLocks noGrp="1" noChangeArrowheads="1"/>
          </p:cNvSpPr>
          <p:nvPr/>
        </p:nvSpPr>
        <p:spPr bwMode="auto">
          <a:xfrm>
            <a:off x="3816351"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0" tIns="45669" rIns="91340" bIns="45669"/>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algn="r" eaLnBrk="1" hangingPunct="1">
              <a:spcBef>
                <a:spcPct val="0"/>
              </a:spcBef>
            </a:pPr>
            <a:r>
              <a:rPr lang="ja-JP" altLang="en-US" sz="1200">
                <a:latin typeface="Times New Roman" pitchFamily="18" charset="0"/>
                <a:ea typeface="ＭＳ Ｐゴシック" charset="-128"/>
              </a:rPr>
              <a:t>13 July 2009</a:t>
            </a:r>
            <a:endParaRPr lang="en-US" altLang="ja-JP" sz="1200">
              <a:latin typeface="Times New Roman" pitchFamily="18" charset="0"/>
              <a:ea typeface="ＭＳ Ｐゴシック" charset="-128"/>
            </a:endParaRPr>
          </a:p>
        </p:txBody>
      </p:sp>
      <p:sp>
        <p:nvSpPr>
          <p:cNvPr id="53251" name="Rectangle 6"/>
          <p:cNvSpPr txBox="1">
            <a:spLocks noGrp="1" noChangeArrowheads="1"/>
          </p:cNvSpPr>
          <p:nvPr/>
        </p:nvSpPr>
        <p:spPr bwMode="auto">
          <a:xfrm>
            <a:off x="1" y="9372601"/>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0" tIns="45669" rIns="91340" bIns="45669" anchor="b"/>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eaLnBrk="1" hangingPunct="1">
              <a:spcBef>
                <a:spcPct val="0"/>
              </a:spcBef>
            </a:pPr>
            <a:r>
              <a:rPr lang="en-US" altLang="ja-JP" sz="1200">
                <a:latin typeface="Times New Roman" pitchFamily="18" charset="0"/>
                <a:ea typeface="ＭＳ Ｐゴシック" charset="-128"/>
              </a:rPr>
              <a:t>GSC14-PLEN-xx 4.1 ARIB Report</a:t>
            </a:r>
          </a:p>
        </p:txBody>
      </p:sp>
      <p:sp>
        <p:nvSpPr>
          <p:cNvPr id="53252" name="Rectangle 7"/>
          <p:cNvSpPr txBox="1">
            <a:spLocks noGrp="1" noChangeArrowheads="1"/>
          </p:cNvSpPr>
          <p:nvPr/>
        </p:nvSpPr>
        <p:spPr bwMode="auto">
          <a:xfrm>
            <a:off x="3816351" y="9372601"/>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0" tIns="45669" rIns="91340" bIns="45669" anchor="b"/>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algn="r" eaLnBrk="1" hangingPunct="1">
              <a:spcBef>
                <a:spcPct val="0"/>
              </a:spcBef>
            </a:pPr>
            <a:fld id="{53631E91-B9B5-4EAA-BD71-A15E8E4CB63C}" type="slidenum">
              <a:rPr lang="en-US" altLang="ja-JP" sz="1200">
                <a:latin typeface="Times New Roman" pitchFamily="18" charset="0"/>
                <a:ea typeface="ＭＳ Ｐゴシック" charset="-128"/>
              </a:rPr>
              <a:pPr algn="r" eaLnBrk="1" hangingPunct="1">
                <a:spcBef>
                  <a:spcPct val="0"/>
                </a:spcBef>
              </a:pPr>
              <a:t>35</a:t>
            </a:fld>
            <a:endParaRPr lang="en-US" altLang="ja-JP" sz="1200">
              <a:latin typeface="Times New Roman" pitchFamily="18" charset="0"/>
              <a:ea typeface="ＭＳ Ｐゴシック" charset="-128"/>
            </a:endParaRPr>
          </a:p>
        </p:txBody>
      </p:sp>
      <p:sp>
        <p:nvSpPr>
          <p:cNvPr id="53253" name="Rectangle 3"/>
          <p:cNvSpPr txBox="1">
            <a:spLocks noGrp="1" noChangeArrowheads="1"/>
          </p:cNvSpPr>
          <p:nvPr/>
        </p:nvSpPr>
        <p:spPr bwMode="auto">
          <a:xfrm>
            <a:off x="3814763" y="0"/>
            <a:ext cx="291941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8" tIns="45680" rIns="91358" bIns="45680"/>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algn="r" eaLnBrk="1" hangingPunct="1">
              <a:spcBef>
                <a:spcPct val="0"/>
              </a:spcBef>
            </a:pPr>
            <a:r>
              <a:rPr kumimoji="0" lang="en-US" altLang="ja-JP" sz="1200">
                <a:latin typeface="Arial" charset="0"/>
                <a:ea typeface="ＭＳ Ｐゴシック" charset="-128"/>
              </a:rPr>
              <a:t>13 July 2009</a:t>
            </a:r>
          </a:p>
        </p:txBody>
      </p:sp>
      <p:sp>
        <p:nvSpPr>
          <p:cNvPr id="53254" name="Rectangle 6"/>
          <p:cNvSpPr txBox="1">
            <a:spLocks noGrp="1" noChangeArrowheads="1"/>
          </p:cNvSpPr>
          <p:nvPr/>
        </p:nvSpPr>
        <p:spPr bwMode="auto">
          <a:xfrm>
            <a:off x="1" y="9371014"/>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8" tIns="45680" rIns="91358" bIns="45680" anchor="b"/>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eaLnBrk="1" hangingPunct="1">
              <a:spcBef>
                <a:spcPct val="0"/>
              </a:spcBef>
            </a:pPr>
            <a:r>
              <a:rPr kumimoji="0" lang="en-US" altLang="ja-JP" sz="1200">
                <a:latin typeface="Arial" charset="0"/>
                <a:ea typeface="ＭＳ Ｐゴシック" charset="-128"/>
              </a:rPr>
              <a:t>Activities of ARIB</a:t>
            </a:r>
          </a:p>
        </p:txBody>
      </p:sp>
      <p:sp>
        <p:nvSpPr>
          <p:cNvPr id="53255" name="Rectangle 7"/>
          <p:cNvSpPr txBox="1">
            <a:spLocks noGrp="1" noChangeArrowheads="1"/>
          </p:cNvSpPr>
          <p:nvPr/>
        </p:nvSpPr>
        <p:spPr bwMode="auto">
          <a:xfrm>
            <a:off x="3814763" y="9371014"/>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8" tIns="45680" rIns="91358" bIns="45680" anchor="b"/>
          <a:lstStyle>
            <a:lvl1pPr algn="l" eaLnBrk="0" hangingPunct="0">
              <a:spcBef>
                <a:spcPct val="30000"/>
              </a:spcBef>
              <a:defRPr kumimoji="1" sz="1400">
                <a:solidFill>
                  <a:schemeClr val="tx1"/>
                </a:solidFill>
                <a:latin typeface="MS UI Gothic" pitchFamily="50" charset="-128"/>
                <a:ea typeface="ＭＳ Ｐ明朝" pitchFamily="18" charset="-128"/>
              </a:defRPr>
            </a:lvl1pPr>
            <a:lvl2pPr marL="742950" indent="-285750" algn="l" eaLnBrk="0" hangingPunct="0">
              <a:spcBef>
                <a:spcPct val="30000"/>
              </a:spcBef>
              <a:defRPr kumimoji="1" sz="1400">
                <a:solidFill>
                  <a:schemeClr val="tx1"/>
                </a:solidFill>
                <a:latin typeface="MS UI Gothic" pitchFamily="50" charset="-128"/>
                <a:ea typeface="ＭＳ Ｐ明朝" pitchFamily="18" charset="-128"/>
              </a:defRPr>
            </a:lvl2pPr>
            <a:lvl3pPr marL="1143000" indent="-228600" algn="l" eaLnBrk="0" hangingPunct="0">
              <a:spcBef>
                <a:spcPct val="30000"/>
              </a:spcBef>
              <a:defRPr kumimoji="1" sz="1400">
                <a:solidFill>
                  <a:schemeClr val="tx1"/>
                </a:solidFill>
                <a:latin typeface="MS UI Gothic" pitchFamily="50" charset="-128"/>
                <a:ea typeface="ＭＳ Ｐ明朝" pitchFamily="18" charset="-128"/>
              </a:defRPr>
            </a:lvl3pPr>
            <a:lvl4pPr marL="1600200" indent="-228600" algn="l" eaLnBrk="0" hangingPunct="0">
              <a:spcBef>
                <a:spcPct val="30000"/>
              </a:spcBef>
              <a:defRPr kumimoji="1" sz="1400">
                <a:solidFill>
                  <a:schemeClr val="tx1"/>
                </a:solidFill>
                <a:latin typeface="MS UI Gothic" pitchFamily="50" charset="-128"/>
                <a:ea typeface="ＭＳ Ｐ明朝" pitchFamily="18" charset="-128"/>
              </a:defRPr>
            </a:lvl4pPr>
            <a:lvl5pPr marL="2057400" indent="-228600" algn="l" eaLnBrk="0" hangingPunct="0">
              <a:spcBef>
                <a:spcPct val="30000"/>
              </a:spcBef>
              <a:defRPr kumimoji="1" sz="1400">
                <a:solidFill>
                  <a:schemeClr val="tx1"/>
                </a:solidFill>
                <a:latin typeface="MS UI Gothic" pitchFamily="50" charset="-128"/>
                <a:ea typeface="ＭＳ Ｐ明朝" pitchFamily="18" charset="-128"/>
              </a:defRPr>
            </a:lvl5pPr>
            <a:lvl6pPr marL="25146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6pPr>
            <a:lvl7pPr marL="29718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7pPr>
            <a:lvl8pPr marL="34290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8pPr>
            <a:lvl9pPr marL="3886200" indent="-228600" eaLnBrk="0" fontAlgn="base" hangingPunct="0">
              <a:spcBef>
                <a:spcPct val="30000"/>
              </a:spcBef>
              <a:spcAft>
                <a:spcPct val="0"/>
              </a:spcAft>
              <a:defRPr kumimoji="1" sz="1400">
                <a:solidFill>
                  <a:schemeClr val="tx1"/>
                </a:solidFill>
                <a:latin typeface="MS UI Gothic" pitchFamily="50" charset="-128"/>
                <a:ea typeface="ＭＳ Ｐ明朝" pitchFamily="18" charset="-128"/>
              </a:defRPr>
            </a:lvl9pPr>
          </a:lstStyle>
          <a:p>
            <a:pPr algn="r" eaLnBrk="1" hangingPunct="1">
              <a:spcBef>
                <a:spcPct val="0"/>
              </a:spcBef>
            </a:pPr>
            <a:fld id="{6256E4E3-9C41-43CC-AC92-1C24038FDAD0}" type="slidenum">
              <a:rPr kumimoji="0" lang="en-US" altLang="ja-JP" sz="1200">
                <a:latin typeface="Arial" charset="0"/>
                <a:ea typeface="ＭＳ Ｐゴシック" charset="-128"/>
              </a:rPr>
              <a:pPr algn="r" eaLnBrk="1" hangingPunct="1">
                <a:spcBef>
                  <a:spcPct val="0"/>
                </a:spcBef>
              </a:pPr>
              <a:t>35</a:t>
            </a:fld>
            <a:endParaRPr kumimoji="0" lang="en-US" altLang="ja-JP" sz="1200">
              <a:latin typeface="Arial" charset="0"/>
              <a:ea typeface="ＭＳ Ｐゴシック" charset="-128"/>
            </a:endParaRPr>
          </a:p>
        </p:txBody>
      </p:sp>
      <p:sp>
        <p:nvSpPr>
          <p:cNvPr id="53256" name="Rectangle 2"/>
          <p:cNvSpPr>
            <a:spLocks noGrp="1" noRot="1" noChangeAspect="1" noChangeArrowheads="1" noTextEdit="1"/>
          </p:cNvSpPr>
          <p:nvPr>
            <p:ph type="sldImg"/>
          </p:nvPr>
        </p:nvSpPr>
        <p:spPr>
          <a:xfrm>
            <a:off x="80963" y="739775"/>
            <a:ext cx="6573837" cy="3698875"/>
          </a:xfrm>
          <a:ln/>
        </p:spPr>
      </p:sp>
      <p:sp>
        <p:nvSpPr>
          <p:cNvPr id="53257" name="Rectangle 3"/>
          <p:cNvSpPr>
            <a:spLocks noGrp="1" noChangeArrowheads="1"/>
          </p:cNvSpPr>
          <p:nvPr>
            <p:ph type="body" idx="1"/>
          </p:nvPr>
        </p:nvSpPr>
        <p:spPr>
          <a:xfrm>
            <a:off x="673101" y="4686300"/>
            <a:ext cx="5389563" cy="4440238"/>
          </a:xfrm>
          <a:noFill/>
        </p:spPr>
        <p:txBody>
          <a:bodyPr lIns="91358" tIns="45680" rIns="91358" bIns="45680"/>
          <a:lstStyle/>
          <a:p>
            <a:pPr eaLnBrk="1" hangingPunct="1"/>
            <a:endParaRPr lang="ja-JP" altLang="ja-JP" smtClean="0"/>
          </a:p>
        </p:txBody>
      </p:sp>
    </p:spTree>
    <p:extLst>
      <p:ext uri="{BB962C8B-B14F-4D97-AF65-F5344CB8AC3E}">
        <p14:creationId xmlns:p14="http://schemas.microsoft.com/office/powerpoint/2010/main" val="19687605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36</a:t>
            </a:fld>
            <a:endParaRPr lang="en-US"/>
          </a:p>
        </p:txBody>
      </p:sp>
    </p:spTree>
    <p:extLst>
      <p:ext uri="{BB962C8B-B14F-4D97-AF65-F5344CB8AC3E}">
        <p14:creationId xmlns:p14="http://schemas.microsoft.com/office/powerpoint/2010/main" val="3288229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4</a:t>
            </a:fld>
            <a:endParaRPr lang="en-US"/>
          </a:p>
        </p:txBody>
      </p:sp>
    </p:spTree>
    <p:extLst>
      <p:ext uri="{BB962C8B-B14F-4D97-AF65-F5344CB8AC3E}">
        <p14:creationId xmlns:p14="http://schemas.microsoft.com/office/powerpoint/2010/main" val="45984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5</a:t>
            </a:fld>
            <a:endParaRPr lang="en-US"/>
          </a:p>
        </p:txBody>
      </p:sp>
    </p:spTree>
    <p:extLst>
      <p:ext uri="{BB962C8B-B14F-4D97-AF65-F5344CB8AC3E}">
        <p14:creationId xmlns:p14="http://schemas.microsoft.com/office/powerpoint/2010/main" val="1561789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6</a:t>
            </a:fld>
            <a:endParaRPr lang="en-US"/>
          </a:p>
        </p:txBody>
      </p:sp>
    </p:spTree>
    <p:extLst>
      <p:ext uri="{BB962C8B-B14F-4D97-AF65-F5344CB8AC3E}">
        <p14:creationId xmlns:p14="http://schemas.microsoft.com/office/powerpoint/2010/main" val="1225404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7</a:t>
            </a:fld>
            <a:endParaRPr lang="en-US"/>
          </a:p>
        </p:txBody>
      </p:sp>
    </p:spTree>
    <p:extLst>
      <p:ext uri="{BB962C8B-B14F-4D97-AF65-F5344CB8AC3E}">
        <p14:creationId xmlns:p14="http://schemas.microsoft.com/office/powerpoint/2010/main" val="3807194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8</a:t>
            </a:fld>
            <a:endParaRPr lang="en-US"/>
          </a:p>
        </p:txBody>
      </p:sp>
    </p:spTree>
    <p:extLst>
      <p:ext uri="{BB962C8B-B14F-4D97-AF65-F5344CB8AC3E}">
        <p14:creationId xmlns:p14="http://schemas.microsoft.com/office/powerpoint/2010/main" val="1763417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A969352-9285-4CF1-8AEC-80889BB30D9E}" type="slidenum">
              <a:rPr lang="en-US" smtClean="0"/>
              <a:t>9</a:t>
            </a:fld>
            <a:endParaRPr lang="en-US"/>
          </a:p>
        </p:txBody>
      </p:sp>
    </p:spTree>
    <p:extLst>
      <p:ext uri="{BB962C8B-B14F-4D97-AF65-F5344CB8AC3E}">
        <p14:creationId xmlns:p14="http://schemas.microsoft.com/office/powerpoint/2010/main" val="3027417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07963"/>
            <a:ext cx="10515600" cy="963111"/>
          </a:xfrm>
        </p:spPr>
        <p:txBody>
          <a:bodyPr>
            <a:normAutofit/>
          </a:bodyPr>
          <a:lstStyle>
            <a:lvl1pPr algn="ctr">
              <a:defRPr sz="4000">
                <a:solidFill>
                  <a:schemeClr val="accent6">
                    <a:lumMod val="75000"/>
                  </a:schemeClr>
                </a:solidFill>
              </a:defRPr>
            </a:lvl1pPr>
          </a:lstStyle>
          <a:p>
            <a:r>
              <a:rPr lang="en-US" dirty="0" smtClean="0"/>
              <a:t>Title</a:t>
            </a:r>
            <a:endParaRPr lang="en-US" dirty="0"/>
          </a:p>
        </p:txBody>
      </p:sp>
      <p:sp>
        <p:nvSpPr>
          <p:cNvPr id="3" name="Content Placeholder 2"/>
          <p:cNvSpPr>
            <a:spLocks noGrp="1"/>
          </p:cNvSpPr>
          <p:nvPr>
            <p:ph idx="1"/>
          </p:nvPr>
        </p:nvSpPr>
        <p:spPr>
          <a:xfrm>
            <a:off x="838200" y="1419726"/>
            <a:ext cx="10515600" cy="46223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146004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1"/>
          </p:nvPr>
        </p:nvSpPr>
        <p:spPr>
          <a:xfrm>
            <a:off x="4267200" y="6390640"/>
            <a:ext cx="1973580" cy="365125"/>
          </a:xfrm>
        </p:spPr>
        <p:txBody>
          <a:bodyPr/>
          <a:lstStyle>
            <a:lvl1pPr>
              <a:defRPr>
                <a:solidFill>
                  <a:schemeClr val="tx1"/>
                </a:solidFill>
              </a:defRPr>
            </a:lvl1pPr>
          </a:lstStyle>
          <a:p>
            <a:fld id="{F45228A1-FC32-4F7C-AEF0-21205AED8783}" type="slidenum">
              <a:rPr lang="en-US" smtClean="0"/>
              <a:pPr/>
              <a:t>‹#›</a:t>
            </a:fld>
            <a:endParaRPr lang="en-US" dirty="0"/>
          </a:p>
        </p:txBody>
      </p:sp>
    </p:spTree>
    <p:extLst>
      <p:ext uri="{BB962C8B-B14F-4D97-AF65-F5344CB8AC3E}">
        <p14:creationId xmlns:p14="http://schemas.microsoft.com/office/powerpoint/2010/main" val="29679869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4">
            <a:extLst>
              <a:ext uri="{28A0092B-C50C-407E-A947-70E740481C1C}">
                <a14:useLocalDpi xmlns:a14="http://schemas.microsoft.com/office/drawing/2010/main" val="0"/>
              </a:ext>
            </a:extLst>
          </a:blip>
          <a:srcRect l="83819" t="77725" r="2931" b="4433"/>
          <a:stretch/>
        </p:blipFill>
        <p:spPr>
          <a:xfrm>
            <a:off x="10771252" y="5707062"/>
            <a:ext cx="1332689" cy="1040860"/>
          </a:xfrm>
          <a:prstGeom prst="rect">
            <a:avLst/>
          </a:prstGeom>
        </p:spPr>
      </p:pic>
      <p:pic>
        <p:nvPicPr>
          <p:cNvPr id="10" name="Picture 9"/>
          <p:cNvPicPr>
            <a:picLocks noChangeAspect="1"/>
          </p:cNvPicPr>
          <p:nvPr userDrawn="1"/>
        </p:nvPicPr>
        <p:blipFill rotWithShape="1">
          <a:blip r:embed="rId4">
            <a:extLst>
              <a:ext uri="{28A0092B-C50C-407E-A947-70E740481C1C}">
                <a14:useLocalDpi xmlns:a14="http://schemas.microsoft.com/office/drawing/2010/main" val="0"/>
              </a:ext>
            </a:extLst>
          </a:blip>
          <a:srcRect l="2968" t="41540" r="73048" b="4600"/>
          <a:stretch/>
        </p:blipFill>
        <p:spPr>
          <a:xfrm>
            <a:off x="120498" y="3461510"/>
            <a:ext cx="2412460" cy="3142034"/>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9735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63B07-8D71-4D6F-88CD-68FEDB672AD4}" type="slidenum">
              <a:rPr lang="en-US" smtClean="0"/>
              <a:t>‹#›</a:t>
            </a:fld>
            <a:endParaRPr lang="en-US"/>
          </a:p>
        </p:txBody>
      </p:sp>
      <p:sp>
        <p:nvSpPr>
          <p:cNvPr id="8" name="Footer Placeholder 5"/>
          <p:cNvSpPr txBox="1">
            <a:spLocks/>
          </p:cNvSpPr>
          <p:nvPr userDrawn="1"/>
        </p:nvSpPr>
        <p:spPr>
          <a:xfrm>
            <a:off x="88414" y="6491250"/>
            <a:ext cx="2906949" cy="37196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solidFill>
                  <a:schemeClr val="bg1">
                    <a:lumMod val="65000"/>
                  </a:schemeClr>
                </a:solidFill>
              </a:rPr>
              <a:t>GSC-19 Meeting, 15-16 July 2015, Geneva</a:t>
            </a:r>
            <a:endParaRPr lang="en-US" sz="1200" dirty="0">
              <a:solidFill>
                <a:schemeClr val="bg1">
                  <a:lumMod val="65000"/>
                </a:schemeClr>
              </a:solidFill>
            </a:endParaRPr>
          </a:p>
        </p:txBody>
      </p:sp>
    </p:spTree>
    <p:extLst>
      <p:ext uri="{BB962C8B-B14F-4D97-AF65-F5344CB8AC3E}">
        <p14:creationId xmlns:p14="http://schemas.microsoft.com/office/powerpoint/2010/main" val="3951938571"/>
      </p:ext>
    </p:extLst>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itu.int/net/home/index.asp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arib.or.jp/english/html/overview/index.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2308859"/>
            <a:ext cx="9144000" cy="1376201"/>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smtClean="0">
                <a:latin typeface="Calibri" panose="020F0502020204030204" pitchFamily="34" charset="0"/>
              </a:rPr>
              <a:t/>
            </a:r>
            <a:br>
              <a:rPr lang="en-US" sz="2800" b="1" dirty="0" smtClean="0">
                <a:latin typeface="Calibri" panose="020F0502020204030204" pitchFamily="34" charset="0"/>
              </a:rPr>
            </a:br>
            <a:r>
              <a:rPr lang="en-US" sz="2800" b="1" dirty="0" smtClean="0">
                <a:latin typeface="Calibri" panose="020F0502020204030204" pitchFamily="34" charset="0"/>
              </a:rPr>
              <a:t/>
            </a:r>
            <a:br>
              <a:rPr lang="en-US" sz="2800" b="1" dirty="0" smtClean="0">
                <a:latin typeface="Calibri" panose="020F0502020204030204" pitchFamily="34" charset="0"/>
              </a:rPr>
            </a:br>
            <a:r>
              <a:rPr lang="en-US" sz="2800" b="1" dirty="0" smtClean="0">
                <a:latin typeface="Calibri" panose="020F0502020204030204" pitchFamily="34" charset="0"/>
              </a:rPr>
              <a:t/>
            </a:r>
            <a:br>
              <a:rPr lang="en-US" sz="2800" b="1" dirty="0" smtClean="0">
                <a:latin typeface="Calibri" panose="020F0502020204030204" pitchFamily="34" charset="0"/>
              </a:rPr>
            </a:br>
            <a:r>
              <a:rPr lang="en-US" sz="2800" b="1" dirty="0" smtClean="0">
                <a:latin typeface="Calibri" panose="020F0502020204030204" pitchFamily="34" charset="0"/>
              </a:rPr>
              <a:t/>
            </a:r>
            <a:br>
              <a:rPr lang="en-US" sz="2800" b="1" dirty="0" smtClean="0">
                <a:latin typeface="Calibri" panose="020F0502020204030204" pitchFamily="34" charset="0"/>
              </a:rPr>
            </a:br>
            <a:endParaRPr lang="en-US" sz="2800" b="1" dirty="0">
              <a:latin typeface="Calibri" panose="020F0502020204030204" pitchFamily="34" charset="0"/>
            </a:endParaRPr>
          </a:p>
        </p:txBody>
      </p:sp>
      <p:sp>
        <p:nvSpPr>
          <p:cNvPr id="5" name="Subtitle 2"/>
          <p:cNvSpPr txBox="1">
            <a:spLocks/>
          </p:cNvSpPr>
          <p:nvPr/>
        </p:nvSpPr>
        <p:spPr>
          <a:xfrm>
            <a:off x="114300" y="2650000"/>
            <a:ext cx="11955780" cy="2493500"/>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0" b="1" dirty="0" smtClean="0">
                <a:solidFill>
                  <a:srgbClr val="FF0000"/>
                </a:solidFill>
                <a:latin typeface="Calibri" panose="020F0502020204030204" pitchFamily="34" charset="0"/>
              </a:rPr>
              <a:t>Priorities</a:t>
            </a:r>
            <a:r>
              <a:rPr lang="ja-JP" altLang="en-US" sz="24000" b="1" dirty="0">
                <a:solidFill>
                  <a:srgbClr val="FF0000"/>
                </a:solidFill>
                <a:latin typeface="Calibri" panose="020F0502020204030204" pitchFamily="34" charset="0"/>
              </a:rPr>
              <a:t> </a:t>
            </a:r>
            <a:r>
              <a:rPr lang="en-US" altLang="ja-JP" sz="24000" b="1" dirty="0" smtClean="0">
                <a:solidFill>
                  <a:srgbClr val="FF0000"/>
                </a:solidFill>
                <a:latin typeface="Calibri" panose="020F0502020204030204" pitchFamily="34" charset="0"/>
              </a:rPr>
              <a:t>of </a:t>
            </a:r>
            <a:r>
              <a:rPr lang="en-US" sz="24000" b="1" dirty="0" smtClean="0">
                <a:solidFill>
                  <a:srgbClr val="FF0000"/>
                </a:solidFill>
                <a:latin typeface="Calibri" panose="020F0502020204030204" pitchFamily="34" charset="0"/>
              </a:rPr>
              <a:t>ARIB </a:t>
            </a:r>
          </a:p>
          <a:p>
            <a:pPr marL="0" indent="0" algn="ctr">
              <a:buNone/>
            </a:pPr>
            <a:endParaRPr lang="en-US" sz="24000" b="1" dirty="0" smtClean="0">
              <a:solidFill>
                <a:srgbClr val="FF0000"/>
              </a:solidFill>
              <a:latin typeface="Calibri" panose="020F0502020204030204" pitchFamily="34" charset="0"/>
            </a:endParaRPr>
          </a:p>
          <a:p>
            <a:pPr marL="0" indent="0" algn="ctr">
              <a:buNone/>
            </a:pPr>
            <a:r>
              <a:rPr lang="en-US" altLang="ja-JP" sz="17600" dirty="0"/>
              <a:t>Kohei</a:t>
            </a:r>
            <a:r>
              <a:rPr lang="ja-JP" altLang="en-US" sz="17600" dirty="0"/>
              <a:t>　</a:t>
            </a:r>
            <a:r>
              <a:rPr lang="en-US" altLang="ja-JP" sz="17600" dirty="0" smtClean="0"/>
              <a:t>SATOH</a:t>
            </a:r>
          </a:p>
          <a:p>
            <a:pPr marL="0" indent="0" algn="ctr">
              <a:buNone/>
            </a:pPr>
            <a:r>
              <a:rPr lang="en-US" sz="14400" b="1" dirty="0">
                <a:latin typeface="Calibri" panose="020F0502020204030204" pitchFamily="34" charset="0"/>
              </a:rPr>
              <a:t> </a:t>
            </a:r>
            <a:r>
              <a:rPr lang="en-US" sz="14400" b="1" dirty="0" smtClean="0">
                <a:latin typeface="Calibri" panose="020F0502020204030204" pitchFamily="34" charset="0"/>
              </a:rPr>
              <a:t>Executive Manager on Standardization</a:t>
            </a:r>
          </a:p>
          <a:p>
            <a:pPr marL="0" indent="0" algn="ctr">
              <a:buNone/>
            </a:pPr>
            <a:r>
              <a:rPr lang="en-US" sz="14400" b="1" dirty="0" smtClean="0">
                <a:solidFill>
                  <a:srgbClr val="0033CC"/>
                </a:solidFill>
                <a:latin typeface="Calibri" panose="020F0502020204030204" pitchFamily="34" charset="0"/>
              </a:rPr>
              <a:t> </a:t>
            </a:r>
            <a:r>
              <a:rPr lang="en-US" altLang="ja-JP" sz="17600" b="1" dirty="0" smtClean="0">
                <a:solidFill>
                  <a:srgbClr val="0033CC"/>
                </a:solidFill>
                <a:latin typeface="Calibri" panose="020F0502020204030204" pitchFamily="34" charset="0"/>
              </a:rPr>
              <a:t>ARIB</a:t>
            </a:r>
            <a:endParaRPr lang="en-US" sz="17600" b="1" dirty="0">
              <a:solidFill>
                <a:srgbClr val="0033CC"/>
              </a:solidFill>
              <a:latin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88077389"/>
              </p:ext>
            </p:extLst>
          </p:nvPr>
        </p:nvGraphicFramePr>
        <p:xfrm>
          <a:off x="4019350" y="554555"/>
          <a:ext cx="7386587" cy="1485811"/>
        </p:xfrm>
        <a:graphic>
          <a:graphicData uri="http://schemas.openxmlformats.org/drawingml/2006/table">
            <a:tbl>
              <a:tblPr firstRow="1" bandRow="1">
                <a:tableStyleId>{5C22544A-7EE6-4342-B048-85BDC9FD1C3A}</a:tableStyleId>
              </a:tblPr>
              <a:tblGrid>
                <a:gridCol w="1630680"/>
                <a:gridCol w="5755907"/>
              </a:tblGrid>
              <a:tr h="388531">
                <a:tc>
                  <a:txBody>
                    <a:bodyPr/>
                    <a:lstStyle/>
                    <a:p>
                      <a:r>
                        <a:rPr lang="en-US" dirty="0" smtClean="0"/>
                        <a:t>Document No:</a:t>
                      </a:r>
                      <a:endParaRPr lang="en-US" dirty="0"/>
                    </a:p>
                  </a:txBody>
                  <a:tcPr/>
                </a:tc>
                <a:tc>
                  <a:txBody>
                    <a:bodyPr/>
                    <a:lstStyle/>
                    <a:p>
                      <a:r>
                        <a:rPr lang="en-US" dirty="0" smtClean="0"/>
                        <a:t>GSC-19_010</a:t>
                      </a:r>
                      <a:endParaRPr lang="en-US" dirty="0"/>
                    </a:p>
                  </a:txBody>
                  <a:tcPr/>
                </a:tc>
              </a:tr>
              <a:tr h="336335">
                <a:tc>
                  <a:txBody>
                    <a:bodyPr/>
                    <a:lstStyle/>
                    <a:p>
                      <a:r>
                        <a:rPr lang="en-US" b="1" dirty="0" smtClean="0"/>
                        <a:t>Source:</a:t>
                      </a:r>
                      <a:endParaRPr lang="en-US" b="1" dirty="0"/>
                    </a:p>
                  </a:txBody>
                  <a:tcPr/>
                </a:tc>
                <a:tc>
                  <a:txBody>
                    <a:bodyPr/>
                    <a:lstStyle/>
                    <a:p>
                      <a:r>
                        <a:rPr lang="en-US" altLang="ja-JP" dirty="0" smtClean="0"/>
                        <a:t>Association of Radio Industries and Businesses</a:t>
                      </a:r>
                      <a:r>
                        <a:rPr lang="ja-JP" altLang="en-US" dirty="0" smtClean="0"/>
                        <a:t>　</a:t>
                      </a:r>
                      <a:r>
                        <a:rPr lang="en-US" altLang="ja-JP" dirty="0" smtClean="0"/>
                        <a:t>(ARIB)</a:t>
                      </a:r>
                      <a:endParaRPr lang="en-US" dirty="0"/>
                    </a:p>
                  </a:txBody>
                  <a:tcPr/>
                </a:tc>
              </a:tr>
              <a:tr h="336335">
                <a:tc>
                  <a:txBody>
                    <a:bodyPr/>
                    <a:lstStyle/>
                    <a:p>
                      <a:r>
                        <a:rPr lang="en-US" b="1" dirty="0" smtClean="0"/>
                        <a:t>Contact:</a:t>
                      </a:r>
                      <a:endParaRPr lang="en-US" b="1" dirty="0"/>
                    </a:p>
                  </a:txBody>
                  <a:tcPr/>
                </a:tc>
                <a:tc>
                  <a:txBody>
                    <a:bodyPr/>
                    <a:lstStyle/>
                    <a:p>
                      <a:r>
                        <a:rPr lang="en-US" altLang="ja-JP" dirty="0" smtClean="0"/>
                        <a:t>Kohei</a:t>
                      </a:r>
                      <a:r>
                        <a:rPr lang="ja-JP" altLang="en-US" dirty="0" smtClean="0"/>
                        <a:t>　</a:t>
                      </a:r>
                      <a:r>
                        <a:rPr lang="en-US" altLang="ja-JP" dirty="0" smtClean="0"/>
                        <a:t>SATOH</a:t>
                      </a:r>
                      <a:endParaRPr lang="en-US" dirty="0"/>
                    </a:p>
                  </a:txBody>
                  <a:tcPr/>
                </a:tc>
              </a:tr>
              <a:tr h="338791">
                <a:tc>
                  <a:txBody>
                    <a:bodyPr/>
                    <a:lstStyle/>
                    <a:p>
                      <a:r>
                        <a:rPr lang="en-US" b="1" dirty="0" smtClean="0"/>
                        <a:t>Agenda Item:</a:t>
                      </a:r>
                      <a:endParaRPr lang="en-US" b="1" dirty="0"/>
                    </a:p>
                  </a:txBody>
                  <a:tcPr/>
                </a:tc>
                <a:tc>
                  <a:txBody>
                    <a:bodyPr/>
                    <a:lstStyle/>
                    <a:p>
                      <a:r>
                        <a:rPr lang="en-US" dirty="0" smtClean="0"/>
                        <a:t>2.1</a:t>
                      </a:r>
                      <a:endParaRPr lang="en-US" dirty="0"/>
                    </a:p>
                  </a:txBody>
                  <a:tcPr/>
                </a:tc>
              </a:tr>
            </a:tbl>
          </a:graphicData>
        </a:graphic>
      </p:graphicFrame>
    </p:spTree>
    <p:extLst>
      <p:ext uri="{BB962C8B-B14F-4D97-AF65-F5344CB8AC3E}">
        <p14:creationId xmlns:p14="http://schemas.microsoft.com/office/powerpoint/2010/main" val="3514838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C9663B07-8D71-4D6F-88CD-68FEDB672AD4}" type="slidenum">
              <a:rPr lang="en-US" smtClean="0"/>
              <a:t>10</a:t>
            </a:fld>
            <a:endParaRPr lang="en-US"/>
          </a:p>
        </p:txBody>
      </p:sp>
      <p:sp>
        <p:nvSpPr>
          <p:cNvPr id="19458" name="タイトル 2"/>
          <p:cNvSpPr>
            <a:spLocks noGrp="1"/>
          </p:cNvSpPr>
          <p:nvPr>
            <p:ph type="title" idx="4294967295"/>
          </p:nvPr>
        </p:nvSpPr>
        <p:spPr>
          <a:xfrm>
            <a:off x="0" y="284280"/>
            <a:ext cx="12192000" cy="533400"/>
          </a:xfrm>
        </p:spPr>
        <p:txBody>
          <a:bodyPr>
            <a:noAutofit/>
          </a:bodyPr>
          <a:lstStyle/>
          <a:p>
            <a:pPr algn="ctr"/>
            <a:r>
              <a:rPr lang="en-US" altLang="ja-JP" b="1" dirty="0" smtClean="0">
                <a:solidFill>
                  <a:srgbClr val="0000FF"/>
                </a:solidFill>
                <a:latin typeface="Arial" panose="020B0604020202020204" pitchFamily="34" charset="0"/>
                <a:ea typeface="ＭＳ Ｐゴシック" charset="-128"/>
                <a:cs typeface="Arial" panose="020B0604020202020204" pitchFamily="34" charset="0"/>
              </a:rPr>
              <a:t>2. Objectives</a:t>
            </a:r>
            <a:endParaRPr lang="ja-JP" altLang="en-US" b="1" dirty="0" smtClean="0">
              <a:solidFill>
                <a:srgbClr val="0000FF"/>
              </a:solidFill>
              <a:latin typeface="Arial" panose="020B0604020202020204" pitchFamily="34" charset="0"/>
              <a:ea typeface="ＭＳ Ｐゴシック" charset="-128"/>
              <a:cs typeface="Arial" panose="020B0604020202020204" pitchFamily="34" charset="0"/>
            </a:endParaRPr>
          </a:p>
        </p:txBody>
      </p:sp>
      <p:sp>
        <p:nvSpPr>
          <p:cNvPr id="4099" name="コンテンツ プレースホルダー 3"/>
          <p:cNvSpPr>
            <a:spLocks noGrp="1"/>
          </p:cNvSpPr>
          <p:nvPr>
            <p:ph idx="4294967295"/>
          </p:nvPr>
        </p:nvSpPr>
        <p:spPr>
          <a:xfrm>
            <a:off x="820128" y="1273783"/>
            <a:ext cx="10687050" cy="4994275"/>
          </a:xfrm>
        </p:spPr>
        <p:txBody>
          <a:bodyPr/>
          <a:lstStyle/>
          <a:p>
            <a:pPr marL="354013" indent="-354013">
              <a:buClr>
                <a:srgbClr val="3333FF"/>
              </a:buClr>
              <a:buFont typeface="Wingdings" panose="05000000000000000000" pitchFamily="2" charset="2"/>
              <a:buChar char="n"/>
              <a:defRPr/>
            </a:pPr>
            <a:r>
              <a:rPr lang="en-US" altLang="ja-JP" dirty="0"/>
              <a:t>Major objectives of </a:t>
            </a:r>
            <a:r>
              <a:rPr lang="en-US" altLang="ja-JP" dirty="0" smtClean="0"/>
              <a:t>5GMF:</a:t>
            </a:r>
          </a:p>
          <a:p>
            <a:pPr lvl="1">
              <a:buClr>
                <a:srgbClr val="3333FF"/>
              </a:buClr>
              <a:defRPr/>
            </a:pPr>
            <a:r>
              <a:rPr lang="en-US" altLang="ja-JP" dirty="0" smtClean="0"/>
              <a:t>To </a:t>
            </a:r>
            <a:r>
              <a:rPr lang="en-US" altLang="ja-JP" dirty="0"/>
              <a:t>conduct  R&amp;D concerning </a:t>
            </a:r>
            <a:r>
              <a:rPr lang="en-US" altLang="ja-JP" dirty="0" smtClean="0"/>
              <a:t>5G mobile </a:t>
            </a:r>
            <a:r>
              <a:rPr lang="en-US" altLang="ja-JP" dirty="0"/>
              <a:t>and research and study on 5G </a:t>
            </a:r>
            <a:r>
              <a:rPr lang="en-US" altLang="ja-JP" dirty="0" smtClean="0"/>
              <a:t>standardization</a:t>
            </a:r>
          </a:p>
          <a:p>
            <a:pPr lvl="1">
              <a:buClr>
                <a:srgbClr val="3333FF"/>
              </a:buClr>
              <a:defRPr/>
            </a:pPr>
            <a:r>
              <a:rPr lang="en-US" altLang="ja-JP" dirty="0" smtClean="0"/>
              <a:t>To </a:t>
            </a:r>
            <a:r>
              <a:rPr lang="en-US" altLang="ja-JP" dirty="0"/>
              <a:t>collect  information relating to </a:t>
            </a:r>
            <a:r>
              <a:rPr lang="en-US" altLang="ja-JP" dirty="0" smtClean="0"/>
              <a:t>5G mobile </a:t>
            </a:r>
            <a:r>
              <a:rPr lang="en-US" altLang="ja-JP" dirty="0"/>
              <a:t>and exchange thereof with other </a:t>
            </a:r>
            <a:r>
              <a:rPr lang="en-US" altLang="ja-JP" dirty="0" smtClean="0"/>
              <a:t>organizations</a:t>
            </a:r>
          </a:p>
          <a:p>
            <a:pPr lvl="1">
              <a:buClr>
                <a:srgbClr val="3333FF"/>
              </a:buClr>
              <a:defRPr/>
            </a:pPr>
            <a:r>
              <a:rPr lang="en-US" altLang="ja-JP" dirty="0" smtClean="0"/>
              <a:t>To </a:t>
            </a:r>
            <a:r>
              <a:rPr lang="en-US" altLang="ja-JP" dirty="0"/>
              <a:t>correspond  and coordinate with related organization concerning </a:t>
            </a:r>
            <a:r>
              <a:rPr lang="en-US" altLang="ja-JP" dirty="0" smtClean="0"/>
              <a:t>5G mobile</a:t>
            </a:r>
          </a:p>
          <a:p>
            <a:pPr lvl="1">
              <a:buClr>
                <a:srgbClr val="3333FF"/>
              </a:buClr>
              <a:defRPr/>
            </a:pPr>
            <a:r>
              <a:rPr lang="en-US" altLang="ja-JP" dirty="0" smtClean="0"/>
              <a:t>To </a:t>
            </a:r>
            <a:r>
              <a:rPr lang="en-US" altLang="ja-JP" dirty="0"/>
              <a:t>conduct dissemination and enlightenment pertaining to </a:t>
            </a:r>
            <a:r>
              <a:rPr lang="en-US" altLang="ja-JP" dirty="0" smtClean="0"/>
              <a:t>5G mobile</a:t>
            </a:r>
          </a:p>
          <a:p>
            <a:pPr marL="571500" lvl="1" indent="0" algn="r">
              <a:buFont typeface="Wingdings" pitchFamily="2" charset="2"/>
              <a:buNone/>
              <a:defRPr/>
            </a:pPr>
            <a:r>
              <a:rPr lang="en-US" altLang="ja-JP" sz="2000" dirty="0" smtClean="0"/>
              <a:t>5G mobile = 5th </a:t>
            </a:r>
            <a:r>
              <a:rPr lang="en-US" altLang="ja-JP" sz="2000" dirty="0"/>
              <a:t>generation mobile communications system</a:t>
            </a:r>
          </a:p>
        </p:txBody>
      </p:sp>
    </p:spTree>
    <p:extLst>
      <p:ext uri="{BB962C8B-B14F-4D97-AF65-F5344CB8AC3E}">
        <p14:creationId xmlns:p14="http://schemas.microsoft.com/office/powerpoint/2010/main" val="3195794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コンテンツ プレースホルダ 4"/>
          <p:cNvGraphicFramePr>
            <a:graphicFrameLocks/>
          </p:cNvGraphicFramePr>
          <p:nvPr>
            <p:extLst>
              <p:ext uri="{D42A27DB-BD31-4B8C-83A1-F6EECF244321}">
                <p14:modId xmlns:p14="http://schemas.microsoft.com/office/powerpoint/2010/main" val="3106463351"/>
              </p:ext>
            </p:extLst>
          </p:nvPr>
        </p:nvGraphicFramePr>
        <p:xfrm>
          <a:off x="660400" y="1295400"/>
          <a:ext cx="10403420" cy="5162550"/>
        </p:xfrm>
        <a:graphic>
          <a:graphicData uri="http://schemas.openxmlformats.org/drawingml/2006/table">
            <a:tbl>
              <a:tblPr firstRow="1" bandRow="1">
                <a:tableStyleId>{5C22544A-7EE6-4342-B048-85BDC9FD1C3A}</a:tableStyleId>
              </a:tblPr>
              <a:tblGrid>
                <a:gridCol w="2600855"/>
                <a:gridCol w="2600855"/>
                <a:gridCol w="2600855"/>
                <a:gridCol w="2600855"/>
              </a:tblGrid>
              <a:tr h="375389">
                <a:tc>
                  <a:txBody>
                    <a:bodyPr/>
                    <a:lstStyle/>
                    <a:p>
                      <a:pPr algn="ctr"/>
                      <a:r>
                        <a:rPr kumimoji="1" lang="en-US" altLang="ja-JP" sz="1800" dirty="0" smtClean="0">
                          <a:solidFill>
                            <a:schemeClr val="bg1"/>
                          </a:solidFill>
                        </a:rPr>
                        <a:t>CY 2014</a:t>
                      </a:r>
                      <a:endParaRPr kumimoji="1" lang="ja-JP" altLang="en-US" sz="1800" dirty="0">
                        <a:solidFill>
                          <a:schemeClr val="bg1"/>
                        </a:solidFill>
                      </a:endParaRPr>
                    </a:p>
                  </a:txBody>
                  <a:tcPr marL="112548" marR="112548" marT="45719" marB="45719">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2313"/>
                    </a:solidFill>
                  </a:tcPr>
                </a:tc>
                <a:tc>
                  <a:txBody>
                    <a:bodyPr/>
                    <a:lstStyle/>
                    <a:p>
                      <a:pPr algn="ctr"/>
                      <a:r>
                        <a:rPr kumimoji="1" lang="en-US" altLang="ja-JP" sz="1800" dirty="0" smtClean="0">
                          <a:solidFill>
                            <a:schemeClr val="bg1"/>
                          </a:solidFill>
                        </a:rPr>
                        <a:t>2015</a:t>
                      </a:r>
                      <a:endParaRPr kumimoji="1" lang="ja-JP" altLang="en-US" sz="1800" dirty="0">
                        <a:solidFill>
                          <a:schemeClr val="bg1"/>
                        </a:solidFill>
                      </a:endParaRPr>
                    </a:p>
                  </a:txBody>
                  <a:tcPr marL="112548" marR="112548" marT="45719" marB="45719">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2313"/>
                    </a:solidFill>
                  </a:tcPr>
                </a:tc>
                <a:tc>
                  <a:txBody>
                    <a:bodyPr/>
                    <a:lstStyle/>
                    <a:p>
                      <a:pPr algn="ctr"/>
                      <a:r>
                        <a:rPr kumimoji="1" lang="en-US" altLang="ja-JP" sz="1800" dirty="0" smtClean="0">
                          <a:solidFill>
                            <a:schemeClr val="bg1"/>
                          </a:solidFill>
                        </a:rPr>
                        <a:t>2016</a:t>
                      </a:r>
                      <a:endParaRPr kumimoji="1" lang="ja-JP" altLang="en-US" sz="1800" dirty="0">
                        <a:solidFill>
                          <a:schemeClr val="bg1"/>
                        </a:solidFill>
                      </a:endParaRPr>
                    </a:p>
                  </a:txBody>
                  <a:tcPr marL="112548" marR="112548" marT="45719" marB="45719">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2313"/>
                    </a:solidFill>
                  </a:tcPr>
                </a:tc>
                <a:tc>
                  <a:txBody>
                    <a:bodyPr/>
                    <a:lstStyle/>
                    <a:p>
                      <a:pPr algn="ctr"/>
                      <a:r>
                        <a:rPr kumimoji="1" lang="en-US" altLang="ja-JP" sz="1800" dirty="0" smtClean="0">
                          <a:solidFill>
                            <a:schemeClr val="bg1"/>
                          </a:solidFill>
                        </a:rPr>
                        <a:t>2017</a:t>
                      </a:r>
                      <a:endParaRPr kumimoji="1" lang="ja-JP" altLang="en-US" sz="1800" dirty="0">
                        <a:solidFill>
                          <a:schemeClr val="bg1"/>
                        </a:solidFill>
                      </a:endParaRPr>
                    </a:p>
                  </a:txBody>
                  <a:tcPr marL="112548" marR="112548" marT="45719" marB="45719">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2313"/>
                    </a:solidFill>
                  </a:tcPr>
                </a:tc>
              </a:tr>
              <a:tr h="4787161">
                <a:tc>
                  <a:txBody>
                    <a:bodyPr/>
                    <a:lstStyle/>
                    <a:p>
                      <a:endParaRPr kumimoji="1" lang="ja-JP" altLang="en-US" sz="1800" dirty="0"/>
                    </a:p>
                  </a:txBody>
                  <a:tcPr marL="112548" marR="112548" marT="45719" marB="45719">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800" dirty="0"/>
                    </a:p>
                  </a:txBody>
                  <a:tcPr marL="112548" marR="112548" marT="45719" marB="45719">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000" dirty="0"/>
                    </a:p>
                  </a:txBody>
                  <a:tcPr marL="112548" marR="112548" marT="45719" marB="45719">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800" dirty="0"/>
                    </a:p>
                  </a:txBody>
                  <a:tcPr marL="112548" marR="112548" marT="45719" marB="45719">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4" name="二等辺三角形 33"/>
          <p:cNvSpPr/>
          <p:nvPr/>
        </p:nvSpPr>
        <p:spPr>
          <a:xfrm>
            <a:off x="5094818" y="1587500"/>
            <a:ext cx="222249"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35" name="テキスト ボックス 34"/>
          <p:cNvSpPr txBox="1"/>
          <p:nvPr/>
        </p:nvSpPr>
        <p:spPr bwMode="auto">
          <a:xfrm>
            <a:off x="4756151" y="1708151"/>
            <a:ext cx="643125" cy="276999"/>
          </a:xfrm>
          <a:prstGeom prst="rect">
            <a:avLst/>
          </a:prstGeom>
          <a:noFill/>
          <a:ln w="9525">
            <a:noFill/>
            <a:miter lim="800000"/>
            <a:headEnd/>
            <a:tailEnd/>
          </a:ln>
        </p:spPr>
        <p:txBody>
          <a:bodyPr wrap="none">
            <a:spAutoFit/>
          </a:bodyPr>
          <a:lstStyle/>
          <a:p>
            <a:pPr eaLnBrk="0" fontAlgn="auto" hangingPunct="0">
              <a:spcBef>
                <a:spcPts val="0"/>
              </a:spcBef>
              <a:spcAft>
                <a:spcPts val="0"/>
              </a:spcAft>
              <a:defRPr/>
            </a:pPr>
            <a:r>
              <a:rPr lang="en-US" altLang="ja-JP" sz="1200" kern="0" dirty="0">
                <a:solidFill>
                  <a:srgbClr val="000000"/>
                </a:solidFill>
                <a:ea typeface="ＭＳ Ｐゴシック" pitchFamily="50" charset="-128"/>
              </a:rPr>
              <a:t>WRC15</a:t>
            </a:r>
            <a:endParaRPr lang="ja-JP" altLang="en-US" sz="1200" kern="0" dirty="0">
              <a:solidFill>
                <a:srgbClr val="000000"/>
              </a:solidFill>
              <a:ea typeface="ＭＳ Ｐゴシック" pitchFamily="50" charset="-128"/>
            </a:endParaRPr>
          </a:p>
        </p:txBody>
      </p:sp>
      <p:sp>
        <p:nvSpPr>
          <p:cNvPr id="36" name="角丸四角形 35"/>
          <p:cNvSpPr/>
          <p:nvPr/>
        </p:nvSpPr>
        <p:spPr>
          <a:xfrm>
            <a:off x="2408767" y="2300289"/>
            <a:ext cx="3928533" cy="223837"/>
          </a:xfrm>
          <a:prstGeom prst="roundRect">
            <a:avLst/>
          </a:prstGeom>
          <a:solidFill>
            <a:srgbClr val="CCFFCC">
              <a:alpha val="50196"/>
            </a:srgbClr>
          </a:solidFill>
          <a:ln>
            <a:solidFill>
              <a:srgbClr val="008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dirty="0">
                <a:solidFill>
                  <a:srgbClr val="33CC33"/>
                </a:solidFill>
              </a:rPr>
              <a:t>Rel. 13</a:t>
            </a:r>
            <a:endParaRPr lang="ja-JP" altLang="en-US" sz="1200" dirty="0">
              <a:solidFill>
                <a:srgbClr val="33CC33"/>
              </a:solidFill>
            </a:endParaRPr>
          </a:p>
        </p:txBody>
      </p:sp>
      <p:sp>
        <p:nvSpPr>
          <p:cNvPr id="37" name="角丸四角形 36"/>
          <p:cNvSpPr/>
          <p:nvPr/>
        </p:nvSpPr>
        <p:spPr>
          <a:xfrm>
            <a:off x="6366934" y="2300289"/>
            <a:ext cx="3928533" cy="223837"/>
          </a:xfrm>
          <a:prstGeom prst="roundRect">
            <a:avLst/>
          </a:prstGeom>
          <a:solidFill>
            <a:srgbClr val="CCFFCC">
              <a:alpha val="50196"/>
            </a:srgbClr>
          </a:solidFill>
          <a:ln>
            <a:solidFill>
              <a:srgbClr val="008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dirty="0">
                <a:solidFill>
                  <a:srgbClr val="33CC33"/>
                </a:solidFill>
              </a:rPr>
              <a:t>Rel. 14</a:t>
            </a:r>
            <a:endParaRPr lang="ja-JP" altLang="en-US" sz="1200" dirty="0">
              <a:solidFill>
                <a:srgbClr val="33CC33"/>
              </a:solidFill>
            </a:endParaRPr>
          </a:p>
        </p:txBody>
      </p:sp>
      <p:cxnSp>
        <p:nvCxnSpPr>
          <p:cNvPr id="38" name="直線コネクタ 37"/>
          <p:cNvCxnSpPr/>
          <p:nvPr/>
        </p:nvCxnSpPr>
        <p:spPr>
          <a:xfrm>
            <a:off x="486833" y="2235200"/>
            <a:ext cx="1041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9" name="角丸四角形 38"/>
          <p:cNvSpPr/>
          <p:nvPr/>
        </p:nvSpPr>
        <p:spPr>
          <a:xfrm>
            <a:off x="5681134" y="1577976"/>
            <a:ext cx="3274484" cy="252413"/>
          </a:xfrm>
          <a:prstGeom prst="roundRect">
            <a:avLst/>
          </a:prstGeom>
          <a:solidFill>
            <a:srgbClr val="99CC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defRPr/>
            </a:pPr>
            <a:r>
              <a:rPr lang="en-US" altLang="ja-JP" dirty="0">
                <a:solidFill>
                  <a:schemeClr val="tx1"/>
                </a:solidFill>
              </a:rPr>
              <a:t>Requirements</a:t>
            </a:r>
            <a:endParaRPr lang="ja-JP" altLang="en-US" dirty="0">
              <a:solidFill>
                <a:schemeClr val="tx1"/>
              </a:solidFill>
            </a:endParaRPr>
          </a:p>
        </p:txBody>
      </p:sp>
      <p:sp>
        <p:nvSpPr>
          <p:cNvPr id="40" name="二等辺三角形 39"/>
          <p:cNvSpPr/>
          <p:nvPr/>
        </p:nvSpPr>
        <p:spPr>
          <a:xfrm>
            <a:off x="10295467" y="1590675"/>
            <a:ext cx="220133"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48" name="テキスト ボックス 47"/>
          <p:cNvSpPr txBox="1"/>
          <p:nvPr/>
        </p:nvSpPr>
        <p:spPr bwMode="auto">
          <a:xfrm>
            <a:off x="9836151" y="1708151"/>
            <a:ext cx="829073" cy="276999"/>
          </a:xfrm>
          <a:prstGeom prst="rect">
            <a:avLst/>
          </a:prstGeom>
          <a:noFill/>
          <a:ln w="9525">
            <a:noFill/>
            <a:miter lim="800000"/>
            <a:headEnd/>
            <a:tailEnd/>
          </a:ln>
        </p:spPr>
        <p:txBody>
          <a:bodyPr wrap="none">
            <a:spAutoFit/>
          </a:bodyPr>
          <a:lstStyle/>
          <a:p>
            <a:pPr eaLnBrk="0" fontAlgn="auto" hangingPunct="0">
              <a:spcBef>
                <a:spcPts val="0"/>
              </a:spcBef>
              <a:spcAft>
                <a:spcPts val="0"/>
              </a:spcAft>
              <a:defRPr/>
            </a:pPr>
            <a:r>
              <a:rPr lang="en-US" altLang="ja-JP" sz="1200" kern="0" dirty="0">
                <a:solidFill>
                  <a:srgbClr val="000000"/>
                </a:solidFill>
                <a:ea typeface="ＭＳ Ｐゴシック" pitchFamily="50" charset="-128"/>
              </a:rPr>
              <a:t>Workshop</a:t>
            </a:r>
            <a:endParaRPr lang="ja-JP" altLang="en-US" sz="1200" kern="0" dirty="0">
              <a:solidFill>
                <a:srgbClr val="000000"/>
              </a:solidFill>
              <a:ea typeface="ＭＳ Ｐゴシック" pitchFamily="50" charset="-128"/>
            </a:endParaRPr>
          </a:p>
        </p:txBody>
      </p:sp>
      <p:pic>
        <p:nvPicPr>
          <p:cNvPr id="20507" name="Picture 166" descr="3GPP Logo white b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400" y="2590800"/>
            <a:ext cx="102446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1" name="直線矢印コネクタ 50"/>
          <p:cNvCxnSpPr/>
          <p:nvPr/>
        </p:nvCxnSpPr>
        <p:spPr>
          <a:xfrm>
            <a:off x="5715001" y="2668588"/>
            <a:ext cx="3240617" cy="0"/>
          </a:xfrm>
          <a:prstGeom prst="straightConnector1">
            <a:avLst/>
          </a:prstGeom>
          <a:ln w="28575">
            <a:solidFill>
              <a:srgbClr val="008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6411384" y="2890838"/>
            <a:ext cx="3884083" cy="0"/>
          </a:xfrm>
          <a:prstGeom prst="straightConnector1">
            <a:avLst/>
          </a:prstGeom>
          <a:ln w="28575">
            <a:solidFill>
              <a:srgbClr val="008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bwMode="auto">
          <a:xfrm>
            <a:off x="6548967" y="2557463"/>
            <a:ext cx="1646767" cy="276999"/>
          </a:xfrm>
          <a:prstGeom prst="rect">
            <a:avLst/>
          </a:prstGeom>
          <a:solidFill>
            <a:schemeClr val="bg1"/>
          </a:solidFill>
          <a:ln w="9525">
            <a:noFill/>
            <a:miter lim="800000"/>
            <a:headEnd/>
            <a:tailEnd/>
          </a:ln>
        </p:spPr>
        <p:txBody>
          <a:bodyPr>
            <a:spAutoFit/>
          </a:bodyPr>
          <a:lstStyle/>
          <a:p>
            <a:pPr eaLnBrk="0" fontAlgn="auto" hangingPunct="0">
              <a:spcBef>
                <a:spcPts val="0"/>
              </a:spcBef>
              <a:spcAft>
                <a:spcPts val="0"/>
              </a:spcAft>
              <a:defRPr/>
            </a:pPr>
            <a:r>
              <a:rPr lang="en-US" altLang="ja-JP" sz="1200" b="1" kern="0" dirty="0">
                <a:solidFill>
                  <a:srgbClr val="008000"/>
                </a:solidFill>
                <a:ea typeface="ＭＳ Ｐゴシック" pitchFamily="50" charset="-128"/>
              </a:rPr>
              <a:t>Requirement SI</a:t>
            </a:r>
            <a:endParaRPr lang="ja-JP" altLang="en-US" sz="1200" b="1" kern="0" dirty="0">
              <a:solidFill>
                <a:srgbClr val="008000"/>
              </a:solidFill>
              <a:ea typeface="ＭＳ Ｐゴシック" pitchFamily="50" charset="-128"/>
            </a:endParaRPr>
          </a:p>
        </p:txBody>
      </p:sp>
      <p:sp>
        <p:nvSpPr>
          <p:cNvPr id="55" name="テキスト ボックス 54"/>
          <p:cNvSpPr txBox="1"/>
          <p:nvPr/>
        </p:nvSpPr>
        <p:spPr bwMode="auto">
          <a:xfrm>
            <a:off x="7554385" y="2763838"/>
            <a:ext cx="1551516" cy="276999"/>
          </a:xfrm>
          <a:prstGeom prst="rect">
            <a:avLst/>
          </a:prstGeom>
          <a:solidFill>
            <a:schemeClr val="bg1"/>
          </a:solidFill>
          <a:ln w="9525">
            <a:noFill/>
            <a:miter lim="800000"/>
            <a:headEnd/>
            <a:tailEnd/>
          </a:ln>
        </p:spPr>
        <p:txBody>
          <a:bodyPr>
            <a:spAutoFit/>
          </a:bodyPr>
          <a:lstStyle/>
          <a:p>
            <a:pPr eaLnBrk="0" fontAlgn="auto" hangingPunct="0">
              <a:spcBef>
                <a:spcPts val="0"/>
              </a:spcBef>
              <a:spcAft>
                <a:spcPts val="0"/>
              </a:spcAft>
              <a:defRPr/>
            </a:pPr>
            <a:r>
              <a:rPr lang="en-US" altLang="ja-JP" sz="1200" b="1" kern="0" dirty="0">
                <a:solidFill>
                  <a:srgbClr val="008000"/>
                </a:solidFill>
                <a:ea typeface="ＭＳ Ｐゴシック" pitchFamily="50" charset="-128"/>
              </a:rPr>
              <a:t>Technology SI</a:t>
            </a:r>
            <a:endParaRPr lang="ja-JP" altLang="en-US" sz="1200" b="1" kern="0" dirty="0">
              <a:solidFill>
                <a:srgbClr val="008000"/>
              </a:solidFill>
              <a:ea typeface="ＭＳ Ｐゴシック" pitchFamily="50" charset="-128"/>
            </a:endParaRPr>
          </a:p>
        </p:txBody>
      </p:sp>
      <p:sp>
        <p:nvSpPr>
          <p:cNvPr id="62" name="角丸四角形 61"/>
          <p:cNvSpPr/>
          <p:nvPr/>
        </p:nvSpPr>
        <p:spPr>
          <a:xfrm>
            <a:off x="474133" y="1577976"/>
            <a:ext cx="3911600" cy="252413"/>
          </a:xfrm>
          <a:prstGeom prst="roundRect">
            <a:avLst/>
          </a:prstGeom>
          <a:solidFill>
            <a:srgbClr val="99CC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defRPr/>
            </a:pPr>
            <a:r>
              <a:rPr lang="en-US" altLang="ja-JP" dirty="0">
                <a:solidFill>
                  <a:schemeClr val="tx1"/>
                </a:solidFill>
              </a:rPr>
              <a:t>Future IMT Vision</a:t>
            </a:r>
            <a:endParaRPr lang="ja-JP" altLang="en-US" dirty="0">
              <a:solidFill>
                <a:schemeClr val="tx1"/>
              </a:solidFill>
            </a:endParaRPr>
          </a:p>
        </p:txBody>
      </p:sp>
      <p:cxnSp>
        <p:nvCxnSpPr>
          <p:cNvPr id="63" name="直線矢印コネクタ 62"/>
          <p:cNvCxnSpPr/>
          <p:nvPr/>
        </p:nvCxnSpPr>
        <p:spPr>
          <a:xfrm>
            <a:off x="7577667" y="3078163"/>
            <a:ext cx="2738967" cy="0"/>
          </a:xfrm>
          <a:prstGeom prst="straightConnector1">
            <a:avLst/>
          </a:prstGeom>
          <a:ln w="28575">
            <a:solidFill>
              <a:srgbClr val="008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bwMode="auto">
          <a:xfrm>
            <a:off x="8409518" y="2962276"/>
            <a:ext cx="1240367" cy="276999"/>
          </a:xfrm>
          <a:prstGeom prst="rect">
            <a:avLst/>
          </a:prstGeom>
          <a:solidFill>
            <a:schemeClr val="bg1"/>
          </a:solidFill>
          <a:ln w="9525">
            <a:noFill/>
            <a:miter lim="800000"/>
            <a:headEnd/>
            <a:tailEnd/>
          </a:ln>
        </p:spPr>
        <p:txBody>
          <a:bodyPr>
            <a:spAutoFit/>
          </a:bodyPr>
          <a:lstStyle/>
          <a:p>
            <a:pPr eaLnBrk="0" fontAlgn="auto" hangingPunct="0">
              <a:spcBef>
                <a:spcPts val="0"/>
              </a:spcBef>
              <a:spcAft>
                <a:spcPts val="0"/>
              </a:spcAft>
              <a:defRPr/>
            </a:pPr>
            <a:r>
              <a:rPr lang="en-US" altLang="ja-JP" sz="1200" b="1" kern="0" dirty="0">
                <a:solidFill>
                  <a:srgbClr val="008000"/>
                </a:solidFill>
                <a:ea typeface="ＭＳ Ｐゴシック" pitchFamily="50" charset="-128"/>
              </a:rPr>
              <a:t>WI for 2020</a:t>
            </a:r>
            <a:endParaRPr lang="ja-JP" altLang="en-US" sz="1200" b="1" kern="0" dirty="0">
              <a:solidFill>
                <a:srgbClr val="008000"/>
              </a:solidFill>
              <a:ea typeface="ＭＳ Ｐゴシック" pitchFamily="50" charset="-128"/>
            </a:endParaRPr>
          </a:p>
        </p:txBody>
      </p:sp>
      <p:pic>
        <p:nvPicPr>
          <p:cNvPr id="20515" name="Picture 35" descr="International Telecommunication Un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159" y="1846650"/>
            <a:ext cx="1394884"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9" name="直線コネクタ 78"/>
          <p:cNvCxnSpPr/>
          <p:nvPr/>
        </p:nvCxnSpPr>
        <p:spPr>
          <a:xfrm>
            <a:off x="486833" y="3694113"/>
            <a:ext cx="1041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0" name="二等辺三角形 79"/>
          <p:cNvSpPr/>
          <p:nvPr/>
        </p:nvSpPr>
        <p:spPr>
          <a:xfrm>
            <a:off x="3623733" y="1901825"/>
            <a:ext cx="222251" cy="166688"/>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1" name="テキスト ボックス 80"/>
          <p:cNvSpPr txBox="1"/>
          <p:nvPr/>
        </p:nvSpPr>
        <p:spPr bwMode="auto">
          <a:xfrm>
            <a:off x="2967567" y="2012951"/>
            <a:ext cx="1051891" cy="276999"/>
          </a:xfrm>
          <a:prstGeom prst="rect">
            <a:avLst/>
          </a:prstGeom>
          <a:noFill/>
          <a:ln w="9525">
            <a:noFill/>
            <a:miter lim="800000"/>
            <a:headEnd/>
            <a:tailEnd/>
          </a:ln>
        </p:spPr>
        <p:txBody>
          <a:bodyPr wrap="none">
            <a:spAutoFit/>
          </a:bodyPr>
          <a:lstStyle/>
          <a:p>
            <a:pPr eaLnBrk="0" fontAlgn="auto" hangingPunct="0">
              <a:spcBef>
                <a:spcPts val="0"/>
              </a:spcBef>
              <a:spcAft>
                <a:spcPts val="0"/>
              </a:spcAft>
              <a:defRPr/>
            </a:pPr>
            <a:r>
              <a:rPr lang="en-US" altLang="ja-JP" sz="1200" kern="0" dirty="0">
                <a:solidFill>
                  <a:srgbClr val="000000"/>
                </a:solidFill>
                <a:ea typeface="ＭＳ Ｐゴシック" pitchFamily="50" charset="-128"/>
              </a:rPr>
              <a:t>AWG in Japan</a:t>
            </a:r>
            <a:endParaRPr lang="ja-JP" altLang="en-US" sz="1200" kern="0" dirty="0">
              <a:solidFill>
                <a:srgbClr val="000000"/>
              </a:solidFill>
              <a:ea typeface="ＭＳ Ｐゴシック" pitchFamily="50" charset="-128"/>
            </a:endParaRPr>
          </a:p>
        </p:txBody>
      </p:sp>
      <p:sp>
        <p:nvSpPr>
          <p:cNvPr id="82" name="二等辺三角形 81"/>
          <p:cNvSpPr/>
          <p:nvPr/>
        </p:nvSpPr>
        <p:spPr>
          <a:xfrm>
            <a:off x="5304367" y="2678113"/>
            <a:ext cx="222251"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3" name="テキスト ボックス 82"/>
          <p:cNvSpPr txBox="1"/>
          <p:nvPr/>
        </p:nvSpPr>
        <p:spPr bwMode="auto">
          <a:xfrm>
            <a:off x="4781551" y="2800351"/>
            <a:ext cx="899605" cy="276999"/>
          </a:xfrm>
          <a:prstGeom prst="rect">
            <a:avLst/>
          </a:prstGeom>
          <a:noFill/>
          <a:ln w="9525">
            <a:noFill/>
            <a:miter lim="800000"/>
            <a:headEnd/>
            <a:tailEnd/>
          </a:ln>
        </p:spPr>
        <p:txBody>
          <a:bodyPr wrap="none">
            <a:spAutoFit/>
          </a:bodyPr>
          <a:lstStyle/>
          <a:p>
            <a:pPr eaLnBrk="0" fontAlgn="auto" hangingPunct="0">
              <a:spcBef>
                <a:spcPts val="0"/>
              </a:spcBef>
              <a:spcAft>
                <a:spcPts val="0"/>
              </a:spcAft>
              <a:defRPr/>
            </a:pPr>
            <a:r>
              <a:rPr lang="en-US" altLang="ja-JP" sz="1200" kern="0" dirty="0">
                <a:solidFill>
                  <a:srgbClr val="000000"/>
                </a:solidFill>
                <a:ea typeface="ＭＳ Ｐゴシック" pitchFamily="50" charset="-128"/>
              </a:rPr>
              <a:t>Workshop?</a:t>
            </a:r>
            <a:endParaRPr lang="ja-JP" altLang="en-US" sz="1200" kern="0" dirty="0">
              <a:solidFill>
                <a:srgbClr val="000000"/>
              </a:solidFill>
              <a:ea typeface="ＭＳ Ｐゴシック" pitchFamily="50" charset="-128"/>
            </a:endParaRPr>
          </a:p>
        </p:txBody>
      </p:sp>
      <p:sp>
        <p:nvSpPr>
          <p:cNvPr id="20521" name="テキスト ボックス 60"/>
          <p:cNvSpPr txBox="1">
            <a:spLocks noChangeArrowheads="1"/>
          </p:cNvSpPr>
          <p:nvPr/>
        </p:nvSpPr>
        <p:spPr bwMode="auto">
          <a:xfrm>
            <a:off x="782789" y="3810000"/>
            <a:ext cx="8114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600">
                <a:ea typeface="HG丸ｺﾞｼｯｸM-PRO" pitchFamily="50" charset="-128"/>
              </a:rPr>
              <a:t>Events</a:t>
            </a:r>
            <a:endParaRPr lang="ja-JP" altLang="en-US" sz="1600">
              <a:ea typeface="HG丸ｺﾞｼｯｸM-PRO" pitchFamily="50" charset="-128"/>
            </a:endParaRPr>
          </a:p>
        </p:txBody>
      </p:sp>
      <p:cxnSp>
        <p:nvCxnSpPr>
          <p:cNvPr id="85" name="直線コネクタ 84"/>
          <p:cNvCxnSpPr/>
          <p:nvPr/>
        </p:nvCxnSpPr>
        <p:spPr>
          <a:xfrm>
            <a:off x="486833" y="4243388"/>
            <a:ext cx="1041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6" name="二等辺三角形 85"/>
          <p:cNvSpPr/>
          <p:nvPr/>
        </p:nvSpPr>
        <p:spPr>
          <a:xfrm>
            <a:off x="3898900" y="3776664"/>
            <a:ext cx="222251" cy="166687"/>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7" name="テキスト ボックス 86"/>
          <p:cNvSpPr txBox="1"/>
          <p:nvPr/>
        </p:nvSpPr>
        <p:spPr bwMode="auto">
          <a:xfrm>
            <a:off x="2980267" y="3898901"/>
            <a:ext cx="2103461" cy="369332"/>
          </a:xfrm>
          <a:prstGeom prst="rect">
            <a:avLst/>
          </a:prstGeom>
          <a:noFill/>
          <a:ln w="9525">
            <a:noFill/>
            <a:miter lim="800000"/>
            <a:headEnd/>
            <a:tailEnd/>
          </a:ln>
        </p:spPr>
        <p:txBody>
          <a:bodyPr wrap="none">
            <a:spAutoFit/>
          </a:bodyPr>
          <a:lstStyle/>
          <a:p>
            <a:pPr eaLnBrk="0" fontAlgn="auto" hangingPunct="0">
              <a:spcBef>
                <a:spcPts val="0"/>
              </a:spcBef>
              <a:spcAft>
                <a:spcPts val="0"/>
              </a:spcAft>
              <a:defRPr/>
            </a:pPr>
            <a:r>
              <a:rPr lang="en-US" altLang="ja-JP" kern="0" dirty="0">
                <a:solidFill>
                  <a:srgbClr val="000000"/>
                </a:solidFill>
                <a:ea typeface="ＭＳ Ｐゴシック" pitchFamily="50" charset="-128"/>
              </a:rPr>
              <a:t>Wireless Japan/WTP</a:t>
            </a:r>
            <a:endParaRPr lang="ja-JP" altLang="en-US" kern="0" dirty="0">
              <a:solidFill>
                <a:srgbClr val="000000"/>
              </a:solidFill>
              <a:ea typeface="ＭＳ Ｐゴシック" pitchFamily="50" charset="-128"/>
            </a:endParaRPr>
          </a:p>
        </p:txBody>
      </p:sp>
      <p:sp>
        <p:nvSpPr>
          <p:cNvPr id="88" name="二等辺三角形 87"/>
          <p:cNvSpPr/>
          <p:nvPr/>
        </p:nvSpPr>
        <p:spPr>
          <a:xfrm>
            <a:off x="5124452" y="3776664"/>
            <a:ext cx="222249" cy="166687"/>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9" name="テキスト ボックス 88"/>
          <p:cNvSpPr txBox="1"/>
          <p:nvPr/>
        </p:nvSpPr>
        <p:spPr bwMode="auto">
          <a:xfrm>
            <a:off x="4699000" y="3898901"/>
            <a:ext cx="663964" cy="276999"/>
          </a:xfrm>
          <a:prstGeom prst="rect">
            <a:avLst/>
          </a:prstGeom>
          <a:noFill/>
          <a:ln w="9525">
            <a:noFill/>
            <a:miter lim="800000"/>
            <a:headEnd/>
            <a:tailEnd/>
          </a:ln>
        </p:spPr>
        <p:txBody>
          <a:bodyPr wrap="none">
            <a:spAutoFit/>
          </a:bodyPr>
          <a:lstStyle/>
          <a:p>
            <a:pPr eaLnBrk="0" fontAlgn="auto" hangingPunct="0">
              <a:spcBef>
                <a:spcPts val="0"/>
              </a:spcBef>
              <a:spcAft>
                <a:spcPts val="0"/>
              </a:spcAft>
              <a:defRPr/>
            </a:pPr>
            <a:r>
              <a:rPr lang="en-US" altLang="ja-JP" sz="1200" kern="0" dirty="0">
                <a:solidFill>
                  <a:srgbClr val="000000"/>
                </a:solidFill>
                <a:ea typeface="ＭＳ Ｐゴシック" pitchFamily="50" charset="-128"/>
              </a:rPr>
              <a:t>CEATEC</a:t>
            </a:r>
            <a:endParaRPr lang="ja-JP" altLang="en-US" sz="1200" kern="0" dirty="0">
              <a:solidFill>
                <a:srgbClr val="000000"/>
              </a:solidFill>
              <a:ea typeface="ＭＳ Ｐゴシック" pitchFamily="50" charset="-128"/>
            </a:endParaRPr>
          </a:p>
        </p:txBody>
      </p:sp>
      <p:sp>
        <p:nvSpPr>
          <p:cNvPr id="90" name="二等辺三角形 89"/>
          <p:cNvSpPr/>
          <p:nvPr/>
        </p:nvSpPr>
        <p:spPr>
          <a:xfrm>
            <a:off x="6487585" y="3787775"/>
            <a:ext cx="222249"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91" name="二等辺三角形 90"/>
          <p:cNvSpPr/>
          <p:nvPr/>
        </p:nvSpPr>
        <p:spPr>
          <a:xfrm>
            <a:off x="7713133" y="3787775"/>
            <a:ext cx="222251"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92" name="二等辺三角形 91"/>
          <p:cNvSpPr/>
          <p:nvPr/>
        </p:nvSpPr>
        <p:spPr>
          <a:xfrm>
            <a:off x="9076267" y="3797300"/>
            <a:ext cx="220133"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93" name="二等辺三角形 92"/>
          <p:cNvSpPr/>
          <p:nvPr/>
        </p:nvSpPr>
        <p:spPr>
          <a:xfrm>
            <a:off x="10299701" y="3797300"/>
            <a:ext cx="224367"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20531" name="テキスト ボックス 74"/>
          <p:cNvSpPr txBox="1">
            <a:spLocks noChangeArrowheads="1"/>
          </p:cNvSpPr>
          <p:nvPr/>
        </p:nvSpPr>
        <p:spPr bwMode="auto">
          <a:xfrm>
            <a:off x="604843" y="5310188"/>
            <a:ext cx="896399" cy="40011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2000">
                <a:ea typeface="HG丸ｺﾞｼｯｸM-PRO" pitchFamily="50" charset="-128"/>
              </a:rPr>
              <a:t>5GMF</a:t>
            </a:r>
            <a:endParaRPr lang="ja-JP" altLang="en-US" sz="2000">
              <a:ea typeface="HG丸ｺﾞｼｯｸM-PRO" pitchFamily="50" charset="-128"/>
            </a:endParaRPr>
          </a:p>
        </p:txBody>
      </p:sp>
      <p:cxnSp>
        <p:nvCxnSpPr>
          <p:cNvPr id="95" name="直線矢印コネクタ 94"/>
          <p:cNvCxnSpPr/>
          <p:nvPr/>
        </p:nvCxnSpPr>
        <p:spPr>
          <a:xfrm flipV="1">
            <a:off x="2614084" y="5251450"/>
            <a:ext cx="8506883"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6" name="二等辺三角形 95"/>
          <p:cNvSpPr/>
          <p:nvPr/>
        </p:nvSpPr>
        <p:spPr>
          <a:xfrm>
            <a:off x="3589867" y="5168900"/>
            <a:ext cx="220133" cy="1651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97" name="二等辺三角形 96"/>
          <p:cNvSpPr/>
          <p:nvPr/>
        </p:nvSpPr>
        <p:spPr>
          <a:xfrm>
            <a:off x="4813301" y="5168900"/>
            <a:ext cx="224367" cy="1651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98" name="二等辺三角形 97"/>
          <p:cNvSpPr/>
          <p:nvPr/>
        </p:nvSpPr>
        <p:spPr>
          <a:xfrm>
            <a:off x="6248400" y="5168900"/>
            <a:ext cx="220133" cy="1651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99" name="二等辺三角形 98"/>
          <p:cNvSpPr/>
          <p:nvPr/>
        </p:nvSpPr>
        <p:spPr>
          <a:xfrm>
            <a:off x="7473952" y="5168900"/>
            <a:ext cx="222249" cy="1651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00" name="二等辺三角形 99"/>
          <p:cNvSpPr/>
          <p:nvPr/>
        </p:nvSpPr>
        <p:spPr>
          <a:xfrm>
            <a:off x="8904818" y="5168900"/>
            <a:ext cx="224367" cy="1651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01" name="二等辺三角形 100"/>
          <p:cNvSpPr/>
          <p:nvPr/>
        </p:nvSpPr>
        <p:spPr>
          <a:xfrm>
            <a:off x="10132484" y="5168900"/>
            <a:ext cx="220133" cy="165100"/>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20539" name="テキスト ボックス 81"/>
          <p:cNvSpPr txBox="1">
            <a:spLocks noChangeArrowheads="1"/>
          </p:cNvSpPr>
          <p:nvPr/>
        </p:nvSpPr>
        <p:spPr bwMode="auto">
          <a:xfrm>
            <a:off x="5513940" y="5313363"/>
            <a:ext cx="226055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000">
                <a:ea typeface="HG丸ｺﾞｼｯｸM-PRO" pitchFamily="50" charset="-128"/>
              </a:rPr>
              <a:t>Release  in every spring and autumn</a:t>
            </a:r>
            <a:endParaRPr lang="ja-JP" altLang="en-US" sz="1000">
              <a:ea typeface="HG丸ｺﾞｼｯｸM-PRO" pitchFamily="50" charset="-128"/>
            </a:endParaRPr>
          </a:p>
        </p:txBody>
      </p:sp>
      <p:sp>
        <p:nvSpPr>
          <p:cNvPr id="103" name="テキスト ボックス 102"/>
          <p:cNvSpPr txBox="1"/>
          <p:nvPr/>
        </p:nvSpPr>
        <p:spPr bwMode="auto">
          <a:xfrm>
            <a:off x="1382185" y="5124451"/>
            <a:ext cx="963725" cy="276999"/>
          </a:xfrm>
          <a:prstGeom prst="rect">
            <a:avLst/>
          </a:prstGeom>
          <a:noFill/>
          <a:ln w="9525">
            <a:noFill/>
            <a:miter lim="800000"/>
            <a:headEnd/>
            <a:tailEnd/>
          </a:ln>
        </p:spPr>
        <p:txBody>
          <a:bodyPr wrap="none">
            <a:spAutoFit/>
          </a:bodyPr>
          <a:lstStyle/>
          <a:p>
            <a:pPr eaLnBrk="0" fontAlgn="auto" hangingPunct="0">
              <a:spcBef>
                <a:spcPts val="0"/>
              </a:spcBef>
              <a:spcAft>
                <a:spcPts val="0"/>
              </a:spcAft>
              <a:defRPr/>
            </a:pPr>
            <a:r>
              <a:rPr lang="en-US" altLang="ja-JP" sz="1200" kern="0" dirty="0">
                <a:solidFill>
                  <a:srgbClr val="000000"/>
                </a:solidFill>
                <a:ea typeface="ＭＳ Ｐゴシック" pitchFamily="50" charset="-128"/>
              </a:rPr>
              <a:t>White Paper</a:t>
            </a:r>
            <a:endParaRPr lang="ja-JP" altLang="en-US" sz="1200" kern="0" dirty="0">
              <a:solidFill>
                <a:srgbClr val="000000"/>
              </a:solidFill>
              <a:ea typeface="ＭＳ Ｐゴシック" pitchFamily="50" charset="-128"/>
            </a:endParaRPr>
          </a:p>
        </p:txBody>
      </p:sp>
      <p:cxnSp>
        <p:nvCxnSpPr>
          <p:cNvPr id="104" name="直線コネクタ 103"/>
          <p:cNvCxnSpPr/>
          <p:nvPr/>
        </p:nvCxnSpPr>
        <p:spPr>
          <a:xfrm>
            <a:off x="486833" y="4883150"/>
            <a:ext cx="1041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542" name="テキスト ボックス 60"/>
          <p:cNvSpPr txBox="1">
            <a:spLocks noChangeArrowheads="1"/>
          </p:cNvSpPr>
          <p:nvPr/>
        </p:nvSpPr>
        <p:spPr bwMode="auto">
          <a:xfrm>
            <a:off x="1082115" y="4384675"/>
            <a:ext cx="1451038" cy="33855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600">
                <a:ea typeface="HG丸ｺﾞｼｯｸM-PRO" pitchFamily="50" charset="-128"/>
              </a:rPr>
              <a:t>5GMF Project</a:t>
            </a:r>
            <a:endParaRPr lang="ja-JP" altLang="en-US" sz="1600">
              <a:ea typeface="HG丸ｺﾞｼｯｸM-PRO" pitchFamily="50" charset="-128"/>
            </a:endParaRPr>
          </a:p>
        </p:txBody>
      </p:sp>
      <p:cxnSp>
        <p:nvCxnSpPr>
          <p:cNvPr id="106" name="直線矢印コネクタ 105"/>
          <p:cNvCxnSpPr/>
          <p:nvPr/>
        </p:nvCxnSpPr>
        <p:spPr>
          <a:xfrm>
            <a:off x="3659717" y="4395788"/>
            <a:ext cx="5867400"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p:nvPr/>
        </p:nvCxnSpPr>
        <p:spPr>
          <a:xfrm>
            <a:off x="3659717" y="4527550"/>
            <a:ext cx="5867400"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a:off x="3661834" y="4684713"/>
            <a:ext cx="5865284"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9" name="角丸四角形 108"/>
          <p:cNvSpPr/>
          <p:nvPr/>
        </p:nvSpPr>
        <p:spPr>
          <a:xfrm>
            <a:off x="9586384" y="4360863"/>
            <a:ext cx="2453216" cy="696912"/>
          </a:xfrm>
          <a:prstGeom prst="roundRect">
            <a:avLst/>
          </a:prstGeom>
          <a:solidFill>
            <a:srgbClr val="CCEC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dirty="0">
                <a:solidFill>
                  <a:schemeClr val="tx1"/>
                </a:solidFill>
              </a:rPr>
              <a:t>Proof of the 5G system</a:t>
            </a:r>
          </a:p>
          <a:p>
            <a:pPr>
              <a:defRPr/>
            </a:pPr>
            <a:r>
              <a:rPr lang="en-US" altLang="ja-JP" sz="1200" dirty="0">
                <a:solidFill>
                  <a:schemeClr val="tx1"/>
                </a:solidFill>
              </a:rPr>
              <a:t> concept</a:t>
            </a:r>
            <a:endParaRPr lang="ja-JP" altLang="en-US" sz="1200" dirty="0">
              <a:solidFill>
                <a:schemeClr val="tx1"/>
              </a:solidFill>
            </a:endParaRPr>
          </a:p>
        </p:txBody>
      </p:sp>
      <p:sp>
        <p:nvSpPr>
          <p:cNvPr id="110" name="下矢印 109"/>
          <p:cNvSpPr/>
          <p:nvPr/>
        </p:nvSpPr>
        <p:spPr>
          <a:xfrm>
            <a:off x="6159500" y="4751388"/>
            <a:ext cx="220133" cy="265112"/>
          </a:xfrm>
          <a:prstGeom prst="downArrow">
            <a:avLst/>
          </a:prstGeom>
          <a:solidFill>
            <a:srgbClr val="CCEC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11" name="下矢印 110"/>
          <p:cNvSpPr/>
          <p:nvPr/>
        </p:nvSpPr>
        <p:spPr>
          <a:xfrm>
            <a:off x="8818034" y="4749801"/>
            <a:ext cx="220133" cy="265113"/>
          </a:xfrm>
          <a:prstGeom prst="downArrow">
            <a:avLst/>
          </a:prstGeom>
          <a:solidFill>
            <a:srgbClr val="CCEC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13" name="二等辺三角形 112"/>
          <p:cNvSpPr/>
          <p:nvPr/>
        </p:nvSpPr>
        <p:spPr>
          <a:xfrm>
            <a:off x="3596218" y="5607050"/>
            <a:ext cx="222249" cy="1651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15" name="二等辺三角形 114"/>
          <p:cNvSpPr/>
          <p:nvPr/>
        </p:nvSpPr>
        <p:spPr>
          <a:xfrm>
            <a:off x="3862918" y="5607050"/>
            <a:ext cx="220133" cy="1651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16" name="テキスト ボックス 115"/>
          <p:cNvSpPr txBox="1"/>
          <p:nvPr/>
        </p:nvSpPr>
        <p:spPr bwMode="auto">
          <a:xfrm>
            <a:off x="3526367" y="5730875"/>
            <a:ext cx="925253" cy="338554"/>
          </a:xfrm>
          <a:prstGeom prst="rect">
            <a:avLst/>
          </a:prstGeom>
          <a:noFill/>
          <a:ln w="9525">
            <a:noFill/>
            <a:miter lim="800000"/>
            <a:headEnd/>
            <a:tailEnd/>
          </a:ln>
        </p:spPr>
        <p:txBody>
          <a:bodyPr wrap="none">
            <a:spAutoFit/>
          </a:bodyPr>
          <a:lstStyle/>
          <a:p>
            <a:pPr eaLnBrk="0" fontAlgn="auto" hangingPunct="0">
              <a:spcBef>
                <a:spcPts val="0"/>
              </a:spcBef>
              <a:spcAft>
                <a:spcPts val="0"/>
              </a:spcAft>
              <a:defRPr/>
            </a:pPr>
            <a:r>
              <a:rPr lang="en-US" altLang="ja-JP" sz="800" kern="0" dirty="0">
                <a:solidFill>
                  <a:srgbClr val="000000"/>
                </a:solidFill>
                <a:ea typeface="ＭＳ Ｐゴシック" pitchFamily="50" charset="-128"/>
              </a:rPr>
              <a:t>General assembly</a:t>
            </a:r>
          </a:p>
          <a:p>
            <a:pPr eaLnBrk="0" fontAlgn="auto" hangingPunct="0">
              <a:spcBef>
                <a:spcPts val="0"/>
              </a:spcBef>
              <a:spcAft>
                <a:spcPts val="0"/>
              </a:spcAft>
              <a:defRPr/>
            </a:pPr>
            <a:r>
              <a:rPr lang="en-US" altLang="ja-JP" sz="800" kern="0" dirty="0">
                <a:solidFill>
                  <a:srgbClr val="000000"/>
                </a:solidFill>
                <a:ea typeface="ＭＳ Ｐゴシック" pitchFamily="50" charset="-128"/>
              </a:rPr>
              <a:t>(May - June)</a:t>
            </a:r>
            <a:endParaRPr lang="ja-JP" altLang="en-US" sz="800" kern="0" dirty="0">
              <a:solidFill>
                <a:srgbClr val="000000"/>
              </a:solidFill>
              <a:ea typeface="ＭＳ Ｐゴシック" pitchFamily="50" charset="-128"/>
            </a:endParaRPr>
          </a:p>
        </p:txBody>
      </p:sp>
      <p:cxnSp>
        <p:nvCxnSpPr>
          <p:cNvPr id="117" name="直線矢印コネクタ 116"/>
          <p:cNvCxnSpPr/>
          <p:nvPr/>
        </p:nvCxnSpPr>
        <p:spPr>
          <a:xfrm>
            <a:off x="3028950" y="5703888"/>
            <a:ext cx="567267"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0553" name="テキスト ボックス 8"/>
          <p:cNvSpPr txBox="1">
            <a:spLocks noChangeArrowheads="1"/>
          </p:cNvSpPr>
          <p:nvPr/>
        </p:nvSpPr>
        <p:spPr bwMode="auto">
          <a:xfrm>
            <a:off x="2001275" y="5351464"/>
            <a:ext cx="134203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800">
                <a:ea typeface="HG丸ｺﾞｼｯｸM-PRO" pitchFamily="50" charset="-128"/>
              </a:rPr>
              <a:t>Consideration</a:t>
            </a:r>
          </a:p>
          <a:p>
            <a:pPr algn="ctr" eaLnBrk="1" hangingPunct="1">
              <a:spcBef>
                <a:spcPct val="0"/>
              </a:spcBef>
              <a:buClrTx/>
              <a:buSzTx/>
              <a:buFontTx/>
              <a:buNone/>
            </a:pPr>
            <a:r>
              <a:rPr lang="en-US" altLang="ja-JP" sz="800">
                <a:ea typeface="HG丸ｺﾞｼｯｸM-PRO" pitchFamily="50" charset="-128"/>
              </a:rPr>
              <a:t> of 5G system verification</a:t>
            </a:r>
            <a:endParaRPr lang="ja-JP" altLang="en-US" sz="800">
              <a:ea typeface="HG丸ｺﾞｼｯｸM-PRO" pitchFamily="50" charset="-128"/>
            </a:endParaRPr>
          </a:p>
        </p:txBody>
      </p:sp>
      <p:sp>
        <p:nvSpPr>
          <p:cNvPr id="119" name="角丸四角形 118"/>
          <p:cNvSpPr/>
          <p:nvPr/>
        </p:nvSpPr>
        <p:spPr>
          <a:xfrm>
            <a:off x="1875367" y="5378450"/>
            <a:ext cx="2777067" cy="776288"/>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24" name="二等辺三角形 123"/>
          <p:cNvSpPr/>
          <p:nvPr/>
        </p:nvSpPr>
        <p:spPr>
          <a:xfrm>
            <a:off x="6280152" y="5607050"/>
            <a:ext cx="222249" cy="1651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26" name="二等辺三角形 125"/>
          <p:cNvSpPr/>
          <p:nvPr/>
        </p:nvSpPr>
        <p:spPr>
          <a:xfrm>
            <a:off x="6546851" y="5607050"/>
            <a:ext cx="220133" cy="1651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34" name="二等辺三角形 133"/>
          <p:cNvSpPr/>
          <p:nvPr/>
        </p:nvSpPr>
        <p:spPr>
          <a:xfrm>
            <a:off x="8913284" y="5607050"/>
            <a:ext cx="220133" cy="1651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36" name="二等辺三角形 135"/>
          <p:cNvSpPr/>
          <p:nvPr/>
        </p:nvSpPr>
        <p:spPr>
          <a:xfrm>
            <a:off x="9179984" y="5607050"/>
            <a:ext cx="220133" cy="1651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38" name="二等辺三角形 137"/>
          <p:cNvSpPr/>
          <p:nvPr/>
        </p:nvSpPr>
        <p:spPr>
          <a:xfrm>
            <a:off x="4845051" y="5607050"/>
            <a:ext cx="220133" cy="1651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41" name="二等辺三角形 140"/>
          <p:cNvSpPr/>
          <p:nvPr/>
        </p:nvSpPr>
        <p:spPr>
          <a:xfrm>
            <a:off x="7516284" y="5607050"/>
            <a:ext cx="220133" cy="1651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44" name="二等辺三角形 143"/>
          <p:cNvSpPr/>
          <p:nvPr/>
        </p:nvSpPr>
        <p:spPr>
          <a:xfrm>
            <a:off x="10149418" y="5607050"/>
            <a:ext cx="220133" cy="165100"/>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20562" name="テキスト ボックス 8"/>
          <p:cNvSpPr txBox="1">
            <a:spLocks noChangeArrowheads="1"/>
          </p:cNvSpPr>
          <p:nvPr/>
        </p:nvSpPr>
        <p:spPr bwMode="auto">
          <a:xfrm>
            <a:off x="3056841" y="5724525"/>
            <a:ext cx="7104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800">
                <a:ea typeface="HG丸ｺﾞｼｯｸM-PRO" pitchFamily="50" charset="-128"/>
              </a:rPr>
              <a:t>S&amp;P</a:t>
            </a:r>
          </a:p>
          <a:p>
            <a:pPr algn="ctr" eaLnBrk="1" hangingPunct="1">
              <a:spcBef>
                <a:spcPct val="0"/>
              </a:spcBef>
              <a:buClrTx/>
              <a:buSzTx/>
              <a:buFontTx/>
              <a:buNone/>
            </a:pPr>
            <a:r>
              <a:rPr lang="en-US" altLang="ja-JP" sz="800">
                <a:ea typeface="HG丸ｺﾞｼｯｸM-PRO" pitchFamily="50" charset="-128"/>
              </a:rPr>
              <a:t> Committee</a:t>
            </a:r>
            <a:endParaRPr lang="ja-JP" altLang="en-US" sz="800">
              <a:ea typeface="HG丸ｺﾞｼｯｸM-PRO" pitchFamily="50" charset="-128"/>
            </a:endParaRPr>
          </a:p>
        </p:txBody>
      </p:sp>
      <p:sp>
        <p:nvSpPr>
          <p:cNvPr id="20563" name="テキスト ボックス 8"/>
          <p:cNvSpPr txBox="1">
            <a:spLocks noChangeArrowheads="1"/>
          </p:cNvSpPr>
          <p:nvPr/>
        </p:nvSpPr>
        <p:spPr bwMode="auto">
          <a:xfrm>
            <a:off x="4690908" y="5745164"/>
            <a:ext cx="7104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800">
                <a:ea typeface="HG丸ｺﾞｼｯｸM-PRO" pitchFamily="50" charset="-128"/>
              </a:rPr>
              <a:t>S&amp;P</a:t>
            </a:r>
          </a:p>
          <a:p>
            <a:pPr algn="ctr" eaLnBrk="1" hangingPunct="1">
              <a:spcBef>
                <a:spcPct val="0"/>
              </a:spcBef>
              <a:buClrTx/>
              <a:buSzTx/>
              <a:buFontTx/>
              <a:buNone/>
            </a:pPr>
            <a:r>
              <a:rPr lang="en-US" altLang="ja-JP" sz="800">
                <a:ea typeface="HG丸ｺﾞｼｯｸM-PRO" pitchFamily="50" charset="-128"/>
              </a:rPr>
              <a:t> Committee</a:t>
            </a:r>
            <a:endParaRPr lang="ja-JP" altLang="en-US" sz="800">
              <a:ea typeface="HG丸ｺﾞｼｯｸM-PRO" pitchFamily="50" charset="-128"/>
            </a:endParaRPr>
          </a:p>
        </p:txBody>
      </p:sp>
      <p:sp>
        <p:nvSpPr>
          <p:cNvPr id="20564" name="テキスト ボックス 60"/>
          <p:cNvSpPr txBox="1">
            <a:spLocks noChangeArrowheads="1"/>
          </p:cNvSpPr>
          <p:nvPr/>
        </p:nvSpPr>
        <p:spPr bwMode="auto">
          <a:xfrm>
            <a:off x="824015" y="3286126"/>
            <a:ext cx="10951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600">
                <a:ea typeface="HG丸ｺﾞｼｯｸM-PRO" pitchFamily="50" charset="-128"/>
              </a:rPr>
              <a:t>Academia</a:t>
            </a:r>
            <a:endParaRPr lang="ja-JP" altLang="en-US" sz="1600">
              <a:ea typeface="HG丸ｺﾞｼｯｸM-PRO" pitchFamily="50" charset="-128"/>
            </a:endParaRPr>
          </a:p>
        </p:txBody>
      </p:sp>
      <p:cxnSp>
        <p:nvCxnSpPr>
          <p:cNvPr id="114" name="直線コネクタ 113"/>
          <p:cNvCxnSpPr/>
          <p:nvPr/>
        </p:nvCxnSpPr>
        <p:spPr>
          <a:xfrm>
            <a:off x="474133" y="3227388"/>
            <a:ext cx="1041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5" name="二等辺三角形 124"/>
          <p:cNvSpPr/>
          <p:nvPr/>
        </p:nvSpPr>
        <p:spPr>
          <a:xfrm>
            <a:off x="3621618" y="3316288"/>
            <a:ext cx="222249"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27" name="二等辺三角形 126"/>
          <p:cNvSpPr/>
          <p:nvPr/>
        </p:nvSpPr>
        <p:spPr>
          <a:xfrm>
            <a:off x="4847167" y="3316288"/>
            <a:ext cx="222251"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35" name="二等辺三角形 134"/>
          <p:cNvSpPr/>
          <p:nvPr/>
        </p:nvSpPr>
        <p:spPr>
          <a:xfrm>
            <a:off x="6265333" y="3316288"/>
            <a:ext cx="222251"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37" name="二等辺三角形 136"/>
          <p:cNvSpPr/>
          <p:nvPr/>
        </p:nvSpPr>
        <p:spPr>
          <a:xfrm>
            <a:off x="7493000" y="3316288"/>
            <a:ext cx="220133"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39" name="二等辺三角形 138"/>
          <p:cNvSpPr/>
          <p:nvPr/>
        </p:nvSpPr>
        <p:spPr>
          <a:xfrm>
            <a:off x="8834967" y="3316288"/>
            <a:ext cx="222251"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42" name="二等辺三角形 141"/>
          <p:cNvSpPr/>
          <p:nvPr/>
        </p:nvSpPr>
        <p:spPr>
          <a:xfrm>
            <a:off x="10062633" y="3316288"/>
            <a:ext cx="222251" cy="165100"/>
          </a:xfrm>
          <a:prstGeom prs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20572" name="テキスト ボックス 81"/>
          <p:cNvSpPr txBox="1">
            <a:spLocks noChangeArrowheads="1"/>
          </p:cNvSpPr>
          <p:nvPr/>
        </p:nvSpPr>
        <p:spPr bwMode="auto">
          <a:xfrm>
            <a:off x="7035022" y="4687888"/>
            <a:ext cx="11128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000"/>
              <a:t>Presentations </a:t>
            </a:r>
          </a:p>
          <a:p>
            <a:pPr algn="ctr" eaLnBrk="1" hangingPunct="1">
              <a:spcBef>
                <a:spcPct val="0"/>
              </a:spcBef>
              <a:buClrTx/>
              <a:buSzTx/>
              <a:buFontTx/>
              <a:buNone/>
            </a:pPr>
            <a:r>
              <a:rPr lang="en-US" altLang="ja-JP" sz="1000"/>
              <a:t>of achievements</a:t>
            </a:r>
            <a:endParaRPr lang="ja-JP" altLang="en-US" sz="1000">
              <a:ea typeface="HG丸ｺﾞｼｯｸM-PRO" pitchFamily="50" charset="-128"/>
            </a:endParaRPr>
          </a:p>
        </p:txBody>
      </p:sp>
      <p:sp>
        <p:nvSpPr>
          <p:cNvPr id="121" name="テキスト ボックス 120"/>
          <p:cNvSpPr txBox="1"/>
          <p:nvPr/>
        </p:nvSpPr>
        <p:spPr bwMode="auto">
          <a:xfrm>
            <a:off x="2982385" y="3459163"/>
            <a:ext cx="1390649" cy="215444"/>
          </a:xfrm>
          <a:prstGeom prst="rect">
            <a:avLst/>
          </a:prstGeom>
          <a:noFill/>
          <a:ln w="9525">
            <a:noFill/>
            <a:miter lim="800000"/>
            <a:headEnd/>
            <a:tailEnd/>
          </a:ln>
        </p:spPr>
        <p:txBody>
          <a:bodyPr>
            <a:spAutoFit/>
          </a:bodyPr>
          <a:lstStyle/>
          <a:p>
            <a:pPr eaLnBrk="0" fontAlgn="auto" hangingPunct="0">
              <a:spcBef>
                <a:spcPts val="0"/>
              </a:spcBef>
              <a:spcAft>
                <a:spcPts val="0"/>
              </a:spcAft>
              <a:defRPr/>
            </a:pPr>
            <a:r>
              <a:rPr lang="en-US" altLang="ja-JP" sz="800" kern="0" dirty="0">
                <a:solidFill>
                  <a:srgbClr val="000000"/>
                </a:solidFill>
                <a:ea typeface="ＭＳ Ｐゴシック" pitchFamily="50" charset="-128"/>
              </a:rPr>
              <a:t>General Conference</a:t>
            </a:r>
            <a:endParaRPr lang="ja-JP" altLang="en-US" sz="800" kern="0" dirty="0">
              <a:solidFill>
                <a:srgbClr val="000000"/>
              </a:solidFill>
              <a:ea typeface="ＭＳ Ｐゴシック" pitchFamily="50" charset="-128"/>
            </a:endParaRPr>
          </a:p>
        </p:txBody>
      </p:sp>
      <p:sp>
        <p:nvSpPr>
          <p:cNvPr id="122" name="テキスト ボックス 121"/>
          <p:cNvSpPr txBox="1"/>
          <p:nvPr/>
        </p:nvSpPr>
        <p:spPr bwMode="auto">
          <a:xfrm>
            <a:off x="4265084" y="3462338"/>
            <a:ext cx="989373" cy="215444"/>
          </a:xfrm>
          <a:prstGeom prst="rect">
            <a:avLst/>
          </a:prstGeom>
          <a:noFill/>
          <a:ln w="9525">
            <a:noFill/>
            <a:miter lim="800000"/>
            <a:headEnd/>
            <a:tailEnd/>
          </a:ln>
        </p:spPr>
        <p:txBody>
          <a:bodyPr wrap="none">
            <a:spAutoFit/>
          </a:bodyPr>
          <a:lstStyle/>
          <a:p>
            <a:pPr eaLnBrk="0" fontAlgn="auto" hangingPunct="0">
              <a:spcBef>
                <a:spcPts val="0"/>
              </a:spcBef>
              <a:spcAft>
                <a:spcPts val="0"/>
              </a:spcAft>
              <a:defRPr/>
            </a:pPr>
            <a:r>
              <a:rPr lang="en-US" altLang="ja-JP" sz="800" kern="0" dirty="0">
                <a:solidFill>
                  <a:srgbClr val="000000"/>
                </a:solidFill>
                <a:ea typeface="ＭＳ Ｐゴシック" pitchFamily="50" charset="-128"/>
              </a:rPr>
              <a:t>Society Conference</a:t>
            </a:r>
            <a:endParaRPr lang="ja-JP" altLang="en-US" sz="800" kern="0" dirty="0">
              <a:solidFill>
                <a:srgbClr val="000000"/>
              </a:solidFill>
              <a:ea typeface="ＭＳ Ｐゴシック" pitchFamily="50" charset="-128"/>
            </a:endParaRPr>
          </a:p>
        </p:txBody>
      </p:sp>
      <p:sp>
        <p:nvSpPr>
          <p:cNvPr id="3" name="スライド番号プレースホルダー 2"/>
          <p:cNvSpPr>
            <a:spLocks noGrp="1"/>
          </p:cNvSpPr>
          <p:nvPr>
            <p:ph type="sldNum" sz="quarter" idx="11"/>
          </p:nvPr>
        </p:nvSpPr>
        <p:spPr/>
        <p:txBody>
          <a:bodyPr/>
          <a:lstStyle/>
          <a:p>
            <a:fld id="{C9663B07-8D71-4D6F-88CD-68FEDB672AD4}" type="slidenum">
              <a:rPr lang="en-US" smtClean="0"/>
              <a:t>11</a:t>
            </a:fld>
            <a:endParaRPr lang="en-US"/>
          </a:p>
        </p:txBody>
      </p:sp>
      <p:sp>
        <p:nvSpPr>
          <p:cNvPr id="2" name="タイトル 1"/>
          <p:cNvSpPr>
            <a:spLocks noGrp="1"/>
          </p:cNvSpPr>
          <p:nvPr>
            <p:ph type="title" idx="4294967295"/>
          </p:nvPr>
        </p:nvSpPr>
        <p:spPr>
          <a:xfrm>
            <a:off x="0" y="728663"/>
            <a:ext cx="7927975" cy="533400"/>
          </a:xfrm>
        </p:spPr>
        <p:txBody>
          <a:bodyPr/>
          <a:lstStyle/>
          <a:p>
            <a:pPr algn="ctr">
              <a:defRPr/>
            </a:pPr>
            <a:r>
              <a:rPr lang="en-US" altLang="ja-JP" sz="3200" kern="1200" dirty="0" smtClean="0">
                <a:solidFill>
                  <a:srgbClr val="000000"/>
                </a:solidFill>
                <a:latin typeface="+mn-ea"/>
                <a:ea typeface="+mn-ea"/>
                <a:cs typeface="ＭＳ Ｐゴシック"/>
              </a:rPr>
              <a:t>Mid-term activities plan of 5GMF</a:t>
            </a:r>
            <a:endParaRPr lang="ja-JP" altLang="en-US" sz="3200" dirty="0">
              <a:latin typeface="+mn-ea"/>
              <a:ea typeface="+mn-ea"/>
            </a:endParaRPr>
          </a:p>
        </p:txBody>
      </p:sp>
      <p:sp>
        <p:nvSpPr>
          <p:cNvPr id="120" name="タイトル 4"/>
          <p:cNvSpPr txBox="1">
            <a:spLocks/>
          </p:cNvSpPr>
          <p:nvPr/>
        </p:nvSpPr>
        <p:spPr bwMode="auto">
          <a:xfrm>
            <a:off x="0" y="1"/>
            <a:ext cx="121920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kumimoji="1" sz="4400">
                <a:solidFill>
                  <a:schemeClr val="tx1"/>
                </a:solidFill>
                <a:latin typeface="+mj-lt"/>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eaLnBrk="0" fontAlgn="base" hangingPunct="0">
              <a:spcBef>
                <a:spcPct val="0"/>
              </a:spcBef>
              <a:spcAft>
                <a:spcPct val="0"/>
              </a:spcAft>
              <a:defRPr kumimoji="1" sz="4400">
                <a:solidFill>
                  <a:schemeClr val="tx1"/>
                </a:solidFill>
                <a:latin typeface="Arial" charset="0"/>
                <a:ea typeface="MS PGothic" pitchFamily="50" charset="-128"/>
              </a:defRPr>
            </a:lvl6pPr>
            <a:lvl7pPr marL="914400" algn="l" rtl="0" eaLnBrk="0" fontAlgn="base" hangingPunct="0">
              <a:spcBef>
                <a:spcPct val="0"/>
              </a:spcBef>
              <a:spcAft>
                <a:spcPct val="0"/>
              </a:spcAft>
              <a:defRPr kumimoji="1" sz="4400">
                <a:solidFill>
                  <a:schemeClr val="tx1"/>
                </a:solidFill>
                <a:latin typeface="Arial" charset="0"/>
                <a:ea typeface="MS PGothic" pitchFamily="50" charset="-128"/>
              </a:defRPr>
            </a:lvl7pPr>
            <a:lvl8pPr marL="1371600" algn="l" rtl="0" eaLnBrk="0" fontAlgn="base" hangingPunct="0">
              <a:spcBef>
                <a:spcPct val="0"/>
              </a:spcBef>
              <a:spcAft>
                <a:spcPct val="0"/>
              </a:spcAft>
              <a:defRPr kumimoji="1" sz="4400">
                <a:solidFill>
                  <a:schemeClr val="tx1"/>
                </a:solidFill>
                <a:latin typeface="Arial" charset="0"/>
                <a:ea typeface="MS PGothic" pitchFamily="50" charset="-128"/>
              </a:defRPr>
            </a:lvl8pPr>
            <a:lvl9pPr marL="1828800" algn="l" rtl="0" eaLnBrk="0" fontAlgn="base" hangingPunct="0">
              <a:spcBef>
                <a:spcPct val="0"/>
              </a:spcBef>
              <a:spcAft>
                <a:spcPct val="0"/>
              </a:spcAft>
              <a:defRPr kumimoji="1" sz="4400">
                <a:solidFill>
                  <a:schemeClr val="tx1"/>
                </a:solidFill>
                <a:latin typeface="Arial" charset="0"/>
                <a:ea typeface="MS PGothic" pitchFamily="50" charset="-128"/>
              </a:defRPr>
            </a:lvl9pPr>
          </a:lstStyle>
          <a:p>
            <a:pPr algn="ctr">
              <a:defRPr/>
            </a:pPr>
            <a:r>
              <a:rPr lang="en-US" altLang="ja-JP" b="1" kern="0" dirty="0" smtClean="0">
                <a:solidFill>
                  <a:srgbClr val="0000FF"/>
                </a:solidFill>
                <a:latin typeface="Arial" panose="020B0604020202020204" pitchFamily="34" charset="0"/>
                <a:cs typeface="Arial" panose="020B0604020202020204" pitchFamily="34" charset="0"/>
              </a:rPr>
              <a:t>3. Activities plan of 5GMF</a:t>
            </a:r>
            <a:endParaRPr lang="ja-JP" altLang="en-US" b="1" kern="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1018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txBox="1">
            <a:spLocks/>
          </p:cNvSpPr>
          <p:nvPr/>
        </p:nvSpPr>
        <p:spPr bwMode="auto">
          <a:xfrm>
            <a:off x="0" y="199535"/>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3200">
                <a:solidFill>
                  <a:schemeClr val="tx2"/>
                </a:solidFill>
                <a:latin typeface="Arial" charset="0"/>
                <a:ea typeface="ＭＳ Ｐゴシック" pitchFamily="50" charset="-128"/>
                <a:cs typeface="+mj-cs"/>
              </a:defRPr>
            </a:lvl1pPr>
            <a:lvl2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2pPr>
            <a:lvl3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3pPr>
            <a:lvl4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4pPr>
            <a:lvl5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5pPr>
            <a:lvl6pPr marL="457200" algn="ctr" rtl="0" eaLnBrk="1" fontAlgn="base" hangingPunct="1">
              <a:spcBef>
                <a:spcPct val="0"/>
              </a:spcBef>
              <a:spcAft>
                <a:spcPct val="0"/>
              </a:spcAft>
              <a:defRPr kumimoji="1" sz="32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32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32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3200">
                <a:solidFill>
                  <a:schemeClr val="tx2"/>
                </a:solidFill>
                <a:latin typeface="Arial" charset="0"/>
                <a:ea typeface="ＭＳ Ｐゴシック" pitchFamily="50" charset="-128"/>
              </a:defRPr>
            </a:lvl9pPr>
          </a:lstStyle>
          <a:p>
            <a:pPr>
              <a:defRPr/>
            </a:pPr>
            <a:r>
              <a:rPr lang="en-US" altLang="ja-JP" sz="4000" b="1" dirty="0" smtClean="0">
                <a:solidFill>
                  <a:srgbClr val="0000FF"/>
                </a:solidFill>
              </a:rPr>
              <a:t>Proof of the 5G system concept (1)</a:t>
            </a:r>
            <a:endParaRPr lang="ja-JP" altLang="en-US" sz="4000" b="1" kern="0" dirty="0" smtClean="0">
              <a:solidFill>
                <a:srgbClr val="0000FF"/>
              </a:solidFill>
            </a:endParaRPr>
          </a:p>
        </p:txBody>
      </p:sp>
      <p:sp>
        <p:nvSpPr>
          <p:cNvPr id="2" name="スライド番号プレースホルダー 1"/>
          <p:cNvSpPr>
            <a:spLocks noGrp="1"/>
          </p:cNvSpPr>
          <p:nvPr>
            <p:ph type="sldNum" sz="quarter" idx="11"/>
          </p:nvPr>
        </p:nvSpPr>
        <p:spPr/>
        <p:txBody>
          <a:bodyPr/>
          <a:lstStyle/>
          <a:p>
            <a:fld id="{C9663B07-8D71-4D6F-88CD-68FEDB672AD4}" type="slidenum">
              <a:rPr lang="en-US" smtClean="0"/>
              <a:t>12</a:t>
            </a:fld>
            <a:endParaRPr lang="en-US"/>
          </a:p>
        </p:txBody>
      </p:sp>
      <p:sp>
        <p:nvSpPr>
          <p:cNvPr id="21507" name="コンテンツ プレースホルダー 3"/>
          <p:cNvSpPr>
            <a:spLocks noGrp="1"/>
          </p:cNvSpPr>
          <p:nvPr>
            <p:ph idx="4294967295"/>
          </p:nvPr>
        </p:nvSpPr>
        <p:spPr>
          <a:xfrm>
            <a:off x="1631950" y="1326660"/>
            <a:ext cx="10560050" cy="5097463"/>
          </a:xfrm>
        </p:spPr>
        <p:txBody>
          <a:bodyPr/>
          <a:lstStyle/>
          <a:p>
            <a:pPr marL="354013" indent="-354013">
              <a:buClr>
                <a:srgbClr val="3333FF"/>
              </a:buClr>
              <a:buFont typeface="Wingdings" panose="05000000000000000000" pitchFamily="2" charset="2"/>
              <a:buChar char="n"/>
            </a:pPr>
            <a:r>
              <a:rPr lang="en-US" altLang="ja-JP" sz="3600" dirty="0" smtClean="0">
                <a:ea typeface="ＭＳ Ｐゴシック" charset="-128"/>
              </a:rPr>
              <a:t>Objectives</a:t>
            </a:r>
            <a:r>
              <a:rPr lang="ja-JP" altLang="en-US" sz="3600" dirty="0" smtClean="0">
                <a:ea typeface="ＭＳ Ｐゴシック" charset="-128"/>
              </a:rPr>
              <a:t>：</a:t>
            </a:r>
            <a:r>
              <a:rPr lang="en-US" altLang="ja-JP" dirty="0" smtClean="0">
                <a:ea typeface="ＭＳ Ｐゴシック" charset="-128"/>
              </a:rPr>
              <a:t> </a:t>
            </a:r>
          </a:p>
          <a:p>
            <a:pPr lvl="1">
              <a:buClr>
                <a:srgbClr val="3333FF"/>
              </a:buClr>
            </a:pPr>
            <a:r>
              <a:rPr lang="en-US" altLang="ja-JP" sz="3200" dirty="0" smtClean="0">
                <a:ea typeface="ＭＳ Ｐゴシック" charset="-128"/>
              </a:rPr>
              <a:t>Estimation of research and development result in 5GMF activities</a:t>
            </a:r>
          </a:p>
          <a:p>
            <a:pPr lvl="1">
              <a:buClr>
                <a:srgbClr val="3333FF"/>
              </a:buClr>
            </a:pPr>
            <a:r>
              <a:rPr lang="en-US" altLang="ja-JP" sz="3200" dirty="0" smtClean="0">
                <a:ea typeface="ＭＳ Ｐゴシック" charset="-128"/>
              </a:rPr>
              <a:t>Estimation of the operation of an overall 5G mobile</a:t>
            </a:r>
          </a:p>
          <a:p>
            <a:pPr lvl="1">
              <a:buClr>
                <a:srgbClr val="3333FF"/>
              </a:buClr>
            </a:pPr>
            <a:r>
              <a:rPr lang="en-US" altLang="ja-JP" sz="3200" dirty="0" smtClean="0">
                <a:ea typeface="ＭＳ Ｐゴシック" charset="-128"/>
              </a:rPr>
              <a:t>Demonstration of outputs on 5GMF to domestic and international organizations</a:t>
            </a:r>
          </a:p>
          <a:p>
            <a:pPr lvl="1">
              <a:buClr>
                <a:srgbClr val="3333FF"/>
              </a:buClr>
            </a:pPr>
            <a:r>
              <a:rPr lang="en-US" altLang="ja-JP" sz="3200" dirty="0" smtClean="0">
                <a:ea typeface="ＭＳ Ｐゴシック" charset="-128"/>
              </a:rPr>
              <a:t>Promotion for practical use of 5G mobile</a:t>
            </a:r>
          </a:p>
        </p:txBody>
      </p:sp>
    </p:spTree>
    <p:extLst>
      <p:ext uri="{BB962C8B-B14F-4D97-AF65-F5344CB8AC3E}">
        <p14:creationId xmlns:p14="http://schemas.microsoft.com/office/powerpoint/2010/main" val="1159846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txBox="1">
            <a:spLocks/>
          </p:cNvSpPr>
          <p:nvPr/>
        </p:nvSpPr>
        <p:spPr bwMode="auto">
          <a:xfrm>
            <a:off x="0" y="24667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3200">
                <a:solidFill>
                  <a:schemeClr val="tx2"/>
                </a:solidFill>
                <a:latin typeface="Arial" charset="0"/>
                <a:ea typeface="ＭＳ Ｐゴシック" pitchFamily="50" charset="-128"/>
                <a:cs typeface="+mj-cs"/>
              </a:defRPr>
            </a:lvl1pPr>
            <a:lvl2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2pPr>
            <a:lvl3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3pPr>
            <a:lvl4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4pPr>
            <a:lvl5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5pPr>
            <a:lvl6pPr marL="457200" algn="ctr" rtl="0" eaLnBrk="1" fontAlgn="base" hangingPunct="1">
              <a:spcBef>
                <a:spcPct val="0"/>
              </a:spcBef>
              <a:spcAft>
                <a:spcPct val="0"/>
              </a:spcAft>
              <a:defRPr kumimoji="1" sz="32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32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32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3200">
                <a:solidFill>
                  <a:schemeClr val="tx2"/>
                </a:solidFill>
                <a:latin typeface="Arial" charset="0"/>
                <a:ea typeface="ＭＳ Ｐゴシック" pitchFamily="50" charset="-128"/>
              </a:defRPr>
            </a:lvl9pPr>
          </a:lstStyle>
          <a:p>
            <a:pPr>
              <a:defRPr/>
            </a:pPr>
            <a:r>
              <a:rPr lang="en-US" altLang="ja-JP" sz="4000" b="1" dirty="0" smtClean="0">
                <a:solidFill>
                  <a:srgbClr val="0000FF"/>
                </a:solidFill>
              </a:rPr>
              <a:t>Proof of the 5G </a:t>
            </a:r>
            <a:r>
              <a:rPr lang="en-US" altLang="ja-JP" sz="4000" b="1" dirty="0">
                <a:solidFill>
                  <a:srgbClr val="0000FF"/>
                </a:solidFill>
              </a:rPr>
              <a:t>system </a:t>
            </a:r>
            <a:r>
              <a:rPr lang="en-US" altLang="ja-JP" sz="4000" b="1" dirty="0" smtClean="0">
                <a:solidFill>
                  <a:srgbClr val="0000FF"/>
                </a:solidFill>
              </a:rPr>
              <a:t>concept (2)</a:t>
            </a:r>
            <a:endParaRPr lang="ja-JP" altLang="en-US" sz="4000" b="1" kern="0" dirty="0">
              <a:solidFill>
                <a:srgbClr val="0000FF"/>
              </a:solidFill>
            </a:endParaRPr>
          </a:p>
        </p:txBody>
      </p:sp>
      <p:sp>
        <p:nvSpPr>
          <p:cNvPr id="2" name="スライド番号プレースホルダー 1"/>
          <p:cNvSpPr>
            <a:spLocks noGrp="1"/>
          </p:cNvSpPr>
          <p:nvPr>
            <p:ph type="sldNum" sz="quarter" idx="11"/>
          </p:nvPr>
        </p:nvSpPr>
        <p:spPr/>
        <p:txBody>
          <a:bodyPr/>
          <a:lstStyle/>
          <a:p>
            <a:fld id="{C9663B07-8D71-4D6F-88CD-68FEDB672AD4}" type="slidenum">
              <a:rPr lang="en-US" smtClean="0"/>
              <a:t>13</a:t>
            </a:fld>
            <a:endParaRPr lang="en-US"/>
          </a:p>
        </p:txBody>
      </p:sp>
      <p:sp>
        <p:nvSpPr>
          <p:cNvPr id="22531" name="コンテンツ プレースホルダー 1"/>
          <p:cNvSpPr>
            <a:spLocks noGrp="1"/>
          </p:cNvSpPr>
          <p:nvPr>
            <p:ph idx="4294967295"/>
          </p:nvPr>
        </p:nvSpPr>
        <p:spPr>
          <a:xfrm>
            <a:off x="900411" y="978018"/>
            <a:ext cx="10348912" cy="5184775"/>
          </a:xfrm>
        </p:spPr>
        <p:txBody>
          <a:bodyPr>
            <a:normAutofit lnSpcReduction="10000"/>
          </a:bodyPr>
          <a:lstStyle/>
          <a:p>
            <a:pPr marL="354013" indent="-354013">
              <a:buClr>
                <a:srgbClr val="3333FF"/>
              </a:buClr>
              <a:buFont typeface="Wingdings" panose="05000000000000000000" pitchFamily="2" charset="2"/>
              <a:buChar char="n"/>
            </a:pPr>
            <a:r>
              <a:rPr lang="en-US" altLang="ja-JP" sz="3600" dirty="0" smtClean="0">
                <a:ea typeface="ＭＳ Ｐゴシック" charset="-128"/>
              </a:rPr>
              <a:t>Tentative Schedule</a:t>
            </a:r>
          </a:p>
          <a:p>
            <a:pPr lvl="1">
              <a:buClr>
                <a:srgbClr val="3333FF"/>
              </a:buClr>
            </a:pPr>
            <a:r>
              <a:rPr lang="en-US" altLang="ja-JP" sz="3200" dirty="0" smtClean="0">
                <a:ea typeface="ＭＳ Ｐゴシック" charset="-128"/>
              </a:rPr>
              <a:t>Start from CY 2017</a:t>
            </a:r>
          </a:p>
          <a:p>
            <a:pPr marL="1257300" lvl="2" indent="-342900">
              <a:buClr>
                <a:srgbClr val="3333FF"/>
              </a:buClr>
              <a:buFont typeface="Wingdings" panose="05000000000000000000" pitchFamily="2" charset="2"/>
              <a:buChar char="Ø"/>
            </a:pPr>
            <a:r>
              <a:rPr lang="en-US" altLang="ja-JP" sz="2400" dirty="0" smtClean="0">
                <a:ea typeface="ＭＳ Ｐゴシック" charset="-128"/>
              </a:rPr>
              <a:t>Verify fundamental features in CY 2017 </a:t>
            </a:r>
          </a:p>
          <a:p>
            <a:pPr marL="1257300" lvl="2" indent="-342900">
              <a:buClr>
                <a:srgbClr val="3333FF"/>
              </a:buClr>
              <a:buFont typeface="Wingdings" panose="05000000000000000000" pitchFamily="2" charset="2"/>
              <a:buChar char="Ø"/>
            </a:pPr>
            <a:r>
              <a:rPr lang="en-US" altLang="ja-JP" sz="2400" dirty="0" smtClean="0">
                <a:ea typeface="ＭＳ Ｐゴシック" charset="-128"/>
              </a:rPr>
              <a:t>Verify advanced features from CY 2018</a:t>
            </a:r>
          </a:p>
          <a:p>
            <a:pPr marL="1257300" lvl="2" indent="-342900">
              <a:buClr>
                <a:srgbClr val="3333FF"/>
              </a:buClr>
              <a:buFont typeface="Wingdings" panose="05000000000000000000" pitchFamily="2" charset="2"/>
              <a:buChar char="Ø"/>
            </a:pPr>
            <a:r>
              <a:rPr lang="en-US" altLang="ja-JP" sz="2400" dirty="0" smtClean="0">
                <a:ea typeface="ＭＳ Ｐゴシック" charset="-128"/>
              </a:rPr>
              <a:t>Term of verification tests: TBD</a:t>
            </a:r>
          </a:p>
          <a:p>
            <a:pPr lvl="1">
              <a:buClr>
                <a:srgbClr val="3333FF"/>
              </a:buClr>
            </a:pPr>
            <a:r>
              <a:rPr lang="en-US" altLang="ja-JP" sz="3200" dirty="0" smtClean="0">
                <a:ea typeface="ＭＳ Ｐゴシック" charset="-128"/>
              </a:rPr>
              <a:t>To conform an overview of  the proof of the 5G mobile concept (participating members, services and applications, network configuration, etc.) by the end of April 2015, and to proceed the approval procedure of 5GMF.</a:t>
            </a:r>
          </a:p>
          <a:p>
            <a:pPr lvl="1">
              <a:buClr>
                <a:srgbClr val="3333FF"/>
              </a:buClr>
            </a:pPr>
            <a:r>
              <a:rPr lang="en-US" altLang="ja-JP" sz="3200" dirty="0" smtClean="0">
                <a:ea typeface="ＭＳ Ｐゴシック" charset="-128"/>
              </a:rPr>
              <a:t>To consider press release after the approval of 5GMF  Assembly in the end of June 2015.</a:t>
            </a:r>
            <a:endParaRPr lang="ja-JP" altLang="en-US" sz="3200" dirty="0" smtClean="0">
              <a:ea typeface="ＭＳ Ｐゴシック" charset="-128"/>
            </a:endParaRPr>
          </a:p>
        </p:txBody>
      </p:sp>
    </p:spTree>
    <p:extLst>
      <p:ext uri="{BB962C8B-B14F-4D97-AF65-F5344CB8AC3E}">
        <p14:creationId xmlns:p14="http://schemas.microsoft.com/office/powerpoint/2010/main" val="1482977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txBox="1">
            <a:spLocks/>
          </p:cNvSpPr>
          <p:nvPr/>
        </p:nvSpPr>
        <p:spPr bwMode="auto">
          <a:xfrm>
            <a:off x="0" y="199535"/>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3200">
                <a:solidFill>
                  <a:schemeClr val="tx2"/>
                </a:solidFill>
                <a:latin typeface="Arial" charset="0"/>
                <a:ea typeface="ＭＳ Ｐゴシック" pitchFamily="50" charset="-128"/>
                <a:cs typeface="+mj-cs"/>
              </a:defRPr>
            </a:lvl1pPr>
            <a:lvl2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2pPr>
            <a:lvl3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3pPr>
            <a:lvl4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4pPr>
            <a:lvl5pPr algn="ctr" rtl="0" eaLnBrk="0" fontAlgn="base" hangingPunct="0">
              <a:spcBef>
                <a:spcPct val="0"/>
              </a:spcBef>
              <a:spcAft>
                <a:spcPct val="0"/>
              </a:spcAft>
              <a:defRPr kumimoji="1" sz="3200">
                <a:solidFill>
                  <a:schemeClr val="tx2"/>
                </a:solidFill>
                <a:latin typeface="Arial" charset="0"/>
                <a:ea typeface="ＭＳ Ｐゴシック" pitchFamily="50" charset="-128"/>
                <a:cs typeface="ＭＳ Ｐゴシック" charset="-128"/>
              </a:defRPr>
            </a:lvl5pPr>
            <a:lvl6pPr marL="457200" algn="ctr" rtl="0" eaLnBrk="1" fontAlgn="base" hangingPunct="1">
              <a:spcBef>
                <a:spcPct val="0"/>
              </a:spcBef>
              <a:spcAft>
                <a:spcPct val="0"/>
              </a:spcAft>
              <a:defRPr kumimoji="1" sz="32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32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32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3200">
                <a:solidFill>
                  <a:schemeClr val="tx2"/>
                </a:solidFill>
                <a:latin typeface="Arial" charset="0"/>
                <a:ea typeface="ＭＳ Ｐゴシック" pitchFamily="50" charset="-128"/>
              </a:defRPr>
            </a:lvl9pPr>
          </a:lstStyle>
          <a:p>
            <a:pPr>
              <a:defRPr/>
            </a:pPr>
            <a:r>
              <a:rPr lang="en-US" altLang="ja-JP" sz="4400" b="1" kern="0" dirty="0" smtClean="0">
                <a:solidFill>
                  <a:srgbClr val="0000FF"/>
                </a:solidFill>
              </a:rPr>
              <a:t>4. Worldwide Collaboration</a:t>
            </a:r>
            <a:endParaRPr lang="ja-JP" altLang="en-US" sz="4400" b="1" kern="0" dirty="0">
              <a:solidFill>
                <a:srgbClr val="0000FF"/>
              </a:solidFill>
            </a:endParaRPr>
          </a:p>
        </p:txBody>
      </p:sp>
      <p:sp>
        <p:nvSpPr>
          <p:cNvPr id="2" name="スライド番号プレースホルダー 1"/>
          <p:cNvSpPr>
            <a:spLocks noGrp="1"/>
          </p:cNvSpPr>
          <p:nvPr>
            <p:ph type="sldNum" sz="quarter" idx="11"/>
          </p:nvPr>
        </p:nvSpPr>
        <p:spPr/>
        <p:txBody>
          <a:bodyPr/>
          <a:lstStyle/>
          <a:p>
            <a:fld id="{C9663B07-8D71-4D6F-88CD-68FEDB672AD4}" type="slidenum">
              <a:rPr lang="en-US" smtClean="0"/>
              <a:t>14</a:t>
            </a:fld>
            <a:endParaRPr lang="en-US"/>
          </a:p>
        </p:txBody>
      </p:sp>
      <p:sp>
        <p:nvSpPr>
          <p:cNvPr id="23555" name="コンテンツ プレースホルダー 1"/>
          <p:cNvSpPr>
            <a:spLocks noGrp="1"/>
          </p:cNvSpPr>
          <p:nvPr>
            <p:ph idx="4294967295"/>
          </p:nvPr>
        </p:nvSpPr>
        <p:spPr>
          <a:xfrm>
            <a:off x="555095" y="1012653"/>
            <a:ext cx="11458575" cy="5186362"/>
          </a:xfrm>
        </p:spPr>
        <p:txBody>
          <a:bodyPr/>
          <a:lstStyle/>
          <a:p>
            <a:pPr marL="354013" indent="-354013">
              <a:buClr>
                <a:srgbClr val="3333FF"/>
              </a:buClr>
              <a:buFont typeface="Wingdings" panose="05000000000000000000" pitchFamily="2" charset="2"/>
              <a:buChar char="n"/>
            </a:pPr>
            <a:r>
              <a:rPr lang="en-US" altLang="ja-JP" sz="3600" dirty="0" smtClean="0">
                <a:ea typeface="ＭＳ Ｐゴシック" charset="-128"/>
              </a:rPr>
              <a:t>To exchange MOU with foreign 5G association</a:t>
            </a:r>
          </a:p>
          <a:p>
            <a:pPr lvl="1">
              <a:buClr>
                <a:srgbClr val="3333FF"/>
              </a:buClr>
            </a:pPr>
            <a:r>
              <a:rPr lang="en-US" altLang="ja-JP" sz="3200" dirty="0" smtClean="0">
                <a:ea typeface="ＭＳ Ｐゴシック" charset="-128"/>
              </a:rPr>
              <a:t>5G Infrastructure Association	</a:t>
            </a:r>
            <a:r>
              <a:rPr lang="ja-JP" altLang="en-US" sz="3200" dirty="0" smtClean="0">
                <a:ea typeface="ＭＳ Ｐゴシック" charset="-128"/>
              </a:rPr>
              <a:t>　</a:t>
            </a:r>
            <a:r>
              <a:rPr lang="en-US" altLang="ja-JP" sz="3200" dirty="0" smtClean="0">
                <a:ea typeface="ＭＳ Ｐゴシック" charset="-128"/>
              </a:rPr>
              <a:t>: </a:t>
            </a:r>
            <a:r>
              <a:rPr lang="en-US" altLang="ja-JP" sz="3200" dirty="0">
                <a:ea typeface="ＭＳ Ｐゴシック" charset="-128"/>
              </a:rPr>
              <a:t>25 </a:t>
            </a:r>
            <a:r>
              <a:rPr lang="en-US" altLang="ja-JP" sz="3200" dirty="0" smtClean="0">
                <a:ea typeface="ＭＳ Ｐゴシック" charset="-128"/>
              </a:rPr>
              <a:t>March 2015</a:t>
            </a:r>
          </a:p>
          <a:p>
            <a:pPr lvl="1">
              <a:buClr>
                <a:srgbClr val="3333FF"/>
              </a:buClr>
            </a:pPr>
            <a:r>
              <a:rPr lang="en-US" altLang="ja-JP" sz="3200" dirty="0" smtClean="0">
                <a:ea typeface="ＭＳ Ｐゴシック" charset="-128"/>
              </a:rPr>
              <a:t>Korea </a:t>
            </a:r>
            <a:r>
              <a:rPr lang="ja-JP" altLang="en-US" sz="3200" dirty="0" smtClean="0">
                <a:ea typeface="ＭＳ Ｐゴシック" charset="-128"/>
              </a:rPr>
              <a:t>５</a:t>
            </a:r>
            <a:r>
              <a:rPr lang="en-US" altLang="ja-JP" sz="3200" dirty="0" smtClean="0">
                <a:ea typeface="ＭＳ Ｐゴシック" charset="-128"/>
              </a:rPr>
              <a:t>G Forum                             	</a:t>
            </a:r>
            <a:r>
              <a:rPr lang="ja-JP" altLang="en-US" sz="3200" dirty="0" smtClean="0">
                <a:ea typeface="ＭＳ Ｐゴシック" charset="-128"/>
              </a:rPr>
              <a:t>　</a:t>
            </a:r>
            <a:r>
              <a:rPr lang="en-US" altLang="ja-JP" sz="3200" dirty="0" smtClean="0">
                <a:ea typeface="ＭＳ Ｐゴシック" charset="-128"/>
              </a:rPr>
              <a:t>: 8 April 2015</a:t>
            </a:r>
            <a:endParaRPr lang="ja-JP" altLang="en-US" sz="3200" dirty="0" smtClean="0">
              <a:ea typeface="ＭＳ Ｐゴシック" charset="-128"/>
            </a:endParaRPr>
          </a:p>
        </p:txBody>
      </p:sp>
      <p:sp>
        <p:nvSpPr>
          <p:cNvPr id="3" name="正方形/長方形 2"/>
          <p:cNvSpPr/>
          <p:nvPr/>
        </p:nvSpPr>
        <p:spPr>
          <a:xfrm>
            <a:off x="3412067" y="5070475"/>
            <a:ext cx="6096000" cy="368300"/>
          </a:xfrm>
          <a:prstGeom prst="rect">
            <a:avLst/>
          </a:prstGeom>
        </p:spPr>
        <p:txBody>
          <a:bodyPr>
            <a:spAutoFit/>
          </a:bodyPr>
          <a:lstStyle/>
          <a:p>
            <a:pPr fontAlgn="auto">
              <a:spcBef>
                <a:spcPts val="0"/>
              </a:spcBef>
              <a:spcAft>
                <a:spcPts val="0"/>
              </a:spcAft>
              <a:defRPr/>
            </a:pPr>
            <a:endParaRPr kumimoji="0" lang="ja-JP" altLang="en-US" sz="1800" kern="0" dirty="0">
              <a:solidFill>
                <a:sysClr val="windowText" lastClr="000000"/>
              </a:solidFill>
              <a:ea typeface="ＭＳ Ｐゴシック" pitchFamily="50" charset="-128"/>
            </a:endParaRPr>
          </a:p>
        </p:txBody>
      </p:sp>
      <p:pic>
        <p:nvPicPr>
          <p:cNvPr id="2355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 y="3058623"/>
            <a:ext cx="4805257" cy="294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6180" y="1558763"/>
            <a:ext cx="855133"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90483" y="2051684"/>
            <a:ext cx="1993900" cy="52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60" name="Picture 3" descr="C:\Users\m-odani\Desktop\shusei0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32220" y="3058624"/>
            <a:ext cx="4674870"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4956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C9663B07-8D71-4D6F-88CD-68FEDB672AD4}" type="slidenum">
              <a:rPr lang="en-US" smtClean="0"/>
              <a:t>15</a:t>
            </a:fld>
            <a:endParaRPr lang="en-US"/>
          </a:p>
        </p:txBody>
      </p:sp>
      <p:sp>
        <p:nvSpPr>
          <p:cNvPr id="24578" name="Rectangle 2"/>
          <p:cNvSpPr>
            <a:spLocks noGrp="1" noChangeArrowheads="1"/>
          </p:cNvSpPr>
          <p:nvPr>
            <p:ph type="title" idx="4294967295"/>
          </p:nvPr>
        </p:nvSpPr>
        <p:spPr>
          <a:xfrm>
            <a:off x="0" y="186345"/>
            <a:ext cx="12192000" cy="765175"/>
          </a:xfrm>
        </p:spPr>
        <p:txBody>
          <a:bodyPr anchor="t">
            <a:normAutofit/>
          </a:bodyPr>
          <a:lstStyle/>
          <a:p>
            <a:pPr algn="ctr"/>
            <a:r>
              <a:rPr lang="en-US" altLang="ja-JP" b="1" dirty="0" smtClean="0">
                <a:solidFill>
                  <a:srgbClr val="0000FF"/>
                </a:solidFill>
                <a:latin typeface="Arial" panose="020B0604020202020204" pitchFamily="34" charset="0"/>
                <a:ea typeface="ＭＳ Ｐゴシック" charset="-128"/>
                <a:cs typeface="Arial" panose="020B0604020202020204" pitchFamily="34" charset="0"/>
              </a:rPr>
              <a:t>5. Target of 5GMF (1)</a:t>
            </a:r>
          </a:p>
        </p:txBody>
      </p:sp>
      <p:sp>
        <p:nvSpPr>
          <p:cNvPr id="24579" name="Rectangle 3"/>
          <p:cNvSpPr>
            <a:spLocks noGrp="1" noChangeArrowheads="1"/>
          </p:cNvSpPr>
          <p:nvPr>
            <p:ph type="body" idx="4294967295"/>
          </p:nvPr>
        </p:nvSpPr>
        <p:spPr>
          <a:xfrm>
            <a:off x="684212" y="1019783"/>
            <a:ext cx="10823575" cy="5434012"/>
          </a:xfrm>
        </p:spPr>
        <p:txBody>
          <a:bodyPr/>
          <a:lstStyle/>
          <a:p>
            <a:pPr marL="354013" indent="-354013">
              <a:buClr>
                <a:srgbClr val="3333FF"/>
              </a:buClr>
              <a:buSzPct val="100000"/>
              <a:buFont typeface="Wingdings" panose="05000000000000000000" pitchFamily="2" charset="2"/>
              <a:buChar char="n"/>
            </a:pPr>
            <a:r>
              <a:rPr lang="en-US" altLang="ja-JP" sz="2400" b="1" dirty="0" smtClean="0">
                <a:ea typeface="ＭＳ Ｐゴシック" charset="-128"/>
                <a:cs typeface="Arial" charset="0"/>
              </a:rPr>
              <a:t>Leading of R&amp;D and International standardization to implement 5G mobile towards 2020 and beyond</a:t>
            </a:r>
          </a:p>
          <a:p>
            <a:pPr marL="536575" lvl="1" indent="-182563">
              <a:buClr>
                <a:srgbClr val="3333FF"/>
              </a:buClr>
              <a:buSzPct val="90000"/>
            </a:pPr>
            <a:r>
              <a:rPr lang="en-US" altLang="ja-JP" sz="2000" b="1" dirty="0" smtClean="0">
                <a:ea typeface="ＭＳ Ｐゴシック" charset="-128"/>
                <a:cs typeface="Arial" charset="0"/>
              </a:rPr>
              <a:t>To make up a White Paper and Implementation roadmap</a:t>
            </a:r>
          </a:p>
          <a:p>
            <a:pPr marL="354013" indent="-354013">
              <a:buClr>
                <a:srgbClr val="3333FF"/>
              </a:buClr>
              <a:buSzPct val="100000"/>
              <a:buFont typeface="Wingdings" panose="05000000000000000000" pitchFamily="2" charset="2"/>
              <a:buChar char="n"/>
            </a:pPr>
            <a:r>
              <a:rPr lang="en-US" altLang="ja-JP" sz="2400" b="1" dirty="0" smtClean="0">
                <a:ea typeface="ＭＳ Ｐゴシック" charset="-128"/>
                <a:cs typeface="Arial" charset="0"/>
              </a:rPr>
              <a:t>Demonstrate 5G system total verification tests</a:t>
            </a:r>
          </a:p>
          <a:p>
            <a:pPr marL="536575" lvl="1" indent="-182563">
              <a:buClr>
                <a:srgbClr val="3333FF"/>
              </a:buClr>
              <a:buSzPct val="90000"/>
            </a:pPr>
            <a:r>
              <a:rPr lang="en-US" altLang="ja-JP" sz="2000" b="1" dirty="0" smtClean="0">
                <a:ea typeface="ＭＳ Ｐゴシック" charset="-128"/>
                <a:cs typeface="Arial" charset="0"/>
              </a:rPr>
              <a:t>To perform total verification (mobile network + wired network + mobile application) from CY 2017</a:t>
            </a:r>
          </a:p>
          <a:p>
            <a:pPr marL="536575" lvl="1" indent="-182563">
              <a:buClr>
                <a:srgbClr val="3333FF"/>
              </a:buClr>
              <a:buSzPct val="90000"/>
            </a:pPr>
            <a:r>
              <a:rPr lang="en-US" altLang="ja-JP" sz="2000" b="1" dirty="0" smtClean="0">
                <a:ea typeface="ＭＳ Ｐゴシック" charset="-128"/>
                <a:cs typeface="Arial" charset="0"/>
              </a:rPr>
              <a:t>To summarize the overview of verification by the end of CY 2014 and call for participating of 5GMF members</a:t>
            </a:r>
            <a:endParaRPr lang="en-US" altLang="ja-JP" sz="1800" b="1" dirty="0" smtClean="0">
              <a:ea typeface="ＭＳ Ｐゴシック" charset="-128"/>
              <a:cs typeface="Arial" charset="0"/>
            </a:endParaRPr>
          </a:p>
          <a:p>
            <a:pPr marL="354013" indent="-354013">
              <a:buClr>
                <a:srgbClr val="3333FF"/>
              </a:buClr>
              <a:buSzPct val="100000"/>
              <a:buFont typeface="Wingdings" panose="05000000000000000000" pitchFamily="2" charset="2"/>
              <a:buChar char="n"/>
            </a:pPr>
            <a:r>
              <a:rPr lang="en-US" altLang="ja-JP" sz="2400" b="1" dirty="0" smtClean="0">
                <a:ea typeface="ＭＳ Ｐゴシック" charset="-128"/>
                <a:cs typeface="Arial" charset="0"/>
              </a:rPr>
              <a:t>To contribute actively the international collaboration with international organizations</a:t>
            </a:r>
          </a:p>
          <a:p>
            <a:pPr marL="536575" lvl="1" indent="-182563">
              <a:buClr>
                <a:srgbClr val="3333FF"/>
              </a:buClr>
              <a:buSzPct val="90000"/>
            </a:pPr>
            <a:r>
              <a:rPr lang="en-US" altLang="ja-JP" sz="2000" b="1" dirty="0" smtClean="0">
                <a:ea typeface="ＭＳ Ｐゴシック" charset="-128"/>
                <a:cs typeface="Arial" charset="0"/>
              </a:rPr>
              <a:t>Promote sharing information and vision to oversea, Europe(5G-PPP),Korea(5G Forum),China(IMT-2020 PA, </a:t>
            </a:r>
            <a:r>
              <a:rPr lang="en-US" altLang="ja-JP" sz="2000" b="1" dirty="0" err="1" smtClean="0">
                <a:ea typeface="ＭＳ Ｐゴシック" charset="-128"/>
                <a:cs typeface="Arial" charset="0"/>
              </a:rPr>
              <a:t>FuTURE</a:t>
            </a:r>
            <a:r>
              <a:rPr lang="en-US" altLang="ja-JP" sz="2000" b="1" dirty="0" smtClean="0">
                <a:ea typeface="ＭＳ Ｐゴシック" charset="-128"/>
                <a:cs typeface="Arial" charset="0"/>
              </a:rPr>
              <a:t> Forum).</a:t>
            </a:r>
          </a:p>
        </p:txBody>
      </p:sp>
      <p:sp>
        <p:nvSpPr>
          <p:cNvPr id="2" name="右矢印 1"/>
          <p:cNvSpPr/>
          <p:nvPr/>
        </p:nvSpPr>
        <p:spPr bwMode="auto">
          <a:xfrm>
            <a:off x="2244513" y="5380658"/>
            <a:ext cx="1024467" cy="401638"/>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spcBef>
                <a:spcPct val="0"/>
              </a:spcBef>
              <a:defRPr/>
            </a:pPr>
            <a:endParaRPr lang="ja-JP" altLang="en-US" sz="2400" b="1" dirty="0">
              <a:solidFill>
                <a:schemeClr val="tx1"/>
              </a:solidFill>
              <a:latin typeface="Times New Roman" pitchFamily="18" charset="0"/>
            </a:endParaRPr>
          </a:p>
        </p:txBody>
      </p:sp>
      <p:sp>
        <p:nvSpPr>
          <p:cNvPr id="24581" name="テキスト ボックス 2"/>
          <p:cNvSpPr txBox="1">
            <a:spLocks noChangeArrowheads="1"/>
          </p:cNvSpPr>
          <p:nvPr/>
        </p:nvSpPr>
        <p:spPr bwMode="auto">
          <a:xfrm>
            <a:off x="3394710" y="5284466"/>
            <a:ext cx="7772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2800" dirty="0">
                <a:solidFill>
                  <a:srgbClr val="FF0000"/>
                </a:solidFill>
                <a:latin typeface="ＭＳ Ｐゴシック" charset="-128"/>
              </a:rPr>
              <a:t>To play a major role of 5G mobile implementation </a:t>
            </a:r>
            <a:endParaRPr lang="ja-JP" altLang="en-US" sz="2800" dirty="0">
              <a:solidFill>
                <a:srgbClr val="FF0000"/>
              </a:solidFill>
              <a:latin typeface="ＭＳ Ｐゴシック" charset="-128"/>
            </a:endParaRPr>
          </a:p>
        </p:txBody>
      </p:sp>
    </p:spTree>
    <p:extLst>
      <p:ext uri="{BB962C8B-B14F-4D97-AF65-F5344CB8AC3E}">
        <p14:creationId xmlns:p14="http://schemas.microsoft.com/office/powerpoint/2010/main" val="2004525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円/楕円 9"/>
          <p:cNvSpPr/>
          <p:nvPr/>
        </p:nvSpPr>
        <p:spPr bwMode="auto">
          <a:xfrm>
            <a:off x="6398888" y="1219243"/>
            <a:ext cx="5581081" cy="1570504"/>
          </a:xfrm>
          <a:prstGeom prst="ellipse">
            <a:avLst/>
          </a:prstGeom>
          <a:gradFill>
            <a:gsLst>
              <a:gs pos="100000">
                <a:schemeClr val="accent5">
                  <a:lumMod val="60000"/>
                  <a:lumOff val="40000"/>
                </a:schemeClr>
              </a:gs>
              <a:gs pos="0">
                <a:schemeClr val="accent1">
                  <a:shade val="94000"/>
                  <a:satMod val="135000"/>
                </a:schemeClr>
              </a:gs>
            </a:gsLst>
          </a:gra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altLang="ja-JP" sz="2800" dirty="0">
                <a:solidFill>
                  <a:schemeClr val="tx1"/>
                </a:solidFill>
              </a:rPr>
              <a:t>Innovation by R&amp;D</a:t>
            </a:r>
          </a:p>
          <a:p>
            <a:pPr algn="ctr">
              <a:defRPr/>
            </a:pPr>
            <a:r>
              <a:rPr lang="en-US" altLang="ja-JP" sz="2800" dirty="0">
                <a:solidFill>
                  <a:schemeClr val="tx1"/>
                </a:solidFill>
              </a:rPr>
              <a:t> of industry, academia, government</a:t>
            </a:r>
            <a:endParaRPr lang="ja-JP" altLang="en-US" sz="2800" dirty="0">
              <a:solidFill>
                <a:schemeClr val="tx1"/>
              </a:solidFill>
            </a:endParaRPr>
          </a:p>
        </p:txBody>
      </p:sp>
      <p:sp>
        <p:nvSpPr>
          <p:cNvPr id="11" name="円/楕円 10"/>
          <p:cNvSpPr/>
          <p:nvPr/>
        </p:nvSpPr>
        <p:spPr bwMode="auto">
          <a:xfrm>
            <a:off x="182829" y="1219243"/>
            <a:ext cx="5568299" cy="1570504"/>
          </a:xfrm>
          <a:prstGeom prst="ellipse">
            <a:avLst/>
          </a:prstGeom>
          <a:gradFill>
            <a:gsLst>
              <a:gs pos="100000">
                <a:schemeClr val="accent5">
                  <a:lumMod val="60000"/>
                  <a:lumOff val="40000"/>
                </a:schemeClr>
              </a:gs>
              <a:gs pos="0">
                <a:schemeClr val="accent1">
                  <a:shade val="94000"/>
                  <a:satMod val="135000"/>
                </a:schemeClr>
              </a:gs>
            </a:gsLst>
          </a:gra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altLang="ja-JP" sz="2800" dirty="0">
                <a:solidFill>
                  <a:schemeClr val="tx1"/>
                </a:solidFill>
              </a:rPr>
              <a:t>International collaboration</a:t>
            </a:r>
            <a:r>
              <a:rPr lang="ja-JP" altLang="en-US" sz="2800" dirty="0">
                <a:solidFill>
                  <a:schemeClr val="tx1"/>
                </a:solidFill>
              </a:rPr>
              <a:t> </a:t>
            </a:r>
            <a:endParaRPr lang="en-US" altLang="ja-JP" sz="2800" dirty="0">
              <a:solidFill>
                <a:schemeClr val="tx1"/>
              </a:solidFill>
            </a:endParaRPr>
          </a:p>
          <a:p>
            <a:pPr algn="ctr">
              <a:defRPr/>
            </a:pPr>
            <a:r>
              <a:rPr lang="en-US" altLang="ja-JP" sz="2800" dirty="0">
                <a:solidFill>
                  <a:schemeClr val="tx1"/>
                </a:solidFill>
              </a:rPr>
              <a:t>and Standardization</a:t>
            </a:r>
            <a:endParaRPr lang="ja-JP" altLang="en-US" sz="2800" dirty="0">
              <a:solidFill>
                <a:schemeClr val="tx1"/>
              </a:solidFill>
            </a:endParaRPr>
          </a:p>
        </p:txBody>
      </p:sp>
      <p:sp>
        <p:nvSpPr>
          <p:cNvPr id="5" name="円/楕円 4"/>
          <p:cNvSpPr/>
          <p:nvPr/>
        </p:nvSpPr>
        <p:spPr bwMode="auto">
          <a:xfrm>
            <a:off x="3162332" y="4095369"/>
            <a:ext cx="5867335" cy="1541130"/>
          </a:xfrm>
          <a:prstGeom prst="ellipse">
            <a:avLst/>
          </a:prstGeom>
          <a:gradFill flip="none" rotWithShape="1">
            <a:gsLst>
              <a:gs pos="0">
                <a:schemeClr val="accent1"/>
              </a:gs>
              <a:gs pos="71000">
                <a:schemeClr val="accent5">
                  <a:lumMod val="60000"/>
                  <a:lumOff val="40000"/>
                </a:schemeClr>
              </a:gs>
              <a:gs pos="100000">
                <a:schemeClr val="bg1"/>
              </a:gs>
            </a:gsLst>
            <a:path path="circle">
              <a:fillToRect l="50000" t="50000" r="50000" b="50000"/>
            </a:path>
            <a:tileRect/>
          </a:gradFill>
          <a:ln w="9525" cap="rnd" cmpd="sng" algn="ctr">
            <a:noFill/>
            <a:prstDash val="sysDot"/>
            <a:round/>
            <a:headEnd type="none" w="med" len="med"/>
            <a:tailEnd type="none" w="med" len="med"/>
          </a:ln>
          <a:effectLst/>
        </p:spPr>
        <p:txBody>
          <a:bodyPr wrap="none" anchor="ctr"/>
          <a:lstStyle/>
          <a:p>
            <a:pPr>
              <a:spcBef>
                <a:spcPct val="0"/>
              </a:spcBef>
              <a:defRPr/>
            </a:pPr>
            <a:endParaRPr lang="ja-JP" altLang="en-US" sz="2400" b="1" dirty="0">
              <a:latin typeface="Times New Roman" pitchFamily="18" charset="0"/>
              <a:ea typeface="ＭＳ Ｐゴシック" pitchFamily="50" charset="-128"/>
            </a:endParaRPr>
          </a:p>
        </p:txBody>
      </p:sp>
      <p:sp>
        <p:nvSpPr>
          <p:cNvPr id="2" name="スライド番号プレースホルダー 1"/>
          <p:cNvSpPr>
            <a:spLocks noGrp="1"/>
          </p:cNvSpPr>
          <p:nvPr>
            <p:ph type="sldNum" sz="quarter" idx="11"/>
          </p:nvPr>
        </p:nvSpPr>
        <p:spPr/>
        <p:txBody>
          <a:bodyPr/>
          <a:lstStyle/>
          <a:p>
            <a:fld id="{C9663B07-8D71-4D6F-88CD-68FEDB672AD4}" type="slidenum">
              <a:rPr lang="en-US" smtClean="0"/>
              <a:t>16</a:t>
            </a:fld>
            <a:endParaRPr lang="en-US"/>
          </a:p>
        </p:txBody>
      </p:sp>
      <p:pic>
        <p:nvPicPr>
          <p:cNvPr id="25611" name="Picture 2" descr="D:\ＡＲＩＢ\chikata\5GMF-2\ロゴ\5gmf_800.wmf"/>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3840480" y="3830512"/>
            <a:ext cx="4327525" cy="1563688"/>
          </a:xfrm>
        </p:spPr>
      </p:pic>
      <p:sp>
        <p:nvSpPr>
          <p:cNvPr id="25612" name="タイトル 1"/>
          <p:cNvSpPr>
            <a:spLocks noGrp="1"/>
          </p:cNvSpPr>
          <p:nvPr>
            <p:ph type="title" idx="4294967295"/>
          </p:nvPr>
        </p:nvSpPr>
        <p:spPr>
          <a:xfrm>
            <a:off x="0" y="229110"/>
            <a:ext cx="12192000" cy="676275"/>
          </a:xfrm>
        </p:spPr>
        <p:txBody>
          <a:bodyPr>
            <a:noAutofit/>
          </a:bodyPr>
          <a:lstStyle/>
          <a:p>
            <a:pPr algn="ctr"/>
            <a:r>
              <a:rPr lang="en-US" altLang="ja-JP" b="1" dirty="0" smtClean="0">
                <a:solidFill>
                  <a:srgbClr val="0000FF"/>
                </a:solidFill>
                <a:latin typeface="Arial" panose="020B0604020202020204" pitchFamily="34" charset="0"/>
                <a:ea typeface="ＭＳ Ｐゴシック" charset="-128"/>
                <a:cs typeface="Arial" panose="020B0604020202020204" pitchFamily="34" charset="0"/>
              </a:rPr>
              <a:t>5. Target of 5GMF (2)</a:t>
            </a:r>
            <a:endParaRPr lang="ja-JP" altLang="en-US" b="1" dirty="0" smtClean="0">
              <a:solidFill>
                <a:srgbClr val="0000FF"/>
              </a:solidFill>
              <a:latin typeface="Arial" panose="020B0604020202020204" pitchFamily="34" charset="0"/>
              <a:ea typeface="ＭＳ Ｐゴシック" charset="-128"/>
              <a:cs typeface="Arial" panose="020B0604020202020204" pitchFamily="34" charset="0"/>
            </a:endParaRPr>
          </a:p>
        </p:txBody>
      </p:sp>
      <p:sp>
        <p:nvSpPr>
          <p:cNvPr id="6" name="正方形/長方形 5"/>
          <p:cNvSpPr/>
          <p:nvPr/>
        </p:nvSpPr>
        <p:spPr>
          <a:xfrm>
            <a:off x="2782979" y="4470225"/>
            <a:ext cx="6626041" cy="1520580"/>
          </a:xfrm>
          <a:prstGeom prst="rect">
            <a:avLst/>
          </a:prstGeom>
          <a:noFill/>
        </p:spPr>
        <p:txBody>
          <a:bodyPr spcFirstLastPara="1" wrap="none">
            <a:prstTxWarp prst="textArchDown">
              <a:avLst>
                <a:gd name="adj" fmla="val 402141"/>
              </a:avLst>
            </a:prstTxWarp>
            <a:spAutoFit/>
          </a:bodyPr>
          <a:lstStyle/>
          <a:p>
            <a:pPr algn="ctr">
              <a:defRPr/>
            </a:pPr>
            <a:r>
              <a:rPr lang="ja-JP" altLang="en-US" sz="2800" dirty="0">
                <a:ln w="9525" cmpd="sng">
                  <a:noFill/>
                  <a:prstDash val="solid"/>
                </a:ln>
                <a:solidFill>
                  <a:sysClr val="windowText" lastClr="000000"/>
                </a:solidFill>
                <a:effectLst>
                  <a:outerShdw blurRad="63500" dir="3600000" algn="tl" rotWithShape="0">
                    <a:srgbClr val="000000">
                      <a:alpha val="70000"/>
                    </a:srgbClr>
                  </a:outerShdw>
                </a:effectLst>
                <a:ea typeface="ＭＳ Ｐゴシック" pitchFamily="50" charset="-128"/>
              </a:rPr>
              <a:t>５ＧＭＦ </a:t>
            </a:r>
            <a:r>
              <a:rPr lang="en-US" altLang="ja-JP" sz="2800" dirty="0">
                <a:ln w="9525" cmpd="sng">
                  <a:noFill/>
                  <a:prstDash val="solid"/>
                </a:ln>
                <a:solidFill>
                  <a:sysClr val="windowText" lastClr="000000"/>
                </a:solidFill>
                <a:effectLst>
                  <a:outerShdw blurRad="63500" dir="3600000" algn="tl" rotWithShape="0">
                    <a:srgbClr val="000000">
                      <a:alpha val="70000"/>
                    </a:srgbClr>
                  </a:outerShdw>
                </a:effectLst>
                <a:ea typeface="ＭＳ Ｐゴシック" pitchFamily="50" charset="-128"/>
              </a:rPr>
              <a:t>leads the discussion</a:t>
            </a:r>
            <a:endParaRPr lang="ja-JP" altLang="en-US" sz="2800" dirty="0">
              <a:ln w="9525" cmpd="sng">
                <a:noFill/>
                <a:prstDash val="solid"/>
              </a:ln>
              <a:solidFill>
                <a:sysClr val="windowText" lastClr="000000"/>
              </a:solidFill>
              <a:effectLst>
                <a:outerShdw blurRad="63500" dir="3600000" algn="tl" rotWithShape="0">
                  <a:srgbClr val="000000">
                    <a:alpha val="70000"/>
                  </a:srgbClr>
                </a:outerShdw>
              </a:effectLst>
              <a:ea typeface="ＭＳ Ｐゴシック" pitchFamily="50" charset="-128"/>
            </a:endParaRPr>
          </a:p>
        </p:txBody>
      </p:sp>
    </p:spTree>
    <p:extLst>
      <p:ext uri="{BB962C8B-B14F-4D97-AF65-F5344CB8AC3E}">
        <p14:creationId xmlns:p14="http://schemas.microsoft.com/office/powerpoint/2010/main" val="86061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ChangeArrowheads="1"/>
          </p:cNvSpPr>
          <p:nvPr/>
        </p:nvSpPr>
        <p:spPr bwMode="auto">
          <a:xfrm>
            <a:off x="-12700" y="2459504"/>
            <a:ext cx="1219199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5000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5000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5000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50000"/>
              </a:spcBef>
              <a:spcAft>
                <a:spcPct val="0"/>
              </a:spcAft>
              <a:defRPr kumimoji="1" sz="1000">
                <a:solidFill>
                  <a:schemeClr val="tx1"/>
                </a:solidFill>
                <a:latin typeface="Arial" charset="0"/>
                <a:ea typeface="ＭＳ Ｐゴシック" charset="-128"/>
              </a:defRPr>
            </a:lvl9pPr>
          </a:lstStyle>
          <a:p>
            <a:pPr algn="ctr">
              <a:spcBef>
                <a:spcPct val="0"/>
              </a:spcBef>
            </a:pPr>
            <a:r>
              <a:rPr kumimoji="0" lang="en-US" altLang="ja-JP" sz="4000" b="1" dirty="0">
                <a:solidFill>
                  <a:srgbClr val="FFC000"/>
                </a:solidFill>
                <a:latin typeface="Verdana" pitchFamily="34" charset="0"/>
              </a:rPr>
              <a:t>Supplementary </a:t>
            </a:r>
            <a:r>
              <a:rPr kumimoji="0" lang="en-US" altLang="ja-JP" sz="4000" b="1" dirty="0" smtClean="0">
                <a:solidFill>
                  <a:srgbClr val="FFC000"/>
                </a:solidFill>
                <a:latin typeface="Verdana" pitchFamily="34" charset="0"/>
              </a:rPr>
              <a:t>Slides</a:t>
            </a:r>
          </a:p>
          <a:p>
            <a:pPr algn="ctr">
              <a:spcBef>
                <a:spcPct val="0"/>
              </a:spcBef>
            </a:pPr>
            <a:endParaRPr kumimoji="0" lang="en-US" altLang="ja-JP" sz="4000" b="1" dirty="0">
              <a:solidFill>
                <a:srgbClr val="FFC000"/>
              </a:solidFill>
              <a:latin typeface="Verdana" pitchFamily="34" charset="0"/>
            </a:endParaRPr>
          </a:p>
          <a:p>
            <a:pPr algn="ctr">
              <a:spcBef>
                <a:spcPct val="0"/>
              </a:spcBef>
            </a:pPr>
            <a:r>
              <a:rPr kumimoji="0" lang="en-US" altLang="ja-JP" sz="4000" b="1" dirty="0" smtClean="0">
                <a:solidFill>
                  <a:srgbClr val="FFC000"/>
                </a:solidFill>
                <a:latin typeface="Verdana" pitchFamily="34" charset="0"/>
              </a:rPr>
              <a:t>ARIB</a:t>
            </a:r>
            <a:endParaRPr kumimoji="0" lang="en-US" altLang="ja-JP" sz="4000" b="1" dirty="0">
              <a:solidFill>
                <a:srgbClr val="FFC000"/>
              </a:solidFill>
              <a:latin typeface="Verdana" pitchFamily="34" charset="0"/>
            </a:endParaRPr>
          </a:p>
        </p:txBody>
      </p:sp>
      <p:sp>
        <p:nvSpPr>
          <p:cNvPr id="2" name="スライド番号プレースホルダー 1"/>
          <p:cNvSpPr>
            <a:spLocks noGrp="1"/>
          </p:cNvSpPr>
          <p:nvPr>
            <p:ph type="sldNum" sz="quarter" idx="11"/>
          </p:nvPr>
        </p:nvSpPr>
        <p:spPr/>
        <p:txBody>
          <a:bodyPr/>
          <a:lstStyle/>
          <a:p>
            <a:fld id="{C9663B07-8D71-4D6F-88CD-68FEDB672AD4}" type="slidenum">
              <a:rPr lang="en-US" smtClean="0"/>
              <a:t>17</a:t>
            </a:fld>
            <a:endParaRPr lang="en-US"/>
          </a:p>
        </p:txBody>
      </p:sp>
    </p:spTree>
    <p:extLst>
      <p:ext uri="{BB962C8B-B14F-4D97-AF65-F5344CB8AC3E}">
        <p14:creationId xmlns:p14="http://schemas.microsoft.com/office/powerpoint/2010/main" val="1230108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3"/>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FB9705F2-474A-439D-BA86-B558B046BE95}" type="slidenum">
              <a:rPr kumimoji="0" lang="ja-JP" altLang="en-CA" sz="1200" smtClean="0">
                <a:latin typeface="Trebuchet MS" pitchFamily="34" charset="0"/>
                <a:ea typeface="Arial Unicode MS" pitchFamily="50" charset="-128"/>
              </a:rPr>
              <a:pPr algn="r" eaLnBrk="1" hangingPunct="1">
                <a:spcBef>
                  <a:spcPct val="0"/>
                </a:spcBef>
                <a:buClrTx/>
                <a:buSzTx/>
                <a:buFontTx/>
                <a:buNone/>
              </a:pPr>
              <a:t>18</a:t>
            </a:fld>
            <a:endParaRPr kumimoji="0" lang="en-CA" altLang="ja-JP" sz="1200" smtClean="0">
              <a:latin typeface="Trebuchet MS" pitchFamily="34" charset="0"/>
              <a:ea typeface="Arial Unicode MS" pitchFamily="50" charset="-128"/>
            </a:endParaRPr>
          </a:p>
        </p:txBody>
      </p:sp>
      <p:sp>
        <p:nvSpPr>
          <p:cNvPr id="27651" name="Rectangle 2"/>
          <p:cNvSpPr>
            <a:spLocks noGrp="1" noChangeArrowheads="1"/>
          </p:cNvSpPr>
          <p:nvPr>
            <p:ph type="title" idx="4294967295"/>
          </p:nvPr>
        </p:nvSpPr>
        <p:spPr>
          <a:xfrm>
            <a:off x="0" y="220663"/>
            <a:ext cx="12192000" cy="944562"/>
          </a:xfrm>
        </p:spPr>
        <p:txBody>
          <a:bodyPr/>
          <a:lstStyle/>
          <a:p>
            <a:pPr algn="ctr" eaLnBrk="1" hangingPunct="1">
              <a:lnSpc>
                <a:spcPts val="3000"/>
              </a:lnSpc>
            </a:pPr>
            <a:r>
              <a:rPr lang="en-CA" altLang="ja-JP" sz="3200" b="1" dirty="0" smtClean="0">
                <a:solidFill>
                  <a:srgbClr val="00007D"/>
                </a:solidFill>
                <a:latin typeface="Arial" panose="020B0604020202020204" pitchFamily="34" charset="0"/>
                <a:ea typeface="ＭＳ Ｐゴシック" charset="-128"/>
                <a:cs typeface="Arial" panose="020B0604020202020204" pitchFamily="34" charset="0"/>
              </a:rPr>
              <a:t>ARIB in Summary</a:t>
            </a:r>
            <a:r>
              <a:rPr lang="en-CA" altLang="ja-JP" sz="3200" b="1" dirty="0" smtClean="0">
                <a:solidFill>
                  <a:schemeClr val="accent6"/>
                </a:solidFill>
                <a:ea typeface="ＭＳ Ｐゴシック" charset="-128"/>
              </a:rPr>
              <a:t>      </a:t>
            </a:r>
            <a:r>
              <a:rPr lang="en-CA" altLang="ja-JP" sz="2000" b="1" dirty="0" smtClean="0">
                <a:solidFill>
                  <a:srgbClr val="00007D"/>
                </a:solidFill>
                <a:latin typeface="Arial" panose="020B0604020202020204" pitchFamily="34" charset="0"/>
                <a:ea typeface="ＭＳ Ｐゴシック" charset="-128"/>
                <a:cs typeface="Arial" panose="020B0604020202020204" pitchFamily="34" charset="0"/>
              </a:rPr>
              <a:t>[as of </a:t>
            </a:r>
            <a:r>
              <a:rPr lang="en-US" altLang="ja-JP" sz="2000" b="1" dirty="0" smtClean="0">
                <a:solidFill>
                  <a:srgbClr val="00007D"/>
                </a:solidFill>
                <a:latin typeface="Arial" panose="020B0604020202020204" pitchFamily="34" charset="0"/>
                <a:ea typeface="ＭＳ Ｐゴシック" charset="-128"/>
                <a:cs typeface="Arial" panose="020B0604020202020204" pitchFamily="34" charset="0"/>
              </a:rPr>
              <a:t>April</a:t>
            </a:r>
            <a:r>
              <a:rPr lang="en-CA" altLang="ja-JP" sz="2000" b="1" dirty="0" smtClean="0">
                <a:solidFill>
                  <a:srgbClr val="00007D"/>
                </a:solidFill>
                <a:latin typeface="Arial" panose="020B0604020202020204" pitchFamily="34" charset="0"/>
                <a:ea typeface="ＭＳ Ｐゴシック" charset="-128"/>
                <a:cs typeface="Arial" panose="020B0604020202020204" pitchFamily="34" charset="0"/>
              </a:rPr>
              <a:t> 1, 201</a:t>
            </a:r>
            <a:r>
              <a:rPr lang="en-US" altLang="ja-JP" sz="2000" b="1" dirty="0" smtClean="0">
                <a:solidFill>
                  <a:srgbClr val="00007D"/>
                </a:solidFill>
                <a:latin typeface="Arial" panose="020B0604020202020204" pitchFamily="34" charset="0"/>
                <a:ea typeface="ＭＳ Ｐゴシック" charset="-128"/>
                <a:cs typeface="Arial" panose="020B0604020202020204" pitchFamily="34" charset="0"/>
              </a:rPr>
              <a:t>5 (April</a:t>
            </a:r>
            <a:r>
              <a:rPr lang="en-CA" altLang="ja-JP" sz="2000" b="1" dirty="0" smtClean="0">
                <a:solidFill>
                  <a:srgbClr val="00007D"/>
                </a:solidFill>
                <a:latin typeface="Arial" panose="020B0604020202020204" pitchFamily="34" charset="0"/>
                <a:ea typeface="ＭＳ Ｐゴシック" charset="-128"/>
                <a:cs typeface="Arial" panose="020B0604020202020204" pitchFamily="34" charset="0"/>
              </a:rPr>
              <a:t> 1, 201</a:t>
            </a:r>
            <a:r>
              <a:rPr lang="en-US" altLang="ja-JP" sz="2000" b="1" dirty="0" smtClean="0">
                <a:solidFill>
                  <a:srgbClr val="00007D"/>
                </a:solidFill>
                <a:latin typeface="Arial" panose="020B0604020202020204" pitchFamily="34" charset="0"/>
                <a:ea typeface="ＭＳ Ｐゴシック" charset="-128"/>
                <a:cs typeface="Arial" panose="020B0604020202020204" pitchFamily="34" charset="0"/>
              </a:rPr>
              <a:t>4 </a:t>
            </a:r>
            <a:r>
              <a:rPr lang="en-CA" altLang="ja-JP" sz="2000" b="1" dirty="0" smtClean="0">
                <a:solidFill>
                  <a:srgbClr val="00007D"/>
                </a:solidFill>
                <a:latin typeface="Arial" panose="020B0604020202020204" pitchFamily="34" charset="0"/>
                <a:ea typeface="ＭＳ Ｐゴシック" charset="-128"/>
                <a:cs typeface="Arial" panose="020B0604020202020204" pitchFamily="34" charset="0"/>
              </a:rPr>
              <a:t>)]</a:t>
            </a:r>
          </a:p>
        </p:txBody>
      </p:sp>
      <p:sp>
        <p:nvSpPr>
          <p:cNvPr id="27652" name="Rectangle 3"/>
          <p:cNvSpPr>
            <a:spLocks noGrp="1" noChangeArrowheads="1"/>
          </p:cNvSpPr>
          <p:nvPr>
            <p:ph type="body" idx="4294967295"/>
          </p:nvPr>
        </p:nvSpPr>
        <p:spPr>
          <a:xfrm>
            <a:off x="1993900" y="1133475"/>
            <a:ext cx="10198100" cy="5445125"/>
          </a:xfrm>
        </p:spPr>
        <p:txBody>
          <a:bodyPr/>
          <a:lstStyle/>
          <a:p>
            <a:pPr eaLnBrk="1" hangingPunct="1">
              <a:spcAft>
                <a:spcPts val="1200"/>
              </a:spcAft>
              <a:buSzPct val="100000"/>
            </a:pPr>
            <a:r>
              <a:rPr lang="en-US" altLang="ja-JP" sz="2000" b="1" dirty="0" smtClean="0">
                <a:ea typeface="ＭＳ Ｐゴシック" charset="-128"/>
              </a:rPr>
              <a:t>Membership</a:t>
            </a:r>
            <a:r>
              <a:rPr lang="en-US" altLang="ja-JP" sz="2000" dirty="0" smtClean="0">
                <a:ea typeface="ＭＳ Ｐゴシック" charset="-128"/>
              </a:rPr>
              <a:t>			Full Member : 		200 (208)</a:t>
            </a:r>
            <a:br>
              <a:rPr lang="en-US" altLang="ja-JP" sz="2000" dirty="0" smtClean="0">
                <a:ea typeface="ＭＳ Ｐゴシック" charset="-128"/>
              </a:rPr>
            </a:br>
            <a:r>
              <a:rPr lang="en-US" altLang="ja-JP" sz="2000" dirty="0" smtClean="0">
                <a:ea typeface="ＭＳ Ｐゴシック" charset="-128"/>
              </a:rPr>
              <a:t>				Supporting Member :	     4 (    4)</a:t>
            </a:r>
          </a:p>
          <a:p>
            <a:pPr eaLnBrk="1" hangingPunct="1">
              <a:spcAft>
                <a:spcPts val="1200"/>
              </a:spcAft>
              <a:buSzPct val="100000"/>
            </a:pPr>
            <a:r>
              <a:rPr lang="en-US" altLang="ja-JP" sz="2000" b="1" dirty="0" smtClean="0">
                <a:ea typeface="ＭＳ Ｐゴシック" charset="-128"/>
              </a:rPr>
              <a:t>Standardization</a:t>
            </a:r>
            <a:r>
              <a:rPr lang="en-US" altLang="ja-JP" sz="2000" dirty="0" smtClean="0">
                <a:ea typeface="ＭＳ Ｐゴシック" charset="-128"/>
              </a:rPr>
              <a:t>		Standard (STD) :		159 (155)</a:t>
            </a:r>
            <a:br>
              <a:rPr lang="en-US" altLang="ja-JP" sz="2000" dirty="0" smtClean="0">
                <a:ea typeface="ＭＳ Ｐゴシック" charset="-128"/>
              </a:rPr>
            </a:br>
            <a:r>
              <a:rPr lang="en-US" altLang="ja-JP" sz="2000" dirty="0" smtClean="0">
                <a:ea typeface="ＭＳ Ｐゴシック" charset="-128"/>
              </a:rPr>
              <a:t>				Technical Report  (TR):	   63 (  64)</a:t>
            </a:r>
          </a:p>
          <a:p>
            <a:pPr eaLnBrk="1" hangingPunct="1">
              <a:spcAft>
                <a:spcPts val="1200"/>
              </a:spcAft>
              <a:buSzPct val="100000"/>
            </a:pPr>
            <a:r>
              <a:rPr lang="en-US" altLang="ja-JP" sz="2000" b="1" dirty="0" smtClean="0">
                <a:ea typeface="ＭＳ Ｐゴシック" charset="-128"/>
              </a:rPr>
              <a:t>Technical Committee</a:t>
            </a:r>
            <a:r>
              <a:rPr lang="en-US" altLang="ja-JP" sz="2000" dirty="0" smtClean="0">
                <a:ea typeface="ＭＳ Ｐゴシック" charset="-128"/>
              </a:rPr>
              <a:t>		Study Group :		     4 (    2)</a:t>
            </a:r>
            <a:br>
              <a:rPr lang="en-US" altLang="ja-JP" sz="2000" dirty="0" smtClean="0">
                <a:ea typeface="ＭＳ Ｐゴシック" charset="-128"/>
              </a:rPr>
            </a:br>
            <a:r>
              <a:rPr lang="en-US" altLang="ja-JP" sz="2000" dirty="0" smtClean="0">
                <a:ea typeface="ＭＳ Ｐゴシック" charset="-128"/>
              </a:rPr>
              <a:t>				R&amp;D Group :		     4 (    6)</a:t>
            </a:r>
          </a:p>
          <a:p>
            <a:pPr eaLnBrk="1" hangingPunct="1">
              <a:spcAft>
                <a:spcPts val="1200"/>
              </a:spcAft>
              <a:buSzPct val="100000"/>
            </a:pPr>
            <a:r>
              <a:rPr lang="en-US" altLang="ja-JP" sz="2000" b="1" dirty="0" smtClean="0">
                <a:ea typeface="ＭＳ Ｐゴシック" charset="-128"/>
              </a:rPr>
              <a:t>Advanced Wireless Communications Study Committee (ADWICS) </a:t>
            </a:r>
            <a:r>
              <a:rPr lang="en-US" altLang="ja-JP" sz="2000" dirty="0" smtClean="0">
                <a:ea typeface="ＭＳ Ｐゴシック" charset="-128"/>
              </a:rPr>
              <a:t/>
            </a:r>
            <a:br>
              <a:rPr lang="en-US" altLang="ja-JP" sz="2000" dirty="0" smtClean="0">
                <a:ea typeface="ＭＳ Ｐゴシック" charset="-128"/>
              </a:rPr>
            </a:br>
            <a:r>
              <a:rPr lang="en-US" altLang="ja-JP" sz="2000" dirty="0" smtClean="0">
                <a:ea typeface="ＭＳ Ｐゴシック" charset="-128"/>
              </a:rPr>
              <a:t>				Subcommittee : 	   	     4 (    4)</a:t>
            </a:r>
          </a:p>
          <a:p>
            <a:pPr eaLnBrk="1" hangingPunct="1">
              <a:spcAft>
                <a:spcPts val="1200"/>
              </a:spcAft>
              <a:buSzPct val="100000"/>
            </a:pPr>
            <a:r>
              <a:rPr lang="en-US" altLang="ja-JP" sz="2000" b="1" dirty="0" smtClean="0">
                <a:ea typeface="ＭＳ Ｐゴシック" charset="-128"/>
              </a:rPr>
              <a:t>Promotion Strategy Committee</a:t>
            </a:r>
            <a:r>
              <a:rPr lang="en-US" altLang="ja-JP" sz="2000" dirty="0" smtClean="0">
                <a:ea typeface="ＭＳ Ｐゴシック" charset="-128"/>
              </a:rPr>
              <a:t>	Subcommittee : 	    	     1 (    1)</a:t>
            </a:r>
            <a:br>
              <a:rPr lang="en-US" altLang="ja-JP" sz="2000" dirty="0" smtClean="0">
                <a:ea typeface="ＭＳ Ｐゴシック" charset="-128"/>
              </a:rPr>
            </a:br>
            <a:r>
              <a:rPr lang="en-US" altLang="ja-JP" sz="2000" dirty="0" smtClean="0">
                <a:ea typeface="ＭＳ Ｐゴシック" charset="-128"/>
              </a:rPr>
              <a:t>				ISDB-T : 17 countries    </a:t>
            </a:r>
            <a:br>
              <a:rPr lang="en-US" altLang="ja-JP" sz="2000" dirty="0" smtClean="0">
                <a:ea typeface="ＭＳ Ｐゴシック" charset="-128"/>
              </a:rPr>
            </a:br>
            <a:r>
              <a:rPr lang="en-US" altLang="ja-JP" sz="2000" dirty="0" smtClean="0">
                <a:ea typeface="ＭＳ Ｐゴシック" charset="-128"/>
              </a:rPr>
              <a:t>				(new : Sri Lanka  May  2014,  Maldives  </a:t>
            </a:r>
            <a:r>
              <a:rPr lang="ja-JP" altLang="en-US" sz="2000" dirty="0" smtClean="0">
                <a:ea typeface="ＭＳ Ｐゴシック" charset="-128"/>
              </a:rPr>
              <a:t> </a:t>
            </a:r>
            <a:r>
              <a:rPr lang="en-US" altLang="ja-JP" sz="2000" dirty="0" smtClean="0">
                <a:ea typeface="ＭＳ Ｐゴシック" charset="-128"/>
              </a:rPr>
              <a:t>April 2014)</a:t>
            </a:r>
          </a:p>
          <a:p>
            <a:pPr eaLnBrk="1" hangingPunct="1">
              <a:spcAft>
                <a:spcPts val="1200"/>
              </a:spcAft>
              <a:buSzPct val="100000"/>
            </a:pPr>
            <a:r>
              <a:rPr lang="en-US" altLang="ja-JP" sz="2000" b="1" dirty="0" smtClean="0">
                <a:ea typeface="ＭＳ Ｐゴシック" charset="-128"/>
              </a:rPr>
              <a:t>Electromagnetic Environment Committee</a:t>
            </a:r>
            <a:r>
              <a:rPr lang="en-US" altLang="ja-JP" sz="2000" dirty="0" smtClean="0">
                <a:ea typeface="ＭＳ Ｐゴシック" charset="-128"/>
              </a:rPr>
              <a:t/>
            </a:r>
            <a:br>
              <a:rPr lang="en-US" altLang="ja-JP" sz="2000" dirty="0" smtClean="0">
                <a:ea typeface="ＭＳ Ｐゴシック" charset="-128"/>
              </a:rPr>
            </a:br>
            <a:r>
              <a:rPr lang="en-US" altLang="ja-JP" sz="2000" dirty="0" smtClean="0">
                <a:ea typeface="ＭＳ Ｐゴシック" charset="-128"/>
              </a:rPr>
              <a:t>				Subcommittee : 	   	     2 (    2)</a:t>
            </a:r>
          </a:p>
        </p:txBody>
      </p:sp>
      <p:sp>
        <p:nvSpPr>
          <p:cNvPr id="27654" name="テキスト ボックス 5"/>
          <p:cNvSpPr txBox="1">
            <a:spLocks noChangeArrowheads="1"/>
          </p:cNvSpPr>
          <p:nvPr/>
        </p:nvSpPr>
        <p:spPr bwMode="auto">
          <a:xfrm>
            <a:off x="11548364" y="1992313"/>
            <a:ext cx="330539" cy="37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lnSpc>
                <a:spcPts val="800"/>
              </a:lnSpc>
              <a:spcBef>
                <a:spcPct val="50000"/>
              </a:spcBef>
              <a:buClrTx/>
              <a:buSzTx/>
              <a:buFontTx/>
              <a:buNone/>
            </a:pPr>
            <a:r>
              <a:rPr lang="en-US" altLang="ja-JP" sz="1000" dirty="0"/>
              <a:t>+7</a:t>
            </a:r>
          </a:p>
          <a:p>
            <a:pPr algn="ctr" eaLnBrk="1" hangingPunct="1">
              <a:lnSpc>
                <a:spcPts val="800"/>
              </a:lnSpc>
              <a:spcBef>
                <a:spcPct val="50000"/>
              </a:spcBef>
              <a:buClrTx/>
              <a:buSzTx/>
              <a:buFontTx/>
              <a:buNone/>
            </a:pPr>
            <a:r>
              <a:rPr lang="en-US" altLang="ja-JP" sz="1000" dirty="0"/>
              <a:t>-3</a:t>
            </a:r>
            <a:endParaRPr lang="ja-JP" altLang="en-US" sz="1000" dirty="0"/>
          </a:p>
        </p:txBody>
      </p:sp>
    </p:spTree>
    <p:extLst>
      <p:ext uri="{BB962C8B-B14F-4D97-AF65-F5344CB8AC3E}">
        <p14:creationId xmlns:p14="http://schemas.microsoft.com/office/powerpoint/2010/main" val="196715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7A02E569-43CA-4E89-9063-B5A387B95600}" type="slidenum">
              <a:rPr kumimoji="0" lang="en-US" altLang="ja-JP" sz="1200" smtClean="0">
                <a:solidFill>
                  <a:srgbClr val="000000"/>
                </a:solidFill>
                <a:latin typeface="Arial Unicode MS" pitchFamily="50" charset="-128"/>
                <a:ea typeface="Arial Unicode MS" pitchFamily="50" charset="-128"/>
              </a:rPr>
              <a:pPr algn="r" eaLnBrk="1" hangingPunct="1">
                <a:spcBef>
                  <a:spcPct val="0"/>
                </a:spcBef>
                <a:buClrTx/>
                <a:buSzTx/>
                <a:buFontTx/>
                <a:buNone/>
              </a:pPr>
              <a:t>19</a:t>
            </a:fld>
            <a:endParaRPr kumimoji="0" lang="en-US" altLang="ja-JP" sz="1200" smtClean="0">
              <a:solidFill>
                <a:srgbClr val="000000"/>
              </a:solidFill>
              <a:latin typeface="Arial Unicode MS" pitchFamily="50" charset="-128"/>
              <a:ea typeface="Arial Unicode MS" pitchFamily="50" charset="-128"/>
            </a:endParaRPr>
          </a:p>
        </p:txBody>
      </p:sp>
      <p:sp>
        <p:nvSpPr>
          <p:cNvPr id="3" name="Rectangle 2"/>
          <p:cNvSpPr txBox="1">
            <a:spLocks noChangeArrowheads="1"/>
          </p:cNvSpPr>
          <p:nvPr/>
        </p:nvSpPr>
        <p:spPr bwMode="auto">
          <a:xfrm>
            <a:off x="0" y="300010"/>
            <a:ext cx="12191999"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kumimoji="1" sz="4400">
                <a:solidFill>
                  <a:schemeClr val="tx1"/>
                </a:solidFill>
                <a:latin typeface="+mj-lt"/>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eaLnBrk="0" fontAlgn="base" hangingPunct="0">
              <a:spcBef>
                <a:spcPct val="0"/>
              </a:spcBef>
              <a:spcAft>
                <a:spcPct val="0"/>
              </a:spcAft>
              <a:defRPr kumimoji="1" sz="4400">
                <a:solidFill>
                  <a:schemeClr val="tx1"/>
                </a:solidFill>
                <a:latin typeface="Arial" charset="0"/>
                <a:ea typeface="MS PGothic" pitchFamily="50" charset="-128"/>
              </a:defRPr>
            </a:lvl6pPr>
            <a:lvl7pPr marL="914400" algn="l" rtl="0" eaLnBrk="0" fontAlgn="base" hangingPunct="0">
              <a:spcBef>
                <a:spcPct val="0"/>
              </a:spcBef>
              <a:spcAft>
                <a:spcPct val="0"/>
              </a:spcAft>
              <a:defRPr kumimoji="1" sz="4400">
                <a:solidFill>
                  <a:schemeClr val="tx1"/>
                </a:solidFill>
                <a:latin typeface="Arial" charset="0"/>
                <a:ea typeface="MS PGothic" pitchFamily="50" charset="-128"/>
              </a:defRPr>
            </a:lvl7pPr>
            <a:lvl8pPr marL="1371600" algn="l" rtl="0" eaLnBrk="0" fontAlgn="base" hangingPunct="0">
              <a:spcBef>
                <a:spcPct val="0"/>
              </a:spcBef>
              <a:spcAft>
                <a:spcPct val="0"/>
              </a:spcAft>
              <a:defRPr kumimoji="1" sz="4400">
                <a:solidFill>
                  <a:schemeClr val="tx1"/>
                </a:solidFill>
                <a:latin typeface="Arial" charset="0"/>
                <a:ea typeface="MS PGothic" pitchFamily="50" charset="-128"/>
              </a:defRPr>
            </a:lvl8pPr>
            <a:lvl9pPr marL="1828800" algn="l" rtl="0" eaLnBrk="0" fontAlgn="base" hangingPunct="0">
              <a:spcBef>
                <a:spcPct val="0"/>
              </a:spcBef>
              <a:spcAft>
                <a:spcPct val="0"/>
              </a:spcAft>
              <a:defRPr kumimoji="1" sz="4400">
                <a:solidFill>
                  <a:schemeClr val="tx1"/>
                </a:solidFill>
                <a:latin typeface="Arial" charset="0"/>
                <a:ea typeface="MS PGothic" pitchFamily="50" charset="-128"/>
              </a:defRPr>
            </a:lvl9pPr>
          </a:lstStyle>
          <a:p>
            <a:pPr algn="ctr" eaLnBrk="1" hangingPunct="1">
              <a:lnSpc>
                <a:spcPts val="3000"/>
              </a:lnSpc>
              <a:defRPr/>
            </a:pPr>
            <a:r>
              <a:rPr lang="en-CA" altLang="ja-JP" sz="3200" b="1" kern="0" dirty="0" smtClean="0">
                <a:solidFill>
                  <a:srgbClr val="00007D"/>
                </a:solidFill>
                <a:latin typeface="Arial" panose="020B0604020202020204" pitchFamily="34" charset="0"/>
                <a:cs typeface="Arial" panose="020B0604020202020204" pitchFamily="34" charset="0"/>
              </a:rPr>
              <a:t>ARIB Activity  </a:t>
            </a:r>
            <a:r>
              <a:rPr lang="en-CA" altLang="ja-JP" sz="2800" b="1" kern="0" dirty="0" smtClean="0">
                <a:solidFill>
                  <a:srgbClr val="00007D"/>
                </a:solidFill>
                <a:latin typeface="Arial" panose="020B0604020202020204" pitchFamily="34" charset="0"/>
                <a:cs typeface="Arial" panose="020B0604020202020204" pitchFamily="34" charset="0"/>
              </a:rPr>
              <a:t>- Work Contents -</a:t>
            </a:r>
          </a:p>
        </p:txBody>
      </p:sp>
      <p:sp>
        <p:nvSpPr>
          <p:cNvPr id="4" name="テキスト ボックス 3"/>
          <p:cNvSpPr txBox="1"/>
          <p:nvPr/>
        </p:nvSpPr>
        <p:spPr>
          <a:xfrm>
            <a:off x="2488882" y="1227746"/>
            <a:ext cx="7214235" cy="4339650"/>
          </a:xfrm>
          <a:prstGeom prst="rect">
            <a:avLst/>
          </a:prstGeom>
          <a:noFill/>
        </p:spPr>
        <p:txBody>
          <a:bodyPr wrap="square">
            <a:spAutoFit/>
          </a:bodyPr>
          <a:lstStyle/>
          <a:p>
            <a:pPr marL="342900" indent="-342900" algn="l">
              <a:buClr>
                <a:schemeClr val="bg2"/>
              </a:buClr>
              <a:buFont typeface="Wingdings" panose="05000000000000000000" pitchFamily="2" charset="2"/>
              <a:buChar char="n"/>
              <a:defRPr/>
            </a:pPr>
            <a: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Study/R&amp;D - Standardization </a:t>
            </a: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r>
            <a:b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work on telecom (Radio) &amp; broadcasting fields</a:t>
            </a:r>
            <a:b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develop Standard by consensus</a:t>
            </a:r>
            <a:b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endPar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l">
              <a:buClr>
                <a:schemeClr val="bg2"/>
              </a:buClr>
              <a:buFont typeface="Wingdings" panose="05000000000000000000" pitchFamily="2" charset="2"/>
              <a:buChar char="n"/>
              <a:defRPr/>
            </a:pPr>
            <a: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Promotion of Radio Industry</a:t>
            </a: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r>
            <a:b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hold special seminars, monthly seminars</a:t>
            </a:r>
            <a:b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issue yearbook, quarterly bulletin, weekly news</a:t>
            </a:r>
            <a:b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endPar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l">
              <a:buClr>
                <a:schemeClr val="bg2"/>
              </a:buClr>
              <a:buFont typeface="Wingdings" panose="05000000000000000000" pitchFamily="2" charset="2"/>
              <a:buChar char="n"/>
              <a:defRPr/>
            </a:pPr>
            <a: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Consultation on Radio Wave Use</a:t>
            </a:r>
            <a:b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design radio links / select best available frequency</a:t>
            </a:r>
            <a:b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for microwave and satellite links</a:t>
            </a:r>
            <a:b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endPar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l">
              <a:buClr>
                <a:schemeClr val="bg2"/>
              </a:buClr>
              <a:buFont typeface="Wingdings" panose="05000000000000000000" pitchFamily="2" charset="2"/>
              <a:buChar char="n"/>
              <a:defRPr/>
            </a:pPr>
            <a: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Cooperation with SDOs</a:t>
            </a:r>
          </a:p>
        </p:txBody>
      </p:sp>
    </p:spTree>
    <p:extLst>
      <p:ext uri="{BB962C8B-B14F-4D97-AF65-F5344CB8AC3E}">
        <p14:creationId xmlns:p14="http://schemas.microsoft.com/office/powerpoint/2010/main" val="47355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15C1C77E-B87B-4787-A8CF-5B8A00800BAD}" type="slidenum">
              <a:rPr kumimoji="0" lang="en-US" altLang="ja-JP" sz="1200" smtClean="0">
                <a:solidFill>
                  <a:srgbClr val="000000"/>
                </a:solidFill>
                <a:latin typeface="Arial Unicode MS" pitchFamily="50" charset="-128"/>
                <a:ea typeface="Arial Unicode MS" pitchFamily="50" charset="-128"/>
              </a:rPr>
              <a:pPr algn="r" eaLnBrk="1" hangingPunct="1">
                <a:spcBef>
                  <a:spcPct val="0"/>
                </a:spcBef>
                <a:buClrTx/>
                <a:buSzTx/>
                <a:buFontTx/>
                <a:buNone/>
              </a:pPr>
              <a:t>2</a:t>
            </a:fld>
            <a:endParaRPr kumimoji="0" lang="en-US" altLang="ja-JP" sz="1200" dirty="0" smtClean="0">
              <a:solidFill>
                <a:srgbClr val="000000"/>
              </a:solidFill>
              <a:latin typeface="Arial Unicode MS" pitchFamily="50" charset="-128"/>
              <a:ea typeface="Arial Unicode MS" pitchFamily="50" charset="-128"/>
            </a:endParaRPr>
          </a:p>
        </p:txBody>
      </p:sp>
      <p:sp>
        <p:nvSpPr>
          <p:cNvPr id="3" name="Rectangle 2"/>
          <p:cNvSpPr txBox="1">
            <a:spLocks noChangeArrowheads="1"/>
          </p:cNvSpPr>
          <p:nvPr/>
        </p:nvSpPr>
        <p:spPr bwMode="auto">
          <a:xfrm>
            <a:off x="492231" y="544219"/>
            <a:ext cx="11207538"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kumimoji="1" sz="4400">
                <a:solidFill>
                  <a:schemeClr val="tx1"/>
                </a:solidFill>
                <a:latin typeface="+mj-lt"/>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eaLnBrk="0" fontAlgn="base" hangingPunct="0">
              <a:spcBef>
                <a:spcPct val="0"/>
              </a:spcBef>
              <a:spcAft>
                <a:spcPct val="0"/>
              </a:spcAft>
              <a:defRPr kumimoji="1" sz="4400">
                <a:solidFill>
                  <a:schemeClr val="tx1"/>
                </a:solidFill>
                <a:latin typeface="Arial" charset="0"/>
                <a:ea typeface="MS PGothic" pitchFamily="50" charset="-128"/>
              </a:defRPr>
            </a:lvl6pPr>
            <a:lvl7pPr marL="914400" algn="l" rtl="0" eaLnBrk="0" fontAlgn="base" hangingPunct="0">
              <a:spcBef>
                <a:spcPct val="0"/>
              </a:spcBef>
              <a:spcAft>
                <a:spcPct val="0"/>
              </a:spcAft>
              <a:defRPr kumimoji="1" sz="4400">
                <a:solidFill>
                  <a:schemeClr val="tx1"/>
                </a:solidFill>
                <a:latin typeface="Arial" charset="0"/>
                <a:ea typeface="MS PGothic" pitchFamily="50" charset="-128"/>
              </a:defRPr>
            </a:lvl7pPr>
            <a:lvl8pPr marL="1371600" algn="l" rtl="0" eaLnBrk="0" fontAlgn="base" hangingPunct="0">
              <a:spcBef>
                <a:spcPct val="0"/>
              </a:spcBef>
              <a:spcAft>
                <a:spcPct val="0"/>
              </a:spcAft>
              <a:defRPr kumimoji="1" sz="4400">
                <a:solidFill>
                  <a:schemeClr val="tx1"/>
                </a:solidFill>
                <a:latin typeface="Arial" charset="0"/>
                <a:ea typeface="MS PGothic" pitchFamily="50" charset="-128"/>
              </a:defRPr>
            </a:lvl8pPr>
            <a:lvl9pPr marL="1828800" algn="l" rtl="0" eaLnBrk="0" fontAlgn="base" hangingPunct="0">
              <a:spcBef>
                <a:spcPct val="0"/>
              </a:spcBef>
              <a:spcAft>
                <a:spcPct val="0"/>
              </a:spcAft>
              <a:defRPr kumimoji="1" sz="4400">
                <a:solidFill>
                  <a:schemeClr val="tx1"/>
                </a:solidFill>
                <a:latin typeface="Arial" charset="0"/>
                <a:ea typeface="MS PGothic" pitchFamily="50" charset="-128"/>
              </a:defRPr>
            </a:lvl9pPr>
          </a:lstStyle>
          <a:p>
            <a:pPr algn="ctr" eaLnBrk="1" hangingPunct="1">
              <a:lnSpc>
                <a:spcPts val="3000"/>
              </a:lnSpc>
              <a:defRPr/>
            </a:pPr>
            <a:r>
              <a:rPr lang="en-US" altLang="ja-JP" sz="4800" b="1" kern="0" dirty="0" smtClean="0">
                <a:solidFill>
                  <a:srgbClr val="00007D"/>
                </a:solidFill>
                <a:latin typeface="Arial" panose="020B0604020202020204" pitchFamily="34" charset="0"/>
                <a:cs typeface="Arial" panose="020B0604020202020204" pitchFamily="34" charset="0"/>
              </a:rPr>
              <a:t>Priorities (1)</a:t>
            </a:r>
            <a:r>
              <a:rPr lang="en-CA" altLang="ja-JP" sz="4800" b="1" kern="0" dirty="0" smtClean="0">
                <a:solidFill>
                  <a:srgbClr val="00007D"/>
                </a:solidFill>
                <a:latin typeface="Arial" panose="020B0604020202020204" pitchFamily="34" charset="0"/>
                <a:cs typeface="Arial" panose="020B0604020202020204" pitchFamily="34" charset="0"/>
              </a:rPr>
              <a:t> </a:t>
            </a:r>
          </a:p>
        </p:txBody>
      </p:sp>
      <p:sp>
        <p:nvSpPr>
          <p:cNvPr id="4" name="テキスト ボックス 3"/>
          <p:cNvSpPr txBox="1"/>
          <p:nvPr/>
        </p:nvSpPr>
        <p:spPr>
          <a:xfrm>
            <a:off x="1874520" y="1747199"/>
            <a:ext cx="8881110" cy="4278094"/>
          </a:xfrm>
          <a:prstGeom prst="rect">
            <a:avLst/>
          </a:prstGeom>
          <a:noFill/>
        </p:spPr>
        <p:txBody>
          <a:bodyPr wrap="square">
            <a:spAutoFit/>
          </a:bodyPr>
          <a:lstStyle/>
          <a:p>
            <a:pPr marL="342900" indent="-342900" algn="l">
              <a:buClr>
                <a:srgbClr val="0070C0"/>
              </a:buClr>
              <a:buFont typeface="Wingdings" panose="05000000000000000000" pitchFamily="2" charset="2"/>
              <a:buChar char="n"/>
              <a:defRPr/>
            </a:pPr>
            <a: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M&amp;A</a:t>
            </a:r>
            <a:b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0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To decrease </a:t>
            </a:r>
            <a:r>
              <a:rPr lang="en-US" altLang="ja-JP" sz="2000" b="1"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membership</a:t>
            </a:r>
            <a:endParaRPr lang="en-US" altLang="ja-JP" sz="20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lvl="1" algn="l">
              <a:buClr>
                <a:schemeClr val="bg2"/>
              </a:buClr>
              <a:defRPr/>
            </a:pPr>
            <a:r>
              <a:rPr lang="en-US" altLang="ja-JP" sz="20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ex)</a:t>
            </a:r>
            <a: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r>
            <a:b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eAccess</a:t>
            </a:r>
            <a:b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WILLCOM</a:t>
            </a:r>
            <a:b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SOFTBANK MOBILE                </a:t>
            </a:r>
            <a:r>
              <a:rPr lang="ja-JP" altLang="en-US"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4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SOFTBANK</a:t>
            </a:r>
            <a:endPar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lvl="1" algn="l">
              <a:buClr>
                <a:schemeClr val="bg2"/>
              </a:buClr>
              <a:defRPr/>
            </a:pPr>
            <a:endPar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l">
              <a:buClr>
                <a:srgbClr val="0070C0"/>
              </a:buClr>
              <a:buFont typeface="Wingdings" panose="05000000000000000000" pitchFamily="2" charset="2"/>
              <a:buChar char="n"/>
              <a:defRPr/>
            </a:pPr>
            <a: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New Study / R&amp;D Items </a:t>
            </a:r>
            <a:b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0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To increase </a:t>
            </a:r>
            <a:r>
              <a:rPr lang="en-US" altLang="ja-JP" sz="2000" b="1"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membership</a:t>
            </a:r>
            <a:endParaRPr lang="en-US" altLang="ja-JP" sz="20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l">
              <a:buClr>
                <a:schemeClr val="bg2"/>
              </a:buClr>
              <a:defRPr/>
            </a:pPr>
            <a:r>
              <a:rPr lang="en-US" altLang="ja-JP" sz="20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ex)</a:t>
            </a:r>
          </a:p>
          <a:p>
            <a:pPr lvl="1" indent="-192088">
              <a:buClr>
                <a:schemeClr val="bg2"/>
              </a:buClr>
              <a:defRPr/>
            </a:pPr>
            <a:r>
              <a:rPr lang="ja-JP" altLang="en-US" sz="24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Radio utilization system for </a:t>
            </a:r>
            <a:r>
              <a:rPr lang="en-US" altLang="ja-JP" sz="24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Robots</a:t>
            </a:r>
            <a:endPar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lvl="1" indent="-192088">
              <a:buClr>
                <a:schemeClr val="bg2"/>
              </a:buClr>
              <a:defRPr/>
            </a:pPr>
            <a:r>
              <a:rPr lang="ja-JP" altLang="en-US" sz="24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4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Advanced </a:t>
            </a: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private wireless communication systems</a:t>
            </a:r>
          </a:p>
        </p:txBody>
      </p:sp>
      <p:grpSp>
        <p:nvGrpSpPr>
          <p:cNvPr id="12293" name="グループ化 12300"/>
          <p:cNvGrpSpPr>
            <a:grpSpLocks/>
          </p:cNvGrpSpPr>
          <p:nvPr/>
        </p:nvGrpSpPr>
        <p:grpSpPr bwMode="auto">
          <a:xfrm>
            <a:off x="4340797" y="2935147"/>
            <a:ext cx="4339167" cy="698500"/>
            <a:chOff x="2874226" y="2865336"/>
            <a:chExt cx="3253820" cy="698679"/>
          </a:xfrm>
        </p:grpSpPr>
        <p:cxnSp>
          <p:nvCxnSpPr>
            <p:cNvPr id="9" name="直線コネクタ 8"/>
            <p:cNvCxnSpPr/>
            <p:nvPr/>
          </p:nvCxnSpPr>
          <p:spPr bwMode="auto">
            <a:xfrm>
              <a:off x="2874226" y="3211500"/>
              <a:ext cx="22538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auto">
            <a:xfrm>
              <a:off x="3093264" y="2865336"/>
              <a:ext cx="0" cy="36045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auto">
            <a:xfrm flipH="1">
              <a:off x="2874226" y="2865336"/>
              <a:ext cx="22538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auto">
            <a:xfrm flipH="1">
              <a:off x="3099613" y="3044770"/>
              <a:ext cx="170944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bwMode="auto">
            <a:xfrm>
              <a:off x="4799536" y="3044770"/>
              <a:ext cx="0" cy="5192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bwMode="auto">
            <a:xfrm>
              <a:off x="3954336" y="3564015"/>
              <a:ext cx="217371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2400300" y="969616"/>
            <a:ext cx="7418071" cy="646331"/>
          </a:xfrm>
          <a:prstGeom prst="rect">
            <a:avLst/>
          </a:prstGeom>
          <a:noFill/>
        </p:spPr>
        <p:txBody>
          <a:bodyPr wrap="square" rtlCol="0">
            <a:spAutoFit/>
          </a:bodyPr>
          <a:lstStyle/>
          <a:p>
            <a:pPr algn="ctr"/>
            <a:r>
              <a:rPr kumimoji="1" lang="en-US" altLang="ja-JP" sz="3600" b="1" i="1" dirty="0">
                <a:solidFill>
                  <a:srgbClr val="FF0000"/>
                </a:solidFill>
              </a:rPr>
              <a:t>-</a:t>
            </a:r>
            <a:r>
              <a:rPr kumimoji="1" lang="en-US" altLang="ja-JP" sz="3600" b="1" i="1" dirty="0" smtClean="0">
                <a:solidFill>
                  <a:srgbClr val="FF0000"/>
                </a:solidFill>
              </a:rPr>
              <a:t> Stop decreasing ARIB membership -</a:t>
            </a:r>
            <a:endParaRPr kumimoji="1" lang="ja-JP" altLang="en-US" b="1" i="1" dirty="0"/>
          </a:p>
        </p:txBody>
      </p:sp>
    </p:spTree>
    <p:extLst>
      <p:ext uri="{BB962C8B-B14F-4D97-AF65-F5344CB8AC3E}">
        <p14:creationId xmlns:p14="http://schemas.microsoft.com/office/powerpoint/2010/main" val="894516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CF8AAC80-F787-4843-8A18-13F686914EBD}" type="slidenum">
              <a:rPr kumimoji="0" lang="en-US" altLang="ja-JP" sz="1200" smtClean="0">
                <a:solidFill>
                  <a:srgbClr val="000000"/>
                </a:solidFill>
                <a:latin typeface="Arial Unicode MS" pitchFamily="50" charset="-128"/>
                <a:ea typeface="Arial Unicode MS" pitchFamily="50" charset="-128"/>
              </a:rPr>
              <a:pPr algn="r" eaLnBrk="1" hangingPunct="1">
                <a:spcBef>
                  <a:spcPct val="0"/>
                </a:spcBef>
                <a:buClrTx/>
                <a:buSzTx/>
                <a:buFontTx/>
                <a:buNone/>
              </a:pPr>
              <a:t>20</a:t>
            </a:fld>
            <a:endParaRPr kumimoji="0" lang="en-US" altLang="ja-JP" sz="1200" smtClean="0">
              <a:solidFill>
                <a:srgbClr val="000000"/>
              </a:solidFill>
              <a:latin typeface="Arial Unicode MS" pitchFamily="50" charset="-128"/>
              <a:ea typeface="Arial Unicode MS" pitchFamily="50" charset="-128"/>
            </a:endParaRPr>
          </a:p>
        </p:txBody>
      </p:sp>
      <p:sp>
        <p:nvSpPr>
          <p:cNvPr id="3" name="Rectangle 2"/>
          <p:cNvSpPr txBox="1">
            <a:spLocks noChangeArrowheads="1"/>
          </p:cNvSpPr>
          <p:nvPr/>
        </p:nvSpPr>
        <p:spPr bwMode="auto">
          <a:xfrm>
            <a:off x="0" y="467940"/>
            <a:ext cx="121920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kumimoji="1" sz="4400">
                <a:solidFill>
                  <a:schemeClr val="tx1"/>
                </a:solidFill>
                <a:latin typeface="+mj-lt"/>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eaLnBrk="0" fontAlgn="base" hangingPunct="0">
              <a:spcBef>
                <a:spcPct val="0"/>
              </a:spcBef>
              <a:spcAft>
                <a:spcPct val="0"/>
              </a:spcAft>
              <a:defRPr kumimoji="1" sz="4400">
                <a:solidFill>
                  <a:schemeClr val="tx1"/>
                </a:solidFill>
                <a:latin typeface="Arial" charset="0"/>
                <a:ea typeface="MS PGothic" pitchFamily="50" charset="-128"/>
              </a:defRPr>
            </a:lvl6pPr>
            <a:lvl7pPr marL="914400" algn="l" rtl="0" eaLnBrk="0" fontAlgn="base" hangingPunct="0">
              <a:spcBef>
                <a:spcPct val="0"/>
              </a:spcBef>
              <a:spcAft>
                <a:spcPct val="0"/>
              </a:spcAft>
              <a:defRPr kumimoji="1" sz="4400">
                <a:solidFill>
                  <a:schemeClr val="tx1"/>
                </a:solidFill>
                <a:latin typeface="Arial" charset="0"/>
                <a:ea typeface="MS PGothic" pitchFamily="50" charset="-128"/>
              </a:defRPr>
            </a:lvl7pPr>
            <a:lvl8pPr marL="1371600" algn="l" rtl="0" eaLnBrk="0" fontAlgn="base" hangingPunct="0">
              <a:spcBef>
                <a:spcPct val="0"/>
              </a:spcBef>
              <a:spcAft>
                <a:spcPct val="0"/>
              </a:spcAft>
              <a:defRPr kumimoji="1" sz="4400">
                <a:solidFill>
                  <a:schemeClr val="tx1"/>
                </a:solidFill>
                <a:latin typeface="Arial" charset="0"/>
                <a:ea typeface="MS PGothic" pitchFamily="50" charset="-128"/>
              </a:defRPr>
            </a:lvl8pPr>
            <a:lvl9pPr marL="1828800" algn="l" rtl="0" eaLnBrk="0" fontAlgn="base" hangingPunct="0">
              <a:spcBef>
                <a:spcPct val="0"/>
              </a:spcBef>
              <a:spcAft>
                <a:spcPct val="0"/>
              </a:spcAft>
              <a:defRPr kumimoji="1" sz="4400">
                <a:solidFill>
                  <a:schemeClr val="tx1"/>
                </a:solidFill>
                <a:latin typeface="Arial" charset="0"/>
                <a:ea typeface="MS PGothic" pitchFamily="50" charset="-128"/>
              </a:defRPr>
            </a:lvl9pPr>
          </a:lstStyle>
          <a:p>
            <a:pPr algn="ctr" eaLnBrk="1" hangingPunct="1">
              <a:lnSpc>
                <a:spcPts val="3000"/>
              </a:lnSpc>
              <a:defRPr/>
            </a:pPr>
            <a:r>
              <a:rPr lang="en-CA" altLang="ja-JP" sz="3200" b="1" kern="0" dirty="0" smtClean="0">
                <a:solidFill>
                  <a:srgbClr val="00007D"/>
                </a:solidFill>
                <a:latin typeface="Arial" panose="020B0604020202020204" pitchFamily="34" charset="0"/>
                <a:cs typeface="Arial" panose="020B0604020202020204" pitchFamily="34" charset="0"/>
              </a:rPr>
              <a:t>ARIB Activity  </a:t>
            </a:r>
            <a:r>
              <a:rPr lang="en-CA" altLang="ja-JP" sz="2800" b="1" kern="0" dirty="0" smtClean="0">
                <a:solidFill>
                  <a:srgbClr val="00007D"/>
                </a:solidFill>
                <a:latin typeface="Arial" panose="020B0604020202020204" pitchFamily="34" charset="0"/>
                <a:cs typeface="Arial" panose="020B0604020202020204" pitchFamily="34" charset="0"/>
              </a:rPr>
              <a:t>- Statistics -</a:t>
            </a:r>
          </a:p>
        </p:txBody>
      </p:sp>
      <p:sp>
        <p:nvSpPr>
          <p:cNvPr id="4" name="テキスト ボックス 3"/>
          <p:cNvSpPr txBox="1"/>
          <p:nvPr/>
        </p:nvSpPr>
        <p:spPr>
          <a:xfrm>
            <a:off x="1425892" y="1520770"/>
            <a:ext cx="9340216" cy="3600986"/>
          </a:xfrm>
          <a:prstGeom prst="rect">
            <a:avLst/>
          </a:prstGeom>
          <a:noFill/>
        </p:spPr>
        <p:txBody>
          <a:bodyPr wrap="square">
            <a:spAutoFit/>
          </a:bodyPr>
          <a:lstStyle/>
          <a:p>
            <a:pPr algn="l">
              <a:defRPr/>
            </a:pPr>
            <a:r>
              <a:rPr lang="en-US" altLang="ja-JP" sz="2400" u="sng"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(FY) </a:t>
            </a:r>
            <a:r>
              <a:rPr lang="en-US" altLang="ja-JP" sz="2400" u="sng"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2011		2012		2013		2014 </a:t>
            </a:r>
            <a:endParaRPr lang="en-US" altLang="ja-JP" sz="2400" u="sng"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l">
              <a:defRPr/>
            </a:pPr>
            <a:r>
              <a:rPr lang="en-US" altLang="ja-JP" sz="2400" b="1"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Member		  </a:t>
            </a:r>
            <a:r>
              <a:rPr lang="en-US" altLang="ja-JP" sz="24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232        	  219        	  212        	  204</a:t>
            </a:r>
            <a:endPar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l">
              <a:defRPr/>
            </a:pPr>
            <a: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Income</a:t>
            </a: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8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(100M\)</a:t>
            </a:r>
          </a:p>
          <a:p>
            <a:pPr algn="l">
              <a:defRPr/>
            </a:pP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member fee </a:t>
            </a:r>
            <a:r>
              <a:rPr lang="en-US" altLang="ja-JP" sz="24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2.6         	   2.6         	   2.4        	   2.4</a:t>
            </a:r>
            <a:endPar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l">
              <a:defRPr/>
            </a:pP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Business         </a:t>
            </a:r>
            <a:r>
              <a:rPr lang="en-US" altLang="ja-JP" sz="24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4.9         	   6.2        	   7.1        	   6.4</a:t>
            </a:r>
            <a:endPar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l">
              <a:defRPr/>
            </a:pP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consultation      </a:t>
            </a:r>
            <a:r>
              <a:rPr lang="en-US" altLang="ja-JP" sz="20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1.8            	    2.8            	    3.0          	    2.4</a:t>
            </a:r>
            <a:endPar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l">
              <a:defRPr/>
            </a:pP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others        </a:t>
            </a:r>
            <a:r>
              <a:rPr lang="en-US" altLang="ja-JP" sz="20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3.1            	    3.4            	    4.1          	    4.0</a:t>
            </a:r>
            <a:endPar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l">
              <a:defRPr/>
            </a:pPr>
            <a: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Standard</a:t>
            </a:r>
          </a:p>
          <a:p>
            <a:pPr algn="l">
              <a:defRPr/>
            </a:pP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0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0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STD                   	   151            	   152          	   155          	   159    </a:t>
            </a:r>
            <a:endPar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l">
              <a:defRPr/>
            </a:pP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0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0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TR                       </a:t>
            </a:r>
            <a:r>
              <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0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63           	     64            	     64           	     63</a:t>
            </a:r>
            <a:endPar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19800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3"/>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AAC714F7-F648-40CE-A678-6A945BC0D60B}" type="slidenum">
              <a:rPr kumimoji="0" lang="ja-JP" altLang="en-CA" sz="1200" smtClean="0">
                <a:solidFill>
                  <a:srgbClr val="000000"/>
                </a:solidFill>
                <a:latin typeface="Trebuchet MS" pitchFamily="34" charset="0"/>
                <a:ea typeface="Arial Unicode MS" pitchFamily="50" charset="-128"/>
              </a:rPr>
              <a:pPr algn="r" eaLnBrk="1" hangingPunct="1">
                <a:spcBef>
                  <a:spcPct val="0"/>
                </a:spcBef>
                <a:buClrTx/>
                <a:buSzTx/>
                <a:buFontTx/>
                <a:buNone/>
              </a:pPr>
              <a:t>21</a:t>
            </a:fld>
            <a:endParaRPr kumimoji="0" lang="en-CA" altLang="ja-JP" sz="1200" smtClean="0">
              <a:solidFill>
                <a:srgbClr val="000000"/>
              </a:solidFill>
              <a:latin typeface="Trebuchet MS" pitchFamily="34" charset="0"/>
              <a:ea typeface="Arial Unicode MS" pitchFamily="50" charset="-128"/>
            </a:endParaRPr>
          </a:p>
        </p:txBody>
      </p:sp>
      <p:sp>
        <p:nvSpPr>
          <p:cNvPr id="18435" name="Rectangle 2"/>
          <p:cNvSpPr>
            <a:spLocks noGrp="1" noChangeArrowheads="1"/>
          </p:cNvSpPr>
          <p:nvPr>
            <p:ph type="body" idx="4294967295"/>
          </p:nvPr>
        </p:nvSpPr>
        <p:spPr>
          <a:xfrm>
            <a:off x="1285215" y="812310"/>
            <a:ext cx="10121213" cy="5734050"/>
          </a:xfrm>
        </p:spPr>
        <p:txBody>
          <a:bodyPr/>
          <a:lstStyle/>
          <a:p>
            <a:pPr marL="354013" indent="-354013" eaLnBrk="1" hangingPunct="1">
              <a:lnSpc>
                <a:spcPts val="2800"/>
              </a:lnSpc>
              <a:buClr>
                <a:srgbClr val="00007D"/>
              </a:buClr>
              <a:buSzPct val="100000"/>
              <a:buFont typeface="Wingdings" panose="05000000000000000000" pitchFamily="2" charset="2"/>
              <a:buChar char="n"/>
              <a:defRPr/>
            </a:pPr>
            <a:r>
              <a:rPr lang="en-US" altLang="ja-JP" sz="2800" b="1" dirty="0" smtClean="0"/>
              <a:t>Mobile Communications</a:t>
            </a:r>
          </a:p>
          <a:p>
            <a:pPr marL="628650" lvl="1" indent="-447675" eaLnBrk="1" hangingPunct="1">
              <a:lnSpc>
                <a:spcPts val="2800"/>
              </a:lnSpc>
              <a:buClr>
                <a:srgbClr val="00007D"/>
              </a:buClr>
              <a:buSzPct val="90000"/>
              <a:buFont typeface="Wingdings" panose="05000000000000000000" pitchFamily="2" charset="2"/>
              <a:buChar char="p"/>
              <a:defRPr/>
            </a:pPr>
            <a:r>
              <a:rPr lang="en-US" altLang="ja-JP" sz="2400" b="1" dirty="0" smtClean="0"/>
              <a:t>International Mobile Telecommunication (IMT)</a:t>
            </a:r>
          </a:p>
          <a:p>
            <a:pPr marL="1028700" lvl="2" indent="-447675" eaLnBrk="1" hangingPunct="1">
              <a:buClr>
                <a:srgbClr val="00007D"/>
              </a:buClr>
              <a:buSzPct val="70000"/>
              <a:defRPr/>
            </a:pPr>
            <a:r>
              <a:rPr lang="en-US" altLang="ja-JP" sz="1600" dirty="0" smtClean="0">
                <a:latin typeface="+mj-lt"/>
                <a:cs typeface="Times New Roman" pitchFamily="18" charset="0"/>
              </a:rPr>
              <a:t>Total number of </a:t>
            </a:r>
            <a:r>
              <a:rPr lang="en-US" altLang="ja-JP" sz="1600" dirty="0" smtClean="0">
                <a:latin typeface="+mj-lt"/>
              </a:rPr>
              <a:t>Subscribers : 147.4</a:t>
            </a:r>
            <a:r>
              <a:rPr lang="ja-JP" altLang="en-US" sz="1600" dirty="0" smtClean="0">
                <a:latin typeface="+mj-lt"/>
              </a:rPr>
              <a:t> </a:t>
            </a:r>
            <a:r>
              <a:rPr lang="en-US" altLang="ja-JP" sz="1600" dirty="0" smtClean="0">
                <a:latin typeface="+mj-lt"/>
              </a:rPr>
              <a:t>million </a:t>
            </a:r>
            <a:r>
              <a:rPr lang="en-US" altLang="ja-JP" sz="1600" dirty="0" smtClean="0">
                <a:latin typeface="+mj-lt"/>
                <a:cs typeface="Times New Roman" pitchFamily="18" charset="0"/>
              </a:rPr>
              <a:t>(as of Dec. 2014)</a:t>
            </a:r>
            <a:br>
              <a:rPr lang="en-US" altLang="ja-JP" sz="1600" dirty="0" smtClean="0">
                <a:latin typeface="+mj-lt"/>
                <a:cs typeface="Times New Roman" pitchFamily="18" charset="0"/>
              </a:rPr>
            </a:br>
            <a:r>
              <a:rPr lang="en-US" altLang="ja-JP" sz="1600" dirty="0" smtClean="0">
                <a:latin typeface="+mj-lt"/>
                <a:cs typeface="Times New Roman" pitchFamily="18" charset="0"/>
              </a:rPr>
              <a:t>                                      3.9G </a:t>
            </a:r>
            <a:r>
              <a:rPr lang="en-US" altLang="ja-JP" sz="1600" dirty="0" smtClean="0">
                <a:latin typeface="+mj-lt"/>
              </a:rPr>
              <a:t>: </a:t>
            </a:r>
            <a:r>
              <a:rPr lang="ja-JP" altLang="en-US" sz="1600" dirty="0">
                <a:latin typeface="+mj-lt"/>
              </a:rPr>
              <a:t> </a:t>
            </a:r>
            <a:r>
              <a:rPr lang="en-US" altLang="ja-JP" sz="1600" dirty="0" smtClean="0">
                <a:latin typeface="+mj-lt"/>
              </a:rPr>
              <a:t>61.9 million </a:t>
            </a:r>
            <a:r>
              <a:rPr lang="en-US" altLang="ja-JP" sz="1600" dirty="0" smtClean="0">
                <a:latin typeface="+mj-lt"/>
                <a:cs typeface="Times New Roman" pitchFamily="18" charset="0"/>
              </a:rPr>
              <a:t>(as of Dec. 201</a:t>
            </a:r>
            <a:r>
              <a:rPr lang="en-US" altLang="ja-JP" sz="1600" dirty="0">
                <a:cs typeface="Times New Roman" pitchFamily="18" charset="0"/>
              </a:rPr>
              <a:t>4</a:t>
            </a:r>
            <a:r>
              <a:rPr lang="en-US" altLang="ja-JP" sz="1600" dirty="0" smtClean="0">
                <a:latin typeface="+mj-lt"/>
                <a:cs typeface="Times New Roman" pitchFamily="18" charset="0"/>
              </a:rPr>
              <a:t>)</a:t>
            </a:r>
            <a:endParaRPr lang="en-US" altLang="ja-JP" sz="1600" dirty="0" smtClean="0">
              <a:latin typeface="+mj-lt"/>
            </a:endParaRPr>
          </a:p>
          <a:p>
            <a:pPr marL="1028700" lvl="2" indent="-447675" eaLnBrk="1" hangingPunct="1">
              <a:buClr>
                <a:srgbClr val="00007D"/>
              </a:buClr>
              <a:buSzPct val="70000"/>
              <a:defRPr/>
            </a:pPr>
            <a:r>
              <a:rPr lang="en-US" altLang="ja-JP" sz="1600" dirty="0" smtClean="0">
                <a:latin typeface="+mj-lt"/>
              </a:rPr>
              <a:t>LTE Advanced(4G) launched on March 2015</a:t>
            </a:r>
          </a:p>
          <a:p>
            <a:pPr marL="1028700" lvl="2" indent="-447675" eaLnBrk="1" hangingPunct="1">
              <a:buClr>
                <a:srgbClr val="00007D"/>
              </a:buClr>
              <a:buSzPct val="70000"/>
              <a:defRPr/>
            </a:pPr>
            <a:r>
              <a:rPr lang="en-US" altLang="ja-JP" sz="1600" dirty="0"/>
              <a:t>2020 and beyond </a:t>
            </a:r>
            <a:r>
              <a:rPr lang="en-US" altLang="ja-JP" sz="1600" dirty="0" smtClean="0"/>
              <a:t>AdHoc</a:t>
            </a:r>
            <a:r>
              <a:rPr lang="ja-JP" altLang="en-US" sz="1600" dirty="0"/>
              <a:t> </a:t>
            </a:r>
            <a:r>
              <a:rPr lang="en-US" altLang="ja-JP" sz="1600" dirty="0" smtClean="0"/>
              <a:t>Group published White Paper</a:t>
            </a:r>
            <a:r>
              <a:rPr lang="ja-JP" altLang="en-US" sz="1600" dirty="0"/>
              <a:t> </a:t>
            </a:r>
            <a:r>
              <a:rPr lang="en-US" altLang="ja-JP" sz="1600" dirty="0" smtClean="0"/>
              <a:t>“Mobile </a:t>
            </a:r>
            <a:r>
              <a:rPr lang="en-US" altLang="ja-JP" sz="1600" dirty="0"/>
              <a:t>Communications Systems for 2020 and </a:t>
            </a:r>
            <a:r>
              <a:rPr lang="en-US" altLang="ja-JP" sz="1600" dirty="0" smtClean="0"/>
              <a:t>beyond” on 8 Oct. 2014</a:t>
            </a:r>
            <a:endParaRPr lang="en-US" altLang="ja-JP" sz="1600" dirty="0" smtClean="0">
              <a:latin typeface="+mj-lt"/>
            </a:endParaRPr>
          </a:p>
          <a:p>
            <a:pPr marL="1028700" lvl="2" indent="-447675" eaLnBrk="1" hangingPunct="1">
              <a:buClr>
                <a:srgbClr val="00007D"/>
              </a:buClr>
              <a:buSzPct val="70000"/>
              <a:defRPr/>
            </a:pPr>
            <a:r>
              <a:rPr lang="en-US" altLang="ja-JP" sz="1600" dirty="0" smtClean="0"/>
              <a:t>The </a:t>
            </a:r>
            <a:r>
              <a:rPr lang="en-US" altLang="ja-JP" sz="1600" dirty="0"/>
              <a:t>Fifth Generation  </a:t>
            </a:r>
            <a:r>
              <a:rPr lang="en-US" altLang="ja-JP" sz="1600" dirty="0" smtClean="0"/>
              <a:t>Mobile Communications Promotion Forum</a:t>
            </a:r>
            <a:r>
              <a:rPr lang="ja-JP" altLang="en-US" sz="1600" dirty="0"/>
              <a:t> </a:t>
            </a:r>
            <a:r>
              <a:rPr lang="en-US" altLang="ja-JP" sz="1600" dirty="0" smtClean="0"/>
              <a:t>(5GMF) was established on 30 Sep. 2014</a:t>
            </a:r>
            <a:br>
              <a:rPr lang="en-US" altLang="ja-JP" sz="1600" dirty="0" smtClean="0"/>
            </a:br>
            <a:r>
              <a:rPr lang="en-US" altLang="ja-JP" sz="1600" dirty="0" smtClean="0"/>
              <a:t>5GMF </a:t>
            </a:r>
            <a:r>
              <a:rPr lang="en-US" altLang="ja-JP" sz="1600" dirty="0"/>
              <a:t>and </a:t>
            </a:r>
            <a:r>
              <a:rPr lang="en-US" altLang="ja-JP" sz="1600" dirty="0" smtClean="0"/>
              <a:t>5G Forum (Korea) signed MoU on 6 April 2015</a:t>
            </a:r>
            <a:endParaRPr lang="en-US" altLang="ja-JP" sz="1600" dirty="0"/>
          </a:p>
          <a:p>
            <a:pPr marL="628650" lvl="1" indent="-447675" eaLnBrk="1" hangingPunct="1">
              <a:lnSpc>
                <a:spcPts val="2800"/>
              </a:lnSpc>
              <a:buClr>
                <a:srgbClr val="00007D"/>
              </a:buClr>
              <a:buSzPct val="90000"/>
              <a:buFont typeface="Wingdings" panose="05000000000000000000" pitchFamily="2" charset="2"/>
              <a:buChar char="p"/>
              <a:defRPr/>
            </a:pPr>
            <a:r>
              <a:rPr lang="en-US" altLang="ja-JP" sz="2400" b="1" dirty="0" smtClean="0"/>
              <a:t>Broadband Wireless Access (BWA)</a:t>
            </a:r>
          </a:p>
          <a:p>
            <a:pPr marL="1028700" lvl="2" indent="-447675" eaLnBrk="1" hangingPunct="1">
              <a:buClr>
                <a:srgbClr val="00007D"/>
              </a:buClr>
              <a:buSzPct val="70000"/>
              <a:defRPr/>
            </a:pPr>
            <a:r>
              <a:rPr lang="en-US" altLang="ja-JP" sz="1600" dirty="0" smtClean="0"/>
              <a:t>Mobile WiMAX (UQ Communications Inc.)  : 50MHz BW</a:t>
            </a:r>
            <a:br>
              <a:rPr lang="en-US" altLang="ja-JP" sz="1600" dirty="0" smtClean="0"/>
            </a:br>
            <a:r>
              <a:rPr lang="en-US" altLang="ja-JP" sz="1600" dirty="0"/>
              <a:t>7.2 million </a:t>
            </a:r>
            <a:r>
              <a:rPr lang="en-US" altLang="ja-JP" sz="1600" dirty="0" smtClean="0"/>
              <a:t>Subscribers (</a:t>
            </a:r>
            <a:r>
              <a:rPr lang="en-US" altLang="ja-JP" sz="1600" dirty="0"/>
              <a:t>as of </a:t>
            </a:r>
            <a:r>
              <a:rPr lang="en-US" altLang="ja-JP" sz="1600" dirty="0" smtClean="0"/>
              <a:t>Dec. 201</a:t>
            </a:r>
            <a:r>
              <a:rPr lang="en-US" altLang="ja-JP" sz="1600" dirty="0">
                <a:cs typeface="Times New Roman" pitchFamily="18" charset="0"/>
              </a:rPr>
              <a:t>4</a:t>
            </a:r>
            <a:r>
              <a:rPr lang="en-US" altLang="ja-JP" sz="1600" dirty="0" smtClean="0"/>
              <a:t>)</a:t>
            </a:r>
            <a:endParaRPr lang="en-US" altLang="ja-JP" sz="1600" dirty="0"/>
          </a:p>
          <a:p>
            <a:pPr marL="1028700" lvl="2" indent="-447675" eaLnBrk="1" hangingPunct="1">
              <a:buClr>
                <a:srgbClr val="00007D"/>
              </a:buClr>
              <a:buSzPct val="70000"/>
              <a:defRPr/>
            </a:pPr>
            <a:r>
              <a:rPr lang="en-US" altLang="ja-JP" sz="1600" dirty="0" smtClean="0"/>
              <a:t>Advanced XGP (Wireless City Planning) : 30MHz </a:t>
            </a:r>
            <a:r>
              <a:rPr lang="en-US" altLang="ja-JP" sz="1600" dirty="0"/>
              <a:t>BW</a:t>
            </a:r>
            <a:r>
              <a:rPr lang="en-US" altLang="ja-JP" sz="1600" dirty="0" smtClean="0"/>
              <a:t/>
            </a:r>
            <a:br>
              <a:rPr lang="en-US" altLang="ja-JP" sz="1600" dirty="0" smtClean="0"/>
            </a:br>
            <a:r>
              <a:rPr lang="en-US" altLang="ja-JP" sz="1600" dirty="0"/>
              <a:t>7.7 million </a:t>
            </a:r>
            <a:r>
              <a:rPr lang="en-US" altLang="ja-JP" sz="1600" dirty="0" smtClean="0"/>
              <a:t>Subscribers (</a:t>
            </a:r>
            <a:r>
              <a:rPr lang="en-US" altLang="ja-JP" sz="1600" dirty="0"/>
              <a:t>as of Dec. 201</a:t>
            </a:r>
            <a:r>
              <a:rPr lang="en-US" altLang="ja-JP" sz="1600" dirty="0">
                <a:cs typeface="Times New Roman" pitchFamily="18" charset="0"/>
              </a:rPr>
              <a:t>4</a:t>
            </a:r>
            <a:r>
              <a:rPr lang="en-US" altLang="ja-JP" sz="1600" dirty="0" smtClean="0"/>
              <a:t>)</a:t>
            </a:r>
            <a:endParaRPr lang="en-US" altLang="ja-JP" sz="1600" dirty="0"/>
          </a:p>
          <a:p>
            <a:pPr marL="1028700" lvl="2" indent="-447675" eaLnBrk="1" hangingPunct="1">
              <a:buClr>
                <a:srgbClr val="00007D"/>
              </a:buClr>
              <a:buSzPct val="70000"/>
              <a:defRPr/>
            </a:pPr>
            <a:r>
              <a:rPr lang="en-US" altLang="ja-JP" sz="1600" dirty="0" smtClean="0"/>
              <a:t>Fixed Wireless Access</a:t>
            </a:r>
            <a:r>
              <a:rPr lang="ja-JP" altLang="en-US" sz="1600" dirty="0" smtClean="0"/>
              <a:t>　： </a:t>
            </a:r>
            <a:r>
              <a:rPr lang="en-US" altLang="ja-JP" sz="1600" dirty="0" smtClean="0"/>
              <a:t>10MHz BW</a:t>
            </a:r>
            <a:br>
              <a:rPr lang="en-US" altLang="ja-JP" sz="1600" dirty="0" smtClean="0"/>
            </a:br>
            <a:r>
              <a:rPr lang="en-US" altLang="ja-JP" sz="1600" dirty="0" smtClean="0"/>
              <a:t>45 operators / 47 Region</a:t>
            </a:r>
            <a:r>
              <a:rPr lang="ja-JP" altLang="en-US" sz="1600" dirty="0" smtClean="0"/>
              <a:t> </a:t>
            </a:r>
            <a:r>
              <a:rPr lang="en-US" altLang="ja-JP" sz="1600" dirty="0" smtClean="0"/>
              <a:t>licensed</a:t>
            </a:r>
            <a:r>
              <a:rPr lang="ja-JP" altLang="en-US" sz="1600" dirty="0" smtClean="0"/>
              <a:t>　</a:t>
            </a:r>
            <a:r>
              <a:rPr lang="en-US" altLang="ja-JP" sz="1600" dirty="0"/>
              <a:t>(as of </a:t>
            </a:r>
            <a:r>
              <a:rPr lang="en-US" altLang="ja-JP" sz="1600" dirty="0" smtClean="0"/>
              <a:t>Feb. 2015)</a:t>
            </a:r>
          </a:p>
          <a:p>
            <a:pPr marL="628650" lvl="1" indent="-447675" eaLnBrk="1" hangingPunct="1">
              <a:buClr>
                <a:srgbClr val="00007D"/>
              </a:buClr>
              <a:buSzPct val="90000"/>
              <a:buFont typeface="Wingdings" panose="05000000000000000000" pitchFamily="2" charset="2"/>
              <a:buChar char="p"/>
              <a:defRPr/>
            </a:pPr>
            <a:r>
              <a:rPr lang="en-US" altLang="ja-JP" sz="2400" b="1" dirty="0">
                <a:ea typeface="ＭＳ Ｐゴシック" charset="-128"/>
              </a:rPr>
              <a:t>Integrated Transport Systems (ITS</a:t>
            </a:r>
            <a:r>
              <a:rPr lang="en-US" altLang="ja-JP" sz="2400" b="1" dirty="0" smtClean="0">
                <a:ea typeface="ＭＳ Ｐゴシック" charset="-128"/>
              </a:rPr>
              <a:t>)</a:t>
            </a:r>
          </a:p>
          <a:p>
            <a:pPr marL="1028700" lvl="2" indent="-447675" eaLnBrk="1" hangingPunct="1">
              <a:buClr>
                <a:srgbClr val="00007D"/>
              </a:buClr>
              <a:defRPr/>
            </a:pPr>
            <a:r>
              <a:rPr lang="en-US" altLang="ja-JP" sz="1600" dirty="0">
                <a:ea typeface="ＭＳ Ｐゴシック" charset="-128"/>
                <a:cs typeface="Arial" charset="0"/>
              </a:rPr>
              <a:t>700MHz band ITS services will be</a:t>
            </a:r>
            <a:r>
              <a:rPr lang="ja-JP" altLang="en-US" sz="1600" dirty="0">
                <a:ea typeface="ＭＳ Ｐゴシック" charset="-128"/>
                <a:cs typeface="Arial" charset="0"/>
              </a:rPr>
              <a:t> </a:t>
            </a:r>
            <a:r>
              <a:rPr lang="en-US" altLang="ja-JP" sz="1600" dirty="0">
                <a:ea typeface="ＭＳ Ｐゴシック" charset="-128"/>
                <a:cs typeface="Arial" charset="0"/>
              </a:rPr>
              <a:t>deployed in Japan within this year</a:t>
            </a:r>
          </a:p>
          <a:p>
            <a:pPr marL="1028700" lvl="2" indent="-447675" eaLnBrk="1" hangingPunct="1">
              <a:defRPr/>
            </a:pPr>
            <a:endParaRPr lang="en-US" altLang="ja-JP" sz="2000" b="1" dirty="0">
              <a:ea typeface="ＭＳ Ｐゴシック" charset="-128"/>
            </a:endParaRPr>
          </a:p>
          <a:p>
            <a:pPr marL="1028700" lvl="2" indent="-447675" eaLnBrk="1" hangingPunct="1">
              <a:buSzPct val="70000"/>
              <a:defRPr/>
            </a:pPr>
            <a:endParaRPr lang="en-US" altLang="ja-JP" sz="1600" dirty="0" smtClean="0">
              <a:solidFill>
                <a:srgbClr val="FF0000"/>
              </a:solidFill>
            </a:endParaRPr>
          </a:p>
        </p:txBody>
      </p:sp>
      <p:sp>
        <p:nvSpPr>
          <p:cNvPr id="28676" name="Rectangle 3"/>
          <p:cNvSpPr>
            <a:spLocks noGrp="1" noChangeArrowheads="1"/>
          </p:cNvSpPr>
          <p:nvPr>
            <p:ph type="title" idx="4294967295"/>
          </p:nvPr>
        </p:nvSpPr>
        <p:spPr>
          <a:xfrm>
            <a:off x="0" y="280498"/>
            <a:ext cx="12192000" cy="460375"/>
          </a:xfrm>
        </p:spPr>
        <p:txBody>
          <a:bodyPr>
            <a:noAutofit/>
          </a:bodyPr>
          <a:lstStyle/>
          <a:p>
            <a:pPr algn="ctr" eaLnBrk="1" hangingPunct="1"/>
            <a:r>
              <a:rPr lang="en-CA" altLang="ja-JP" sz="3200" b="1" dirty="0" smtClean="0">
                <a:solidFill>
                  <a:srgbClr val="00007D"/>
                </a:solidFill>
                <a:latin typeface="Arial" panose="020B0604020202020204" pitchFamily="34" charset="0"/>
                <a:ea typeface="ＭＳ Ｐゴシック" charset="-128"/>
                <a:cs typeface="Arial" panose="020B0604020202020204" pitchFamily="34" charset="0"/>
              </a:rPr>
              <a:t>Current Activities (Telecommunications)  (1/</a:t>
            </a:r>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2</a:t>
            </a:r>
            <a:r>
              <a:rPr lang="en-CA" altLang="ja-JP" sz="3200" b="1" dirty="0" smtClean="0">
                <a:solidFill>
                  <a:srgbClr val="00007D"/>
                </a:solidFill>
                <a:latin typeface="Arial" panose="020B0604020202020204" pitchFamily="34" charset="0"/>
                <a:ea typeface="ＭＳ Ｐゴシック" charset="-128"/>
                <a:cs typeface="Arial" panose="020B0604020202020204" pitchFamily="34" charset="0"/>
              </a:rPr>
              <a:t>)</a:t>
            </a:r>
          </a:p>
        </p:txBody>
      </p:sp>
    </p:spTree>
    <p:extLst>
      <p:ext uri="{BB962C8B-B14F-4D97-AF65-F5344CB8AC3E}">
        <p14:creationId xmlns:p14="http://schemas.microsoft.com/office/powerpoint/2010/main" val="3340297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FC1E7F7F-549B-4783-8CA8-3BA849339BB2}" type="slidenum">
              <a:rPr kumimoji="0" lang="en-US" altLang="ja-JP" sz="1200" smtClean="0">
                <a:solidFill>
                  <a:srgbClr val="000000"/>
                </a:solidFill>
                <a:latin typeface="Arial Unicode MS" pitchFamily="50" charset="-128"/>
                <a:ea typeface="Arial Unicode MS" pitchFamily="50" charset="-128"/>
              </a:rPr>
              <a:pPr algn="r" eaLnBrk="1" hangingPunct="1">
                <a:spcBef>
                  <a:spcPct val="0"/>
                </a:spcBef>
                <a:buClrTx/>
                <a:buSzTx/>
                <a:buFontTx/>
                <a:buNone/>
              </a:pPr>
              <a:t>22</a:t>
            </a:fld>
            <a:endParaRPr kumimoji="0" lang="en-US" altLang="ja-JP" sz="1200" smtClean="0">
              <a:solidFill>
                <a:srgbClr val="000000"/>
              </a:solidFill>
              <a:latin typeface="Arial Unicode MS" pitchFamily="50" charset="-128"/>
              <a:ea typeface="Arial Unicode MS" pitchFamily="50" charset="-128"/>
            </a:endParaRPr>
          </a:p>
        </p:txBody>
      </p:sp>
      <p:sp>
        <p:nvSpPr>
          <p:cNvPr id="4" name="Rectangle 3"/>
          <p:cNvSpPr txBox="1">
            <a:spLocks noChangeArrowheads="1"/>
          </p:cNvSpPr>
          <p:nvPr/>
        </p:nvSpPr>
        <p:spPr bwMode="auto">
          <a:xfrm>
            <a:off x="0" y="326535"/>
            <a:ext cx="1219200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MS PGothic" pitchFamily="50" charset="-128"/>
              </a:defRPr>
            </a:lvl2pPr>
            <a:lvl3pPr algn="l" rtl="0" eaLnBrk="0" fontAlgn="base" hangingPunct="0">
              <a:spcBef>
                <a:spcPct val="0"/>
              </a:spcBef>
              <a:spcAft>
                <a:spcPct val="0"/>
              </a:spcAft>
              <a:defRPr kumimoji="1" sz="4400">
                <a:solidFill>
                  <a:schemeClr val="tx1"/>
                </a:solidFill>
                <a:latin typeface="Arial" charset="0"/>
                <a:ea typeface="MS PGothic" pitchFamily="50" charset="-128"/>
              </a:defRPr>
            </a:lvl3pPr>
            <a:lvl4pPr algn="l" rtl="0" eaLnBrk="0" fontAlgn="base" hangingPunct="0">
              <a:spcBef>
                <a:spcPct val="0"/>
              </a:spcBef>
              <a:spcAft>
                <a:spcPct val="0"/>
              </a:spcAft>
              <a:defRPr kumimoji="1" sz="4400">
                <a:solidFill>
                  <a:schemeClr val="tx1"/>
                </a:solidFill>
                <a:latin typeface="Arial" charset="0"/>
                <a:ea typeface="MS PGothic" pitchFamily="50" charset="-128"/>
              </a:defRPr>
            </a:lvl4pPr>
            <a:lvl5pPr algn="l" rtl="0" eaLnBrk="0" fontAlgn="base" hangingPunct="0">
              <a:spcBef>
                <a:spcPct val="0"/>
              </a:spcBef>
              <a:spcAft>
                <a:spcPct val="0"/>
              </a:spcAft>
              <a:defRPr kumimoji="1" sz="4400">
                <a:solidFill>
                  <a:schemeClr val="tx1"/>
                </a:solidFill>
                <a:latin typeface="Arial" charset="0"/>
                <a:ea typeface="MS PGothic" pitchFamily="50" charset="-128"/>
              </a:defRPr>
            </a:lvl5pPr>
            <a:lvl6pPr marL="457200" algn="l" rtl="0" eaLnBrk="0" fontAlgn="base" hangingPunct="0">
              <a:spcBef>
                <a:spcPct val="0"/>
              </a:spcBef>
              <a:spcAft>
                <a:spcPct val="0"/>
              </a:spcAft>
              <a:defRPr kumimoji="1" sz="4400">
                <a:solidFill>
                  <a:schemeClr val="tx1"/>
                </a:solidFill>
                <a:latin typeface="Arial" charset="0"/>
                <a:ea typeface="MS PGothic" pitchFamily="50" charset="-128"/>
              </a:defRPr>
            </a:lvl6pPr>
            <a:lvl7pPr marL="914400" algn="l" rtl="0" eaLnBrk="0" fontAlgn="base" hangingPunct="0">
              <a:spcBef>
                <a:spcPct val="0"/>
              </a:spcBef>
              <a:spcAft>
                <a:spcPct val="0"/>
              </a:spcAft>
              <a:defRPr kumimoji="1" sz="4400">
                <a:solidFill>
                  <a:schemeClr val="tx1"/>
                </a:solidFill>
                <a:latin typeface="Arial" charset="0"/>
                <a:ea typeface="MS PGothic" pitchFamily="50" charset="-128"/>
              </a:defRPr>
            </a:lvl7pPr>
            <a:lvl8pPr marL="1371600" algn="l" rtl="0" eaLnBrk="0" fontAlgn="base" hangingPunct="0">
              <a:spcBef>
                <a:spcPct val="0"/>
              </a:spcBef>
              <a:spcAft>
                <a:spcPct val="0"/>
              </a:spcAft>
              <a:defRPr kumimoji="1" sz="4400">
                <a:solidFill>
                  <a:schemeClr val="tx1"/>
                </a:solidFill>
                <a:latin typeface="Arial" charset="0"/>
                <a:ea typeface="MS PGothic" pitchFamily="50" charset="-128"/>
              </a:defRPr>
            </a:lvl8pPr>
            <a:lvl9pPr marL="1828800" algn="l" rtl="0" eaLnBrk="0" fontAlgn="base" hangingPunct="0">
              <a:spcBef>
                <a:spcPct val="0"/>
              </a:spcBef>
              <a:spcAft>
                <a:spcPct val="0"/>
              </a:spcAft>
              <a:defRPr kumimoji="1" sz="4400">
                <a:solidFill>
                  <a:schemeClr val="tx1"/>
                </a:solidFill>
                <a:latin typeface="Arial" charset="0"/>
                <a:ea typeface="MS PGothic" pitchFamily="50" charset="-128"/>
              </a:defRPr>
            </a:lvl9pPr>
          </a:lstStyle>
          <a:p>
            <a:pPr algn="ctr" eaLnBrk="1" hangingPunct="1">
              <a:defRPr/>
            </a:pPr>
            <a:r>
              <a:rPr lang="en-CA" altLang="ja-JP" sz="3200" b="1" kern="0" dirty="0" smtClean="0">
                <a:solidFill>
                  <a:srgbClr val="00007D"/>
                </a:solidFill>
                <a:latin typeface="Arial" panose="020B0604020202020204" pitchFamily="34" charset="0"/>
                <a:cs typeface="Arial" panose="020B0604020202020204" pitchFamily="34" charset="0"/>
              </a:rPr>
              <a:t>Current Activities (Telecommunications)  (</a:t>
            </a:r>
            <a:r>
              <a:rPr lang="en-US" altLang="ja-JP" sz="3200" b="1" kern="0" dirty="0" smtClean="0">
                <a:solidFill>
                  <a:srgbClr val="00007D"/>
                </a:solidFill>
                <a:latin typeface="Arial" panose="020B0604020202020204" pitchFamily="34" charset="0"/>
                <a:cs typeface="Arial" panose="020B0604020202020204" pitchFamily="34" charset="0"/>
              </a:rPr>
              <a:t>2</a:t>
            </a:r>
            <a:r>
              <a:rPr lang="en-CA" altLang="ja-JP" sz="3200" b="1" kern="0" dirty="0" smtClean="0">
                <a:solidFill>
                  <a:srgbClr val="00007D"/>
                </a:solidFill>
                <a:latin typeface="Arial" panose="020B0604020202020204" pitchFamily="34" charset="0"/>
                <a:cs typeface="Arial" panose="020B0604020202020204" pitchFamily="34" charset="0"/>
              </a:rPr>
              <a:t>/</a:t>
            </a:r>
            <a:r>
              <a:rPr lang="en-US" altLang="ja-JP" sz="3200" b="1" kern="0" dirty="0" smtClean="0">
                <a:solidFill>
                  <a:srgbClr val="00007D"/>
                </a:solidFill>
                <a:latin typeface="Arial" panose="020B0604020202020204" pitchFamily="34" charset="0"/>
                <a:cs typeface="Arial" panose="020B0604020202020204" pitchFamily="34" charset="0"/>
              </a:rPr>
              <a:t>2</a:t>
            </a:r>
            <a:r>
              <a:rPr lang="en-CA" altLang="ja-JP" sz="3200" b="1" kern="0" dirty="0" smtClean="0">
                <a:solidFill>
                  <a:srgbClr val="00007D"/>
                </a:solidFill>
                <a:latin typeface="Arial" panose="020B0604020202020204" pitchFamily="34" charset="0"/>
                <a:cs typeface="Arial" panose="020B0604020202020204" pitchFamily="34" charset="0"/>
              </a:rPr>
              <a:t>)</a:t>
            </a:r>
          </a:p>
        </p:txBody>
      </p:sp>
      <p:sp>
        <p:nvSpPr>
          <p:cNvPr id="5" name="Rectangle 2"/>
          <p:cNvSpPr txBox="1">
            <a:spLocks noChangeArrowheads="1"/>
          </p:cNvSpPr>
          <p:nvPr/>
        </p:nvSpPr>
        <p:spPr bwMode="auto">
          <a:xfrm>
            <a:off x="1177290" y="1048359"/>
            <a:ext cx="9993473" cy="544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342900" indent="-34290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marL="361950" lvl="1" indent="-361950" eaLnBrk="1" hangingPunct="1">
              <a:lnSpc>
                <a:spcPct val="80000"/>
              </a:lnSpc>
              <a:buClr>
                <a:srgbClr val="00007D"/>
              </a:buClr>
              <a:buSzPct val="90000"/>
              <a:buFont typeface="Wingdings" pitchFamily="2" charset="2"/>
              <a:buChar char="n"/>
              <a:defRPr/>
            </a:pPr>
            <a:r>
              <a:rPr lang="en-US" altLang="ja-JP" b="1" dirty="0" smtClean="0"/>
              <a:t>Wireless </a:t>
            </a:r>
            <a:r>
              <a:rPr lang="en-US" altLang="ja-JP" b="1" dirty="0"/>
              <a:t>Communications </a:t>
            </a:r>
            <a:r>
              <a:rPr lang="en-US" altLang="ja-JP" b="1" dirty="0" smtClean="0"/>
              <a:t>for </a:t>
            </a:r>
            <a:r>
              <a:rPr lang="en-US" altLang="ja-JP" b="1" dirty="0"/>
              <a:t>public </a:t>
            </a:r>
            <a:r>
              <a:rPr lang="en-US" altLang="ja-JP" b="1" dirty="0" smtClean="0"/>
              <a:t>use</a:t>
            </a:r>
            <a:endParaRPr lang="en-US" altLang="ja-JP" sz="2000" b="1" dirty="0"/>
          </a:p>
          <a:p>
            <a:pPr marL="800100" lvl="3" indent="-342900" eaLnBrk="1" hangingPunct="1">
              <a:buClr>
                <a:srgbClr val="00007D"/>
              </a:buClr>
              <a:defRPr/>
            </a:pPr>
            <a:r>
              <a:rPr lang="en-US" altLang="ja-JP" dirty="0" smtClean="0"/>
              <a:t>ARIB STD T-103 was developed in March 2011.</a:t>
            </a:r>
          </a:p>
          <a:p>
            <a:pPr marL="800100" lvl="3" indent="-342900" eaLnBrk="1" hangingPunct="1">
              <a:buClr>
                <a:srgbClr val="00007D"/>
              </a:buClr>
              <a:defRPr/>
            </a:pPr>
            <a:r>
              <a:rPr lang="en-US" altLang="ja-JP" dirty="0" smtClean="0"/>
              <a:t>Study field is enlarged to cover system for critical communication.</a:t>
            </a:r>
          </a:p>
          <a:p>
            <a:pPr marL="800100" lvl="3" indent="-342900" eaLnBrk="1" hangingPunct="1">
              <a:buClr>
                <a:srgbClr val="00007D"/>
              </a:buClr>
              <a:defRPr/>
            </a:pPr>
            <a:endParaRPr lang="en-US" altLang="ja-JP" dirty="0" smtClean="0"/>
          </a:p>
          <a:p>
            <a:pPr marL="361950" lvl="2" indent="-361950" eaLnBrk="1" hangingPunct="1">
              <a:buClr>
                <a:srgbClr val="00007D"/>
              </a:buClr>
              <a:buSzPct val="90000"/>
              <a:defRPr/>
            </a:pPr>
            <a:r>
              <a:rPr lang="en-US" altLang="ja-JP" sz="2800" b="1" dirty="0" smtClean="0">
                <a:solidFill>
                  <a:srgbClr val="000000"/>
                </a:solidFill>
              </a:rPr>
              <a:t>Wireless</a:t>
            </a:r>
            <a:r>
              <a:rPr lang="ja-JP" altLang="en-US" sz="2800" b="1" dirty="0" smtClean="0">
                <a:solidFill>
                  <a:srgbClr val="000000"/>
                </a:solidFill>
              </a:rPr>
              <a:t> </a:t>
            </a:r>
            <a:r>
              <a:rPr lang="en-US" altLang="ja-JP" sz="2800" b="1" dirty="0" smtClean="0">
                <a:solidFill>
                  <a:srgbClr val="000000"/>
                </a:solidFill>
              </a:rPr>
              <a:t>LAN System</a:t>
            </a:r>
          </a:p>
          <a:p>
            <a:pPr marL="714375" lvl="1" indent="-268288" eaLnBrk="1" hangingPunct="1">
              <a:buClr>
                <a:srgbClr val="00007D"/>
              </a:buClr>
              <a:defRPr/>
            </a:pPr>
            <a:r>
              <a:rPr lang="en-US" altLang="ja-JP" sz="2000" dirty="0" smtClean="0"/>
              <a:t>R&amp;D on </a:t>
            </a:r>
            <a:r>
              <a:rPr lang="en-US" altLang="ja-JP" sz="2000" dirty="0"/>
              <a:t>interference </a:t>
            </a:r>
            <a:r>
              <a:rPr lang="en-US" altLang="ja-JP" sz="2000" dirty="0" smtClean="0"/>
              <a:t>issues to adjacent channel in </a:t>
            </a:r>
            <a:r>
              <a:rPr lang="en-US" altLang="ja-JP" sz="2000" dirty="0"/>
              <a:t>5GHz </a:t>
            </a:r>
            <a:r>
              <a:rPr lang="en-US" altLang="ja-JP" sz="2000" dirty="0" smtClean="0"/>
              <a:t>band</a:t>
            </a:r>
          </a:p>
          <a:p>
            <a:pPr marL="714375" lvl="1" indent="-268288" eaLnBrk="1" hangingPunct="1">
              <a:buClr>
                <a:srgbClr val="00007D"/>
              </a:buClr>
              <a:defRPr/>
            </a:pPr>
            <a:endParaRPr lang="en-US" altLang="ja-JP" sz="2000" dirty="0"/>
          </a:p>
          <a:p>
            <a:pPr lvl="1" eaLnBrk="1" hangingPunct="1">
              <a:lnSpc>
                <a:spcPct val="80000"/>
              </a:lnSpc>
              <a:buClr>
                <a:srgbClr val="00007D"/>
              </a:buClr>
              <a:buSzPct val="90000"/>
              <a:buFont typeface="Wingdings" pitchFamily="2" charset="2"/>
              <a:buChar char="n"/>
              <a:defRPr/>
            </a:pPr>
            <a:r>
              <a:rPr lang="en-US" altLang="ja-JP" b="1" dirty="0" smtClean="0">
                <a:solidFill>
                  <a:srgbClr val="000000"/>
                </a:solidFill>
              </a:rPr>
              <a:t>WPT </a:t>
            </a:r>
            <a:r>
              <a:rPr lang="en-US" altLang="ja-JP" b="1" dirty="0">
                <a:solidFill>
                  <a:srgbClr val="000000"/>
                </a:solidFill>
              </a:rPr>
              <a:t>(Wireless Power Transmission/Transfer)</a:t>
            </a:r>
          </a:p>
          <a:p>
            <a:pPr marL="714375" lvl="1" indent="-352425" eaLnBrk="1" hangingPunct="1">
              <a:buClr>
                <a:srgbClr val="00007D"/>
              </a:buClr>
              <a:defRPr/>
            </a:pPr>
            <a:r>
              <a:rPr lang="en-US" altLang="ja-JP" sz="2000" dirty="0"/>
              <a:t>Completed drafting CJK WPT</a:t>
            </a:r>
            <a:r>
              <a:rPr lang="ja-JP" altLang="en-US" sz="2000" dirty="0"/>
              <a:t> </a:t>
            </a:r>
            <a:r>
              <a:rPr lang="en-US" altLang="ja-JP" sz="2000" dirty="0"/>
              <a:t>Technical Report 3</a:t>
            </a:r>
          </a:p>
          <a:p>
            <a:pPr marL="714375" lvl="1" indent="-352425" eaLnBrk="1" hangingPunct="1">
              <a:buClr>
                <a:srgbClr val="00007D"/>
              </a:buClr>
              <a:defRPr/>
            </a:pPr>
            <a:r>
              <a:rPr lang="en-US" altLang="ja-JP" sz="2000" dirty="0" smtClean="0"/>
              <a:t>Broadband Wireless Forum</a:t>
            </a:r>
            <a:r>
              <a:rPr lang="ja-JP" altLang="en-US" sz="2000" dirty="0" smtClean="0"/>
              <a:t>（</a:t>
            </a:r>
            <a:r>
              <a:rPr lang="en-US" altLang="ja-JP" sz="2000" dirty="0" smtClean="0"/>
              <a:t>BWF) is drafting </a:t>
            </a:r>
            <a:r>
              <a:rPr lang="en-US" altLang="ja-JP" sz="2000" dirty="0"/>
              <a:t>ARIB Standards on WPT technologies</a:t>
            </a:r>
          </a:p>
          <a:p>
            <a:pPr marL="714375" indent="-714375" eaLnBrk="1" hangingPunct="1">
              <a:buClr>
                <a:srgbClr val="9999CC"/>
              </a:buClr>
              <a:defRPr/>
            </a:pPr>
            <a:endParaRPr lang="en-US" altLang="ja-JP" sz="2400" dirty="0" smtClean="0">
              <a:solidFill>
                <a:srgbClr val="FF0000"/>
              </a:solidFill>
            </a:endParaRPr>
          </a:p>
          <a:p>
            <a:pPr marL="714375" lvl="1" indent="-352425" eaLnBrk="1" hangingPunct="1">
              <a:buClr>
                <a:srgbClr val="9999CC"/>
              </a:buClr>
              <a:defRPr/>
            </a:pPr>
            <a:endParaRPr lang="en-US" altLang="ja-JP" sz="2000" dirty="0" smtClean="0">
              <a:solidFill>
                <a:srgbClr val="000000"/>
              </a:solidFill>
            </a:endParaRPr>
          </a:p>
          <a:p>
            <a:pPr marL="542925" lvl="1" indent="-180975" eaLnBrk="1" hangingPunct="1">
              <a:lnSpc>
                <a:spcPct val="80000"/>
              </a:lnSpc>
              <a:buClr>
                <a:srgbClr val="9999CC"/>
              </a:buClr>
              <a:defRPr/>
            </a:pPr>
            <a:endParaRPr lang="en-US" altLang="ja-JP" b="1" dirty="0" smtClean="0">
              <a:solidFill>
                <a:srgbClr val="000000"/>
              </a:solidFill>
            </a:endParaRPr>
          </a:p>
          <a:p>
            <a:pPr marL="714375" indent="-352425" eaLnBrk="1" hangingPunct="1">
              <a:lnSpc>
                <a:spcPct val="80000"/>
              </a:lnSpc>
              <a:buClr>
                <a:srgbClr val="00007D"/>
              </a:buClr>
              <a:buSzPct val="80000"/>
              <a:defRPr/>
            </a:pPr>
            <a:endParaRPr lang="en-US" altLang="ja-JP" sz="2800" b="1" dirty="0" smtClean="0">
              <a:solidFill>
                <a:srgbClr val="000000"/>
              </a:solidFill>
            </a:endParaRPr>
          </a:p>
        </p:txBody>
      </p:sp>
    </p:spTree>
    <p:extLst>
      <p:ext uri="{BB962C8B-B14F-4D97-AF65-F5344CB8AC3E}">
        <p14:creationId xmlns:p14="http://schemas.microsoft.com/office/powerpoint/2010/main" val="1788710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 3"/>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440469E0-97BD-4EE0-8207-7CA2B32EDE4B}" type="slidenum">
              <a:rPr kumimoji="0" lang="ja-JP" altLang="en-CA" sz="1200" smtClean="0">
                <a:latin typeface="Trebuchet MS" pitchFamily="34" charset="0"/>
                <a:ea typeface="Arial Unicode MS" pitchFamily="50" charset="-128"/>
              </a:rPr>
              <a:pPr algn="r" eaLnBrk="1" hangingPunct="1">
                <a:spcBef>
                  <a:spcPct val="0"/>
                </a:spcBef>
                <a:buClrTx/>
                <a:buSzTx/>
                <a:buFontTx/>
                <a:buNone/>
              </a:pPr>
              <a:t>23</a:t>
            </a:fld>
            <a:endParaRPr kumimoji="0" lang="en-CA" altLang="ja-JP" sz="1200" smtClean="0">
              <a:latin typeface="Trebuchet MS" pitchFamily="34" charset="0"/>
              <a:ea typeface="Arial Unicode MS" pitchFamily="50" charset="-128"/>
            </a:endParaRPr>
          </a:p>
        </p:txBody>
      </p:sp>
      <p:sp>
        <p:nvSpPr>
          <p:cNvPr id="23555" name="Rectangle 2"/>
          <p:cNvSpPr>
            <a:spLocks noGrp="1" noChangeArrowheads="1"/>
          </p:cNvSpPr>
          <p:nvPr>
            <p:ph type="body" idx="4294967295"/>
          </p:nvPr>
        </p:nvSpPr>
        <p:spPr>
          <a:xfrm>
            <a:off x="1492250" y="1227745"/>
            <a:ext cx="9141185" cy="5175250"/>
          </a:xfrm>
        </p:spPr>
        <p:txBody>
          <a:bodyPr/>
          <a:lstStyle/>
          <a:p>
            <a:pPr eaLnBrk="1" hangingPunct="1">
              <a:lnSpc>
                <a:spcPct val="80000"/>
              </a:lnSpc>
              <a:buClr>
                <a:srgbClr val="00007D"/>
              </a:buClr>
              <a:buSzPct val="90000"/>
              <a:buFont typeface="Wingdings" panose="05000000000000000000" pitchFamily="2" charset="2"/>
              <a:buChar char="n"/>
              <a:defRPr/>
            </a:pPr>
            <a:r>
              <a:rPr lang="en-US" altLang="ja-JP" sz="2800" b="1" dirty="0" smtClean="0"/>
              <a:t>UHDTV (4K/8K)</a:t>
            </a:r>
          </a:p>
          <a:p>
            <a:pPr lvl="1" eaLnBrk="1" hangingPunct="1">
              <a:lnSpc>
                <a:spcPct val="80000"/>
              </a:lnSpc>
              <a:buClr>
                <a:srgbClr val="00007D"/>
              </a:buClr>
              <a:buFont typeface="Wingdings" panose="05000000000000000000" pitchFamily="2" charset="2"/>
              <a:buChar char="p"/>
              <a:defRPr/>
            </a:pPr>
            <a:r>
              <a:rPr lang="en-US" altLang="ja-JP" sz="2400" b="1" dirty="0" smtClean="0"/>
              <a:t>Broadcasting</a:t>
            </a:r>
            <a:endParaRPr lang="en-US" altLang="ja-JP" sz="1800" dirty="0" smtClean="0"/>
          </a:p>
          <a:p>
            <a:pPr lvl="2" eaLnBrk="1" hangingPunct="1">
              <a:buClr>
                <a:srgbClr val="00007D"/>
              </a:buClr>
              <a:defRPr/>
            </a:pPr>
            <a:r>
              <a:rPr lang="en-US" altLang="ja-JP" sz="2000" dirty="0" smtClean="0"/>
              <a:t>Road Map</a:t>
            </a:r>
          </a:p>
          <a:p>
            <a:pPr marL="1371600" lvl="3" indent="0" eaLnBrk="1" hangingPunct="1">
              <a:buClr>
                <a:srgbClr val="00007D"/>
              </a:buClr>
              <a:buFont typeface="Wingdings" pitchFamily="2" charset="2"/>
              <a:buNone/>
              <a:defRPr/>
            </a:pPr>
            <a:r>
              <a:rPr lang="en-US" altLang="ja-JP" sz="1800" dirty="0" smtClean="0"/>
              <a:t>2014 : Test broadcast (4K)</a:t>
            </a:r>
            <a:br>
              <a:rPr lang="en-US" altLang="ja-JP" sz="1800" dirty="0" smtClean="0"/>
            </a:br>
            <a:r>
              <a:rPr lang="en-US" altLang="ja-JP" sz="1800" dirty="0" smtClean="0"/>
              <a:t>2015 : Practical broadcast (4K)</a:t>
            </a:r>
          </a:p>
          <a:p>
            <a:pPr marL="1371600" lvl="3" indent="0" eaLnBrk="1" hangingPunct="1">
              <a:buClr>
                <a:srgbClr val="00007D"/>
              </a:buClr>
              <a:buFont typeface="Wingdings" pitchFamily="2" charset="2"/>
              <a:buNone/>
              <a:defRPr/>
            </a:pPr>
            <a:r>
              <a:rPr lang="en-US" altLang="ja-JP" sz="1800" dirty="0" smtClean="0"/>
              <a:t>2016 : Test broadcast (8K)</a:t>
            </a:r>
          </a:p>
          <a:p>
            <a:pPr marL="1371600" lvl="3" indent="0" eaLnBrk="1" hangingPunct="1">
              <a:buClr>
                <a:srgbClr val="00007D"/>
              </a:buClr>
              <a:buFont typeface="Wingdings" pitchFamily="2" charset="2"/>
              <a:buNone/>
              <a:defRPr/>
            </a:pPr>
            <a:r>
              <a:rPr lang="en-US" altLang="ja-JP" sz="1800" dirty="0" smtClean="0"/>
              <a:t>2018 : Practical broadcast (4K/8K)</a:t>
            </a:r>
          </a:p>
          <a:p>
            <a:pPr marL="1371600" lvl="3" indent="0" eaLnBrk="1" hangingPunct="1">
              <a:buClr>
                <a:srgbClr val="00007D"/>
              </a:buClr>
              <a:buFont typeface="Wingdings" pitchFamily="2" charset="2"/>
              <a:buNone/>
              <a:defRPr/>
            </a:pPr>
            <a:endParaRPr lang="en-US" altLang="ja-JP" sz="1800" dirty="0" smtClean="0"/>
          </a:p>
          <a:p>
            <a:pPr lvl="1" eaLnBrk="1" hangingPunct="1">
              <a:buClr>
                <a:srgbClr val="00007D"/>
              </a:buClr>
              <a:buFont typeface="Wingdings" panose="05000000000000000000" pitchFamily="2" charset="2"/>
              <a:buChar char="p"/>
              <a:defRPr/>
            </a:pPr>
            <a:r>
              <a:rPr lang="en-US" altLang="ja-JP" sz="2400" b="1" dirty="0" smtClean="0"/>
              <a:t>Standard</a:t>
            </a:r>
          </a:p>
          <a:p>
            <a:pPr lvl="2" eaLnBrk="1" hangingPunct="1">
              <a:buClr>
                <a:srgbClr val="00007D"/>
              </a:buClr>
              <a:defRPr/>
            </a:pPr>
            <a:r>
              <a:rPr lang="en-US" altLang="ja-JP" sz="1800" dirty="0" smtClean="0"/>
              <a:t>Program Production Video:	ARIB STD-B56 (Ver.1.1 : Mar. 2014)</a:t>
            </a:r>
            <a:br>
              <a:rPr lang="en-US" altLang="ja-JP" sz="1800" dirty="0" smtClean="0"/>
            </a:br>
            <a:r>
              <a:rPr lang="en-US" altLang="ja-JP" sz="1800" dirty="0" smtClean="0"/>
              <a:t>		     </a:t>
            </a:r>
            <a:r>
              <a:rPr lang="ja-JP" altLang="en-US" sz="1800" dirty="0"/>
              <a:t> </a:t>
            </a:r>
            <a:r>
              <a:rPr lang="en-US" altLang="ja-JP" sz="1800" dirty="0" smtClean="0"/>
              <a:t>Audio: 	ARIB STD-B59 (Ver.1.0 : Mar. 2014)</a:t>
            </a:r>
            <a:br>
              <a:rPr lang="en-US" altLang="ja-JP" sz="1800" dirty="0" smtClean="0"/>
            </a:br>
            <a:r>
              <a:rPr lang="en-US" altLang="ja-JP" sz="1800" dirty="0" smtClean="0"/>
              <a:t>		       Interface: 	ARIB STD-B58 (Ver.1.1 : Mar. 2015)</a:t>
            </a:r>
          </a:p>
          <a:p>
            <a:pPr lvl="2" eaLnBrk="1" hangingPunct="1">
              <a:lnSpc>
                <a:spcPct val="80000"/>
              </a:lnSpc>
              <a:buClr>
                <a:srgbClr val="00007D"/>
              </a:buClr>
              <a:defRPr/>
            </a:pPr>
            <a:r>
              <a:rPr lang="en-US" altLang="ja-JP" sz="1800" dirty="0" smtClean="0"/>
              <a:t>Transmission Satellite		ARIB STD-B44 (Ver.2.0 : July  2014)</a:t>
            </a:r>
          </a:p>
          <a:p>
            <a:pPr lvl="2" eaLnBrk="1" hangingPunct="1">
              <a:lnSpc>
                <a:spcPct val="80000"/>
              </a:lnSpc>
              <a:buClr>
                <a:srgbClr val="00007D"/>
              </a:buClr>
              <a:defRPr/>
            </a:pPr>
            <a:r>
              <a:rPr lang="en-US" altLang="ja-JP" sz="1800" dirty="0" smtClean="0"/>
              <a:t>Receiver			ARIB STD-B63 (Ver.1.1 : Mar. 2015)</a:t>
            </a:r>
          </a:p>
          <a:p>
            <a:pPr marL="914400" lvl="2" indent="0" eaLnBrk="1" hangingPunct="1">
              <a:lnSpc>
                <a:spcPct val="80000"/>
              </a:lnSpc>
              <a:buFont typeface="Wingdings" pitchFamily="2" charset="2"/>
              <a:buNone/>
              <a:defRPr/>
            </a:pPr>
            <a:r>
              <a:rPr lang="en-US" altLang="ja-JP" sz="1600" dirty="0" smtClean="0"/>
              <a:t/>
            </a:r>
            <a:br>
              <a:rPr lang="en-US" altLang="ja-JP" sz="1600" dirty="0" smtClean="0"/>
            </a:br>
            <a:endParaRPr lang="en-US" altLang="ja-JP" sz="1600" dirty="0" smtClean="0"/>
          </a:p>
        </p:txBody>
      </p:sp>
      <p:sp>
        <p:nvSpPr>
          <p:cNvPr id="30724" name="Rectangle 3"/>
          <p:cNvSpPr>
            <a:spLocks noGrp="1" noChangeArrowheads="1"/>
          </p:cNvSpPr>
          <p:nvPr>
            <p:ph type="title" idx="4294967295"/>
          </p:nvPr>
        </p:nvSpPr>
        <p:spPr>
          <a:xfrm>
            <a:off x="0" y="327633"/>
            <a:ext cx="12192000" cy="460375"/>
          </a:xfrm>
        </p:spPr>
        <p:txBody>
          <a:bodyPr>
            <a:noAutofit/>
          </a:bodyPr>
          <a:lstStyle/>
          <a:p>
            <a:pPr algn="ctr" eaLnBrk="1" hangingPunct="1"/>
            <a:r>
              <a:rPr lang="en-CA" altLang="ja-JP" sz="3200" b="1" dirty="0" smtClean="0">
                <a:solidFill>
                  <a:srgbClr val="00007D"/>
                </a:solidFill>
                <a:latin typeface="Arial" panose="020B0604020202020204" pitchFamily="34" charset="0"/>
                <a:ea typeface="ＭＳ Ｐゴシック" charset="-128"/>
                <a:cs typeface="Arial" panose="020B0604020202020204" pitchFamily="34" charset="0"/>
              </a:rPr>
              <a:t>Current Activities (</a:t>
            </a:r>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Broadcasting</a:t>
            </a:r>
            <a:r>
              <a:rPr lang="en-CA" altLang="ja-JP" sz="3200" b="1" dirty="0" smtClean="0">
                <a:solidFill>
                  <a:srgbClr val="00007D"/>
                </a:solidFill>
                <a:latin typeface="Arial" panose="020B0604020202020204" pitchFamily="34" charset="0"/>
                <a:ea typeface="ＭＳ Ｐゴシック" charset="-128"/>
                <a:cs typeface="Arial" panose="020B0604020202020204" pitchFamily="34" charset="0"/>
              </a:rPr>
              <a:t>)  (1/2)</a:t>
            </a:r>
          </a:p>
        </p:txBody>
      </p:sp>
    </p:spTree>
    <p:extLst>
      <p:ext uri="{BB962C8B-B14F-4D97-AF65-F5344CB8AC3E}">
        <p14:creationId xmlns:p14="http://schemas.microsoft.com/office/powerpoint/2010/main" val="2923357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49B62A46-479F-45B8-8DA3-786133E3D3EC}" type="slidenum">
              <a:rPr kumimoji="0" lang="en-US" altLang="ja-JP" sz="1200" smtClean="0">
                <a:latin typeface="Arial Unicode MS" pitchFamily="50" charset="-128"/>
                <a:ea typeface="Arial Unicode MS" pitchFamily="50" charset="-128"/>
              </a:rPr>
              <a:pPr algn="r" eaLnBrk="1" hangingPunct="1">
                <a:spcBef>
                  <a:spcPct val="0"/>
                </a:spcBef>
                <a:buClrTx/>
                <a:buSzTx/>
                <a:buFontTx/>
                <a:buNone/>
              </a:pPr>
              <a:t>24</a:t>
            </a:fld>
            <a:endParaRPr kumimoji="0" lang="en-US" altLang="ja-JP" sz="1200" smtClean="0">
              <a:latin typeface="Arial Unicode MS" pitchFamily="50" charset="-128"/>
              <a:ea typeface="Arial Unicode MS" pitchFamily="50" charset="-128"/>
            </a:endParaRPr>
          </a:p>
        </p:txBody>
      </p:sp>
      <p:sp>
        <p:nvSpPr>
          <p:cNvPr id="4" name="Rectangle 2"/>
          <p:cNvSpPr txBox="1">
            <a:spLocks noChangeArrowheads="1"/>
          </p:cNvSpPr>
          <p:nvPr/>
        </p:nvSpPr>
        <p:spPr>
          <a:xfrm>
            <a:off x="0" y="236048"/>
            <a:ext cx="12192000" cy="495300"/>
          </a:xfrm>
          <a:prstGeom prst="rect">
            <a:avLst/>
          </a:prstGeom>
        </p:spPr>
        <p:txBody>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MS PGothic" pitchFamily="50" charset="-128"/>
              </a:defRPr>
            </a:lvl2pPr>
            <a:lvl3pPr algn="l" rtl="0" eaLnBrk="0" fontAlgn="base" hangingPunct="0">
              <a:spcBef>
                <a:spcPct val="0"/>
              </a:spcBef>
              <a:spcAft>
                <a:spcPct val="0"/>
              </a:spcAft>
              <a:defRPr kumimoji="1" sz="4400">
                <a:solidFill>
                  <a:schemeClr val="tx1"/>
                </a:solidFill>
                <a:latin typeface="Arial" charset="0"/>
                <a:ea typeface="MS PGothic" pitchFamily="50" charset="-128"/>
              </a:defRPr>
            </a:lvl3pPr>
            <a:lvl4pPr algn="l" rtl="0" eaLnBrk="0" fontAlgn="base" hangingPunct="0">
              <a:spcBef>
                <a:spcPct val="0"/>
              </a:spcBef>
              <a:spcAft>
                <a:spcPct val="0"/>
              </a:spcAft>
              <a:defRPr kumimoji="1" sz="4400">
                <a:solidFill>
                  <a:schemeClr val="tx1"/>
                </a:solidFill>
                <a:latin typeface="Arial" charset="0"/>
                <a:ea typeface="MS PGothic" pitchFamily="50" charset="-128"/>
              </a:defRPr>
            </a:lvl4pPr>
            <a:lvl5pPr algn="l" rtl="0" eaLnBrk="0" fontAlgn="base" hangingPunct="0">
              <a:spcBef>
                <a:spcPct val="0"/>
              </a:spcBef>
              <a:spcAft>
                <a:spcPct val="0"/>
              </a:spcAft>
              <a:defRPr kumimoji="1" sz="4400">
                <a:solidFill>
                  <a:schemeClr val="tx1"/>
                </a:solidFill>
                <a:latin typeface="Arial" charset="0"/>
                <a:ea typeface="MS PGothic" pitchFamily="50" charset="-128"/>
              </a:defRPr>
            </a:lvl5pPr>
            <a:lvl6pPr marL="457200" algn="l" rtl="0" eaLnBrk="0" fontAlgn="base" hangingPunct="0">
              <a:spcBef>
                <a:spcPct val="0"/>
              </a:spcBef>
              <a:spcAft>
                <a:spcPct val="0"/>
              </a:spcAft>
              <a:defRPr kumimoji="1" sz="4400">
                <a:solidFill>
                  <a:schemeClr val="tx1"/>
                </a:solidFill>
                <a:latin typeface="Arial" charset="0"/>
                <a:ea typeface="MS PGothic" pitchFamily="50" charset="-128"/>
              </a:defRPr>
            </a:lvl6pPr>
            <a:lvl7pPr marL="914400" algn="l" rtl="0" eaLnBrk="0" fontAlgn="base" hangingPunct="0">
              <a:spcBef>
                <a:spcPct val="0"/>
              </a:spcBef>
              <a:spcAft>
                <a:spcPct val="0"/>
              </a:spcAft>
              <a:defRPr kumimoji="1" sz="4400">
                <a:solidFill>
                  <a:schemeClr val="tx1"/>
                </a:solidFill>
                <a:latin typeface="Arial" charset="0"/>
                <a:ea typeface="MS PGothic" pitchFamily="50" charset="-128"/>
              </a:defRPr>
            </a:lvl7pPr>
            <a:lvl8pPr marL="1371600" algn="l" rtl="0" eaLnBrk="0" fontAlgn="base" hangingPunct="0">
              <a:spcBef>
                <a:spcPct val="0"/>
              </a:spcBef>
              <a:spcAft>
                <a:spcPct val="0"/>
              </a:spcAft>
              <a:defRPr kumimoji="1" sz="4400">
                <a:solidFill>
                  <a:schemeClr val="tx1"/>
                </a:solidFill>
                <a:latin typeface="Arial" charset="0"/>
                <a:ea typeface="MS PGothic" pitchFamily="50" charset="-128"/>
              </a:defRPr>
            </a:lvl8pPr>
            <a:lvl9pPr marL="1828800" algn="l" rtl="0" eaLnBrk="0" fontAlgn="base" hangingPunct="0">
              <a:spcBef>
                <a:spcPct val="0"/>
              </a:spcBef>
              <a:spcAft>
                <a:spcPct val="0"/>
              </a:spcAft>
              <a:defRPr kumimoji="1" sz="4400">
                <a:solidFill>
                  <a:schemeClr val="tx1"/>
                </a:solidFill>
                <a:latin typeface="Arial" charset="0"/>
                <a:ea typeface="MS PGothic" pitchFamily="50" charset="-128"/>
              </a:defRPr>
            </a:lvl9pPr>
          </a:lstStyle>
          <a:p>
            <a:pPr algn="ctr" eaLnBrk="1" hangingPunct="1">
              <a:defRPr/>
            </a:pPr>
            <a:r>
              <a:rPr lang="en-CA" altLang="ja-JP" sz="3200" b="1" kern="0" dirty="0">
                <a:solidFill>
                  <a:srgbClr val="00007D"/>
                </a:solidFill>
                <a:latin typeface="Arial" panose="020B0604020202020204" pitchFamily="34" charset="0"/>
                <a:cs typeface="Arial" panose="020B0604020202020204" pitchFamily="34" charset="0"/>
              </a:rPr>
              <a:t>Current Activities (</a:t>
            </a:r>
            <a:r>
              <a:rPr lang="en-US" altLang="ja-JP" sz="3200" b="1" kern="0" dirty="0">
                <a:solidFill>
                  <a:srgbClr val="00007D"/>
                </a:solidFill>
                <a:latin typeface="Arial" panose="020B0604020202020204" pitchFamily="34" charset="0"/>
                <a:cs typeface="Arial" panose="020B0604020202020204" pitchFamily="34" charset="0"/>
              </a:rPr>
              <a:t>Broadcasting</a:t>
            </a:r>
            <a:r>
              <a:rPr lang="en-CA" altLang="ja-JP" sz="3200" b="1" kern="0" dirty="0" smtClean="0">
                <a:solidFill>
                  <a:srgbClr val="00007D"/>
                </a:solidFill>
                <a:latin typeface="Arial" panose="020B0604020202020204" pitchFamily="34" charset="0"/>
                <a:cs typeface="Arial" panose="020B0604020202020204" pitchFamily="34" charset="0"/>
              </a:rPr>
              <a:t>)  (2/2)</a:t>
            </a:r>
            <a:endParaRPr lang="en-CA" altLang="ko-KR" sz="3200" b="1" kern="0" dirty="0" smtClean="0">
              <a:solidFill>
                <a:srgbClr val="00007D"/>
              </a:solidFill>
              <a:latin typeface="Arial" panose="020B0604020202020204" pitchFamily="34" charset="0"/>
              <a:ea typeface="굴림" charset="-127"/>
              <a:cs typeface="Arial" panose="020B0604020202020204" pitchFamily="34" charset="0"/>
            </a:endParaRPr>
          </a:p>
        </p:txBody>
      </p:sp>
      <p:sp>
        <p:nvSpPr>
          <p:cNvPr id="19466" name="テキスト ボックス 69"/>
          <p:cNvSpPr txBox="1">
            <a:spLocks noChangeArrowheads="1"/>
          </p:cNvSpPr>
          <p:nvPr/>
        </p:nvSpPr>
        <p:spPr bwMode="auto">
          <a:xfrm>
            <a:off x="1440180" y="986935"/>
            <a:ext cx="10267105"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eaLnBrk="1" hangingPunct="1">
              <a:lnSpc>
                <a:spcPts val="1500"/>
              </a:lnSpc>
              <a:spcBef>
                <a:spcPct val="50000"/>
              </a:spcBef>
              <a:buClr>
                <a:srgbClr val="00007D"/>
              </a:buClr>
              <a:buSzPct val="90000"/>
              <a:defRPr/>
            </a:pPr>
            <a:r>
              <a:rPr lang="en-US" altLang="ko-KR" sz="2800" b="1" dirty="0" smtClean="0">
                <a:ea typeface="Gulim" pitchFamily="34" charset="-127"/>
              </a:rPr>
              <a:t>Hybridcast</a:t>
            </a:r>
          </a:p>
          <a:p>
            <a:pPr lvl="1" eaLnBrk="1" hangingPunct="1">
              <a:lnSpc>
                <a:spcPts val="1500"/>
              </a:lnSpc>
              <a:spcBef>
                <a:spcPct val="50000"/>
              </a:spcBef>
              <a:buClr>
                <a:srgbClr val="00007D"/>
              </a:buClr>
              <a:defRPr/>
            </a:pPr>
            <a:r>
              <a:rPr lang="en-US" altLang="ko-KR" sz="2000" dirty="0" smtClean="0">
                <a:ea typeface="Gulim" pitchFamily="34" charset="-127"/>
              </a:rPr>
              <a:t>Synchronized presentation of main program and Internet content</a:t>
            </a:r>
          </a:p>
          <a:p>
            <a:pPr lvl="1" eaLnBrk="1" hangingPunct="1">
              <a:lnSpc>
                <a:spcPts val="1500"/>
              </a:lnSpc>
              <a:spcBef>
                <a:spcPct val="50000"/>
              </a:spcBef>
              <a:buClr>
                <a:srgbClr val="00007D"/>
              </a:buClr>
              <a:defRPr/>
            </a:pPr>
            <a:r>
              <a:rPr lang="en-US" altLang="ja-JP" sz="2000" dirty="0" smtClean="0"/>
              <a:t>NHK : Launched in Sep. 2013</a:t>
            </a:r>
            <a:br>
              <a:rPr lang="en-US" altLang="ja-JP" sz="2000" dirty="0" smtClean="0"/>
            </a:br>
            <a:r>
              <a:rPr lang="en-US" altLang="ja-JP" sz="2000" dirty="0" smtClean="0"/>
              <a:t>           Service expands to various programs</a:t>
            </a:r>
          </a:p>
          <a:p>
            <a:pPr marL="457200" lvl="1" indent="0" eaLnBrk="1" hangingPunct="1">
              <a:lnSpc>
                <a:spcPts val="1500"/>
              </a:lnSpc>
              <a:spcBef>
                <a:spcPct val="50000"/>
              </a:spcBef>
              <a:buClr>
                <a:srgbClr val="00007D"/>
              </a:buClr>
              <a:buSzTx/>
              <a:buFont typeface="Wingdings" pitchFamily="2" charset="2"/>
              <a:buNone/>
              <a:defRPr/>
            </a:pPr>
            <a:r>
              <a:rPr lang="en-US" altLang="ja-JP" sz="2000" dirty="0" smtClean="0"/>
              <a:t>    Commercial TVs : TBS launched in Oct. 2014, others follow</a:t>
            </a:r>
            <a:br>
              <a:rPr lang="en-US" altLang="ja-JP" sz="2000" dirty="0" smtClean="0"/>
            </a:br>
            <a:endParaRPr lang="en-US" altLang="ja-JP" sz="2000" dirty="0" smtClean="0"/>
          </a:p>
        </p:txBody>
      </p:sp>
      <p:sp>
        <p:nvSpPr>
          <p:cNvPr id="69" name="Rectangle 13"/>
          <p:cNvSpPr txBox="1">
            <a:spLocks noChangeArrowheads="1"/>
          </p:cNvSpPr>
          <p:nvPr/>
        </p:nvSpPr>
        <p:spPr bwMode="auto">
          <a:xfrm>
            <a:off x="1440180" y="2721119"/>
            <a:ext cx="10514754"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ＭＳ Ｐゴシック" pitchFamily="50" charset="-128"/>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ＭＳ Ｐゴシック" pitchFamily="50" charset="-128"/>
              </a:defRPr>
            </a:lvl5pPr>
            <a:lvl6pPr marL="25146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eaLnBrk="1" hangingPunct="1">
              <a:buClr>
                <a:srgbClr val="00007D"/>
              </a:buClr>
              <a:defRPr/>
            </a:pPr>
            <a:r>
              <a:rPr lang="en-US" altLang="ja-JP" b="1" kern="0" dirty="0"/>
              <a:t>Multimedia </a:t>
            </a:r>
            <a:r>
              <a:rPr lang="en-US" altLang="ja-JP" b="1" kern="0" dirty="0" smtClean="0"/>
              <a:t>Broadcasting</a:t>
            </a:r>
            <a:endParaRPr lang="en-US" altLang="ja-JP" sz="2200" kern="0" dirty="0" smtClean="0"/>
          </a:p>
          <a:p>
            <a:pPr lvl="1" eaLnBrk="1" hangingPunct="1">
              <a:buClr>
                <a:srgbClr val="00007D"/>
              </a:buClr>
              <a:defRPr/>
            </a:pPr>
            <a:r>
              <a:rPr lang="en-US" altLang="ja-JP" sz="2200" kern="0" dirty="0" smtClean="0"/>
              <a:t>V-low (99~108MHz)</a:t>
            </a:r>
          </a:p>
          <a:p>
            <a:pPr lvl="2" eaLnBrk="1" hangingPunct="1">
              <a:buClr>
                <a:srgbClr val="00007D"/>
              </a:buClr>
              <a:defRPr/>
            </a:pPr>
            <a:r>
              <a:rPr lang="en-US" altLang="ja-JP" sz="1600" kern="0" dirty="0" smtClean="0"/>
              <a:t>ISDB-T</a:t>
            </a:r>
            <a:r>
              <a:rPr lang="en-US" altLang="ja-JP" sz="1050" kern="0" dirty="0" smtClean="0"/>
              <a:t>SB , </a:t>
            </a:r>
            <a:r>
              <a:rPr lang="en-US" altLang="ja-JP" sz="1600" kern="0" dirty="0" smtClean="0"/>
              <a:t>Regional Service</a:t>
            </a:r>
          </a:p>
          <a:p>
            <a:pPr lvl="2" eaLnBrk="1" hangingPunct="1">
              <a:buClr>
                <a:srgbClr val="00007D"/>
              </a:buClr>
              <a:defRPr/>
            </a:pPr>
            <a:r>
              <a:rPr lang="en-US" altLang="ja-JP" sz="1600" kern="0" dirty="0" smtClean="0"/>
              <a:t>Final stage to start</a:t>
            </a:r>
          </a:p>
          <a:p>
            <a:pPr lvl="1" eaLnBrk="1" hangingPunct="1">
              <a:buClr>
                <a:srgbClr val="00007D"/>
              </a:buClr>
              <a:defRPr/>
            </a:pPr>
            <a:r>
              <a:rPr lang="en-US" altLang="ja-JP" sz="2200" kern="0" dirty="0" smtClean="0"/>
              <a:t>V-high (207.5~222MHz)</a:t>
            </a:r>
          </a:p>
          <a:p>
            <a:pPr lvl="2" eaLnBrk="1" hangingPunct="1">
              <a:buClr>
                <a:srgbClr val="00007D"/>
              </a:buClr>
              <a:defRPr/>
            </a:pPr>
            <a:r>
              <a:rPr lang="en-US" altLang="ja-JP" sz="1600" kern="0" dirty="0" smtClean="0"/>
              <a:t>ISDB-</a:t>
            </a:r>
            <a:r>
              <a:rPr lang="en-US" altLang="ja-JP" sz="1600" kern="0" dirty="0" err="1" smtClean="0"/>
              <a:t>T</a:t>
            </a:r>
            <a:r>
              <a:rPr lang="en-US" altLang="ja-JP" sz="1200" kern="0" dirty="0" err="1" smtClean="0"/>
              <a:t>mm</a:t>
            </a:r>
            <a:r>
              <a:rPr lang="en-US" altLang="ja-JP" sz="1600" kern="0" dirty="0" smtClean="0"/>
              <a:t> , Nation Wide Service</a:t>
            </a:r>
          </a:p>
          <a:p>
            <a:pPr lvl="2" eaLnBrk="1" hangingPunct="1">
              <a:buClr>
                <a:srgbClr val="00007D"/>
              </a:buClr>
              <a:defRPr/>
            </a:pPr>
            <a:r>
              <a:rPr lang="en-US" altLang="ja-JP" sz="1600" kern="0" dirty="0" smtClean="0">
                <a:solidFill>
                  <a:srgbClr val="1818FF"/>
                </a:solidFill>
              </a:rPr>
              <a:t>mmbi</a:t>
            </a:r>
            <a:r>
              <a:rPr lang="en-US" altLang="ja-JP" sz="1600" kern="0" dirty="0" smtClean="0"/>
              <a:t> launched 2 channel services in April 2012  (fee:\432/month)</a:t>
            </a:r>
            <a:br>
              <a:rPr lang="en-US" altLang="ja-JP" sz="1600" kern="0" dirty="0" smtClean="0"/>
            </a:br>
            <a:r>
              <a:rPr lang="en-US" altLang="ja-JP" sz="1600" kern="0" dirty="0"/>
              <a:t>1.7 million </a:t>
            </a:r>
            <a:r>
              <a:rPr lang="en-US" altLang="ja-JP" sz="1600" kern="0" dirty="0" smtClean="0"/>
              <a:t>subscribers (as of Dec. 2014)</a:t>
            </a:r>
          </a:p>
          <a:p>
            <a:pPr lvl="2" eaLnBrk="1" hangingPunct="1">
              <a:buClr>
                <a:srgbClr val="00007D"/>
              </a:buClr>
              <a:defRPr/>
            </a:pPr>
            <a:r>
              <a:rPr lang="en-US" altLang="ja-JP" sz="1600" kern="0" dirty="0" smtClean="0"/>
              <a:t>mmbi launched 8 channel services in 1</a:t>
            </a:r>
            <a:r>
              <a:rPr lang="en-US" altLang="ja-JP" sz="1600" kern="0" baseline="30000" dirty="0" smtClean="0"/>
              <a:t>st</a:t>
            </a:r>
            <a:r>
              <a:rPr lang="en-US" altLang="ja-JP" sz="1600" kern="0" dirty="0" smtClean="0"/>
              <a:t> April 2015 (fee:\685/month)</a:t>
            </a:r>
            <a:br>
              <a:rPr lang="en-US" altLang="ja-JP" sz="1600" kern="0" dirty="0" smtClean="0"/>
            </a:br>
            <a:endParaRPr lang="en-US" altLang="ja-JP" kern="0" dirty="0" smtClean="0"/>
          </a:p>
        </p:txBody>
      </p:sp>
    </p:spTree>
    <p:extLst>
      <p:ext uri="{BB962C8B-B14F-4D97-AF65-F5344CB8AC3E}">
        <p14:creationId xmlns:p14="http://schemas.microsoft.com/office/powerpoint/2010/main" val="1561020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3"/>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746F0D05-D843-4234-9599-95BE1803D737}" type="slidenum">
              <a:rPr kumimoji="0" lang="ja-JP" altLang="en-CA" sz="1200" smtClean="0">
                <a:solidFill>
                  <a:srgbClr val="000000"/>
                </a:solidFill>
                <a:latin typeface="Trebuchet MS" pitchFamily="34" charset="0"/>
                <a:ea typeface="Arial Unicode MS" pitchFamily="50" charset="-128"/>
              </a:rPr>
              <a:pPr algn="r" eaLnBrk="1" hangingPunct="1">
                <a:spcBef>
                  <a:spcPct val="0"/>
                </a:spcBef>
                <a:buClrTx/>
                <a:buSzTx/>
                <a:buFontTx/>
                <a:buNone/>
              </a:pPr>
              <a:t>25</a:t>
            </a:fld>
            <a:endParaRPr kumimoji="0" lang="en-CA" altLang="ja-JP" sz="1200" smtClean="0">
              <a:solidFill>
                <a:srgbClr val="000000"/>
              </a:solidFill>
              <a:latin typeface="Trebuchet MS" pitchFamily="34" charset="0"/>
              <a:ea typeface="Arial Unicode MS" pitchFamily="50" charset="-128"/>
            </a:endParaRPr>
          </a:p>
        </p:txBody>
      </p:sp>
      <p:sp>
        <p:nvSpPr>
          <p:cNvPr id="32771" name="Rectangle 2"/>
          <p:cNvSpPr>
            <a:spLocks noGrp="1" noChangeArrowheads="1"/>
          </p:cNvSpPr>
          <p:nvPr>
            <p:ph type="title" idx="4294967295"/>
          </p:nvPr>
        </p:nvSpPr>
        <p:spPr>
          <a:xfrm>
            <a:off x="0" y="237145"/>
            <a:ext cx="12192000" cy="676275"/>
          </a:xfrm>
        </p:spPr>
        <p:txBody>
          <a:bodyPr>
            <a:normAutofit/>
          </a:bodyPr>
          <a:lstStyle/>
          <a:p>
            <a:pPr algn="ctr" eaLnBrk="1" hangingPunct="1"/>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Global Standardization</a:t>
            </a:r>
            <a:endParaRPr lang="en-CA" altLang="ja-JP" sz="3200" b="1" dirty="0" smtClean="0">
              <a:solidFill>
                <a:srgbClr val="00007D"/>
              </a:solidFill>
              <a:latin typeface="Arial" panose="020B0604020202020204" pitchFamily="34" charset="0"/>
              <a:ea typeface="ＭＳ Ｐゴシック" charset="-128"/>
              <a:cs typeface="Arial" panose="020B0604020202020204" pitchFamily="34" charset="0"/>
            </a:endParaRPr>
          </a:p>
        </p:txBody>
      </p:sp>
      <p:sp>
        <p:nvSpPr>
          <p:cNvPr id="32772" name="Rectangle 3"/>
          <p:cNvSpPr>
            <a:spLocks noGrp="1" noChangeArrowheads="1"/>
          </p:cNvSpPr>
          <p:nvPr>
            <p:ph type="body" idx="4294967295"/>
          </p:nvPr>
        </p:nvSpPr>
        <p:spPr>
          <a:xfrm>
            <a:off x="1509236" y="1309804"/>
            <a:ext cx="9463088" cy="4273550"/>
          </a:xfrm>
        </p:spPr>
        <p:txBody>
          <a:bodyPr/>
          <a:lstStyle/>
          <a:p>
            <a:pPr eaLnBrk="1" hangingPunct="1">
              <a:buClr>
                <a:schemeClr val="tx2"/>
              </a:buClr>
              <a:buSzPct val="80000"/>
            </a:pPr>
            <a:endParaRPr lang="en-US" altLang="ja-JP" sz="2800" b="1" dirty="0" smtClean="0">
              <a:ea typeface="ＭＳ Ｐゴシック" charset="-128"/>
            </a:endParaRPr>
          </a:p>
          <a:p>
            <a:pPr marL="892175" lvl="1" indent="-434975" eaLnBrk="1" hangingPunct="1">
              <a:buClr>
                <a:srgbClr val="00007D"/>
              </a:buClr>
              <a:buFont typeface="Wingdings" pitchFamily="2" charset="2"/>
              <a:buChar char="n"/>
            </a:pPr>
            <a:r>
              <a:rPr lang="en-US" altLang="ja-JP" sz="3200" dirty="0" smtClean="0">
                <a:ea typeface="ＭＳ Ｐゴシック" charset="-128"/>
              </a:rPr>
              <a:t>Closer collaboration among SDOs towards Global Standards</a:t>
            </a:r>
          </a:p>
          <a:p>
            <a:pPr marL="892175" lvl="1" indent="-434975" eaLnBrk="1" hangingPunct="1">
              <a:buClr>
                <a:srgbClr val="00007D"/>
              </a:buClr>
              <a:buFont typeface="Wingdings" pitchFamily="2" charset="2"/>
              <a:buChar char="p"/>
            </a:pPr>
            <a:endParaRPr lang="en-US" altLang="ja-JP" sz="3200" dirty="0" smtClean="0">
              <a:ea typeface="ＭＳ Ｐゴシック" charset="-128"/>
            </a:endParaRPr>
          </a:p>
          <a:p>
            <a:pPr marL="892175" lvl="1" indent="-434975" eaLnBrk="1" hangingPunct="1">
              <a:buClr>
                <a:srgbClr val="00007D"/>
              </a:buClr>
              <a:buFont typeface="Wingdings" pitchFamily="2" charset="2"/>
              <a:buChar char="n"/>
            </a:pPr>
            <a:r>
              <a:rPr lang="en-US" altLang="ja-JP" sz="3200" dirty="0" smtClean="0">
                <a:ea typeface="ＭＳ Ｐゴシック" charset="-128"/>
              </a:rPr>
              <a:t>Active exchange of information and views with other SDOs at meetings such as CJK, ITU-R WPs, APT Wireless Group and GSC.</a:t>
            </a:r>
          </a:p>
          <a:p>
            <a:pPr eaLnBrk="1" hangingPunct="1">
              <a:buSzPct val="80000"/>
              <a:buFont typeface="Wingdings" pitchFamily="2" charset="2"/>
              <a:buChar char="p"/>
            </a:pPr>
            <a:endParaRPr lang="ja-JP" altLang="en-CA" dirty="0" smtClean="0">
              <a:ea typeface="ＭＳ Ｐゴシック" charset="-128"/>
            </a:endParaRPr>
          </a:p>
        </p:txBody>
      </p:sp>
    </p:spTree>
    <p:extLst>
      <p:ext uri="{BB962C8B-B14F-4D97-AF65-F5344CB8AC3E}">
        <p14:creationId xmlns:p14="http://schemas.microsoft.com/office/powerpoint/2010/main" val="1130144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102783" y="2459504"/>
            <a:ext cx="998643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5000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5000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5000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50000"/>
              </a:spcBef>
              <a:spcAft>
                <a:spcPct val="0"/>
              </a:spcAft>
              <a:defRPr kumimoji="1" sz="1000">
                <a:solidFill>
                  <a:schemeClr val="tx1"/>
                </a:solidFill>
                <a:latin typeface="Arial" charset="0"/>
                <a:ea typeface="ＭＳ Ｐゴシック" charset="-128"/>
              </a:defRPr>
            </a:lvl9pPr>
          </a:lstStyle>
          <a:p>
            <a:pPr algn="ctr">
              <a:spcBef>
                <a:spcPct val="0"/>
              </a:spcBef>
            </a:pPr>
            <a:r>
              <a:rPr kumimoji="0" lang="en-US" altLang="ja-JP" sz="4000" b="1" dirty="0">
                <a:solidFill>
                  <a:srgbClr val="FFC000"/>
                </a:solidFill>
                <a:latin typeface="Verdana" pitchFamily="34" charset="0"/>
              </a:rPr>
              <a:t>Annex </a:t>
            </a:r>
            <a:r>
              <a:rPr kumimoji="0" lang="en-US" altLang="ja-JP" sz="4000" b="1" dirty="0" smtClean="0">
                <a:solidFill>
                  <a:srgbClr val="FFC000"/>
                </a:solidFill>
                <a:latin typeface="Verdana" pitchFamily="34" charset="0"/>
              </a:rPr>
              <a:t>Slides</a:t>
            </a:r>
          </a:p>
          <a:p>
            <a:pPr algn="ctr">
              <a:spcBef>
                <a:spcPct val="0"/>
              </a:spcBef>
            </a:pPr>
            <a:endParaRPr kumimoji="0" lang="en-US" altLang="ja-JP" sz="4000" b="1" dirty="0">
              <a:solidFill>
                <a:srgbClr val="FFC000"/>
              </a:solidFill>
              <a:latin typeface="Verdana" pitchFamily="34" charset="0"/>
            </a:endParaRPr>
          </a:p>
          <a:p>
            <a:pPr algn="ctr">
              <a:spcBef>
                <a:spcPct val="0"/>
              </a:spcBef>
            </a:pPr>
            <a:r>
              <a:rPr kumimoji="0" lang="en-US" altLang="ja-JP" sz="4000" b="1" dirty="0" smtClean="0">
                <a:solidFill>
                  <a:srgbClr val="FFC000"/>
                </a:solidFill>
                <a:latin typeface="Verdana" pitchFamily="34" charset="0"/>
              </a:rPr>
              <a:t>ARIB </a:t>
            </a:r>
            <a:endParaRPr kumimoji="0" lang="en-US" altLang="ja-JP" sz="4000" b="1" dirty="0">
              <a:solidFill>
                <a:srgbClr val="FFC000"/>
              </a:solidFill>
              <a:latin typeface="Verdana" pitchFamily="34" charset="0"/>
            </a:endParaRPr>
          </a:p>
        </p:txBody>
      </p:sp>
      <p:sp>
        <p:nvSpPr>
          <p:cNvPr id="2" name="スライド番号プレースホルダー 1"/>
          <p:cNvSpPr>
            <a:spLocks noGrp="1"/>
          </p:cNvSpPr>
          <p:nvPr>
            <p:ph type="sldNum" sz="quarter" idx="11"/>
          </p:nvPr>
        </p:nvSpPr>
        <p:spPr/>
        <p:txBody>
          <a:bodyPr/>
          <a:lstStyle/>
          <a:p>
            <a:fld id="{C9663B07-8D71-4D6F-88CD-68FEDB672AD4}" type="slidenum">
              <a:rPr lang="en-US" smtClean="0"/>
              <a:t>26</a:t>
            </a:fld>
            <a:endParaRPr lang="en-US"/>
          </a:p>
        </p:txBody>
      </p:sp>
    </p:spTree>
    <p:extLst>
      <p:ext uri="{BB962C8B-B14F-4D97-AF65-F5344CB8AC3E}">
        <p14:creationId xmlns:p14="http://schemas.microsoft.com/office/powerpoint/2010/main" val="28912218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D3F66061-D55D-4EF3-8725-907869110990}" type="slidenum">
              <a:rPr kumimoji="0" lang="en-US" altLang="ja-JP" sz="1200" smtClean="0">
                <a:latin typeface="Arial Unicode MS" pitchFamily="50" charset="-128"/>
                <a:ea typeface="Arial Unicode MS" pitchFamily="50" charset="-128"/>
              </a:rPr>
              <a:pPr algn="r" eaLnBrk="1" hangingPunct="1">
                <a:spcBef>
                  <a:spcPct val="0"/>
                </a:spcBef>
                <a:buClrTx/>
                <a:buSzTx/>
                <a:buFontTx/>
                <a:buNone/>
              </a:pPr>
              <a:t>27</a:t>
            </a:fld>
            <a:endParaRPr kumimoji="0" lang="en-US" altLang="ja-JP" sz="1200" smtClean="0">
              <a:latin typeface="Arial Unicode MS" pitchFamily="50" charset="-128"/>
              <a:ea typeface="Arial Unicode MS" pitchFamily="50" charset="-128"/>
            </a:endParaRPr>
          </a:p>
        </p:txBody>
      </p:sp>
      <p:sp>
        <p:nvSpPr>
          <p:cNvPr id="34819" name="テキスト ボックス 16"/>
          <p:cNvSpPr txBox="1">
            <a:spLocks noChangeArrowheads="1"/>
          </p:cNvSpPr>
          <p:nvPr/>
        </p:nvSpPr>
        <p:spPr bwMode="auto">
          <a:xfrm>
            <a:off x="3035301" y="5614989"/>
            <a:ext cx="607249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lang="ja-JP" altLang="en-US" sz="1400">
                <a:solidFill>
                  <a:srgbClr val="000000"/>
                </a:solidFill>
              </a:rPr>
              <a:t>・</a:t>
            </a:r>
            <a:r>
              <a:rPr lang="en-US" altLang="ja-JP" sz="1400">
                <a:solidFill>
                  <a:srgbClr val="000000"/>
                </a:solidFill>
              </a:rPr>
              <a:t>Administrative work related to “ARIB Standards”</a:t>
            </a:r>
          </a:p>
          <a:p>
            <a:pPr eaLnBrk="1" hangingPunct="1">
              <a:spcBef>
                <a:spcPct val="0"/>
              </a:spcBef>
              <a:buClrTx/>
              <a:buSzTx/>
              <a:buFontTx/>
              <a:buNone/>
            </a:pPr>
            <a:r>
              <a:rPr lang="ja-JP" altLang="en-US" sz="1400">
                <a:solidFill>
                  <a:srgbClr val="000000"/>
                </a:solidFill>
              </a:rPr>
              <a:t>・</a:t>
            </a:r>
            <a:r>
              <a:rPr lang="en-US" altLang="ja-JP" sz="1400">
                <a:solidFill>
                  <a:srgbClr val="000000"/>
                </a:solidFill>
              </a:rPr>
              <a:t>Education and Popularization</a:t>
            </a:r>
          </a:p>
          <a:p>
            <a:pPr eaLnBrk="1" hangingPunct="1">
              <a:spcBef>
                <a:spcPct val="0"/>
              </a:spcBef>
              <a:buClrTx/>
              <a:buSzTx/>
              <a:buFontTx/>
              <a:buNone/>
            </a:pPr>
            <a:r>
              <a:rPr lang="ja-JP" altLang="en-US" sz="1400">
                <a:solidFill>
                  <a:srgbClr val="000000"/>
                </a:solidFill>
              </a:rPr>
              <a:t>・</a:t>
            </a:r>
            <a:r>
              <a:rPr lang="en-US" altLang="ja-JP" sz="1400">
                <a:solidFill>
                  <a:srgbClr val="000000"/>
                </a:solidFill>
              </a:rPr>
              <a:t>Correspondence with </a:t>
            </a:r>
            <a:r>
              <a:rPr kumimoji="0" lang="ja-JP" altLang="ja-JP" sz="1400">
                <a:solidFill>
                  <a:srgbClr val="000000"/>
                </a:solidFill>
              </a:rPr>
              <a:t>other national/international standards organizations</a:t>
            </a:r>
            <a:endParaRPr lang="ja-JP" altLang="en-US" sz="1400">
              <a:solidFill>
                <a:srgbClr val="000000"/>
              </a:solidFill>
            </a:endParaRPr>
          </a:p>
        </p:txBody>
      </p:sp>
      <p:sp>
        <p:nvSpPr>
          <p:cNvPr id="34820" name="テキスト ボックス 3"/>
          <p:cNvSpPr txBox="1">
            <a:spLocks noChangeArrowheads="1"/>
          </p:cNvSpPr>
          <p:nvPr/>
        </p:nvSpPr>
        <p:spPr bwMode="auto">
          <a:xfrm>
            <a:off x="899584" y="139700"/>
            <a:ext cx="8280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en-US" altLang="ja-JP" b="1" dirty="0">
                <a:solidFill>
                  <a:srgbClr val="00007D"/>
                </a:solidFill>
              </a:rPr>
              <a:t>Secretariat</a:t>
            </a:r>
            <a:r>
              <a:rPr lang="en-US" altLang="ja-JP" sz="3600" b="1" dirty="0">
                <a:solidFill>
                  <a:srgbClr val="00007D"/>
                </a:solidFill>
              </a:rPr>
              <a:t> </a:t>
            </a:r>
            <a:r>
              <a:rPr lang="en-US" altLang="ja-JP" sz="3600" b="1" dirty="0">
                <a:solidFill>
                  <a:srgbClr val="FF0000"/>
                </a:solidFill>
              </a:rPr>
              <a:t>  </a:t>
            </a:r>
            <a:endParaRPr lang="ja-JP" altLang="en-US" sz="3600" b="1" dirty="0">
              <a:solidFill>
                <a:srgbClr val="FF0000"/>
              </a:solidFill>
            </a:endParaRPr>
          </a:p>
        </p:txBody>
      </p:sp>
      <p:sp>
        <p:nvSpPr>
          <p:cNvPr id="34821" name="テキスト ボックス 1"/>
          <p:cNvSpPr txBox="1">
            <a:spLocks noChangeArrowheads="1"/>
          </p:cNvSpPr>
          <p:nvPr/>
        </p:nvSpPr>
        <p:spPr bwMode="auto">
          <a:xfrm>
            <a:off x="749300" y="1011238"/>
            <a:ext cx="6914522" cy="1015663"/>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lang="en-US" altLang="ja-JP" sz="2000" dirty="0"/>
              <a:t>Managing Director / Secretary General: Mr. Fusaki MATSUI</a:t>
            </a:r>
          </a:p>
          <a:p>
            <a:pPr eaLnBrk="1" hangingPunct="1">
              <a:spcBef>
                <a:spcPct val="0"/>
              </a:spcBef>
              <a:buClrTx/>
              <a:buSzTx/>
              <a:buFontTx/>
              <a:buNone/>
            </a:pPr>
            <a:r>
              <a:rPr lang="en-US" altLang="ja-JP" sz="2000" dirty="0" smtClean="0"/>
              <a:t>Executive </a:t>
            </a:r>
            <a:r>
              <a:rPr lang="en-US" altLang="ja-JP" sz="2000" dirty="0"/>
              <a:t>Director: </a:t>
            </a:r>
            <a:r>
              <a:rPr lang="en-US" altLang="ja-JP" sz="2000" dirty="0" smtClean="0"/>
              <a:t>Mr</a:t>
            </a:r>
            <a:r>
              <a:rPr lang="en-US" altLang="ja-JP" sz="2000" dirty="0"/>
              <a:t>. </a:t>
            </a:r>
            <a:r>
              <a:rPr lang="en-US" altLang="ja-JP" sz="2000" dirty="0" err="1" smtClean="0"/>
              <a:t>Yoshihide</a:t>
            </a:r>
            <a:r>
              <a:rPr lang="en-US" altLang="ja-JP" sz="2000" dirty="0" smtClean="0"/>
              <a:t> ISHIDA</a:t>
            </a:r>
            <a:endParaRPr lang="en-US" altLang="ja-JP" sz="2000" dirty="0"/>
          </a:p>
          <a:p>
            <a:pPr eaLnBrk="1" hangingPunct="1">
              <a:spcBef>
                <a:spcPct val="0"/>
              </a:spcBef>
              <a:buClrTx/>
              <a:buSzTx/>
              <a:buFontTx/>
              <a:buNone/>
            </a:pPr>
            <a:r>
              <a:rPr lang="en-US" altLang="ja-JP" sz="2000" dirty="0"/>
              <a:t>Executive Director: Mr. </a:t>
            </a:r>
            <a:r>
              <a:rPr lang="en-US" altLang="ja-JP" sz="2000" dirty="0" smtClean="0"/>
              <a:t>Shigeki MORIYAMA</a:t>
            </a:r>
            <a:endParaRPr lang="ja-JP" altLang="en-US" sz="2000" dirty="0"/>
          </a:p>
        </p:txBody>
      </p:sp>
      <p:cxnSp>
        <p:nvCxnSpPr>
          <p:cNvPr id="4" name="直線コネクタ 3"/>
          <p:cNvCxnSpPr/>
          <p:nvPr/>
        </p:nvCxnSpPr>
        <p:spPr>
          <a:xfrm>
            <a:off x="1775884" y="2025651"/>
            <a:ext cx="0" cy="33575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61067" y="2417763"/>
            <a:ext cx="658284"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4824" name="テキスト ボックス 6"/>
          <p:cNvSpPr txBox="1">
            <a:spLocks noChangeArrowheads="1"/>
          </p:cNvSpPr>
          <p:nvPr/>
        </p:nvSpPr>
        <p:spPr bwMode="auto">
          <a:xfrm>
            <a:off x="2436285" y="2185988"/>
            <a:ext cx="3831498" cy="46166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en-US" altLang="ja-JP" sz="2400"/>
              <a:t>Administration Department</a:t>
            </a:r>
            <a:endParaRPr lang="ja-JP" altLang="en-US" sz="2400"/>
          </a:p>
        </p:txBody>
      </p:sp>
      <p:sp>
        <p:nvSpPr>
          <p:cNvPr id="34825" name="テキスト ボックス 8"/>
          <p:cNvSpPr txBox="1">
            <a:spLocks noChangeArrowheads="1"/>
          </p:cNvSpPr>
          <p:nvPr/>
        </p:nvSpPr>
        <p:spPr bwMode="auto">
          <a:xfrm>
            <a:off x="3035300" y="2663825"/>
            <a:ext cx="152605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lang="ja-JP" altLang="en-US" sz="1400"/>
              <a:t>・</a:t>
            </a:r>
            <a:r>
              <a:rPr lang="en-US" altLang="ja-JP" sz="1400"/>
              <a:t>General Affairs</a:t>
            </a:r>
          </a:p>
          <a:p>
            <a:pPr eaLnBrk="1" hangingPunct="1">
              <a:spcBef>
                <a:spcPct val="0"/>
              </a:spcBef>
              <a:buClrTx/>
              <a:buSzTx/>
              <a:buFontTx/>
              <a:buNone/>
            </a:pPr>
            <a:r>
              <a:rPr lang="ja-JP" altLang="en-US" sz="1400"/>
              <a:t>・</a:t>
            </a:r>
            <a:r>
              <a:rPr lang="en-US" altLang="ja-JP" sz="1400"/>
              <a:t>Personal Affairs</a:t>
            </a:r>
          </a:p>
          <a:p>
            <a:pPr eaLnBrk="1" hangingPunct="1">
              <a:spcBef>
                <a:spcPct val="0"/>
              </a:spcBef>
              <a:buClrTx/>
              <a:buSzTx/>
              <a:buFontTx/>
              <a:buNone/>
            </a:pPr>
            <a:r>
              <a:rPr lang="ja-JP" altLang="en-US" sz="1400"/>
              <a:t>・</a:t>
            </a:r>
            <a:r>
              <a:rPr lang="en-US" altLang="ja-JP" sz="1400"/>
              <a:t>Accounts</a:t>
            </a:r>
            <a:endParaRPr lang="ja-JP" altLang="en-US" sz="1400"/>
          </a:p>
        </p:txBody>
      </p:sp>
      <p:sp>
        <p:nvSpPr>
          <p:cNvPr id="34826" name="テキスト ボックス 14"/>
          <p:cNvSpPr txBox="1">
            <a:spLocks noChangeArrowheads="1"/>
          </p:cNvSpPr>
          <p:nvPr/>
        </p:nvSpPr>
        <p:spPr bwMode="auto">
          <a:xfrm>
            <a:off x="2419351" y="3379788"/>
            <a:ext cx="2787943" cy="46166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en-US" altLang="ja-JP" sz="2400"/>
              <a:t>R&amp;D Headquarters</a:t>
            </a:r>
            <a:endParaRPr lang="ja-JP" altLang="en-US" sz="2400"/>
          </a:p>
        </p:txBody>
      </p:sp>
      <p:sp>
        <p:nvSpPr>
          <p:cNvPr id="34827" name="テキスト ボックス 15"/>
          <p:cNvSpPr txBox="1">
            <a:spLocks noChangeArrowheads="1"/>
          </p:cNvSpPr>
          <p:nvPr/>
        </p:nvSpPr>
        <p:spPr bwMode="auto">
          <a:xfrm>
            <a:off x="3037418" y="3841751"/>
            <a:ext cx="31863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lang="ja-JP" altLang="en-US" sz="1400"/>
              <a:t>・</a:t>
            </a:r>
            <a:r>
              <a:rPr lang="en-US" altLang="ja-JP" sz="1400"/>
              <a:t>Investigation and R&amp;D</a:t>
            </a:r>
          </a:p>
          <a:p>
            <a:pPr eaLnBrk="1" hangingPunct="1">
              <a:spcBef>
                <a:spcPct val="0"/>
              </a:spcBef>
              <a:buClrTx/>
              <a:buSzTx/>
              <a:buFontTx/>
              <a:buNone/>
            </a:pPr>
            <a:r>
              <a:rPr lang="ja-JP" altLang="en-US" sz="1400"/>
              <a:t>・</a:t>
            </a:r>
            <a:r>
              <a:rPr lang="en-US" altLang="ja-JP" sz="1400"/>
              <a:t>Development of Technical Standards</a:t>
            </a:r>
          </a:p>
        </p:txBody>
      </p:sp>
      <p:sp>
        <p:nvSpPr>
          <p:cNvPr id="34828" name="テキスト ボックス 16"/>
          <p:cNvSpPr txBox="1">
            <a:spLocks noChangeArrowheads="1"/>
          </p:cNvSpPr>
          <p:nvPr/>
        </p:nvSpPr>
        <p:spPr bwMode="auto">
          <a:xfrm>
            <a:off x="2463801" y="4381501"/>
            <a:ext cx="5649303" cy="46166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en-US" altLang="ja-JP" sz="2400"/>
              <a:t>Radio Utilization Consulting Department</a:t>
            </a:r>
            <a:endParaRPr lang="ja-JP" altLang="en-US" sz="2400"/>
          </a:p>
        </p:txBody>
      </p:sp>
      <p:cxnSp>
        <p:nvCxnSpPr>
          <p:cNvPr id="18" name="直線コネクタ 17"/>
          <p:cNvCxnSpPr/>
          <p:nvPr/>
        </p:nvCxnSpPr>
        <p:spPr>
          <a:xfrm>
            <a:off x="1792817" y="4613275"/>
            <a:ext cx="65828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775884" y="3608388"/>
            <a:ext cx="660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4831" name="テキスト ボックス 20"/>
          <p:cNvSpPr txBox="1">
            <a:spLocks noChangeArrowheads="1"/>
          </p:cNvSpPr>
          <p:nvPr/>
        </p:nvSpPr>
        <p:spPr bwMode="auto">
          <a:xfrm>
            <a:off x="2463800" y="5153026"/>
            <a:ext cx="6394571" cy="46166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en-US" altLang="ja-JP" sz="2400" dirty="0"/>
              <a:t>Planning and International Affairs Department</a:t>
            </a:r>
            <a:endParaRPr lang="ja-JP" altLang="en-US" sz="2400" dirty="0"/>
          </a:p>
        </p:txBody>
      </p:sp>
      <p:sp>
        <p:nvSpPr>
          <p:cNvPr id="34832" name="テキスト ボックス 22"/>
          <p:cNvSpPr txBox="1">
            <a:spLocks noChangeArrowheads="1"/>
          </p:cNvSpPr>
          <p:nvPr/>
        </p:nvSpPr>
        <p:spPr bwMode="auto">
          <a:xfrm>
            <a:off x="3035300" y="4843464"/>
            <a:ext cx="52004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lang="ja-JP" altLang="en-US" sz="1400"/>
              <a:t>・</a:t>
            </a:r>
            <a:r>
              <a:rPr lang="en-US" altLang="ja-JP" sz="1400"/>
              <a:t>Consultation and Information Services for Spectrum Utilization</a:t>
            </a:r>
          </a:p>
        </p:txBody>
      </p:sp>
      <p:cxnSp>
        <p:nvCxnSpPr>
          <p:cNvPr id="24" name="直線コネクタ 23"/>
          <p:cNvCxnSpPr>
            <a:stCxn id="34826" idx="3"/>
          </p:cNvCxnSpPr>
          <p:nvPr/>
        </p:nvCxnSpPr>
        <p:spPr>
          <a:xfrm flipV="1">
            <a:off x="5207294" y="3608388"/>
            <a:ext cx="2448690" cy="223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794933" y="5383213"/>
            <a:ext cx="660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7084484" y="3619500"/>
            <a:ext cx="0" cy="381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7084485" y="4000500"/>
            <a:ext cx="5715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4837" name="テキスト ボックス 31"/>
          <p:cNvSpPr txBox="1">
            <a:spLocks noChangeArrowheads="1"/>
          </p:cNvSpPr>
          <p:nvPr/>
        </p:nvSpPr>
        <p:spPr bwMode="auto">
          <a:xfrm>
            <a:off x="7655985" y="3424656"/>
            <a:ext cx="2064989" cy="338554"/>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en-US" altLang="ja-JP" sz="1600"/>
              <a:t>Development Center</a:t>
            </a:r>
            <a:endParaRPr lang="ja-JP" altLang="en-US" sz="1600"/>
          </a:p>
        </p:txBody>
      </p:sp>
      <p:sp>
        <p:nvSpPr>
          <p:cNvPr id="34838" name="テキスト ボックス 32"/>
          <p:cNvSpPr txBox="1">
            <a:spLocks noChangeArrowheads="1"/>
          </p:cNvSpPr>
          <p:nvPr/>
        </p:nvSpPr>
        <p:spPr bwMode="auto">
          <a:xfrm>
            <a:off x="7660218" y="3832226"/>
            <a:ext cx="2749549" cy="339725"/>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en-US" altLang="ja-JP" sz="1600"/>
              <a:t>9 Groups</a:t>
            </a:r>
            <a:endParaRPr lang="ja-JP" altLang="en-US" sz="1600"/>
          </a:p>
        </p:txBody>
      </p:sp>
    </p:spTree>
    <p:extLst>
      <p:ext uri="{BB962C8B-B14F-4D97-AF65-F5344CB8AC3E}">
        <p14:creationId xmlns:p14="http://schemas.microsoft.com/office/powerpoint/2010/main" val="3483970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 3"/>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348537B0-AB95-4BEB-ABCB-22769F871865}" type="slidenum">
              <a:rPr kumimoji="0" lang="ja-JP" altLang="en-CA" sz="1200" smtClean="0">
                <a:latin typeface="Trebuchet MS" pitchFamily="34" charset="0"/>
                <a:ea typeface="Arial Unicode MS" pitchFamily="50" charset="-128"/>
              </a:rPr>
              <a:pPr algn="r" eaLnBrk="1" hangingPunct="1">
                <a:spcBef>
                  <a:spcPct val="0"/>
                </a:spcBef>
                <a:buClrTx/>
                <a:buSzTx/>
                <a:buFontTx/>
                <a:buNone/>
              </a:pPr>
              <a:t>28</a:t>
            </a:fld>
            <a:endParaRPr kumimoji="0" lang="en-CA" altLang="ja-JP" sz="1200" smtClean="0">
              <a:latin typeface="Trebuchet MS" pitchFamily="34" charset="0"/>
              <a:ea typeface="Arial Unicode MS" pitchFamily="50" charset="-128"/>
            </a:endParaRPr>
          </a:p>
        </p:txBody>
      </p:sp>
      <p:sp>
        <p:nvSpPr>
          <p:cNvPr id="35843" name="Rectangle 2"/>
          <p:cNvSpPr>
            <a:spLocks noGrp="1" noChangeArrowheads="1"/>
          </p:cNvSpPr>
          <p:nvPr>
            <p:ph type="title" idx="4294967295"/>
          </p:nvPr>
        </p:nvSpPr>
        <p:spPr>
          <a:xfrm>
            <a:off x="1030288" y="222250"/>
            <a:ext cx="11161712" cy="539750"/>
          </a:xfrm>
        </p:spPr>
        <p:txBody>
          <a:bodyPr/>
          <a:lstStyle/>
          <a:p>
            <a:pPr eaLnBrk="1" hangingPunct="1"/>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Technical Committee</a:t>
            </a:r>
            <a:endParaRPr lang="en-CA" altLang="ja-JP" sz="2000" b="1" dirty="0" smtClean="0">
              <a:solidFill>
                <a:srgbClr val="00007D"/>
              </a:solidFill>
              <a:latin typeface="Arial" panose="020B0604020202020204" pitchFamily="34" charset="0"/>
              <a:ea typeface="ＭＳ Ｐゴシック" charset="-128"/>
              <a:cs typeface="Arial" panose="020B0604020202020204" pitchFamily="34" charset="0"/>
            </a:endParaRPr>
          </a:p>
        </p:txBody>
      </p:sp>
      <p:sp>
        <p:nvSpPr>
          <p:cNvPr id="35844" name="Rectangle 3"/>
          <p:cNvSpPr>
            <a:spLocks noGrp="1" noChangeArrowheads="1"/>
          </p:cNvSpPr>
          <p:nvPr>
            <p:ph type="body" idx="4294967295"/>
          </p:nvPr>
        </p:nvSpPr>
        <p:spPr>
          <a:xfrm>
            <a:off x="2730500" y="808038"/>
            <a:ext cx="9461500" cy="5805487"/>
          </a:xfrm>
        </p:spPr>
        <p:txBody>
          <a:bodyPr/>
          <a:lstStyle/>
          <a:p>
            <a:pPr marL="354013" indent="-354013" eaLnBrk="1" hangingPunct="1">
              <a:spcBef>
                <a:spcPct val="0"/>
              </a:spcBef>
              <a:buSzPct val="100000"/>
              <a:buFont typeface="Wingdings" panose="05000000000000000000" pitchFamily="2" charset="2"/>
              <a:buChar char="n"/>
            </a:pPr>
            <a:r>
              <a:rPr lang="en-US" altLang="ja-JP" sz="2400" dirty="0" smtClean="0">
                <a:ea typeface="ＭＳ Ｐゴシック" charset="-128"/>
              </a:rPr>
              <a:t>Telecommunication</a:t>
            </a:r>
          </a:p>
          <a:p>
            <a:pPr lvl="1" eaLnBrk="1" hangingPunct="1">
              <a:spcBef>
                <a:spcPct val="0"/>
              </a:spcBef>
              <a:buSzPct val="100000"/>
            </a:pPr>
            <a:r>
              <a:rPr lang="en-US" altLang="ja-JP" sz="2000" dirty="0" smtClean="0">
                <a:ea typeface="ＭＳ Ｐゴシック" charset="-128"/>
              </a:rPr>
              <a:t>Study Group</a:t>
            </a:r>
          </a:p>
          <a:p>
            <a:pPr lvl="2" eaLnBrk="1" hangingPunct="1">
              <a:spcBef>
                <a:spcPct val="0"/>
              </a:spcBef>
              <a:buSzPct val="100000"/>
            </a:pPr>
            <a:r>
              <a:rPr lang="en-US" altLang="ja-JP" sz="1800" dirty="0" smtClean="0">
                <a:ea typeface="ＭＳ Ｐゴシック" charset="-128"/>
              </a:rPr>
              <a:t>Radio utilization system for robots (29 Sep. 2014~)</a:t>
            </a:r>
          </a:p>
          <a:p>
            <a:pPr lvl="2" eaLnBrk="1" hangingPunct="1">
              <a:spcBef>
                <a:spcPct val="0"/>
              </a:spcBef>
              <a:buSzPct val="100000"/>
            </a:pPr>
            <a:r>
              <a:rPr lang="en-US" altLang="ja-JP" sz="1800" dirty="0" smtClean="0">
                <a:ea typeface="ＭＳ Ｐゴシック" charset="-128"/>
              </a:rPr>
              <a:t>Broadband Mobile Communications System for Public/Private Use </a:t>
            </a:r>
            <a:br>
              <a:rPr lang="en-US" altLang="ja-JP" sz="1800" dirty="0" smtClean="0">
                <a:ea typeface="ＭＳ Ｐゴシック" charset="-128"/>
              </a:rPr>
            </a:br>
            <a:r>
              <a:rPr lang="en-US" altLang="ja-JP" sz="1800" dirty="0" smtClean="0">
                <a:ea typeface="ＭＳ Ｐゴシック" charset="-128"/>
              </a:rPr>
              <a:t>(1</a:t>
            </a:r>
            <a:r>
              <a:rPr lang="en-US" altLang="ja-JP" sz="1800" baseline="30000" dirty="0" smtClean="0">
                <a:ea typeface="ＭＳ Ｐゴシック" charset="-128"/>
              </a:rPr>
              <a:t>st</a:t>
            </a:r>
            <a:r>
              <a:rPr lang="en-US" altLang="ja-JP" sz="1800" dirty="0" smtClean="0">
                <a:ea typeface="ＭＳ Ｐゴシック" charset="-128"/>
              </a:rPr>
              <a:t> April 2015~)</a:t>
            </a:r>
            <a:br>
              <a:rPr lang="en-US" altLang="ja-JP" sz="1800" dirty="0" smtClean="0">
                <a:ea typeface="ＭＳ Ｐゴシック" charset="-128"/>
              </a:rPr>
            </a:br>
            <a:endParaRPr lang="en-US" altLang="ja-JP" sz="1800" dirty="0" smtClean="0">
              <a:ea typeface="ＭＳ Ｐゴシック" charset="-128"/>
            </a:endParaRPr>
          </a:p>
          <a:p>
            <a:pPr lvl="1" eaLnBrk="1" hangingPunct="1">
              <a:spcBef>
                <a:spcPct val="0"/>
              </a:spcBef>
              <a:buSzPct val="100000"/>
            </a:pPr>
            <a:r>
              <a:rPr lang="en-US" altLang="ja-JP" sz="2000" dirty="0" smtClean="0">
                <a:ea typeface="ＭＳ Ｐゴシック" charset="-128"/>
              </a:rPr>
              <a:t>R&amp;D Group</a:t>
            </a:r>
          </a:p>
          <a:p>
            <a:pPr lvl="2" eaLnBrk="1" hangingPunct="1">
              <a:spcBef>
                <a:spcPct val="0"/>
              </a:spcBef>
              <a:buSzPct val="100000"/>
            </a:pPr>
            <a:r>
              <a:rPr lang="en-US" altLang="ja-JP" sz="1800" dirty="0" smtClean="0">
                <a:ea typeface="ＭＳ Ｐゴシック" charset="-128"/>
              </a:rPr>
              <a:t>Broadband Mobile Communications System for Public Use (</a:t>
            </a:r>
            <a:r>
              <a:rPr lang="ja-JP" altLang="en-US" sz="1800" dirty="0" smtClean="0">
                <a:ea typeface="ＭＳ Ｐゴシック" charset="-128"/>
              </a:rPr>
              <a:t>～</a:t>
            </a:r>
            <a:r>
              <a:rPr lang="en-US" altLang="ja-JP" sz="1800" dirty="0" smtClean="0">
                <a:ea typeface="ＭＳ Ｐゴシック" charset="-128"/>
              </a:rPr>
              <a:t>31 Mar. 2015)</a:t>
            </a:r>
          </a:p>
          <a:p>
            <a:pPr lvl="2" eaLnBrk="1" hangingPunct="1">
              <a:spcBef>
                <a:spcPct val="0"/>
              </a:spcBef>
              <a:buSzPct val="100000"/>
            </a:pPr>
            <a:r>
              <a:rPr lang="en-US" altLang="ja-JP" sz="1800" dirty="0" smtClean="0">
                <a:ea typeface="ＭＳ Ｐゴシック" charset="-128"/>
              </a:rPr>
              <a:t>Wireless LAN System</a:t>
            </a:r>
            <a:r>
              <a:rPr lang="ja-JP" altLang="en-US" sz="1800" dirty="0" smtClean="0">
                <a:ea typeface="ＭＳ Ｐゴシック" charset="-128"/>
              </a:rPr>
              <a:t> </a:t>
            </a:r>
            <a:r>
              <a:rPr lang="en-US" altLang="ja-JP" sz="1800" dirty="0" smtClean="0">
                <a:ea typeface="ＭＳ Ｐゴシック" charset="-128"/>
              </a:rPr>
              <a:t>(1</a:t>
            </a:r>
            <a:r>
              <a:rPr lang="en-US" altLang="ja-JP" sz="1800" baseline="30000" dirty="0" smtClean="0">
                <a:ea typeface="ＭＳ Ｐゴシック" charset="-128"/>
              </a:rPr>
              <a:t>st  </a:t>
            </a:r>
            <a:r>
              <a:rPr lang="en-US" altLang="ja-JP" sz="1800" dirty="0" smtClean="0">
                <a:ea typeface="ＭＳ Ｐゴシック" charset="-128"/>
              </a:rPr>
              <a:t>April, 2013~)</a:t>
            </a:r>
          </a:p>
          <a:p>
            <a:pPr marL="354013" indent="-354013" eaLnBrk="1" hangingPunct="1">
              <a:spcBef>
                <a:spcPct val="0"/>
              </a:spcBef>
              <a:buSzPct val="100000"/>
              <a:buFont typeface="Wingdings" panose="05000000000000000000" pitchFamily="2" charset="2"/>
              <a:buChar char="n"/>
            </a:pPr>
            <a:r>
              <a:rPr lang="en-US" altLang="ja-JP" sz="2400" dirty="0" smtClean="0">
                <a:ea typeface="ＭＳ Ｐゴシック" charset="-128"/>
              </a:rPr>
              <a:t>Broadcasting</a:t>
            </a:r>
          </a:p>
          <a:p>
            <a:pPr lvl="1" eaLnBrk="1" hangingPunct="1">
              <a:spcBef>
                <a:spcPct val="0"/>
              </a:spcBef>
              <a:buSzPct val="100000"/>
            </a:pPr>
            <a:r>
              <a:rPr lang="en-US" altLang="ja-JP" sz="2000" dirty="0" smtClean="0">
                <a:ea typeface="ＭＳ Ｐゴシック" charset="-128"/>
              </a:rPr>
              <a:t>Study Group</a:t>
            </a:r>
          </a:p>
          <a:p>
            <a:pPr lvl="2" eaLnBrk="1" hangingPunct="1">
              <a:spcBef>
                <a:spcPct val="0"/>
              </a:spcBef>
              <a:buSzPct val="100000"/>
            </a:pPr>
            <a:r>
              <a:rPr lang="en-US" altLang="ja-JP" sz="1800" dirty="0" smtClean="0">
                <a:ea typeface="ＭＳ Ｐゴシック" charset="-128"/>
              </a:rPr>
              <a:t>Quality Evaluation Method for Broadcasting</a:t>
            </a:r>
          </a:p>
          <a:p>
            <a:pPr lvl="2" eaLnBrk="1" hangingPunct="1">
              <a:spcBef>
                <a:spcPct val="0"/>
              </a:spcBef>
              <a:buSzPct val="100000"/>
            </a:pPr>
            <a:r>
              <a:rPr lang="en-US" altLang="ja-JP" sz="1800" dirty="0" smtClean="0">
                <a:ea typeface="ＭＳ Ｐゴシック" charset="-128"/>
              </a:rPr>
              <a:t>New Technology for a Next-generation Broadcasting</a:t>
            </a:r>
            <a:br>
              <a:rPr lang="en-US" altLang="ja-JP" sz="1800" dirty="0" smtClean="0">
                <a:ea typeface="ＭＳ Ｐゴシック" charset="-128"/>
              </a:rPr>
            </a:br>
            <a:endParaRPr lang="en-US" altLang="ja-JP" sz="1800" dirty="0" smtClean="0">
              <a:ea typeface="ＭＳ Ｐゴシック" charset="-128"/>
            </a:endParaRPr>
          </a:p>
          <a:p>
            <a:pPr lvl="1" eaLnBrk="1" hangingPunct="1">
              <a:spcBef>
                <a:spcPct val="0"/>
              </a:spcBef>
              <a:buSzPct val="100000"/>
            </a:pPr>
            <a:r>
              <a:rPr lang="en-US" altLang="ja-JP" sz="2000" dirty="0" smtClean="0">
                <a:ea typeface="ＭＳ Ｐゴシック" charset="-128"/>
              </a:rPr>
              <a:t>R&amp;D Group</a:t>
            </a:r>
          </a:p>
          <a:p>
            <a:pPr lvl="2" eaLnBrk="1" hangingPunct="1">
              <a:spcBef>
                <a:spcPct val="0"/>
              </a:spcBef>
              <a:buSzPct val="100000"/>
            </a:pPr>
            <a:r>
              <a:rPr lang="en-US" altLang="ja-JP" sz="1800" dirty="0" smtClean="0">
                <a:ea typeface="ＭＳ Ｐゴシック" charset="-128"/>
              </a:rPr>
              <a:t>Digital Broadcasting Systems</a:t>
            </a:r>
          </a:p>
          <a:p>
            <a:pPr lvl="2" eaLnBrk="1" hangingPunct="1">
              <a:spcBef>
                <a:spcPct val="0"/>
              </a:spcBef>
              <a:buSzPct val="100000"/>
            </a:pPr>
            <a:r>
              <a:rPr lang="en-US" altLang="ja-JP" sz="1800" dirty="0" smtClean="0">
                <a:ea typeface="ＭＳ Ｐゴシック" charset="-128"/>
              </a:rPr>
              <a:t>Program Production Systems ( including UHDTV: 1</a:t>
            </a:r>
            <a:r>
              <a:rPr lang="en-US" altLang="ja-JP" sz="1800" baseline="30000" dirty="0" smtClean="0">
                <a:ea typeface="ＭＳ Ｐゴシック" charset="-128"/>
              </a:rPr>
              <a:t>st</a:t>
            </a:r>
            <a:r>
              <a:rPr lang="en-US" altLang="ja-JP" sz="1800" dirty="0" smtClean="0">
                <a:ea typeface="ＭＳ Ｐゴシック" charset="-128"/>
              </a:rPr>
              <a:t> April 2015~)</a:t>
            </a:r>
          </a:p>
          <a:p>
            <a:pPr lvl="2" eaLnBrk="1" hangingPunct="1">
              <a:spcBef>
                <a:spcPct val="0"/>
              </a:spcBef>
              <a:buSzPct val="100000"/>
            </a:pPr>
            <a:r>
              <a:rPr lang="en-US" altLang="ja-JP" sz="1800" dirty="0" smtClean="0">
                <a:ea typeface="ＭＳ Ｐゴシック" charset="-128"/>
              </a:rPr>
              <a:t>Transmission of Television Program Contribution</a:t>
            </a:r>
          </a:p>
          <a:p>
            <a:pPr lvl="2" eaLnBrk="1" hangingPunct="1">
              <a:spcBef>
                <a:spcPct val="0"/>
              </a:spcBef>
              <a:buSzPct val="100000"/>
            </a:pPr>
            <a:r>
              <a:rPr lang="en-US" altLang="ja-JP" sz="1800" dirty="0" smtClean="0">
                <a:ea typeface="ＭＳ Ｐゴシック" charset="-128"/>
              </a:rPr>
              <a:t>Ultra-High-Definition Television Broadcasting Systems (</a:t>
            </a:r>
            <a:r>
              <a:rPr lang="ja-JP" altLang="en-US" sz="1800" dirty="0" smtClean="0">
                <a:ea typeface="ＭＳ Ｐゴシック" charset="-128"/>
              </a:rPr>
              <a:t>～</a:t>
            </a:r>
            <a:r>
              <a:rPr lang="en-US" altLang="ja-JP" sz="1800" dirty="0" smtClean="0">
                <a:ea typeface="ＭＳ Ｐゴシック" charset="-128"/>
              </a:rPr>
              <a:t>31 Mar. 2015)</a:t>
            </a:r>
          </a:p>
          <a:p>
            <a:pPr lvl="2" eaLnBrk="1" hangingPunct="1">
              <a:spcBef>
                <a:spcPct val="0"/>
              </a:spcBef>
              <a:buSzPct val="100000"/>
            </a:pPr>
            <a:endParaRPr lang="en-US" altLang="ja-JP" sz="1800" dirty="0" smtClean="0">
              <a:ea typeface="ＭＳ Ｐゴシック" charset="-128"/>
            </a:endParaRPr>
          </a:p>
        </p:txBody>
      </p:sp>
    </p:spTree>
    <p:extLst>
      <p:ext uri="{BB962C8B-B14F-4D97-AF65-F5344CB8AC3E}">
        <p14:creationId xmlns:p14="http://schemas.microsoft.com/office/powerpoint/2010/main" val="179451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4E5FE50C-1B20-4F05-986A-64C72BC5D862}" type="slidenum">
              <a:rPr kumimoji="0" lang="en-US" altLang="ja-JP" sz="1200" smtClean="0">
                <a:latin typeface="Arial Unicode MS" pitchFamily="50" charset="-128"/>
                <a:ea typeface="Arial Unicode MS" pitchFamily="50" charset="-128"/>
              </a:rPr>
              <a:pPr algn="r" eaLnBrk="1" hangingPunct="1">
                <a:spcBef>
                  <a:spcPct val="0"/>
                </a:spcBef>
                <a:buClrTx/>
                <a:buSzTx/>
                <a:buFontTx/>
                <a:buNone/>
              </a:pPr>
              <a:t>29</a:t>
            </a:fld>
            <a:endParaRPr kumimoji="0" lang="en-US" altLang="ja-JP" sz="1200" smtClean="0">
              <a:latin typeface="Arial Unicode MS" pitchFamily="50" charset="-128"/>
              <a:ea typeface="Arial Unicode MS" pitchFamily="50" charset="-128"/>
            </a:endParaRPr>
          </a:p>
        </p:txBody>
      </p:sp>
      <p:sp>
        <p:nvSpPr>
          <p:cNvPr id="36867" name="Rectangle 2"/>
          <p:cNvSpPr txBox="1">
            <a:spLocks noChangeArrowheads="1"/>
          </p:cNvSpPr>
          <p:nvPr/>
        </p:nvSpPr>
        <p:spPr bwMode="auto">
          <a:xfrm>
            <a:off x="125730" y="622300"/>
            <a:ext cx="11818621"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lang="en-US" altLang="ja-JP" b="1" dirty="0">
                <a:solidFill>
                  <a:srgbClr val="00007D"/>
                </a:solidFill>
              </a:rPr>
              <a:t>Advanced Wireless  </a:t>
            </a:r>
            <a:r>
              <a:rPr lang="en-US" altLang="ja-JP" b="1" dirty="0" smtClean="0">
                <a:solidFill>
                  <a:srgbClr val="00007D"/>
                </a:solidFill>
              </a:rPr>
              <a:t>Communications</a:t>
            </a:r>
            <a:r>
              <a:rPr lang="ja-JP" altLang="en-US" b="1" dirty="0" smtClean="0">
                <a:solidFill>
                  <a:srgbClr val="00007D"/>
                </a:solidFill>
              </a:rPr>
              <a:t>　</a:t>
            </a:r>
            <a:r>
              <a:rPr lang="en-US" altLang="ja-JP" b="1" dirty="0" smtClean="0">
                <a:solidFill>
                  <a:srgbClr val="00007D"/>
                </a:solidFill>
              </a:rPr>
              <a:t>Study </a:t>
            </a:r>
            <a:r>
              <a:rPr lang="en-US" altLang="ja-JP" b="1" dirty="0">
                <a:solidFill>
                  <a:srgbClr val="00007D"/>
                </a:solidFill>
              </a:rPr>
              <a:t>Committee (ADWICS)</a:t>
            </a:r>
          </a:p>
          <a:p>
            <a:pPr eaLnBrk="1" hangingPunct="1">
              <a:spcBef>
                <a:spcPct val="0"/>
              </a:spcBef>
              <a:buClrTx/>
              <a:buSzTx/>
              <a:buFontTx/>
              <a:buNone/>
            </a:pPr>
            <a:endParaRPr lang="en-CA" altLang="ja-JP" sz="2000" b="1" dirty="0">
              <a:solidFill>
                <a:schemeClr val="bg2"/>
              </a:solidFill>
            </a:endParaRPr>
          </a:p>
        </p:txBody>
      </p:sp>
      <p:sp>
        <p:nvSpPr>
          <p:cNvPr id="4" name="Rectangle 3"/>
          <p:cNvSpPr txBox="1">
            <a:spLocks noChangeArrowheads="1"/>
          </p:cNvSpPr>
          <p:nvPr/>
        </p:nvSpPr>
        <p:spPr bwMode="auto">
          <a:xfrm>
            <a:off x="2446020" y="1032511"/>
            <a:ext cx="8509846" cy="533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342900" indent="-34290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lvl="1" eaLnBrk="1" hangingPunct="1">
              <a:lnSpc>
                <a:spcPts val="3500"/>
              </a:lnSpc>
              <a:spcBef>
                <a:spcPct val="0"/>
              </a:spcBef>
              <a:buClr>
                <a:srgbClr val="00007D"/>
              </a:buClr>
              <a:buSzPct val="100000"/>
              <a:buFont typeface="Wingdings" pitchFamily="2" charset="2"/>
              <a:buChar char="n"/>
              <a:defRPr/>
            </a:pPr>
            <a:r>
              <a:rPr lang="en-US" altLang="ja-JP" sz="2400" dirty="0" smtClean="0"/>
              <a:t>2020 and beyond AdHoc</a:t>
            </a:r>
            <a:r>
              <a:rPr lang="ja-JP" altLang="en-US" sz="2400" dirty="0" smtClean="0"/>
              <a:t>　（</a:t>
            </a:r>
            <a:r>
              <a:rPr lang="en-US" altLang="ja-JP" sz="2400" dirty="0" smtClean="0"/>
              <a:t>Oct. 2013~)</a:t>
            </a:r>
          </a:p>
          <a:p>
            <a:pPr eaLnBrk="1" hangingPunct="1">
              <a:lnSpc>
                <a:spcPts val="3500"/>
              </a:lnSpc>
              <a:spcBef>
                <a:spcPct val="0"/>
              </a:spcBef>
              <a:buClr>
                <a:srgbClr val="00007D"/>
              </a:buClr>
              <a:buSzPct val="100000"/>
              <a:defRPr/>
            </a:pPr>
            <a:r>
              <a:rPr lang="en-US" altLang="ja-JP" sz="2400" dirty="0" smtClean="0"/>
              <a:t>Mobile Partnership Sub-Committee</a:t>
            </a:r>
          </a:p>
          <a:p>
            <a:pPr marL="628650" lvl="1" indent="-266700" eaLnBrk="1" hangingPunct="1">
              <a:lnSpc>
                <a:spcPts val="3500"/>
              </a:lnSpc>
              <a:spcBef>
                <a:spcPct val="0"/>
              </a:spcBef>
              <a:buClr>
                <a:srgbClr val="00007D"/>
              </a:buClr>
              <a:buSzPct val="100000"/>
              <a:defRPr/>
            </a:pPr>
            <a:r>
              <a:rPr lang="en-US" altLang="ja-JP" sz="2000" dirty="0" smtClean="0"/>
              <a:t>3GPP / 3GPP2</a:t>
            </a:r>
          </a:p>
          <a:p>
            <a:pPr marL="628650" lvl="1" indent="-266700" eaLnBrk="1" hangingPunct="1">
              <a:lnSpc>
                <a:spcPts val="3500"/>
              </a:lnSpc>
              <a:spcBef>
                <a:spcPct val="0"/>
              </a:spcBef>
              <a:buClr>
                <a:srgbClr val="00007D"/>
              </a:buClr>
              <a:buSzPct val="100000"/>
              <a:defRPr/>
            </a:pPr>
            <a:r>
              <a:rPr lang="en-US" altLang="ja-JP" sz="2000" dirty="0" smtClean="0"/>
              <a:t>oneM2M</a:t>
            </a:r>
          </a:p>
          <a:p>
            <a:pPr eaLnBrk="1" hangingPunct="1">
              <a:lnSpc>
                <a:spcPts val="3500"/>
              </a:lnSpc>
              <a:spcBef>
                <a:spcPct val="0"/>
              </a:spcBef>
              <a:buClr>
                <a:srgbClr val="00007D"/>
              </a:buClr>
              <a:buSzPct val="100000"/>
              <a:defRPr/>
            </a:pPr>
            <a:r>
              <a:rPr lang="en-US" altLang="ja-JP" sz="2400" dirty="0" smtClean="0"/>
              <a:t>Standardize Sub-Committee</a:t>
            </a:r>
          </a:p>
          <a:p>
            <a:pPr marL="628650" lvl="1" indent="-266700" eaLnBrk="1" hangingPunct="1">
              <a:lnSpc>
                <a:spcPts val="3500"/>
              </a:lnSpc>
              <a:spcBef>
                <a:spcPct val="0"/>
              </a:spcBef>
              <a:buClr>
                <a:srgbClr val="00007D"/>
              </a:buClr>
              <a:buSzPct val="100000"/>
              <a:defRPr/>
            </a:pPr>
            <a:r>
              <a:rPr lang="en-US" altLang="ja-JP" sz="2000" dirty="0" smtClean="0"/>
              <a:t>WP5D, AWG</a:t>
            </a:r>
          </a:p>
          <a:p>
            <a:pPr marL="628650" lvl="1" indent="-266700" eaLnBrk="1" hangingPunct="1">
              <a:lnSpc>
                <a:spcPts val="3500"/>
              </a:lnSpc>
              <a:spcBef>
                <a:spcPct val="0"/>
              </a:spcBef>
              <a:buClr>
                <a:srgbClr val="00007D"/>
              </a:buClr>
              <a:buSzPct val="100000"/>
              <a:defRPr/>
            </a:pPr>
            <a:r>
              <a:rPr lang="en-US" altLang="ja-JP" sz="2000" dirty="0" smtClean="0"/>
              <a:t>Future IMT</a:t>
            </a:r>
          </a:p>
          <a:p>
            <a:pPr eaLnBrk="1" hangingPunct="1">
              <a:lnSpc>
                <a:spcPts val="3500"/>
              </a:lnSpc>
              <a:spcBef>
                <a:spcPct val="0"/>
              </a:spcBef>
              <a:buClr>
                <a:srgbClr val="00007D"/>
              </a:buClr>
              <a:buSzPct val="100000"/>
              <a:defRPr/>
            </a:pPr>
            <a:r>
              <a:rPr lang="en-US" altLang="ja-JP" sz="2400" dirty="0" smtClean="0"/>
              <a:t>Broadband Wireless Access (BWA) Sub-Committee</a:t>
            </a:r>
          </a:p>
          <a:p>
            <a:pPr marL="628650" lvl="1" indent="-266700" eaLnBrk="1" hangingPunct="1">
              <a:lnSpc>
                <a:spcPts val="3500"/>
              </a:lnSpc>
              <a:spcBef>
                <a:spcPct val="0"/>
              </a:spcBef>
              <a:buClr>
                <a:srgbClr val="00007D"/>
              </a:buClr>
              <a:buSzPct val="100000"/>
              <a:defRPr/>
            </a:pPr>
            <a:r>
              <a:rPr lang="en-US" altLang="ja-JP" sz="2000" dirty="0" smtClean="0"/>
              <a:t>WiMAX</a:t>
            </a:r>
          </a:p>
          <a:p>
            <a:pPr marL="628650" lvl="1" indent="-266700" eaLnBrk="1" hangingPunct="1">
              <a:lnSpc>
                <a:spcPts val="3500"/>
              </a:lnSpc>
              <a:spcBef>
                <a:spcPct val="0"/>
              </a:spcBef>
              <a:buClr>
                <a:srgbClr val="00007D"/>
              </a:buClr>
              <a:buSzPct val="100000"/>
              <a:defRPr/>
            </a:pPr>
            <a:r>
              <a:rPr lang="en-US" altLang="ja-JP" sz="2000" dirty="0" smtClean="0"/>
              <a:t>XGP / AXGP</a:t>
            </a:r>
          </a:p>
          <a:p>
            <a:pPr eaLnBrk="1" hangingPunct="1">
              <a:lnSpc>
                <a:spcPts val="3500"/>
              </a:lnSpc>
              <a:spcBef>
                <a:spcPct val="0"/>
              </a:spcBef>
              <a:buClr>
                <a:srgbClr val="00007D"/>
              </a:buClr>
              <a:buSzPct val="100000"/>
              <a:defRPr/>
            </a:pPr>
            <a:r>
              <a:rPr lang="en-US" altLang="ja-JP" sz="2400" dirty="0" smtClean="0"/>
              <a:t>Mobile Commerce Sub-Committee</a:t>
            </a:r>
          </a:p>
          <a:p>
            <a:pPr marL="628650" lvl="1" indent="-266700" eaLnBrk="1" hangingPunct="1">
              <a:lnSpc>
                <a:spcPts val="3500"/>
              </a:lnSpc>
              <a:spcBef>
                <a:spcPct val="0"/>
              </a:spcBef>
              <a:buClr>
                <a:srgbClr val="00007D"/>
              </a:buClr>
              <a:buSzPct val="100000"/>
              <a:defRPr/>
            </a:pPr>
            <a:r>
              <a:rPr lang="en-US" altLang="ja-JP" sz="2000" dirty="0"/>
              <a:t>Mobile PKI (Public Key Infrastructure)</a:t>
            </a:r>
            <a:endParaRPr lang="en-US" altLang="ja-JP" sz="2000" dirty="0" smtClean="0"/>
          </a:p>
          <a:p>
            <a:pPr eaLnBrk="1" hangingPunct="1">
              <a:lnSpc>
                <a:spcPct val="150000"/>
              </a:lnSpc>
              <a:spcBef>
                <a:spcPct val="0"/>
              </a:spcBef>
              <a:buClr>
                <a:srgbClr val="00007D"/>
              </a:buClr>
              <a:buSzPct val="100000"/>
              <a:defRPr/>
            </a:pPr>
            <a:endParaRPr lang="en-US" altLang="ja-JP" sz="2000" dirty="0" smtClean="0"/>
          </a:p>
          <a:p>
            <a:pPr eaLnBrk="1" hangingPunct="1">
              <a:lnSpc>
                <a:spcPct val="150000"/>
              </a:lnSpc>
              <a:spcBef>
                <a:spcPct val="0"/>
              </a:spcBef>
              <a:buSzPct val="100000"/>
              <a:defRPr/>
            </a:pPr>
            <a:endParaRPr lang="en-US" altLang="ja-JP" sz="2200" dirty="0" smtClean="0"/>
          </a:p>
        </p:txBody>
      </p:sp>
    </p:spTree>
    <p:extLst>
      <p:ext uri="{BB962C8B-B14F-4D97-AF65-F5344CB8AC3E}">
        <p14:creationId xmlns:p14="http://schemas.microsoft.com/office/powerpoint/2010/main" val="280834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88B8DDC5-0C66-4A37-8EF0-26AF08396061}" type="slidenum">
              <a:rPr kumimoji="0" lang="en-US" altLang="ja-JP" sz="1200" smtClean="0">
                <a:solidFill>
                  <a:srgbClr val="000000"/>
                </a:solidFill>
                <a:latin typeface="Arial Unicode MS" pitchFamily="50" charset="-128"/>
                <a:ea typeface="Arial Unicode MS" pitchFamily="50" charset="-128"/>
              </a:rPr>
              <a:pPr algn="r" eaLnBrk="1" hangingPunct="1">
                <a:spcBef>
                  <a:spcPct val="0"/>
                </a:spcBef>
                <a:buClrTx/>
                <a:buSzTx/>
                <a:buFontTx/>
                <a:buNone/>
              </a:pPr>
              <a:t>3</a:t>
            </a:fld>
            <a:endParaRPr kumimoji="0" lang="en-US" altLang="ja-JP" sz="1200" dirty="0" smtClean="0">
              <a:solidFill>
                <a:srgbClr val="000000"/>
              </a:solidFill>
              <a:latin typeface="Arial Unicode MS" pitchFamily="50" charset="-128"/>
              <a:ea typeface="Arial Unicode MS" pitchFamily="50" charset="-128"/>
            </a:endParaRPr>
          </a:p>
        </p:txBody>
      </p:sp>
      <p:sp>
        <p:nvSpPr>
          <p:cNvPr id="3" name="Rectangle 2"/>
          <p:cNvSpPr txBox="1">
            <a:spLocks noChangeArrowheads="1"/>
          </p:cNvSpPr>
          <p:nvPr/>
        </p:nvSpPr>
        <p:spPr bwMode="auto">
          <a:xfrm>
            <a:off x="447251" y="528503"/>
            <a:ext cx="11297497"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kumimoji="1" sz="4400">
                <a:solidFill>
                  <a:schemeClr val="tx1"/>
                </a:solidFill>
                <a:latin typeface="+mj-lt"/>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eaLnBrk="0" fontAlgn="base" hangingPunct="0">
              <a:spcBef>
                <a:spcPct val="0"/>
              </a:spcBef>
              <a:spcAft>
                <a:spcPct val="0"/>
              </a:spcAft>
              <a:defRPr kumimoji="1" sz="4400">
                <a:solidFill>
                  <a:schemeClr val="tx1"/>
                </a:solidFill>
                <a:latin typeface="Arial" charset="0"/>
                <a:ea typeface="MS PGothic" pitchFamily="50" charset="-128"/>
              </a:defRPr>
            </a:lvl6pPr>
            <a:lvl7pPr marL="914400" algn="l" rtl="0" eaLnBrk="0" fontAlgn="base" hangingPunct="0">
              <a:spcBef>
                <a:spcPct val="0"/>
              </a:spcBef>
              <a:spcAft>
                <a:spcPct val="0"/>
              </a:spcAft>
              <a:defRPr kumimoji="1" sz="4400">
                <a:solidFill>
                  <a:schemeClr val="tx1"/>
                </a:solidFill>
                <a:latin typeface="Arial" charset="0"/>
                <a:ea typeface="MS PGothic" pitchFamily="50" charset="-128"/>
              </a:defRPr>
            </a:lvl7pPr>
            <a:lvl8pPr marL="1371600" algn="l" rtl="0" eaLnBrk="0" fontAlgn="base" hangingPunct="0">
              <a:spcBef>
                <a:spcPct val="0"/>
              </a:spcBef>
              <a:spcAft>
                <a:spcPct val="0"/>
              </a:spcAft>
              <a:defRPr kumimoji="1" sz="4400">
                <a:solidFill>
                  <a:schemeClr val="tx1"/>
                </a:solidFill>
                <a:latin typeface="Arial" charset="0"/>
                <a:ea typeface="MS PGothic" pitchFamily="50" charset="-128"/>
              </a:defRPr>
            </a:lvl8pPr>
            <a:lvl9pPr marL="1828800" algn="l" rtl="0" eaLnBrk="0" fontAlgn="base" hangingPunct="0">
              <a:spcBef>
                <a:spcPct val="0"/>
              </a:spcBef>
              <a:spcAft>
                <a:spcPct val="0"/>
              </a:spcAft>
              <a:defRPr kumimoji="1" sz="4400">
                <a:solidFill>
                  <a:schemeClr val="tx1"/>
                </a:solidFill>
                <a:latin typeface="Arial" charset="0"/>
                <a:ea typeface="MS PGothic" pitchFamily="50" charset="-128"/>
              </a:defRPr>
            </a:lvl9pPr>
          </a:lstStyle>
          <a:p>
            <a:pPr algn="ctr" eaLnBrk="1" hangingPunct="1">
              <a:lnSpc>
                <a:spcPts val="3000"/>
              </a:lnSpc>
              <a:defRPr/>
            </a:pPr>
            <a:r>
              <a:rPr lang="en-US" altLang="ja-JP" sz="4800" b="1" kern="0" dirty="0" smtClean="0">
                <a:solidFill>
                  <a:srgbClr val="00007D"/>
                </a:solidFill>
                <a:latin typeface="Arial" panose="020B0604020202020204" pitchFamily="34" charset="0"/>
                <a:cs typeface="Arial" panose="020B0604020202020204" pitchFamily="34" charset="0"/>
              </a:rPr>
              <a:t>Priorities (2)</a:t>
            </a:r>
            <a:endParaRPr lang="en-CA" altLang="ja-JP" sz="4800" b="1" kern="0" dirty="0" smtClean="0">
              <a:solidFill>
                <a:srgbClr val="00007D"/>
              </a:solidFill>
              <a:latin typeface="Arial" panose="020B0604020202020204" pitchFamily="34" charset="0"/>
              <a:cs typeface="Arial" panose="020B0604020202020204" pitchFamily="34" charset="0"/>
            </a:endParaRPr>
          </a:p>
        </p:txBody>
      </p:sp>
      <p:sp>
        <p:nvSpPr>
          <p:cNvPr id="4" name="テキスト ボックス 3"/>
          <p:cNvSpPr txBox="1"/>
          <p:nvPr/>
        </p:nvSpPr>
        <p:spPr>
          <a:xfrm>
            <a:off x="1440180" y="2000756"/>
            <a:ext cx="9304020" cy="3908762"/>
          </a:xfrm>
          <a:prstGeom prst="rect">
            <a:avLst/>
          </a:prstGeom>
          <a:noFill/>
        </p:spPr>
        <p:txBody>
          <a:bodyPr wrap="square">
            <a:spAutoFit/>
          </a:bodyPr>
          <a:lstStyle/>
          <a:p>
            <a:pPr marL="342900" indent="-342900" algn="l">
              <a:buClr>
                <a:srgbClr val="0070C0"/>
              </a:buClr>
              <a:buFont typeface="Wingdings" panose="05000000000000000000" pitchFamily="2" charset="2"/>
              <a:buChar char="n"/>
              <a:defRPr/>
            </a:pPr>
            <a:r>
              <a:rPr lang="en-US" altLang="ja-JP" sz="26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Big three issues</a:t>
            </a:r>
            <a: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r>
            <a:br>
              <a:rPr lang="en-US" altLang="ja-JP" sz="24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2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5G</a:t>
            </a:r>
            <a: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 Collaborate worldwide through 5GMF</a:t>
            </a:r>
            <a:b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(see attachment)</a:t>
            </a:r>
            <a:b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UHDTV	: Promote the system worldwide</a:t>
            </a:r>
            <a:b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ITS	: Promote the use of </a:t>
            </a:r>
            <a:r>
              <a:rPr lang="en-US" altLang="ja-JP" sz="22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700MHz</a:t>
            </a:r>
          </a:p>
          <a:p>
            <a:pPr marL="342900" indent="-342900" algn="l">
              <a:buClr>
                <a:srgbClr val="0070C0"/>
              </a:buClr>
              <a:buFont typeface="Wingdings" panose="05000000000000000000" pitchFamily="2" charset="2"/>
              <a:buChar char="n"/>
              <a:defRPr/>
            </a:pPr>
            <a:endParaRPr lang="en-US" altLang="ja-JP" sz="20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l">
              <a:buClr>
                <a:srgbClr val="0070C0"/>
              </a:buClr>
              <a:buFont typeface="Wingdings" panose="05000000000000000000" pitchFamily="2" charset="2"/>
              <a:buChar char="n"/>
              <a:defRPr/>
            </a:pPr>
            <a:r>
              <a:rPr lang="en-US" altLang="ja-JP" sz="26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Close cooperation with Fora / Consortia</a:t>
            </a:r>
            <a: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r>
            <a:br>
              <a:rPr lang="en-US" altLang="ja-JP" sz="24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 draft STD with complete specification</a:t>
            </a:r>
            <a:b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 full IPR </a:t>
            </a:r>
            <a:r>
              <a:rPr lang="en-US" altLang="ja-JP" sz="22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submission</a:t>
            </a:r>
            <a:endPar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algn="l">
              <a:buClr>
                <a:srgbClr val="0070C0"/>
              </a:buClr>
              <a:defRPr/>
            </a:pPr>
            <a:r>
              <a:rPr lang="ja-JP" altLang="en-US" sz="22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200" kern="0" dirty="0" smtClean="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gathering and analyzing information on IPR policy</a:t>
            </a:r>
            <a:br>
              <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endParaRPr lang="en-US" altLang="ja-JP" sz="22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p:cNvSpPr txBox="1"/>
          <p:nvPr/>
        </p:nvSpPr>
        <p:spPr>
          <a:xfrm>
            <a:off x="0" y="1052410"/>
            <a:ext cx="12192000" cy="646331"/>
          </a:xfrm>
          <a:prstGeom prst="rect">
            <a:avLst/>
          </a:prstGeom>
          <a:noFill/>
        </p:spPr>
        <p:txBody>
          <a:bodyPr wrap="square" rtlCol="0">
            <a:spAutoFit/>
          </a:bodyPr>
          <a:lstStyle/>
          <a:p>
            <a:pPr algn="ctr"/>
            <a:r>
              <a:rPr kumimoji="1" lang="en-US" altLang="ja-JP" sz="3600" b="1" i="1" dirty="0">
                <a:solidFill>
                  <a:srgbClr val="FF0000"/>
                </a:solidFill>
              </a:rPr>
              <a:t>-</a:t>
            </a:r>
            <a:r>
              <a:rPr kumimoji="1" lang="en-US" altLang="ja-JP" sz="3600" b="1" i="1" dirty="0" smtClean="0">
                <a:solidFill>
                  <a:srgbClr val="FF0000"/>
                </a:solidFill>
              </a:rPr>
              <a:t> Strategic approach for global standardization -</a:t>
            </a:r>
            <a:endParaRPr kumimoji="1" lang="ja-JP" altLang="en-US" b="1" i="1" dirty="0"/>
          </a:p>
        </p:txBody>
      </p:sp>
    </p:spTree>
    <p:extLst>
      <p:ext uri="{BB962C8B-B14F-4D97-AF65-F5344CB8AC3E}">
        <p14:creationId xmlns:p14="http://schemas.microsoft.com/office/powerpoint/2010/main" val="512109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番号プレースホルダ 3"/>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32A7C5E1-AC43-4619-B9AE-A54FFB1410BD}" type="slidenum">
              <a:rPr kumimoji="0" lang="ja-JP" altLang="en-CA" sz="1200" smtClean="0">
                <a:latin typeface="Trebuchet MS" pitchFamily="34" charset="0"/>
                <a:ea typeface="Arial Unicode MS" pitchFamily="50" charset="-128"/>
              </a:rPr>
              <a:pPr algn="r" eaLnBrk="1" hangingPunct="1">
                <a:spcBef>
                  <a:spcPct val="0"/>
                </a:spcBef>
                <a:buClrTx/>
                <a:buSzTx/>
                <a:buFontTx/>
                <a:buNone/>
              </a:pPr>
              <a:t>30</a:t>
            </a:fld>
            <a:endParaRPr kumimoji="0" lang="en-CA" altLang="ja-JP" sz="1200" smtClean="0">
              <a:latin typeface="Trebuchet MS" pitchFamily="34" charset="0"/>
              <a:ea typeface="Arial Unicode MS" pitchFamily="50" charset="-128"/>
            </a:endParaRPr>
          </a:p>
        </p:txBody>
      </p:sp>
      <p:sp>
        <p:nvSpPr>
          <p:cNvPr id="37891" name="Rectangle 12"/>
          <p:cNvSpPr>
            <a:spLocks noGrp="1" noChangeArrowheads="1"/>
          </p:cNvSpPr>
          <p:nvPr>
            <p:ph type="title" idx="4294967295"/>
          </p:nvPr>
        </p:nvSpPr>
        <p:spPr>
          <a:xfrm>
            <a:off x="1219200" y="279400"/>
            <a:ext cx="10972800" cy="944563"/>
          </a:xfrm>
        </p:spPr>
        <p:txBody>
          <a:bodyPr>
            <a:normAutofit/>
          </a:bodyPr>
          <a:lstStyle/>
          <a:p>
            <a:pPr eaLnBrk="1" hangingPunct="1">
              <a:tabLst>
                <a:tab pos="1435100" algn="l"/>
              </a:tabLst>
            </a:pPr>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Frequency Reallocation (1/3)</a:t>
            </a:r>
            <a:r>
              <a:rPr lang="ja-JP" altLang="en-US" sz="3200" b="1" dirty="0" smtClean="0">
                <a:solidFill>
                  <a:srgbClr val="00007D"/>
                </a:solidFill>
                <a:latin typeface="Arial" panose="020B0604020202020204" pitchFamily="34" charset="0"/>
                <a:ea typeface="ＭＳ Ｐゴシック" charset="-128"/>
                <a:cs typeface="Arial" panose="020B0604020202020204" pitchFamily="34" charset="0"/>
              </a:rPr>
              <a:t>　</a:t>
            </a:r>
            <a:r>
              <a:rPr lang="en-US" altLang="ja-JP" sz="2400" b="1" dirty="0" smtClean="0">
                <a:solidFill>
                  <a:srgbClr val="00007D"/>
                </a:solidFill>
                <a:latin typeface="Arial" panose="020B0604020202020204" pitchFamily="34" charset="0"/>
                <a:ea typeface="ＭＳ Ｐゴシック" charset="-128"/>
                <a:cs typeface="Arial" panose="020B0604020202020204" pitchFamily="34" charset="0"/>
              </a:rPr>
              <a:t>(Digital TV Switchover)</a:t>
            </a:r>
            <a:endParaRPr lang="ja-JP" altLang="en-US" sz="2400" b="1" dirty="0" smtClean="0">
              <a:solidFill>
                <a:srgbClr val="00007D"/>
              </a:solidFill>
              <a:latin typeface="Arial" panose="020B0604020202020204" pitchFamily="34" charset="0"/>
              <a:ea typeface="ＭＳ Ｐゴシック" charset="-128"/>
              <a:cs typeface="Arial" panose="020B0604020202020204" pitchFamily="34" charset="0"/>
            </a:endParaRPr>
          </a:p>
        </p:txBody>
      </p:sp>
      <p:sp>
        <p:nvSpPr>
          <p:cNvPr id="37892" name="Rectangle 13"/>
          <p:cNvSpPr>
            <a:spLocks noGrp="1" noChangeArrowheads="1"/>
          </p:cNvSpPr>
          <p:nvPr>
            <p:ph type="body" idx="4294967295"/>
          </p:nvPr>
        </p:nvSpPr>
        <p:spPr>
          <a:xfrm>
            <a:off x="1627188" y="1403350"/>
            <a:ext cx="10564812" cy="584200"/>
          </a:xfrm>
          <a:noFill/>
        </p:spPr>
        <p:txBody>
          <a:bodyPr/>
          <a:lstStyle/>
          <a:p>
            <a:pPr eaLnBrk="1" hangingPunct="1">
              <a:buSzPct val="90000"/>
            </a:pPr>
            <a:r>
              <a:rPr lang="en-US" altLang="ja-JP" smtClean="0">
                <a:ea typeface="ＭＳ Ｐゴシック" charset="-128"/>
              </a:rPr>
              <a:t>VHF:76~108/170~222MHz</a:t>
            </a:r>
          </a:p>
        </p:txBody>
      </p:sp>
      <p:grpSp>
        <p:nvGrpSpPr>
          <p:cNvPr id="37893" name="グループ化 1"/>
          <p:cNvGrpSpPr>
            <a:grpSpLocks/>
          </p:cNvGrpSpPr>
          <p:nvPr/>
        </p:nvGrpSpPr>
        <p:grpSpPr bwMode="auto">
          <a:xfrm>
            <a:off x="1157818" y="2190751"/>
            <a:ext cx="10405533" cy="1960563"/>
            <a:chOff x="882650" y="2630488"/>
            <a:chExt cx="7804150" cy="1959927"/>
          </a:xfrm>
        </p:grpSpPr>
        <p:grpSp>
          <p:nvGrpSpPr>
            <p:cNvPr id="37939" name="グループ化 15"/>
            <p:cNvGrpSpPr>
              <a:grpSpLocks/>
            </p:cNvGrpSpPr>
            <p:nvPr/>
          </p:nvGrpSpPr>
          <p:grpSpPr bwMode="auto">
            <a:xfrm>
              <a:off x="882650" y="2633662"/>
              <a:ext cx="3749675" cy="1956753"/>
              <a:chOff x="854787" y="2352616"/>
              <a:chExt cx="3749405" cy="1958949"/>
            </a:xfrm>
          </p:grpSpPr>
          <p:sp>
            <p:nvSpPr>
              <p:cNvPr id="221191" name="Rectangle 38"/>
              <p:cNvSpPr>
                <a:spLocks noChangeArrowheads="1"/>
              </p:cNvSpPr>
              <p:nvPr/>
            </p:nvSpPr>
            <p:spPr bwMode="auto">
              <a:xfrm>
                <a:off x="2431060" y="2352616"/>
                <a:ext cx="1755649" cy="471864"/>
              </a:xfrm>
              <a:prstGeom prst="rect">
                <a:avLst/>
              </a:prstGeom>
              <a:gradFill rotWithShape="1">
                <a:gsLst>
                  <a:gs pos="0">
                    <a:srgbClr val="FFCC99"/>
                  </a:gs>
                  <a:gs pos="50000">
                    <a:schemeClr val="bg1"/>
                  </a:gs>
                  <a:gs pos="100000">
                    <a:srgbClr val="FFCC99"/>
                  </a:gs>
                </a:gsLst>
                <a:lin ang="5400000" scaled="1"/>
              </a:gradFill>
              <a:ln w="9525">
                <a:solidFill>
                  <a:schemeClr val="tx1"/>
                </a:solidFill>
                <a:miter lim="800000"/>
                <a:headEnd/>
                <a:tailEnd/>
              </a:ln>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r>
                  <a:rPr kumimoji="0" lang="ja-JP" altLang="ja-JP" sz="1400" smtClean="0"/>
                  <a:t>Analog</a:t>
                </a:r>
                <a:r>
                  <a:rPr kumimoji="0" lang="en-US" altLang="ja-JP" sz="1400" smtClean="0"/>
                  <a:t> TV</a:t>
                </a:r>
                <a:r>
                  <a:rPr kumimoji="0" lang="ja-JP" altLang="ja-JP" sz="1400" smtClean="0"/>
                  <a:t>　</a:t>
                </a:r>
                <a:endParaRPr kumimoji="0" lang="ja-JP" altLang="en-US" sz="1400" smtClean="0"/>
              </a:p>
              <a:p>
                <a:pPr eaLnBrk="1" hangingPunct="1">
                  <a:spcBef>
                    <a:spcPct val="0"/>
                  </a:spcBef>
                  <a:defRPr/>
                </a:pPr>
                <a:r>
                  <a:rPr kumimoji="0" lang="ja-JP" altLang="ja-JP" sz="1400" smtClean="0"/>
                  <a:t>1-3ch</a:t>
                </a:r>
              </a:p>
            </p:txBody>
          </p:sp>
          <p:sp>
            <p:nvSpPr>
              <p:cNvPr id="37947" name="AutoShape 9"/>
              <p:cNvSpPr>
                <a:spLocks noChangeArrowheads="1"/>
              </p:cNvSpPr>
              <p:nvPr/>
            </p:nvSpPr>
            <p:spPr bwMode="auto">
              <a:xfrm>
                <a:off x="1572849" y="2978065"/>
                <a:ext cx="275200" cy="279782"/>
              </a:xfrm>
              <a:prstGeom prst="downArrow">
                <a:avLst>
                  <a:gd name="adj1" fmla="val 50000"/>
                  <a:gd name="adj2" fmla="val 25000"/>
                </a:avLst>
              </a:prstGeom>
              <a:solidFill>
                <a:srgbClr val="FFC000"/>
              </a:solidFill>
              <a:ln w="9525" algn="ctr">
                <a:solidFill>
                  <a:schemeClr val="tx1"/>
                </a:solidFill>
                <a:miter lim="800000"/>
                <a:headEnd/>
                <a:tailEnd/>
              </a:ln>
            </p:spPr>
            <p:txBody>
              <a:bodyPr wrap="none"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37948" name="AutoShape 10"/>
              <p:cNvSpPr>
                <a:spLocks noChangeArrowheads="1"/>
              </p:cNvSpPr>
              <p:nvPr/>
            </p:nvSpPr>
            <p:spPr bwMode="auto">
              <a:xfrm>
                <a:off x="3019595" y="2960601"/>
                <a:ext cx="275200" cy="279782"/>
              </a:xfrm>
              <a:prstGeom prst="downArrow">
                <a:avLst>
                  <a:gd name="adj1" fmla="val 50000"/>
                  <a:gd name="adj2" fmla="val 25000"/>
                </a:avLst>
              </a:prstGeom>
              <a:solidFill>
                <a:srgbClr val="FFC000"/>
              </a:solidFill>
              <a:ln w="9525" algn="ctr">
                <a:solidFill>
                  <a:schemeClr val="tx1"/>
                </a:solidFill>
                <a:miter lim="800000"/>
                <a:headEnd/>
                <a:tailEnd/>
              </a:ln>
            </p:spPr>
            <p:txBody>
              <a:bodyPr wrap="none"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grpSp>
            <p:nvGrpSpPr>
              <p:cNvPr id="37949" name="グループ化 8"/>
              <p:cNvGrpSpPr>
                <a:grpSpLocks/>
              </p:cNvGrpSpPr>
              <p:nvPr/>
            </p:nvGrpSpPr>
            <p:grpSpPr bwMode="auto">
              <a:xfrm>
                <a:off x="854787" y="2352617"/>
                <a:ext cx="3749405" cy="1958948"/>
                <a:chOff x="903288" y="1492880"/>
                <a:chExt cx="3749405" cy="1958948"/>
              </a:xfrm>
            </p:grpSpPr>
            <p:sp>
              <p:nvSpPr>
                <p:cNvPr id="37950" name="Rectangle 79"/>
                <p:cNvSpPr>
                  <a:spLocks noChangeArrowheads="1"/>
                </p:cNvSpPr>
                <p:nvPr/>
              </p:nvSpPr>
              <p:spPr bwMode="auto">
                <a:xfrm>
                  <a:off x="3888653" y="2026281"/>
                  <a:ext cx="764040" cy="16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108MHz</a:t>
                  </a:r>
                </a:p>
              </p:txBody>
            </p:sp>
            <p:sp>
              <p:nvSpPr>
                <p:cNvPr id="37951" name="Rectangle 78"/>
                <p:cNvSpPr>
                  <a:spLocks noChangeArrowheads="1"/>
                </p:cNvSpPr>
                <p:nvPr/>
              </p:nvSpPr>
              <p:spPr bwMode="auto">
                <a:xfrm>
                  <a:off x="2014858" y="2026281"/>
                  <a:ext cx="855662" cy="16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90MHz</a:t>
                  </a:r>
                </a:p>
              </p:txBody>
            </p:sp>
            <p:sp>
              <p:nvSpPr>
                <p:cNvPr id="37952" name="Rectangle 39"/>
                <p:cNvSpPr>
                  <a:spLocks noChangeArrowheads="1"/>
                </p:cNvSpPr>
                <p:nvPr/>
              </p:nvSpPr>
              <p:spPr bwMode="auto">
                <a:xfrm>
                  <a:off x="1150372" y="1492880"/>
                  <a:ext cx="1328874" cy="472059"/>
                </a:xfrm>
                <a:prstGeom prst="rect">
                  <a:avLst/>
                </a:prstGeom>
                <a:gradFill rotWithShape="1">
                  <a:gsLst>
                    <a:gs pos="0">
                      <a:srgbClr val="FFFF00"/>
                    </a:gs>
                    <a:gs pos="50000">
                      <a:srgbClr val="F2FFEC"/>
                    </a:gs>
                    <a:gs pos="100000">
                      <a:srgbClr val="FFFF0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en-US" altLang="ja-JP" sz="1400"/>
                    <a:t>FM</a:t>
                  </a:r>
                  <a:endParaRPr kumimoji="0" lang="ja-JP" altLang="ja-JP" sz="1400"/>
                </a:p>
              </p:txBody>
            </p:sp>
            <p:sp>
              <p:nvSpPr>
                <p:cNvPr id="37953" name="Rectangle 78"/>
                <p:cNvSpPr>
                  <a:spLocks noChangeArrowheads="1"/>
                </p:cNvSpPr>
                <p:nvPr/>
              </p:nvSpPr>
              <p:spPr bwMode="auto">
                <a:xfrm>
                  <a:off x="903288" y="2026281"/>
                  <a:ext cx="855662" cy="16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76MHz</a:t>
                  </a:r>
                </a:p>
              </p:txBody>
            </p:sp>
            <p:sp>
              <p:nvSpPr>
                <p:cNvPr id="37954" name="Rectangle 78"/>
                <p:cNvSpPr>
                  <a:spLocks noChangeArrowheads="1"/>
                </p:cNvSpPr>
                <p:nvPr/>
              </p:nvSpPr>
              <p:spPr bwMode="auto">
                <a:xfrm>
                  <a:off x="2282594" y="3136903"/>
                  <a:ext cx="412104" cy="31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90</a:t>
                  </a:r>
                </a:p>
                <a:p>
                  <a:pPr algn="ctr" eaLnBrk="1" hangingPunct="1">
                    <a:spcBef>
                      <a:spcPct val="0"/>
                    </a:spcBef>
                    <a:buClrTx/>
                    <a:buSzTx/>
                    <a:buFontTx/>
                    <a:buNone/>
                  </a:pPr>
                  <a:r>
                    <a:rPr lang="en-US" altLang="ja-JP" sz="1200">
                      <a:latin typeface="Tahoma" pitchFamily="34" charset="0"/>
                    </a:rPr>
                    <a:t>MHz</a:t>
                  </a:r>
                </a:p>
              </p:txBody>
            </p:sp>
          </p:grpSp>
        </p:grpSp>
        <p:grpSp>
          <p:nvGrpSpPr>
            <p:cNvPr id="37940" name="グループ化 16"/>
            <p:cNvGrpSpPr>
              <a:grpSpLocks/>
            </p:cNvGrpSpPr>
            <p:nvPr/>
          </p:nvGrpSpPr>
          <p:grpSpPr bwMode="auto">
            <a:xfrm>
              <a:off x="4521200" y="2630488"/>
              <a:ext cx="4165600" cy="931102"/>
              <a:chOff x="4592569" y="1466851"/>
              <a:chExt cx="4165326" cy="931102"/>
            </a:xfrm>
          </p:grpSpPr>
          <p:sp>
            <p:nvSpPr>
              <p:cNvPr id="37941" name="AutoShape 10"/>
              <p:cNvSpPr>
                <a:spLocks noChangeArrowheads="1"/>
              </p:cNvSpPr>
              <p:nvPr/>
            </p:nvSpPr>
            <p:spPr bwMode="auto">
              <a:xfrm>
                <a:off x="6591306" y="2118485"/>
                <a:ext cx="275202" cy="279468"/>
              </a:xfrm>
              <a:prstGeom prst="downArrow">
                <a:avLst>
                  <a:gd name="adj1" fmla="val 50000"/>
                  <a:gd name="adj2" fmla="val 25000"/>
                </a:avLst>
              </a:prstGeom>
              <a:solidFill>
                <a:srgbClr val="FFC000"/>
              </a:solidFill>
              <a:ln w="9525" algn="ctr">
                <a:solidFill>
                  <a:schemeClr val="tx1"/>
                </a:solidFill>
                <a:miter lim="800000"/>
                <a:headEnd/>
                <a:tailEnd/>
              </a:ln>
            </p:spPr>
            <p:txBody>
              <a:bodyPr wrap="none"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grpSp>
            <p:nvGrpSpPr>
              <p:cNvPr id="37942" name="グループ化 9"/>
              <p:cNvGrpSpPr>
                <a:grpSpLocks/>
              </p:cNvGrpSpPr>
              <p:nvPr/>
            </p:nvGrpSpPr>
            <p:grpSpPr bwMode="auto">
              <a:xfrm>
                <a:off x="4592569" y="1466851"/>
                <a:ext cx="4165326" cy="701674"/>
                <a:chOff x="4592569" y="1466851"/>
                <a:chExt cx="4165326" cy="701674"/>
              </a:xfrm>
            </p:grpSpPr>
            <p:sp>
              <p:nvSpPr>
                <p:cNvPr id="37943" name="Rectangle 39"/>
                <p:cNvSpPr>
                  <a:spLocks noChangeArrowheads="1"/>
                </p:cNvSpPr>
                <p:nvPr/>
              </p:nvSpPr>
              <p:spPr bwMode="auto">
                <a:xfrm>
                  <a:off x="4842030" y="1466851"/>
                  <a:ext cx="3555395" cy="472060"/>
                </a:xfrm>
                <a:prstGeom prst="rect">
                  <a:avLst/>
                </a:prstGeom>
                <a:gradFill rotWithShape="1">
                  <a:gsLst>
                    <a:gs pos="0">
                      <a:srgbClr val="FFCC99"/>
                    </a:gs>
                    <a:gs pos="50000">
                      <a:srgbClr val="F2FFEC"/>
                    </a:gs>
                    <a:gs pos="100000">
                      <a:srgbClr val="FFCC99"/>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ja-JP" altLang="ja-JP" sz="1400"/>
                    <a:t>Analog</a:t>
                  </a:r>
                  <a:r>
                    <a:rPr kumimoji="0" lang="en-US" altLang="ja-JP" sz="1400"/>
                    <a:t> TV</a:t>
                  </a:r>
                  <a:r>
                    <a:rPr kumimoji="0" lang="ja-JP" altLang="ja-JP" sz="1400"/>
                    <a:t> </a:t>
                  </a:r>
                  <a:endParaRPr kumimoji="0" lang="ja-JP" altLang="en-US" sz="1400"/>
                </a:p>
                <a:p>
                  <a:pPr algn="ctr" eaLnBrk="1" hangingPunct="1">
                    <a:spcBef>
                      <a:spcPct val="0"/>
                    </a:spcBef>
                    <a:buClrTx/>
                    <a:buSzTx/>
                    <a:buFontTx/>
                    <a:buNone/>
                  </a:pPr>
                  <a:r>
                    <a:rPr kumimoji="0" lang="ja-JP" altLang="ja-JP" sz="1400"/>
                    <a:t>TV 4-12ch</a:t>
                  </a:r>
                </a:p>
              </p:txBody>
            </p:sp>
            <p:sp>
              <p:nvSpPr>
                <p:cNvPr id="37944" name="Rectangle 79"/>
                <p:cNvSpPr>
                  <a:spLocks noChangeArrowheads="1"/>
                </p:cNvSpPr>
                <p:nvPr/>
              </p:nvSpPr>
              <p:spPr bwMode="auto">
                <a:xfrm>
                  <a:off x="4592569" y="1989138"/>
                  <a:ext cx="76404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170MHz</a:t>
                  </a:r>
                </a:p>
              </p:txBody>
            </p:sp>
            <p:sp>
              <p:nvSpPr>
                <p:cNvPr id="37945" name="Rectangle 79"/>
                <p:cNvSpPr>
                  <a:spLocks noChangeArrowheads="1"/>
                </p:cNvSpPr>
                <p:nvPr/>
              </p:nvSpPr>
              <p:spPr bwMode="auto">
                <a:xfrm>
                  <a:off x="7993855" y="1989138"/>
                  <a:ext cx="76404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222MHz</a:t>
                  </a:r>
                </a:p>
              </p:txBody>
            </p:sp>
          </p:grpSp>
        </p:grpSp>
      </p:grpSp>
      <p:grpSp>
        <p:nvGrpSpPr>
          <p:cNvPr id="37894" name="グループ化 13"/>
          <p:cNvGrpSpPr>
            <a:grpSpLocks/>
          </p:cNvGrpSpPr>
          <p:nvPr/>
        </p:nvGrpSpPr>
        <p:grpSpPr bwMode="auto">
          <a:xfrm>
            <a:off x="1219201" y="3217863"/>
            <a:ext cx="10553700" cy="2068512"/>
            <a:chOff x="949234" y="3071021"/>
            <a:chExt cx="7913884" cy="2068802"/>
          </a:xfrm>
        </p:grpSpPr>
        <p:sp>
          <p:nvSpPr>
            <p:cNvPr id="51241" name="Rectangle 41"/>
            <p:cNvSpPr>
              <a:spLocks noChangeArrowheads="1"/>
            </p:cNvSpPr>
            <p:nvPr/>
          </p:nvSpPr>
          <p:spPr bwMode="auto">
            <a:xfrm>
              <a:off x="6944168" y="3071021"/>
              <a:ext cx="144437" cy="503308"/>
            </a:xfrm>
            <a:prstGeom prst="rect">
              <a:avLst/>
            </a:prstGeom>
            <a:gradFill rotWithShape="1">
              <a:gsLst>
                <a:gs pos="0">
                  <a:schemeClr val="bg2"/>
                </a:gs>
                <a:gs pos="50000">
                  <a:schemeClr val="bg2">
                    <a:gamma/>
                    <a:tint val="12549"/>
                    <a:invGamma/>
                  </a:schemeClr>
                </a:gs>
                <a:gs pos="100000">
                  <a:schemeClr val="bg2"/>
                </a:gs>
              </a:gsLst>
              <a:lin ang="5400000" scaled="1"/>
            </a:gradFill>
            <a:ln w="9525">
              <a:solidFill>
                <a:schemeClr val="tx1"/>
              </a:solidFill>
              <a:miter lim="800000"/>
              <a:headEnd/>
              <a:tailEnd/>
            </a:ln>
            <a:effectLst/>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endParaRPr kumimoji="0" lang="ja-JP" altLang="en-US" sz="1400" smtClean="0"/>
            </a:p>
          </p:txBody>
        </p:sp>
        <p:cxnSp>
          <p:nvCxnSpPr>
            <p:cNvPr id="4" name="直線コネクタ 3"/>
            <p:cNvCxnSpPr/>
            <p:nvPr/>
          </p:nvCxnSpPr>
          <p:spPr>
            <a:xfrm flipH="1">
              <a:off x="4722059" y="3577504"/>
              <a:ext cx="2366546" cy="80338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398063" y="3564802"/>
              <a:ext cx="60314" cy="81608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7900" name="グループ化 12"/>
            <p:cNvGrpSpPr>
              <a:grpSpLocks/>
            </p:cNvGrpSpPr>
            <p:nvPr/>
          </p:nvGrpSpPr>
          <p:grpSpPr bwMode="auto">
            <a:xfrm>
              <a:off x="949234" y="3071021"/>
              <a:ext cx="7913884" cy="2068802"/>
              <a:chOff x="949234" y="3071021"/>
              <a:chExt cx="7913884" cy="2068802"/>
            </a:xfrm>
          </p:grpSpPr>
          <p:sp>
            <p:nvSpPr>
              <p:cNvPr id="83" name="Rectangle 39"/>
              <p:cNvSpPr>
                <a:spLocks noChangeArrowheads="1"/>
              </p:cNvSpPr>
              <p:nvPr/>
            </p:nvSpPr>
            <p:spPr bwMode="auto">
              <a:xfrm>
                <a:off x="1164512" y="3071025"/>
                <a:ext cx="1330472" cy="499268"/>
              </a:xfrm>
              <a:prstGeom prst="rect">
                <a:avLst/>
              </a:prstGeom>
              <a:gradFill flip="none" rotWithShape="1">
                <a:gsLst>
                  <a:gs pos="50000">
                    <a:srgbClr val="FFFF21">
                      <a:alpha val="0"/>
                    </a:srgbClr>
                  </a:gs>
                  <a:gs pos="0">
                    <a:srgbClr val="FFFF00"/>
                  </a:gs>
                  <a:gs pos="100000">
                    <a:srgbClr val="FFFF00">
                      <a:lumMod val="74000"/>
                      <a:lumOff val="26000"/>
                    </a:srgbClr>
                  </a:gs>
                </a:gsLst>
                <a:lin ang="5400000" scaled="0"/>
                <a:tileRect/>
              </a:gradFill>
              <a:ln w="9525">
                <a:solidFill>
                  <a:schemeClr val="tx1"/>
                </a:solidFill>
                <a:miter lim="800000"/>
                <a:headEnd/>
                <a:tailEnd/>
              </a:ln>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r>
                  <a:rPr kumimoji="0" lang="en-US" altLang="ja-JP" sz="1400" smtClean="0"/>
                  <a:t>FM</a:t>
                </a:r>
                <a:endParaRPr kumimoji="0" lang="ja-JP" altLang="ja-JP" sz="1400" smtClean="0"/>
              </a:p>
            </p:txBody>
          </p:sp>
          <p:grpSp>
            <p:nvGrpSpPr>
              <p:cNvPr id="37905" name="グループ化 11"/>
              <p:cNvGrpSpPr>
                <a:grpSpLocks/>
              </p:cNvGrpSpPr>
              <p:nvPr/>
            </p:nvGrpSpPr>
            <p:grpSpPr bwMode="auto">
              <a:xfrm>
                <a:off x="949234" y="3071021"/>
                <a:ext cx="7913884" cy="2068802"/>
                <a:chOff x="949234" y="2567783"/>
                <a:chExt cx="7913884" cy="2068802"/>
              </a:xfrm>
            </p:grpSpPr>
            <p:sp>
              <p:nvSpPr>
                <p:cNvPr id="37909" name="Rectangle 39"/>
                <p:cNvSpPr>
                  <a:spLocks noChangeArrowheads="1"/>
                </p:cNvSpPr>
                <p:nvPr/>
              </p:nvSpPr>
              <p:spPr bwMode="auto">
                <a:xfrm>
                  <a:off x="4791439" y="2567783"/>
                  <a:ext cx="2157805" cy="508794"/>
                </a:xfrm>
                <a:prstGeom prst="rect">
                  <a:avLst/>
                </a:prstGeom>
                <a:gradFill rotWithShape="1">
                  <a:gsLst>
                    <a:gs pos="0">
                      <a:srgbClr val="99FF66"/>
                    </a:gs>
                    <a:gs pos="50000">
                      <a:srgbClr val="F2FFEC"/>
                    </a:gs>
                    <a:gs pos="100000">
                      <a:srgbClr val="99FF66"/>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 typeface="Wingdings" pitchFamily="2" charset="2"/>
                    <a:buNone/>
                  </a:pPr>
                  <a:r>
                    <a:rPr lang="en-US" altLang="ja-JP" sz="1000"/>
                    <a:t>Broadband Mobile</a:t>
                  </a:r>
                  <a:r>
                    <a:rPr lang="ja-JP" altLang="en-US" sz="1000"/>
                    <a:t> </a:t>
                  </a:r>
                  <a:endParaRPr lang="en-US" altLang="ja-JP" sz="1000"/>
                </a:p>
                <a:p>
                  <a:pPr algn="ctr" eaLnBrk="1" hangingPunct="1">
                    <a:spcBef>
                      <a:spcPct val="0"/>
                    </a:spcBef>
                    <a:buClrTx/>
                    <a:buSzTx/>
                    <a:buFont typeface="Wingdings" pitchFamily="2" charset="2"/>
                    <a:buNone/>
                  </a:pPr>
                  <a:r>
                    <a:rPr lang="en-US" altLang="ja-JP" sz="1000"/>
                    <a:t>Communications System</a:t>
                  </a:r>
                </a:p>
                <a:p>
                  <a:pPr algn="ctr" eaLnBrk="1" hangingPunct="1">
                    <a:spcBef>
                      <a:spcPct val="0"/>
                    </a:spcBef>
                    <a:buClrTx/>
                    <a:buSzTx/>
                    <a:buFont typeface="Wingdings" pitchFamily="2" charset="2"/>
                    <a:buNone/>
                  </a:pPr>
                  <a:r>
                    <a:rPr lang="en-US" altLang="ja-JP" sz="1000"/>
                    <a:t>for public use</a:t>
                  </a:r>
                  <a:endParaRPr kumimoji="0" lang="ja-JP" altLang="ja-JP" sz="1000"/>
                </a:p>
              </p:txBody>
            </p:sp>
            <p:sp>
              <p:nvSpPr>
                <p:cNvPr id="37910" name="Rectangle 40"/>
                <p:cNvSpPr>
                  <a:spLocks noChangeArrowheads="1"/>
                </p:cNvSpPr>
                <p:nvPr/>
              </p:nvSpPr>
              <p:spPr bwMode="auto">
                <a:xfrm>
                  <a:off x="7090880" y="2567784"/>
                  <a:ext cx="1306545" cy="503237"/>
                </a:xfrm>
                <a:prstGeom prst="rect">
                  <a:avLst/>
                </a:prstGeom>
                <a:gradFill rotWithShape="1">
                  <a:gsLst>
                    <a:gs pos="0">
                      <a:srgbClr val="9999FF"/>
                    </a:gs>
                    <a:gs pos="50000">
                      <a:srgbClr val="F2F2FF"/>
                    </a:gs>
                    <a:gs pos="100000">
                      <a:srgbClr val="9999FF"/>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Font typeface="Wingdings" pitchFamily="2" charset="2"/>
                    <a:buNone/>
                  </a:pPr>
                  <a:r>
                    <a:rPr lang="en-US" altLang="ja-JP" sz="1000"/>
                    <a:t>Mobile Multimedia</a:t>
                  </a:r>
                </a:p>
                <a:p>
                  <a:pPr algn="ctr">
                    <a:spcBef>
                      <a:spcPct val="0"/>
                    </a:spcBef>
                    <a:buFont typeface="Wingdings" pitchFamily="2" charset="2"/>
                    <a:buNone/>
                  </a:pPr>
                  <a:r>
                    <a:rPr lang="en-US" altLang="ja-JP" sz="1000"/>
                    <a:t> Broadcasting</a:t>
                  </a:r>
                  <a:endParaRPr kumimoji="0" lang="ja-JP" altLang="ja-JP" sz="1000"/>
                </a:p>
              </p:txBody>
            </p:sp>
            <p:grpSp>
              <p:nvGrpSpPr>
                <p:cNvPr id="37911" name="グループ化 6"/>
                <p:cNvGrpSpPr>
                  <a:grpSpLocks/>
                </p:cNvGrpSpPr>
                <p:nvPr/>
              </p:nvGrpSpPr>
              <p:grpSpPr bwMode="auto">
                <a:xfrm>
                  <a:off x="4452630" y="3654025"/>
                  <a:ext cx="4410488" cy="982560"/>
                  <a:chOff x="4452630" y="3654025"/>
                  <a:chExt cx="4410488" cy="982560"/>
                </a:xfrm>
              </p:grpSpPr>
              <p:sp>
                <p:nvSpPr>
                  <p:cNvPr id="37925" name="Rectangle 80"/>
                  <p:cNvSpPr>
                    <a:spLocks noChangeArrowheads="1"/>
                  </p:cNvSpPr>
                  <p:nvPr/>
                </p:nvSpPr>
                <p:spPr bwMode="auto">
                  <a:xfrm>
                    <a:off x="4452630" y="4490535"/>
                    <a:ext cx="81009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207.5MHz</a:t>
                    </a:r>
                  </a:p>
                </p:txBody>
              </p:sp>
              <p:sp>
                <p:nvSpPr>
                  <p:cNvPr id="2" name="Rectangle 40"/>
                  <p:cNvSpPr>
                    <a:spLocks noChangeArrowheads="1"/>
                  </p:cNvSpPr>
                  <p:nvPr/>
                </p:nvSpPr>
                <p:spPr bwMode="auto">
                  <a:xfrm>
                    <a:off x="4722059" y="3877653"/>
                    <a:ext cx="3736318" cy="541414"/>
                  </a:xfrm>
                  <a:prstGeom prst="rect">
                    <a:avLst/>
                  </a:prstGeom>
                  <a:gradFill rotWithShape="1">
                    <a:gsLst>
                      <a:gs pos="0">
                        <a:srgbClr val="9999FF"/>
                      </a:gs>
                      <a:gs pos="50000">
                        <a:srgbClr val="F2F2FF"/>
                      </a:gs>
                      <a:gs pos="100000">
                        <a:srgbClr val="9999FF"/>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defRPr/>
                    </a:pPr>
                    <a:r>
                      <a:rPr kumimoji="0" lang="en-US" altLang="ja-JP" sz="1200" dirty="0" smtClean="0"/>
                      <a:t>     </a:t>
                    </a:r>
                    <a:r>
                      <a:rPr kumimoji="0" lang="en-US" altLang="ja-JP" sz="1200" dirty="0" smtClean="0">
                        <a:solidFill>
                          <a:schemeClr val="bg2">
                            <a:lumMod val="60000"/>
                            <a:lumOff val="40000"/>
                          </a:schemeClr>
                        </a:solidFill>
                      </a:rPr>
                      <a:t>mmbi</a:t>
                    </a:r>
                    <a:endParaRPr kumimoji="0" lang="ja-JP" altLang="ja-JP" sz="1200" dirty="0" smtClean="0">
                      <a:solidFill>
                        <a:schemeClr val="bg2">
                          <a:lumMod val="60000"/>
                          <a:lumOff val="40000"/>
                        </a:schemeClr>
                      </a:solidFill>
                    </a:endParaRPr>
                  </a:p>
                </p:txBody>
              </p:sp>
              <p:cxnSp>
                <p:nvCxnSpPr>
                  <p:cNvPr id="64" name="直線コネクタ 63"/>
                  <p:cNvCxnSpPr/>
                  <p:nvPr/>
                </p:nvCxnSpPr>
                <p:spPr>
                  <a:xfrm>
                    <a:off x="6096592" y="3887180"/>
                    <a:ext cx="0" cy="531888"/>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7521917" y="3877653"/>
                    <a:ext cx="0" cy="54141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7674290" y="3877653"/>
                    <a:ext cx="0" cy="53188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7836186" y="3877653"/>
                    <a:ext cx="0" cy="54141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7988560" y="3877653"/>
                    <a:ext cx="0" cy="53188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8153631" y="3877653"/>
                    <a:ext cx="0" cy="53188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8302829" y="3877653"/>
                    <a:ext cx="0" cy="53188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7377479" y="3887180"/>
                    <a:ext cx="0" cy="531888"/>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sp>
                <p:nvSpPr>
                  <p:cNvPr id="37935" name="Rectangle 78"/>
                  <p:cNvSpPr>
                    <a:spLocks noChangeArrowheads="1"/>
                  </p:cNvSpPr>
                  <p:nvPr/>
                </p:nvSpPr>
                <p:spPr bwMode="auto">
                  <a:xfrm>
                    <a:off x="4933856" y="3660375"/>
                    <a:ext cx="772111"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13 Segs</a:t>
                    </a:r>
                  </a:p>
                </p:txBody>
              </p:sp>
              <p:sp>
                <p:nvSpPr>
                  <p:cNvPr id="37936" name="Rectangle 78"/>
                  <p:cNvSpPr>
                    <a:spLocks noChangeArrowheads="1"/>
                  </p:cNvSpPr>
                  <p:nvPr/>
                </p:nvSpPr>
                <p:spPr bwMode="auto">
                  <a:xfrm>
                    <a:off x="6244928" y="3654025"/>
                    <a:ext cx="772111"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13 Segs</a:t>
                    </a:r>
                  </a:p>
                </p:txBody>
              </p:sp>
              <p:sp>
                <p:nvSpPr>
                  <p:cNvPr id="37937" name="Rectangle 78"/>
                  <p:cNvSpPr>
                    <a:spLocks noChangeArrowheads="1"/>
                  </p:cNvSpPr>
                  <p:nvPr/>
                </p:nvSpPr>
                <p:spPr bwMode="auto">
                  <a:xfrm>
                    <a:off x="7503241" y="3654025"/>
                    <a:ext cx="772111"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 Segs</a:t>
                    </a:r>
                  </a:p>
                </p:txBody>
              </p:sp>
              <p:sp>
                <p:nvSpPr>
                  <p:cNvPr id="37938" name="Rectangle 80"/>
                  <p:cNvSpPr>
                    <a:spLocks noChangeArrowheads="1"/>
                  </p:cNvSpPr>
                  <p:nvPr/>
                </p:nvSpPr>
                <p:spPr bwMode="auto">
                  <a:xfrm>
                    <a:off x="8053028" y="4490535"/>
                    <a:ext cx="81009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222MHz</a:t>
                    </a:r>
                  </a:p>
                </p:txBody>
              </p:sp>
            </p:grpSp>
            <p:sp>
              <p:nvSpPr>
                <p:cNvPr id="37912" name="Text Box 39"/>
                <p:cNvSpPr txBox="1">
                  <a:spLocks noChangeArrowheads="1"/>
                </p:cNvSpPr>
                <p:nvPr/>
              </p:nvSpPr>
              <p:spPr bwMode="auto">
                <a:xfrm>
                  <a:off x="6882087" y="2698751"/>
                  <a:ext cx="2561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lnSpc>
                      <a:spcPct val="50000"/>
                    </a:lnSpc>
                    <a:spcBef>
                      <a:spcPct val="50000"/>
                    </a:spcBef>
                    <a:buClrTx/>
                    <a:buSzTx/>
                    <a:buFontTx/>
                    <a:buNone/>
                  </a:pPr>
                  <a:r>
                    <a:rPr lang="en-US" altLang="ja-JP" sz="1200"/>
                    <a:t>G</a:t>
                  </a:r>
                </a:p>
                <a:p>
                  <a:pPr algn="r" eaLnBrk="1" hangingPunct="1">
                    <a:lnSpc>
                      <a:spcPct val="50000"/>
                    </a:lnSpc>
                    <a:spcBef>
                      <a:spcPct val="50000"/>
                    </a:spcBef>
                    <a:buClrTx/>
                    <a:buSzTx/>
                    <a:buFontTx/>
                    <a:buNone/>
                  </a:pPr>
                  <a:r>
                    <a:rPr lang="en-US" altLang="ja-JP" sz="1200"/>
                    <a:t>B</a:t>
                  </a:r>
                </a:p>
              </p:txBody>
            </p:sp>
            <p:sp>
              <p:nvSpPr>
                <p:cNvPr id="37913" name="Rectangle 79"/>
                <p:cNvSpPr>
                  <a:spLocks noChangeArrowheads="1"/>
                </p:cNvSpPr>
                <p:nvPr/>
              </p:nvSpPr>
              <p:spPr bwMode="auto">
                <a:xfrm>
                  <a:off x="4569544" y="3067051"/>
                  <a:ext cx="764040" cy="400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170</a:t>
                  </a:r>
                  <a:br>
                    <a:rPr lang="en-US" altLang="ja-JP" sz="1200">
                      <a:latin typeface="Tahoma" pitchFamily="34" charset="0"/>
                    </a:rPr>
                  </a:br>
                  <a:r>
                    <a:rPr lang="en-US" altLang="ja-JP" sz="1200">
                      <a:latin typeface="Tahoma" pitchFamily="34" charset="0"/>
                    </a:rPr>
                    <a:t>MHz</a:t>
                  </a:r>
                </a:p>
              </p:txBody>
            </p:sp>
            <p:sp>
              <p:nvSpPr>
                <p:cNvPr id="37914" name="Rectangle 79"/>
                <p:cNvSpPr>
                  <a:spLocks noChangeArrowheads="1"/>
                </p:cNvSpPr>
                <p:nvPr/>
              </p:nvSpPr>
              <p:spPr bwMode="auto">
                <a:xfrm>
                  <a:off x="6526785" y="3108470"/>
                  <a:ext cx="507927" cy="35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202.5</a:t>
                  </a:r>
                  <a:br>
                    <a:rPr lang="en-US" altLang="ja-JP" sz="1200">
                      <a:latin typeface="Tahoma" pitchFamily="34" charset="0"/>
                    </a:rPr>
                  </a:br>
                  <a:r>
                    <a:rPr lang="en-US" altLang="ja-JP" sz="1200">
                      <a:latin typeface="Tahoma" pitchFamily="34" charset="0"/>
                    </a:rPr>
                    <a:t>MHz</a:t>
                  </a:r>
                </a:p>
              </p:txBody>
            </p:sp>
            <p:sp>
              <p:nvSpPr>
                <p:cNvPr id="37915" name="Rectangle 79"/>
                <p:cNvSpPr>
                  <a:spLocks noChangeArrowheads="1"/>
                </p:cNvSpPr>
                <p:nvPr/>
              </p:nvSpPr>
              <p:spPr bwMode="auto">
                <a:xfrm>
                  <a:off x="7017039" y="3094184"/>
                  <a:ext cx="489961" cy="387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207.5</a:t>
                  </a:r>
                  <a:br>
                    <a:rPr lang="en-US" altLang="ja-JP" sz="1200">
                      <a:latin typeface="Tahoma" pitchFamily="34" charset="0"/>
                    </a:rPr>
                  </a:br>
                  <a:r>
                    <a:rPr lang="en-US" altLang="ja-JP" sz="1200">
                      <a:latin typeface="Tahoma" pitchFamily="34" charset="0"/>
                    </a:rPr>
                    <a:t>MHz</a:t>
                  </a:r>
                </a:p>
              </p:txBody>
            </p:sp>
            <p:sp>
              <p:nvSpPr>
                <p:cNvPr id="37916" name="Rectangle 79"/>
                <p:cNvSpPr>
                  <a:spLocks noChangeArrowheads="1"/>
                </p:cNvSpPr>
                <p:nvPr/>
              </p:nvSpPr>
              <p:spPr bwMode="auto">
                <a:xfrm>
                  <a:off x="8157218" y="3094184"/>
                  <a:ext cx="489961" cy="387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222</a:t>
                  </a:r>
                  <a:br>
                    <a:rPr lang="en-US" altLang="ja-JP" sz="1200">
                      <a:latin typeface="Tahoma" pitchFamily="34" charset="0"/>
                    </a:rPr>
                  </a:br>
                  <a:r>
                    <a:rPr lang="en-US" altLang="ja-JP" sz="1200">
                      <a:latin typeface="Tahoma" pitchFamily="34" charset="0"/>
                    </a:rPr>
                    <a:t>MHz</a:t>
                  </a:r>
                </a:p>
              </p:txBody>
            </p:sp>
            <p:grpSp>
              <p:nvGrpSpPr>
                <p:cNvPr id="37917" name="グループ化 10"/>
                <p:cNvGrpSpPr>
                  <a:grpSpLocks/>
                </p:cNvGrpSpPr>
                <p:nvPr/>
              </p:nvGrpSpPr>
              <p:grpSpPr bwMode="auto">
                <a:xfrm>
                  <a:off x="949234" y="2567783"/>
                  <a:ext cx="3556817" cy="1010188"/>
                  <a:chOff x="949234" y="2567783"/>
                  <a:chExt cx="3556817" cy="1010188"/>
                </a:xfrm>
              </p:grpSpPr>
              <p:sp>
                <p:nvSpPr>
                  <p:cNvPr id="221200" name="Rectangle 38"/>
                  <p:cNvSpPr>
                    <a:spLocks noChangeArrowheads="1"/>
                  </p:cNvSpPr>
                  <p:nvPr/>
                </p:nvSpPr>
                <p:spPr bwMode="auto">
                  <a:xfrm>
                    <a:off x="3201501" y="2567783"/>
                    <a:ext cx="1055502" cy="500132"/>
                  </a:xfrm>
                  <a:prstGeom prst="rect">
                    <a:avLst/>
                  </a:prstGeom>
                  <a:gradFill rotWithShape="1">
                    <a:gsLst>
                      <a:gs pos="0">
                        <a:srgbClr val="9999FF"/>
                      </a:gs>
                      <a:gs pos="50000">
                        <a:schemeClr val="bg1"/>
                      </a:gs>
                      <a:gs pos="100000">
                        <a:srgbClr val="9999FF"/>
                      </a:gs>
                    </a:gsLst>
                    <a:lin ang="5400000" scaled="1"/>
                  </a:gradFill>
                  <a:ln w="9525">
                    <a:solidFill>
                      <a:schemeClr val="tx1"/>
                    </a:solidFill>
                    <a:miter lim="800000"/>
                    <a:headEnd/>
                    <a:tailEnd/>
                  </a:ln>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r>
                      <a:rPr lang="en-US" altLang="ja-JP" smtClean="0"/>
                      <a:t>Mobile Multimedia</a:t>
                    </a:r>
                  </a:p>
                  <a:p>
                    <a:pPr eaLnBrk="1" hangingPunct="1">
                      <a:spcBef>
                        <a:spcPct val="0"/>
                      </a:spcBef>
                      <a:defRPr/>
                    </a:pPr>
                    <a:r>
                      <a:rPr lang="en-US" altLang="ja-JP" smtClean="0"/>
                      <a:t> Broadcasting</a:t>
                    </a:r>
                    <a:endParaRPr kumimoji="0" lang="ja-JP" altLang="ja-JP" smtClean="0"/>
                  </a:p>
                </p:txBody>
              </p:sp>
              <p:sp>
                <p:nvSpPr>
                  <p:cNvPr id="82" name="Rectangle 41"/>
                  <p:cNvSpPr>
                    <a:spLocks noChangeArrowheads="1"/>
                  </p:cNvSpPr>
                  <p:nvPr/>
                </p:nvSpPr>
                <p:spPr bwMode="auto">
                  <a:xfrm>
                    <a:off x="2861836" y="2567783"/>
                    <a:ext cx="339665" cy="500132"/>
                  </a:xfrm>
                  <a:prstGeom prst="rect">
                    <a:avLst/>
                  </a:prstGeom>
                  <a:gradFill rotWithShape="1">
                    <a:gsLst>
                      <a:gs pos="0">
                        <a:schemeClr val="bg2"/>
                      </a:gs>
                      <a:gs pos="50000">
                        <a:schemeClr val="bg2">
                          <a:gamma/>
                          <a:tint val="12549"/>
                          <a:invGamma/>
                        </a:schemeClr>
                      </a:gs>
                      <a:gs pos="100000">
                        <a:schemeClr val="bg2"/>
                      </a:gs>
                    </a:gsLst>
                    <a:lin ang="5400000" scaled="1"/>
                  </a:gradFill>
                  <a:ln w="9525">
                    <a:solidFill>
                      <a:schemeClr val="tx1"/>
                    </a:solidFill>
                    <a:miter lim="800000"/>
                    <a:headEnd/>
                    <a:tailEnd/>
                  </a:ln>
                  <a:effectLst/>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endParaRPr kumimoji="0" lang="ja-JP" altLang="en-US" sz="1400" smtClean="0"/>
                  </a:p>
                </p:txBody>
              </p:sp>
              <p:sp>
                <p:nvSpPr>
                  <p:cNvPr id="37921" name="Rectangle 78"/>
                  <p:cNvSpPr>
                    <a:spLocks noChangeArrowheads="1"/>
                  </p:cNvSpPr>
                  <p:nvPr/>
                </p:nvSpPr>
                <p:spPr bwMode="auto">
                  <a:xfrm>
                    <a:off x="949234" y="3167062"/>
                    <a:ext cx="538343" cy="314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76</a:t>
                    </a:r>
                  </a:p>
                  <a:p>
                    <a:pPr algn="ctr" eaLnBrk="1" hangingPunct="1">
                      <a:spcBef>
                        <a:spcPct val="0"/>
                      </a:spcBef>
                      <a:buClrTx/>
                      <a:buSzTx/>
                      <a:buFontTx/>
                      <a:buNone/>
                    </a:pPr>
                    <a:r>
                      <a:rPr lang="en-US" altLang="ja-JP" sz="1200">
                        <a:latin typeface="Tahoma" pitchFamily="34" charset="0"/>
                      </a:rPr>
                      <a:t>MHz</a:t>
                    </a:r>
                  </a:p>
                </p:txBody>
              </p:sp>
              <p:sp>
                <p:nvSpPr>
                  <p:cNvPr id="37922" name="Rectangle 78"/>
                  <p:cNvSpPr>
                    <a:spLocks noChangeArrowheads="1"/>
                  </p:cNvSpPr>
                  <p:nvPr/>
                </p:nvSpPr>
                <p:spPr bwMode="auto">
                  <a:xfrm>
                    <a:off x="2665859" y="3094183"/>
                    <a:ext cx="404361" cy="48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95</a:t>
                    </a:r>
                  </a:p>
                  <a:p>
                    <a:pPr algn="ctr" eaLnBrk="1" hangingPunct="1">
                      <a:spcBef>
                        <a:spcPct val="0"/>
                      </a:spcBef>
                      <a:buClrTx/>
                      <a:buSzTx/>
                      <a:buFontTx/>
                      <a:buNone/>
                    </a:pPr>
                    <a:r>
                      <a:rPr lang="en-US" altLang="ja-JP" sz="1200">
                        <a:latin typeface="Tahoma" pitchFamily="34" charset="0"/>
                      </a:rPr>
                      <a:t>MHz</a:t>
                    </a:r>
                  </a:p>
                </p:txBody>
              </p:sp>
              <p:sp>
                <p:nvSpPr>
                  <p:cNvPr id="37923" name="Rectangle 78"/>
                  <p:cNvSpPr>
                    <a:spLocks noChangeArrowheads="1"/>
                  </p:cNvSpPr>
                  <p:nvPr/>
                </p:nvSpPr>
                <p:spPr bwMode="auto">
                  <a:xfrm>
                    <a:off x="3989319" y="3175593"/>
                    <a:ext cx="516732" cy="320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108</a:t>
                    </a:r>
                  </a:p>
                  <a:p>
                    <a:pPr algn="ctr" eaLnBrk="1" hangingPunct="1">
                      <a:spcBef>
                        <a:spcPct val="0"/>
                      </a:spcBef>
                      <a:buClrTx/>
                      <a:buSzTx/>
                      <a:buFontTx/>
                      <a:buNone/>
                    </a:pPr>
                    <a:r>
                      <a:rPr lang="en-US" altLang="ja-JP" sz="1200">
                        <a:latin typeface="Tahoma" pitchFamily="34" charset="0"/>
                      </a:rPr>
                      <a:t>MHz</a:t>
                    </a:r>
                  </a:p>
                </p:txBody>
              </p:sp>
              <p:sp>
                <p:nvSpPr>
                  <p:cNvPr id="37924" name="Rectangle 78"/>
                  <p:cNvSpPr>
                    <a:spLocks noChangeArrowheads="1"/>
                  </p:cNvSpPr>
                  <p:nvPr/>
                </p:nvSpPr>
                <p:spPr bwMode="auto">
                  <a:xfrm>
                    <a:off x="3022564" y="3094184"/>
                    <a:ext cx="404361" cy="48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99</a:t>
                    </a:r>
                  </a:p>
                  <a:p>
                    <a:pPr algn="ctr" eaLnBrk="1" hangingPunct="1">
                      <a:spcBef>
                        <a:spcPct val="0"/>
                      </a:spcBef>
                      <a:buClrTx/>
                      <a:buSzTx/>
                      <a:buFontTx/>
                      <a:buNone/>
                    </a:pPr>
                    <a:r>
                      <a:rPr lang="en-US" altLang="ja-JP" sz="1200">
                        <a:latin typeface="Tahoma" pitchFamily="34" charset="0"/>
                      </a:rPr>
                      <a:t>MHz</a:t>
                    </a:r>
                  </a:p>
                </p:txBody>
              </p:sp>
            </p:grpSp>
            <p:sp>
              <p:nvSpPr>
                <p:cNvPr id="37918" name="テキスト ボックス 100"/>
                <p:cNvSpPr txBox="1">
                  <a:spLocks noChangeArrowheads="1"/>
                </p:cNvSpPr>
                <p:nvPr/>
              </p:nvSpPr>
              <p:spPr bwMode="auto">
                <a:xfrm>
                  <a:off x="4892719" y="4030077"/>
                  <a:ext cx="1031592" cy="24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000"/>
                    <a:t>Max 13 broadcasters</a:t>
                  </a:r>
                  <a:endParaRPr lang="ja-JP" altLang="en-US" sz="1000"/>
                </a:p>
              </p:txBody>
            </p:sp>
          </p:grpSp>
          <p:sp>
            <p:nvSpPr>
              <p:cNvPr id="72" name="Rectangle 39"/>
              <p:cNvSpPr>
                <a:spLocks noChangeArrowheads="1"/>
              </p:cNvSpPr>
              <p:nvPr/>
            </p:nvSpPr>
            <p:spPr bwMode="auto">
              <a:xfrm>
                <a:off x="2494984" y="3071025"/>
                <a:ext cx="370954" cy="499268"/>
              </a:xfrm>
              <a:prstGeom prst="rect">
                <a:avLst/>
              </a:prstGeom>
              <a:gradFill flip="none" rotWithShape="1">
                <a:gsLst>
                  <a:gs pos="50000">
                    <a:srgbClr val="FFFF21">
                      <a:alpha val="0"/>
                    </a:srgbClr>
                  </a:gs>
                  <a:gs pos="0">
                    <a:srgbClr val="FFFF00"/>
                  </a:gs>
                  <a:gs pos="100000">
                    <a:srgbClr val="FFFF00">
                      <a:lumMod val="74000"/>
                      <a:lumOff val="26000"/>
                    </a:srgbClr>
                  </a:gs>
                </a:gsLst>
                <a:lin ang="5400000" scaled="0"/>
                <a:tileRect/>
              </a:gradFill>
              <a:ln w="9525">
                <a:solidFill>
                  <a:schemeClr val="tx1"/>
                </a:solidFill>
                <a:miter lim="800000"/>
                <a:headEnd/>
                <a:tailEnd/>
              </a:ln>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r>
                  <a:rPr kumimoji="0" lang="en-US" altLang="ja-JP" sz="1400" dirty="0" smtClean="0">
                    <a:solidFill>
                      <a:srgbClr val="FF0000"/>
                    </a:solidFill>
                  </a:rPr>
                  <a:t>FM*</a:t>
                </a:r>
                <a:endParaRPr kumimoji="0" lang="ja-JP" altLang="ja-JP" sz="1400" dirty="0" smtClean="0">
                  <a:solidFill>
                    <a:srgbClr val="FF0000"/>
                  </a:solidFill>
                </a:endParaRPr>
              </a:p>
            </p:txBody>
          </p:sp>
        </p:grpSp>
        <p:sp>
          <p:nvSpPr>
            <p:cNvPr id="37901" name="Text Box 39"/>
            <p:cNvSpPr txBox="1">
              <a:spLocks noChangeArrowheads="1"/>
            </p:cNvSpPr>
            <p:nvPr/>
          </p:nvSpPr>
          <p:spPr bwMode="auto">
            <a:xfrm>
              <a:off x="2875461" y="3201989"/>
              <a:ext cx="217524"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lnSpc>
                  <a:spcPct val="50000"/>
                </a:lnSpc>
                <a:spcBef>
                  <a:spcPct val="50000"/>
                </a:spcBef>
                <a:buClrTx/>
                <a:buSzTx/>
                <a:buFontTx/>
                <a:buNone/>
              </a:pPr>
              <a:r>
                <a:rPr lang="en-US" altLang="ja-JP" sz="1200"/>
                <a:t>G</a:t>
              </a:r>
            </a:p>
            <a:p>
              <a:pPr algn="r" eaLnBrk="1" hangingPunct="1">
                <a:lnSpc>
                  <a:spcPct val="50000"/>
                </a:lnSpc>
                <a:spcBef>
                  <a:spcPct val="50000"/>
                </a:spcBef>
                <a:buClrTx/>
                <a:buSzTx/>
                <a:buFontTx/>
                <a:buNone/>
              </a:pPr>
              <a:r>
                <a:rPr lang="en-US" altLang="ja-JP" sz="1200"/>
                <a:t>B</a:t>
              </a:r>
            </a:p>
          </p:txBody>
        </p:sp>
      </p:grpSp>
      <p:sp>
        <p:nvSpPr>
          <p:cNvPr id="37895" name="テキスト ボックス 101"/>
          <p:cNvSpPr txBox="1">
            <a:spLocks noChangeArrowheads="1"/>
          </p:cNvSpPr>
          <p:nvPr/>
        </p:nvSpPr>
        <p:spPr bwMode="auto">
          <a:xfrm>
            <a:off x="9994270" y="4679951"/>
            <a:ext cx="102784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000"/>
              <a:t>7 broadcasters</a:t>
            </a:r>
            <a:endParaRPr lang="ja-JP" altLang="en-US" sz="1000"/>
          </a:p>
        </p:txBody>
      </p:sp>
      <p:sp>
        <p:nvSpPr>
          <p:cNvPr id="37896" name="テキスト ボックス 6"/>
          <p:cNvSpPr txBox="1">
            <a:spLocks noChangeArrowheads="1"/>
          </p:cNvSpPr>
          <p:nvPr/>
        </p:nvSpPr>
        <p:spPr bwMode="auto">
          <a:xfrm>
            <a:off x="2688532" y="4303714"/>
            <a:ext cx="1806905" cy="1023357"/>
          </a:xfrm>
          <a:prstGeom prst="rect">
            <a:avLst/>
          </a:prstGeom>
          <a:noFill/>
          <a:ln w="158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100" b="1">
                <a:solidFill>
                  <a:srgbClr val="FF0000"/>
                </a:solidFill>
              </a:rPr>
              <a:t>* 90-95MHz</a:t>
            </a:r>
          </a:p>
          <a:p>
            <a:pPr algn="ctr" eaLnBrk="1" hangingPunct="1">
              <a:spcBef>
                <a:spcPct val="50000"/>
              </a:spcBef>
              <a:buClrTx/>
              <a:buSzTx/>
              <a:buFontTx/>
              <a:buNone/>
            </a:pPr>
            <a:r>
              <a:rPr lang="en-US" altLang="ja-JP" sz="1100" b="1">
                <a:solidFill>
                  <a:srgbClr val="FF0000"/>
                </a:solidFill>
              </a:rPr>
              <a:t>For FM stations to </a:t>
            </a:r>
          </a:p>
          <a:p>
            <a:pPr algn="ctr" eaLnBrk="1" hangingPunct="1">
              <a:spcBef>
                <a:spcPct val="50000"/>
              </a:spcBef>
              <a:buClrTx/>
              <a:buSzTx/>
              <a:buFontTx/>
              <a:buNone/>
            </a:pPr>
            <a:r>
              <a:rPr lang="en-US" altLang="ja-JP" sz="1100" b="1">
                <a:solidFill>
                  <a:srgbClr val="FF0000"/>
                </a:solidFill>
              </a:rPr>
              <a:t>Complement AM Radios</a:t>
            </a:r>
          </a:p>
          <a:p>
            <a:pPr algn="ctr" eaLnBrk="1" hangingPunct="1">
              <a:spcBef>
                <a:spcPct val="50000"/>
              </a:spcBef>
              <a:buClrTx/>
              <a:buSzTx/>
              <a:buFontTx/>
              <a:buNone/>
            </a:pPr>
            <a:r>
              <a:rPr lang="en-US" altLang="ja-JP" sz="1100" b="1">
                <a:solidFill>
                  <a:srgbClr val="FF0000"/>
                </a:solidFill>
              </a:rPr>
              <a:t>(on the air : Fall 2014</a:t>
            </a:r>
            <a:r>
              <a:rPr lang="ja-JP" altLang="en-US" sz="1100" b="1">
                <a:solidFill>
                  <a:srgbClr val="FF0000"/>
                </a:solidFill>
              </a:rPr>
              <a:t>～</a:t>
            </a:r>
            <a:r>
              <a:rPr lang="en-US" altLang="ja-JP" sz="1100" b="1">
                <a:solidFill>
                  <a:srgbClr val="FF0000"/>
                </a:solidFill>
              </a:rPr>
              <a:t>)</a:t>
            </a:r>
            <a:endParaRPr lang="ja-JP" altLang="en-US" sz="1100" b="1">
              <a:solidFill>
                <a:srgbClr val="FF0000"/>
              </a:solidFill>
            </a:endParaRPr>
          </a:p>
        </p:txBody>
      </p:sp>
    </p:spTree>
    <p:extLst>
      <p:ext uri="{BB962C8B-B14F-4D97-AF65-F5344CB8AC3E}">
        <p14:creationId xmlns:p14="http://schemas.microsoft.com/office/powerpoint/2010/main" val="3739115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番号プレースホルダ 3"/>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0D694727-767D-46CC-8D5C-5FA745D90959}" type="slidenum">
              <a:rPr kumimoji="0" lang="ja-JP" altLang="en-CA" sz="1200" smtClean="0">
                <a:latin typeface="Trebuchet MS" pitchFamily="34" charset="0"/>
                <a:ea typeface="Arial Unicode MS" pitchFamily="50" charset="-128"/>
              </a:rPr>
              <a:pPr algn="r" eaLnBrk="1" hangingPunct="1">
                <a:spcBef>
                  <a:spcPct val="0"/>
                </a:spcBef>
                <a:buClrTx/>
                <a:buSzTx/>
                <a:buFontTx/>
                <a:buNone/>
              </a:pPr>
              <a:t>31</a:t>
            </a:fld>
            <a:endParaRPr kumimoji="0" lang="en-CA" altLang="ja-JP" sz="1200" smtClean="0">
              <a:latin typeface="Trebuchet MS" pitchFamily="34" charset="0"/>
              <a:ea typeface="Arial Unicode MS" pitchFamily="50" charset="-128"/>
            </a:endParaRPr>
          </a:p>
        </p:txBody>
      </p:sp>
      <p:sp>
        <p:nvSpPr>
          <p:cNvPr id="38915" name="Rectangle 12"/>
          <p:cNvSpPr>
            <a:spLocks noGrp="1" noChangeArrowheads="1"/>
          </p:cNvSpPr>
          <p:nvPr>
            <p:ph type="title" idx="4294967295"/>
          </p:nvPr>
        </p:nvSpPr>
        <p:spPr>
          <a:xfrm>
            <a:off x="1219200" y="288925"/>
            <a:ext cx="10972800" cy="855663"/>
          </a:xfrm>
        </p:spPr>
        <p:txBody>
          <a:bodyPr>
            <a:normAutofit/>
          </a:bodyPr>
          <a:lstStyle/>
          <a:p>
            <a:pPr eaLnBrk="1" hangingPunct="1"/>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Frequency Reallocation (2/3)</a:t>
            </a:r>
            <a:r>
              <a:rPr lang="ja-JP" altLang="en-US" sz="3200" b="1" dirty="0" smtClean="0">
                <a:solidFill>
                  <a:srgbClr val="00007D"/>
                </a:solidFill>
                <a:latin typeface="Arial" panose="020B0604020202020204" pitchFamily="34" charset="0"/>
                <a:ea typeface="ＭＳ Ｐゴシック" charset="-128"/>
                <a:cs typeface="Arial" panose="020B0604020202020204" pitchFamily="34" charset="0"/>
              </a:rPr>
              <a:t>　</a:t>
            </a:r>
            <a:r>
              <a:rPr lang="en-US" altLang="ja-JP" sz="2400" b="1" dirty="0" smtClean="0">
                <a:solidFill>
                  <a:srgbClr val="00007D"/>
                </a:solidFill>
                <a:latin typeface="Arial" panose="020B0604020202020204" pitchFamily="34" charset="0"/>
                <a:ea typeface="ＭＳ Ｐゴシック" charset="-128"/>
                <a:cs typeface="Arial" panose="020B0604020202020204" pitchFamily="34" charset="0"/>
              </a:rPr>
              <a:t>(Digital TV Switchover)</a:t>
            </a:r>
            <a:endParaRPr lang="ja-JP" altLang="en-US" sz="2400" b="1" dirty="0" smtClean="0">
              <a:solidFill>
                <a:srgbClr val="00007D"/>
              </a:solidFill>
              <a:latin typeface="Arial" panose="020B0604020202020204" pitchFamily="34" charset="0"/>
              <a:ea typeface="ＭＳ Ｐゴシック" charset="-128"/>
              <a:cs typeface="Arial" panose="020B0604020202020204" pitchFamily="34" charset="0"/>
            </a:endParaRPr>
          </a:p>
        </p:txBody>
      </p:sp>
      <p:sp>
        <p:nvSpPr>
          <p:cNvPr id="38916" name="Rectangle 13"/>
          <p:cNvSpPr>
            <a:spLocks noGrp="1" noChangeArrowheads="1"/>
          </p:cNvSpPr>
          <p:nvPr>
            <p:ph type="body" idx="4294967295"/>
          </p:nvPr>
        </p:nvSpPr>
        <p:spPr>
          <a:xfrm>
            <a:off x="0" y="1449388"/>
            <a:ext cx="6565900" cy="584200"/>
          </a:xfrm>
          <a:noFill/>
        </p:spPr>
        <p:txBody>
          <a:bodyPr/>
          <a:lstStyle/>
          <a:p>
            <a:pPr eaLnBrk="1" hangingPunct="1">
              <a:buSzPct val="90000"/>
            </a:pPr>
            <a:r>
              <a:rPr lang="en-US" altLang="ja-JP" smtClean="0">
                <a:ea typeface="ＭＳ Ｐゴシック" charset="-128"/>
              </a:rPr>
              <a:t>UHF:470~810MHz</a:t>
            </a:r>
          </a:p>
        </p:txBody>
      </p:sp>
      <p:sp>
        <p:nvSpPr>
          <p:cNvPr id="21543" name="Text Box 54"/>
          <p:cNvSpPr txBox="1">
            <a:spLocks noChangeArrowheads="1"/>
          </p:cNvSpPr>
          <p:nvPr/>
        </p:nvSpPr>
        <p:spPr bwMode="auto">
          <a:xfrm>
            <a:off x="2000250" y="4959351"/>
            <a:ext cx="84010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MS PGothic" pitchFamily="50"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MS PGothic" pitchFamily="50"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MS PGothic" pitchFamily="50"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MS PGothic" pitchFamily="50" charset="-128"/>
              </a:defRPr>
            </a:lvl4pPr>
            <a:lvl5pPr marL="895350" algn="l" eaLnBrk="0" hangingPunct="0">
              <a:spcBef>
                <a:spcPct val="20000"/>
              </a:spcBef>
              <a:buClr>
                <a:schemeClr val="bg2"/>
              </a:buClr>
              <a:buFont typeface="Wingdings" pitchFamily="2" charset="2"/>
              <a:buChar char="§"/>
              <a:defRPr kumimoji="1" sz="2000">
                <a:solidFill>
                  <a:schemeClr val="tx1"/>
                </a:solidFill>
                <a:latin typeface="Arial" charset="0"/>
                <a:ea typeface="MS PGothic" pitchFamily="50" charset="-128"/>
              </a:defRPr>
            </a:lvl5pPr>
            <a:lvl6pPr marL="135255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MS PGothic" pitchFamily="50" charset="-128"/>
              </a:defRPr>
            </a:lvl6pPr>
            <a:lvl7pPr marL="180975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MS PGothic" pitchFamily="50" charset="-128"/>
              </a:defRPr>
            </a:lvl7pPr>
            <a:lvl8pPr marL="226695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MS PGothic" pitchFamily="50" charset="-128"/>
              </a:defRPr>
            </a:lvl8pPr>
            <a:lvl9pPr marL="272415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MS PGothic" pitchFamily="50" charset="-128"/>
              </a:defRPr>
            </a:lvl9pPr>
          </a:lstStyle>
          <a:p>
            <a:pPr lvl="4" indent="-895350" algn="ctr" eaLnBrk="1" hangingPunct="1">
              <a:spcBef>
                <a:spcPct val="0"/>
              </a:spcBef>
              <a:buClrTx/>
              <a:buFont typeface="Wingdings" pitchFamily="2" charset="2"/>
              <a:buNone/>
              <a:defRPr/>
            </a:pPr>
            <a:r>
              <a:rPr kumimoji="0" lang="ja-JP" altLang="ja-JP" sz="1800" b="1" dirty="0" smtClean="0"/>
              <a:t>FPU/Radio Microphone </a:t>
            </a:r>
            <a:r>
              <a:rPr kumimoji="0" lang="en-US" altLang="ja-JP" sz="1800" dirty="0" smtClean="0"/>
              <a:t>: Move to another band by March 2019</a:t>
            </a:r>
          </a:p>
          <a:p>
            <a:pPr lvl="4" indent="-895350" algn="ctr" eaLnBrk="1" hangingPunct="1">
              <a:spcBef>
                <a:spcPct val="0"/>
              </a:spcBef>
              <a:buClrTx/>
              <a:buFont typeface="Wingdings" pitchFamily="2" charset="2"/>
              <a:buNone/>
              <a:defRPr/>
            </a:pPr>
            <a:r>
              <a:rPr kumimoji="0" lang="en-US" altLang="ja-JP" sz="1600" dirty="0" smtClean="0"/>
              <a:t>- </a:t>
            </a:r>
            <a:r>
              <a:rPr kumimoji="0" lang="ja-JP" altLang="ja-JP" sz="1600" dirty="0" smtClean="0"/>
              <a:t>FPU</a:t>
            </a:r>
            <a:r>
              <a:rPr kumimoji="0" lang="en-US" altLang="ja-JP" sz="1600" dirty="0" smtClean="0"/>
              <a:t> : Move to 1.2GHz / 2.4GHz</a:t>
            </a:r>
          </a:p>
          <a:p>
            <a:pPr lvl="4" indent="-895350" algn="ctr" eaLnBrk="1" hangingPunct="1">
              <a:spcBef>
                <a:spcPct val="0"/>
              </a:spcBef>
              <a:buClrTx/>
              <a:buFont typeface="Wingdings" pitchFamily="2" charset="2"/>
              <a:buNone/>
              <a:defRPr/>
            </a:pPr>
            <a:r>
              <a:rPr kumimoji="0" lang="en-US" altLang="ja-JP" sz="1600" dirty="0" smtClean="0"/>
              <a:t>- </a:t>
            </a:r>
            <a:r>
              <a:rPr kumimoji="0" lang="ja-JP" altLang="ja-JP" sz="1600" dirty="0" smtClean="0"/>
              <a:t>Radio Microphone :</a:t>
            </a:r>
            <a:r>
              <a:rPr kumimoji="0" lang="en-US" altLang="ja-JP" sz="1600" dirty="0" smtClean="0"/>
              <a:t> Move to 1.2GHz / 710-714MHz / UHF TV White Space</a:t>
            </a:r>
          </a:p>
        </p:txBody>
      </p:sp>
      <p:grpSp>
        <p:nvGrpSpPr>
          <p:cNvPr id="38918" name="グループ化 8"/>
          <p:cNvGrpSpPr>
            <a:grpSpLocks/>
          </p:cNvGrpSpPr>
          <p:nvPr/>
        </p:nvGrpSpPr>
        <p:grpSpPr bwMode="auto">
          <a:xfrm>
            <a:off x="1712384" y="2265364"/>
            <a:ext cx="9048749" cy="964589"/>
            <a:chOff x="1649609" y="2266025"/>
            <a:chExt cx="6785975" cy="964688"/>
          </a:xfrm>
        </p:grpSpPr>
        <p:sp>
          <p:nvSpPr>
            <p:cNvPr id="38946" name="Rectangle 39"/>
            <p:cNvSpPr>
              <a:spLocks noChangeArrowheads="1"/>
            </p:cNvSpPr>
            <p:nvPr/>
          </p:nvSpPr>
          <p:spPr bwMode="auto">
            <a:xfrm>
              <a:off x="1955437" y="2266025"/>
              <a:ext cx="4404095" cy="527517"/>
            </a:xfrm>
            <a:prstGeom prst="rect">
              <a:avLst/>
            </a:prstGeom>
            <a:gradFill rotWithShape="1">
              <a:gsLst>
                <a:gs pos="0">
                  <a:srgbClr val="FFCC99"/>
                </a:gs>
                <a:gs pos="50000">
                  <a:srgbClr val="F2FFEC"/>
                </a:gs>
                <a:gs pos="100000">
                  <a:srgbClr val="FFCC99"/>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ja-JP" altLang="ja-JP" sz="1400"/>
                <a:t>Analog </a:t>
              </a:r>
              <a:endParaRPr kumimoji="0" lang="ja-JP" altLang="en-US" sz="1400"/>
            </a:p>
            <a:p>
              <a:pPr algn="ctr" eaLnBrk="1" hangingPunct="1">
                <a:spcBef>
                  <a:spcPct val="0"/>
                </a:spcBef>
                <a:buClrTx/>
                <a:buSzTx/>
                <a:buFontTx/>
                <a:buNone/>
              </a:pPr>
              <a:r>
                <a:rPr kumimoji="0" lang="ja-JP" altLang="ja-JP" sz="1400"/>
                <a:t>TV 13-62ch</a:t>
              </a:r>
            </a:p>
          </p:txBody>
        </p:sp>
        <p:grpSp>
          <p:nvGrpSpPr>
            <p:cNvPr id="38947" name="グループ化 6"/>
            <p:cNvGrpSpPr>
              <a:grpSpLocks/>
            </p:cNvGrpSpPr>
            <p:nvPr/>
          </p:nvGrpSpPr>
          <p:grpSpPr bwMode="auto">
            <a:xfrm>
              <a:off x="1649609" y="2266026"/>
              <a:ext cx="6785975" cy="964687"/>
              <a:chOff x="1649609" y="2266026"/>
              <a:chExt cx="6785975" cy="964687"/>
            </a:xfrm>
          </p:grpSpPr>
          <p:sp>
            <p:nvSpPr>
              <p:cNvPr id="38948" name="Rectangle 40"/>
              <p:cNvSpPr>
                <a:spLocks noChangeArrowheads="1"/>
              </p:cNvSpPr>
              <p:nvPr/>
            </p:nvSpPr>
            <p:spPr bwMode="auto">
              <a:xfrm>
                <a:off x="6359533" y="2266026"/>
                <a:ext cx="1205675" cy="527516"/>
              </a:xfrm>
              <a:prstGeom prst="rect">
                <a:avLst/>
              </a:prstGeom>
              <a:gradFill rotWithShape="1">
                <a:gsLst>
                  <a:gs pos="0">
                    <a:srgbClr val="FFFF00"/>
                  </a:gs>
                  <a:gs pos="50000">
                    <a:srgbClr val="F2F2FF"/>
                  </a:gs>
                  <a:gs pos="100000">
                    <a:srgbClr val="FFFF0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ja-JP" altLang="ja-JP" sz="1200" b="1">
                    <a:solidFill>
                      <a:schemeClr val="bg2"/>
                    </a:solidFill>
                  </a:rPr>
                  <a:t>FPU/Radio </a:t>
                </a:r>
                <a:endParaRPr kumimoji="0" lang="ja-JP" altLang="en-US" sz="1200" b="1">
                  <a:solidFill>
                    <a:schemeClr val="bg2"/>
                  </a:solidFill>
                </a:endParaRPr>
              </a:p>
              <a:p>
                <a:pPr algn="ctr" eaLnBrk="1" hangingPunct="1">
                  <a:spcBef>
                    <a:spcPct val="0"/>
                  </a:spcBef>
                  <a:buClrTx/>
                  <a:buSzTx/>
                  <a:buFontTx/>
                  <a:buNone/>
                </a:pPr>
                <a:r>
                  <a:rPr kumimoji="0" lang="ja-JP" altLang="ja-JP" sz="1200" b="1">
                    <a:solidFill>
                      <a:schemeClr val="bg2"/>
                    </a:solidFill>
                  </a:rPr>
                  <a:t>Microphone</a:t>
                </a:r>
              </a:p>
            </p:txBody>
          </p:sp>
          <p:sp>
            <p:nvSpPr>
              <p:cNvPr id="38949" name="Rectangle 75"/>
              <p:cNvSpPr>
                <a:spLocks noChangeArrowheads="1"/>
              </p:cNvSpPr>
              <p:nvPr/>
            </p:nvSpPr>
            <p:spPr bwMode="auto">
              <a:xfrm>
                <a:off x="1649609" y="2813535"/>
                <a:ext cx="698269" cy="198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470MHz</a:t>
                </a:r>
              </a:p>
            </p:txBody>
          </p:sp>
          <p:sp>
            <p:nvSpPr>
              <p:cNvPr id="38950" name="Rectangle 75"/>
              <p:cNvSpPr>
                <a:spLocks noChangeArrowheads="1"/>
              </p:cNvSpPr>
              <p:nvPr/>
            </p:nvSpPr>
            <p:spPr bwMode="auto">
              <a:xfrm>
                <a:off x="5968395" y="2813535"/>
                <a:ext cx="782274" cy="19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770MHz</a:t>
                </a:r>
              </a:p>
            </p:txBody>
          </p:sp>
          <p:sp>
            <p:nvSpPr>
              <p:cNvPr id="38951" name="AutoShape 44"/>
              <p:cNvSpPr>
                <a:spLocks noChangeArrowheads="1"/>
              </p:cNvSpPr>
              <p:nvPr/>
            </p:nvSpPr>
            <p:spPr bwMode="auto">
              <a:xfrm>
                <a:off x="4073744" y="2951125"/>
                <a:ext cx="275196" cy="279588"/>
              </a:xfrm>
              <a:prstGeom prst="downArrow">
                <a:avLst>
                  <a:gd name="adj1" fmla="val 50000"/>
                  <a:gd name="adj2" fmla="val 25000"/>
                </a:avLst>
              </a:prstGeom>
              <a:solidFill>
                <a:schemeClr val="accent1"/>
              </a:solidFill>
              <a:ln w="9525" algn="ctr">
                <a:solidFill>
                  <a:schemeClr val="tx1"/>
                </a:solidFill>
                <a:miter lim="800000"/>
                <a:headEnd/>
                <a:tailEnd/>
              </a:ln>
            </p:spPr>
            <p:txBody>
              <a:bodyPr wrap="none"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38952" name="Rectangle 41"/>
              <p:cNvSpPr>
                <a:spLocks noChangeArrowheads="1"/>
              </p:cNvSpPr>
              <p:nvPr/>
            </p:nvSpPr>
            <p:spPr bwMode="auto">
              <a:xfrm>
                <a:off x="7565207" y="2266026"/>
                <a:ext cx="269875" cy="527516"/>
              </a:xfrm>
              <a:prstGeom prst="rect">
                <a:avLst/>
              </a:prstGeom>
              <a:gradFill rotWithShape="1">
                <a:gsLst>
                  <a:gs pos="0">
                    <a:srgbClr val="92D050"/>
                  </a:gs>
                  <a:gs pos="50000">
                    <a:srgbClr val="FFFFFF"/>
                  </a:gs>
                  <a:gs pos="100000">
                    <a:srgbClr val="92D05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en-US" altLang="ja-JP" sz="800"/>
                  <a:t>Wireless</a:t>
                </a:r>
              </a:p>
              <a:p>
                <a:pPr algn="ctr" eaLnBrk="1" hangingPunct="1">
                  <a:spcBef>
                    <a:spcPct val="0"/>
                  </a:spcBef>
                  <a:buClrTx/>
                  <a:buSzTx/>
                  <a:buFontTx/>
                  <a:buNone/>
                </a:pPr>
                <a:r>
                  <a:rPr kumimoji="0" lang="en-US" altLang="ja-JP" sz="800"/>
                  <a:t>MIC</a:t>
                </a:r>
                <a:endParaRPr kumimoji="0" lang="ja-JP" altLang="en-US" sz="800"/>
              </a:p>
            </p:txBody>
          </p:sp>
          <p:sp>
            <p:nvSpPr>
              <p:cNvPr id="38953" name="Rectangle 75"/>
              <p:cNvSpPr>
                <a:spLocks noChangeArrowheads="1"/>
              </p:cNvSpPr>
              <p:nvPr/>
            </p:nvSpPr>
            <p:spPr bwMode="auto">
              <a:xfrm>
                <a:off x="7234582" y="2815421"/>
                <a:ext cx="1201002" cy="176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806  810MHz</a:t>
                </a:r>
              </a:p>
            </p:txBody>
          </p:sp>
        </p:grpSp>
      </p:grpSp>
      <p:grpSp>
        <p:nvGrpSpPr>
          <p:cNvPr id="38919" name="グループ化 2"/>
          <p:cNvGrpSpPr>
            <a:grpSpLocks/>
          </p:cNvGrpSpPr>
          <p:nvPr/>
        </p:nvGrpSpPr>
        <p:grpSpPr bwMode="auto">
          <a:xfrm>
            <a:off x="1799167" y="3657600"/>
            <a:ext cx="8832851" cy="841375"/>
            <a:chOff x="1349375" y="3657605"/>
            <a:chExt cx="6624638" cy="841370"/>
          </a:xfrm>
        </p:grpSpPr>
        <p:sp>
          <p:nvSpPr>
            <p:cNvPr id="38921" name="Rectangle 37"/>
            <p:cNvSpPr>
              <a:spLocks noChangeArrowheads="1"/>
            </p:cNvSpPr>
            <p:nvPr/>
          </p:nvSpPr>
          <p:spPr bwMode="auto">
            <a:xfrm>
              <a:off x="1623281" y="3657605"/>
              <a:ext cx="2160163" cy="357496"/>
            </a:xfrm>
            <a:prstGeom prst="rect">
              <a:avLst/>
            </a:prstGeom>
            <a:gradFill rotWithShape="1">
              <a:gsLst>
                <a:gs pos="0">
                  <a:srgbClr val="FF9999"/>
                </a:gs>
                <a:gs pos="50000">
                  <a:srgbClr val="FFF2F2"/>
                </a:gs>
                <a:gs pos="100000">
                  <a:srgbClr val="FF9999"/>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endParaRPr kumimoji="0" lang="ja-JP" altLang="ja-JP" sz="1400"/>
            </a:p>
          </p:txBody>
        </p:sp>
        <p:sp>
          <p:nvSpPr>
            <p:cNvPr id="38922" name="Rectangle 113"/>
            <p:cNvSpPr>
              <a:spLocks noChangeArrowheads="1"/>
            </p:cNvSpPr>
            <p:nvPr/>
          </p:nvSpPr>
          <p:spPr bwMode="auto">
            <a:xfrm>
              <a:off x="1883844" y="3694802"/>
              <a:ext cx="1676071" cy="2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Digital TV Broadcasting</a:t>
              </a:r>
            </a:p>
            <a:p>
              <a:pPr algn="ctr" eaLnBrk="1" hangingPunct="1">
                <a:spcBef>
                  <a:spcPct val="0"/>
                </a:spcBef>
                <a:buClrTx/>
                <a:buSzTx/>
                <a:buFontTx/>
                <a:buNone/>
              </a:pPr>
              <a:r>
                <a:rPr lang="en-US" altLang="ja-JP" sz="1200"/>
                <a:t>13</a:t>
              </a:r>
              <a:r>
                <a:rPr lang="ja-JP" altLang="en-US" sz="1200"/>
                <a:t>～</a:t>
              </a:r>
              <a:r>
                <a:rPr lang="en-US" altLang="ja-JP" sz="1200"/>
                <a:t>52ch</a:t>
              </a:r>
            </a:p>
          </p:txBody>
        </p:sp>
        <p:grpSp>
          <p:nvGrpSpPr>
            <p:cNvPr id="38923" name="グループ化 7"/>
            <p:cNvGrpSpPr>
              <a:grpSpLocks/>
            </p:cNvGrpSpPr>
            <p:nvPr/>
          </p:nvGrpSpPr>
          <p:grpSpPr bwMode="auto">
            <a:xfrm>
              <a:off x="1349375" y="3662368"/>
              <a:ext cx="6624638" cy="836607"/>
              <a:chOff x="1681477" y="3653637"/>
              <a:chExt cx="6625938" cy="836568"/>
            </a:xfrm>
          </p:grpSpPr>
          <p:sp>
            <p:nvSpPr>
              <p:cNvPr id="38924" name="Rectangle 45"/>
              <p:cNvSpPr>
                <a:spLocks noChangeArrowheads="1"/>
              </p:cNvSpPr>
              <p:nvPr/>
            </p:nvSpPr>
            <p:spPr bwMode="auto">
              <a:xfrm>
                <a:off x="4629472" y="3654025"/>
                <a:ext cx="893508" cy="531410"/>
              </a:xfrm>
              <a:prstGeom prst="rect">
                <a:avLst/>
              </a:prstGeom>
              <a:gradFill rotWithShape="1">
                <a:gsLst>
                  <a:gs pos="0">
                    <a:srgbClr val="FF0000"/>
                  </a:gs>
                  <a:gs pos="50000">
                    <a:srgbClr val="FFDFDF"/>
                  </a:gs>
                  <a:gs pos="100000">
                    <a:srgbClr val="FF000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ja-JP" altLang="ja-JP" sz="1200"/>
                  <a:t> </a:t>
                </a:r>
                <a:r>
                  <a:rPr kumimoji="0" lang="en-US" altLang="ja-JP" sz="1200">
                    <a:cs typeface="Arial" charset="0"/>
                  </a:rPr>
                  <a:t>Mobile</a:t>
                </a:r>
                <a:endParaRPr kumimoji="0" lang="ja-JP" altLang="ja-JP" sz="1200">
                  <a:cs typeface="Arial" charset="0"/>
                </a:endParaRPr>
              </a:p>
            </p:txBody>
          </p:sp>
          <p:sp>
            <p:nvSpPr>
              <p:cNvPr id="38925" name="Rectangle 45"/>
              <p:cNvSpPr>
                <a:spLocks noChangeArrowheads="1"/>
              </p:cNvSpPr>
              <p:nvPr/>
            </p:nvSpPr>
            <p:spPr bwMode="auto">
              <a:xfrm>
                <a:off x="6483612" y="3654023"/>
                <a:ext cx="833438" cy="531412"/>
              </a:xfrm>
              <a:prstGeom prst="rect">
                <a:avLst/>
              </a:prstGeom>
              <a:gradFill rotWithShape="1">
                <a:gsLst>
                  <a:gs pos="0">
                    <a:srgbClr val="FF0000"/>
                  </a:gs>
                  <a:gs pos="50000">
                    <a:srgbClr val="FFDFDF"/>
                  </a:gs>
                  <a:gs pos="100000">
                    <a:srgbClr val="FF000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kumimoji="0" lang="en-US" altLang="ja-JP" sz="1200"/>
                  <a:t>Mobile</a:t>
                </a:r>
                <a:endParaRPr kumimoji="0" lang="ja-JP" altLang="ja-JP" sz="1200"/>
              </a:p>
            </p:txBody>
          </p:sp>
          <p:sp>
            <p:nvSpPr>
              <p:cNvPr id="38926" name="Rectangle 41"/>
              <p:cNvSpPr>
                <a:spLocks noChangeArrowheads="1"/>
              </p:cNvSpPr>
              <p:nvPr/>
            </p:nvSpPr>
            <p:spPr bwMode="auto">
              <a:xfrm>
                <a:off x="5775754" y="3654025"/>
                <a:ext cx="459700" cy="531410"/>
              </a:xfrm>
              <a:prstGeom prst="rect">
                <a:avLst/>
              </a:prstGeom>
              <a:gradFill rotWithShape="1">
                <a:gsLst>
                  <a:gs pos="0">
                    <a:srgbClr val="CCFF33"/>
                  </a:gs>
                  <a:gs pos="50000">
                    <a:srgbClr val="FFFFFF"/>
                  </a:gs>
                  <a:gs pos="100000">
                    <a:srgbClr val="CCFF33"/>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en-US" altLang="ja-JP" sz="1200"/>
                  <a:t>ITS</a:t>
                </a:r>
                <a:endParaRPr kumimoji="0" lang="ja-JP" altLang="en-US" sz="1200"/>
              </a:p>
            </p:txBody>
          </p:sp>
          <p:sp>
            <p:nvSpPr>
              <p:cNvPr id="38927" name="AutoShape 309"/>
              <p:cNvSpPr>
                <a:spLocks noChangeArrowheads="1"/>
              </p:cNvSpPr>
              <p:nvPr/>
            </p:nvSpPr>
            <p:spPr bwMode="auto">
              <a:xfrm rot="10800000">
                <a:off x="5235212" y="3778767"/>
                <a:ext cx="263525" cy="281925"/>
              </a:xfrm>
              <a:prstGeom prst="downArrow">
                <a:avLst>
                  <a:gd name="adj1" fmla="val 50000"/>
                  <a:gd name="adj2" fmla="val 26205"/>
                </a:avLst>
              </a:prstGeom>
              <a:solidFill>
                <a:srgbClr val="F7F212"/>
              </a:solidFill>
              <a:ln w="9525" algn="ctr">
                <a:solidFill>
                  <a:schemeClr val="tx1"/>
                </a:solidFill>
                <a:miter lim="800000"/>
                <a:headEnd/>
                <a:tailEnd/>
              </a:ln>
            </p:spPr>
            <p:txBody>
              <a:bodyPr rot="10800000"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38928" name="AutoShape 308"/>
              <p:cNvSpPr>
                <a:spLocks noChangeArrowheads="1"/>
              </p:cNvSpPr>
              <p:nvPr/>
            </p:nvSpPr>
            <p:spPr bwMode="auto">
              <a:xfrm>
                <a:off x="7019656" y="3797225"/>
                <a:ext cx="263525" cy="281925"/>
              </a:xfrm>
              <a:prstGeom prst="downArrow">
                <a:avLst>
                  <a:gd name="adj1" fmla="val 50000"/>
                  <a:gd name="adj2" fmla="val 26205"/>
                </a:avLst>
              </a:prstGeom>
              <a:solidFill>
                <a:srgbClr val="F7F212"/>
              </a:solidFill>
              <a:ln w="9525" algn="ctr">
                <a:solidFill>
                  <a:schemeClr val="tx1"/>
                </a:solidFill>
                <a:miter lim="800000"/>
                <a:headEnd/>
                <a:tailEnd/>
              </a:ln>
            </p:spPr>
            <p:txBody>
              <a:bodyPr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59" name="Rectangle 41"/>
              <p:cNvSpPr>
                <a:spLocks noChangeArrowheads="1"/>
              </p:cNvSpPr>
              <p:nvPr/>
            </p:nvSpPr>
            <p:spPr bwMode="auto">
              <a:xfrm>
                <a:off x="4380757" y="3653637"/>
                <a:ext cx="249287" cy="531784"/>
              </a:xfrm>
              <a:prstGeom prst="rect">
                <a:avLst/>
              </a:prstGeom>
              <a:gradFill rotWithShape="1">
                <a:gsLst>
                  <a:gs pos="0">
                    <a:schemeClr val="bg2"/>
                  </a:gs>
                  <a:gs pos="50000">
                    <a:schemeClr val="bg2">
                      <a:gamma/>
                      <a:tint val="12549"/>
                      <a:invGamma/>
                    </a:schemeClr>
                  </a:gs>
                  <a:gs pos="100000">
                    <a:schemeClr val="bg2"/>
                  </a:gs>
                </a:gsLst>
                <a:lin ang="5400000" scaled="1"/>
              </a:gradFill>
              <a:ln w="9525">
                <a:solidFill>
                  <a:schemeClr val="tx1"/>
                </a:solidFill>
                <a:miter lim="800000"/>
                <a:headEnd/>
                <a:tailEnd/>
              </a:ln>
              <a:effectLst/>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r>
                  <a:rPr kumimoji="0" lang="en-US" altLang="ja-JP" sz="800" smtClean="0"/>
                  <a:t>GB</a:t>
                </a:r>
                <a:endParaRPr kumimoji="0" lang="ja-JP" altLang="en-US" sz="800" smtClean="0"/>
              </a:p>
            </p:txBody>
          </p:sp>
          <p:sp>
            <p:nvSpPr>
              <p:cNvPr id="38930" name="Rectangle 41"/>
              <p:cNvSpPr>
                <a:spLocks noChangeArrowheads="1"/>
              </p:cNvSpPr>
              <p:nvPr/>
            </p:nvSpPr>
            <p:spPr bwMode="auto">
              <a:xfrm>
                <a:off x="4116024" y="3654025"/>
                <a:ext cx="269875" cy="526256"/>
              </a:xfrm>
              <a:prstGeom prst="rect">
                <a:avLst/>
              </a:prstGeom>
              <a:gradFill rotWithShape="1">
                <a:gsLst>
                  <a:gs pos="0">
                    <a:srgbClr val="FFFF00"/>
                  </a:gs>
                  <a:gs pos="50000">
                    <a:srgbClr val="FFFFFF"/>
                  </a:gs>
                  <a:gs pos="100000">
                    <a:srgbClr val="FFFF0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en-US" altLang="ja-JP" sz="800"/>
                  <a:t>R-MIC</a:t>
                </a:r>
                <a:endParaRPr kumimoji="0" lang="ja-JP" altLang="en-US" sz="800"/>
              </a:p>
            </p:txBody>
          </p:sp>
          <p:sp>
            <p:nvSpPr>
              <p:cNvPr id="61" name="Rectangle 41"/>
              <p:cNvSpPr>
                <a:spLocks noChangeArrowheads="1"/>
              </p:cNvSpPr>
              <p:nvPr/>
            </p:nvSpPr>
            <p:spPr bwMode="auto">
              <a:xfrm>
                <a:off x="5522394" y="3653637"/>
                <a:ext cx="247699" cy="531784"/>
              </a:xfrm>
              <a:prstGeom prst="rect">
                <a:avLst/>
              </a:prstGeom>
              <a:gradFill rotWithShape="1">
                <a:gsLst>
                  <a:gs pos="0">
                    <a:schemeClr val="bg2"/>
                  </a:gs>
                  <a:gs pos="50000">
                    <a:schemeClr val="bg2">
                      <a:gamma/>
                      <a:tint val="12549"/>
                      <a:invGamma/>
                    </a:schemeClr>
                  </a:gs>
                  <a:gs pos="100000">
                    <a:schemeClr val="bg2"/>
                  </a:gs>
                </a:gsLst>
                <a:lin ang="5400000" scaled="1"/>
              </a:gradFill>
              <a:ln w="9525">
                <a:solidFill>
                  <a:schemeClr val="tx1"/>
                </a:solidFill>
                <a:miter lim="800000"/>
                <a:headEnd/>
                <a:tailEnd/>
              </a:ln>
              <a:effectLst/>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r>
                  <a:rPr kumimoji="0" lang="en-US" altLang="ja-JP" sz="800" smtClean="0"/>
                  <a:t>GB</a:t>
                </a:r>
                <a:endParaRPr kumimoji="0" lang="ja-JP" altLang="en-US" sz="800" smtClean="0"/>
              </a:p>
            </p:txBody>
          </p:sp>
          <p:sp>
            <p:nvSpPr>
              <p:cNvPr id="62" name="Rectangle 41"/>
              <p:cNvSpPr>
                <a:spLocks noChangeArrowheads="1"/>
              </p:cNvSpPr>
              <p:nvPr/>
            </p:nvSpPr>
            <p:spPr bwMode="auto">
              <a:xfrm>
                <a:off x="6235320" y="3653637"/>
                <a:ext cx="247699" cy="528609"/>
              </a:xfrm>
              <a:prstGeom prst="rect">
                <a:avLst/>
              </a:prstGeom>
              <a:gradFill rotWithShape="1">
                <a:gsLst>
                  <a:gs pos="0">
                    <a:schemeClr val="bg2"/>
                  </a:gs>
                  <a:gs pos="50000">
                    <a:schemeClr val="bg2">
                      <a:gamma/>
                      <a:tint val="12549"/>
                      <a:invGamma/>
                    </a:schemeClr>
                  </a:gs>
                  <a:gs pos="100000">
                    <a:schemeClr val="bg2"/>
                  </a:gs>
                </a:gsLst>
                <a:lin ang="5400000" scaled="1"/>
              </a:gradFill>
              <a:ln w="9525">
                <a:solidFill>
                  <a:schemeClr val="tx1"/>
                </a:solidFill>
                <a:miter lim="800000"/>
                <a:headEnd/>
                <a:tailEnd/>
              </a:ln>
              <a:effectLst/>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r>
                  <a:rPr kumimoji="0" lang="en-US" altLang="ja-JP" sz="800" smtClean="0"/>
                  <a:t>GB</a:t>
                </a:r>
                <a:endParaRPr kumimoji="0" lang="ja-JP" altLang="en-US" sz="800" smtClean="0"/>
              </a:p>
            </p:txBody>
          </p:sp>
          <p:sp>
            <p:nvSpPr>
              <p:cNvPr id="64" name="Rectangle 41"/>
              <p:cNvSpPr>
                <a:spLocks noChangeArrowheads="1"/>
              </p:cNvSpPr>
              <p:nvPr/>
            </p:nvSpPr>
            <p:spPr bwMode="auto">
              <a:xfrm>
                <a:off x="7316621" y="3653637"/>
                <a:ext cx="249286" cy="530197"/>
              </a:xfrm>
              <a:prstGeom prst="rect">
                <a:avLst/>
              </a:prstGeom>
              <a:gradFill rotWithShape="1">
                <a:gsLst>
                  <a:gs pos="0">
                    <a:schemeClr val="bg2"/>
                  </a:gs>
                  <a:gs pos="50000">
                    <a:schemeClr val="bg2">
                      <a:gamma/>
                      <a:tint val="12549"/>
                      <a:invGamma/>
                    </a:schemeClr>
                  </a:gs>
                  <a:gs pos="100000">
                    <a:schemeClr val="bg2"/>
                  </a:gs>
                </a:gsLst>
                <a:lin ang="5400000" scaled="1"/>
              </a:gradFill>
              <a:ln w="9525">
                <a:solidFill>
                  <a:schemeClr val="tx1"/>
                </a:solidFill>
                <a:miter lim="800000"/>
                <a:headEnd/>
                <a:tailEnd/>
              </a:ln>
              <a:effectLst/>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r>
                  <a:rPr kumimoji="0" lang="en-US" altLang="ja-JP" sz="800" smtClean="0"/>
                  <a:t>GB</a:t>
                </a:r>
                <a:endParaRPr kumimoji="0" lang="ja-JP" altLang="en-US" sz="800" smtClean="0"/>
              </a:p>
            </p:txBody>
          </p:sp>
          <p:sp>
            <p:nvSpPr>
              <p:cNvPr id="38934" name="Rectangle 41"/>
              <p:cNvSpPr>
                <a:spLocks noChangeArrowheads="1"/>
              </p:cNvSpPr>
              <p:nvPr/>
            </p:nvSpPr>
            <p:spPr bwMode="auto">
              <a:xfrm>
                <a:off x="7565208" y="3654023"/>
                <a:ext cx="269875" cy="528867"/>
              </a:xfrm>
              <a:prstGeom prst="rect">
                <a:avLst/>
              </a:prstGeom>
              <a:gradFill rotWithShape="1">
                <a:gsLst>
                  <a:gs pos="0">
                    <a:srgbClr val="92D050"/>
                  </a:gs>
                  <a:gs pos="50000">
                    <a:srgbClr val="FFFFFF"/>
                  </a:gs>
                  <a:gs pos="100000">
                    <a:srgbClr val="92D05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en-US" altLang="ja-JP" sz="800"/>
                  <a:t>Wireless</a:t>
                </a:r>
              </a:p>
              <a:p>
                <a:pPr algn="ctr" eaLnBrk="1" hangingPunct="1">
                  <a:spcBef>
                    <a:spcPct val="0"/>
                  </a:spcBef>
                  <a:buClrTx/>
                  <a:buSzTx/>
                  <a:buFontTx/>
                  <a:buNone/>
                </a:pPr>
                <a:r>
                  <a:rPr kumimoji="0" lang="en-US" altLang="ja-JP" sz="800"/>
                  <a:t>MIC</a:t>
                </a:r>
                <a:endParaRPr kumimoji="0" lang="ja-JP" altLang="en-US" sz="800"/>
              </a:p>
            </p:txBody>
          </p:sp>
          <p:sp>
            <p:nvSpPr>
              <p:cNvPr id="38935" name="Rectangle 75"/>
              <p:cNvSpPr>
                <a:spLocks noChangeArrowheads="1"/>
              </p:cNvSpPr>
              <p:nvPr/>
            </p:nvSpPr>
            <p:spPr bwMode="auto">
              <a:xfrm>
                <a:off x="1681477" y="4275156"/>
                <a:ext cx="698269" cy="198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470MHz</a:t>
                </a:r>
              </a:p>
            </p:txBody>
          </p:sp>
          <p:sp>
            <p:nvSpPr>
              <p:cNvPr id="38936" name="Rectangle 75"/>
              <p:cNvSpPr>
                <a:spLocks noChangeArrowheads="1"/>
              </p:cNvSpPr>
              <p:nvPr/>
            </p:nvSpPr>
            <p:spPr bwMode="auto">
              <a:xfrm>
                <a:off x="3892451" y="4276236"/>
                <a:ext cx="334897" cy="19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710</a:t>
                </a:r>
              </a:p>
            </p:txBody>
          </p:sp>
          <p:sp>
            <p:nvSpPr>
              <p:cNvPr id="38937" name="Rectangle 75"/>
              <p:cNvSpPr>
                <a:spLocks noChangeArrowheads="1"/>
              </p:cNvSpPr>
              <p:nvPr/>
            </p:nvSpPr>
            <p:spPr bwMode="auto">
              <a:xfrm>
                <a:off x="4217823" y="4276235"/>
                <a:ext cx="334897" cy="19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714</a:t>
                </a:r>
              </a:p>
            </p:txBody>
          </p:sp>
          <p:sp>
            <p:nvSpPr>
              <p:cNvPr id="38938" name="Rectangle 75"/>
              <p:cNvSpPr>
                <a:spLocks noChangeArrowheads="1"/>
              </p:cNvSpPr>
              <p:nvPr/>
            </p:nvSpPr>
            <p:spPr bwMode="auto">
              <a:xfrm>
                <a:off x="4510121" y="4276236"/>
                <a:ext cx="334897" cy="192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718</a:t>
                </a:r>
              </a:p>
            </p:txBody>
          </p:sp>
          <p:sp>
            <p:nvSpPr>
              <p:cNvPr id="38939" name="Rectangle 75"/>
              <p:cNvSpPr>
                <a:spLocks noChangeArrowheads="1"/>
              </p:cNvSpPr>
              <p:nvPr/>
            </p:nvSpPr>
            <p:spPr bwMode="auto">
              <a:xfrm>
                <a:off x="6068005" y="4276236"/>
                <a:ext cx="334897" cy="206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765</a:t>
                </a:r>
              </a:p>
            </p:txBody>
          </p:sp>
          <p:sp>
            <p:nvSpPr>
              <p:cNvPr id="38940" name="Rectangle 75"/>
              <p:cNvSpPr>
                <a:spLocks noChangeArrowheads="1"/>
              </p:cNvSpPr>
              <p:nvPr/>
            </p:nvSpPr>
            <p:spPr bwMode="auto">
              <a:xfrm>
                <a:off x="6359533" y="4269507"/>
                <a:ext cx="334897" cy="206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773</a:t>
                </a:r>
              </a:p>
            </p:txBody>
          </p:sp>
          <p:sp>
            <p:nvSpPr>
              <p:cNvPr id="38941" name="Rectangle 75"/>
              <p:cNvSpPr>
                <a:spLocks noChangeArrowheads="1"/>
              </p:cNvSpPr>
              <p:nvPr/>
            </p:nvSpPr>
            <p:spPr bwMode="auto">
              <a:xfrm>
                <a:off x="7125651" y="4284095"/>
                <a:ext cx="334897" cy="206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803</a:t>
                </a:r>
              </a:p>
            </p:txBody>
          </p:sp>
          <p:sp>
            <p:nvSpPr>
              <p:cNvPr id="38942" name="Rectangle 75"/>
              <p:cNvSpPr>
                <a:spLocks noChangeArrowheads="1"/>
              </p:cNvSpPr>
              <p:nvPr/>
            </p:nvSpPr>
            <p:spPr bwMode="auto">
              <a:xfrm>
                <a:off x="7441129" y="4271227"/>
                <a:ext cx="334897" cy="206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806</a:t>
                </a:r>
              </a:p>
            </p:txBody>
          </p:sp>
          <p:sp>
            <p:nvSpPr>
              <p:cNvPr id="38943" name="Rectangle 75"/>
              <p:cNvSpPr>
                <a:spLocks noChangeArrowheads="1"/>
              </p:cNvSpPr>
              <p:nvPr/>
            </p:nvSpPr>
            <p:spPr bwMode="auto">
              <a:xfrm>
                <a:off x="7824037" y="4276236"/>
                <a:ext cx="483378" cy="192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810MHz</a:t>
                </a:r>
              </a:p>
            </p:txBody>
          </p:sp>
          <p:sp>
            <p:nvSpPr>
              <p:cNvPr id="38944" name="Rectangle 75"/>
              <p:cNvSpPr>
                <a:spLocks noChangeArrowheads="1"/>
              </p:cNvSpPr>
              <p:nvPr/>
            </p:nvSpPr>
            <p:spPr bwMode="auto">
              <a:xfrm>
                <a:off x="5335810" y="4276236"/>
                <a:ext cx="334897" cy="206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748</a:t>
                </a:r>
              </a:p>
            </p:txBody>
          </p:sp>
          <p:sp>
            <p:nvSpPr>
              <p:cNvPr id="38945" name="Rectangle 75"/>
              <p:cNvSpPr>
                <a:spLocks noChangeArrowheads="1"/>
              </p:cNvSpPr>
              <p:nvPr/>
            </p:nvSpPr>
            <p:spPr bwMode="auto">
              <a:xfrm>
                <a:off x="5670707" y="4276236"/>
                <a:ext cx="334897" cy="206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755</a:t>
                </a:r>
              </a:p>
            </p:txBody>
          </p:sp>
        </p:grpSp>
      </p:grpSp>
      <p:sp>
        <p:nvSpPr>
          <p:cNvPr id="2" name="正方形/長方形 1"/>
          <p:cNvSpPr/>
          <p:nvPr/>
        </p:nvSpPr>
        <p:spPr>
          <a:xfrm>
            <a:off x="2165351" y="4014788"/>
            <a:ext cx="2878667" cy="176212"/>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b="1" dirty="0">
                <a:solidFill>
                  <a:schemeClr val="bg2"/>
                </a:solidFill>
              </a:rPr>
              <a:t>White Space</a:t>
            </a:r>
            <a:endParaRPr lang="ja-JP" altLang="en-US" b="1" dirty="0">
              <a:solidFill>
                <a:schemeClr val="bg2"/>
              </a:solidFill>
            </a:endParaRPr>
          </a:p>
        </p:txBody>
      </p:sp>
    </p:spTree>
    <p:extLst>
      <p:ext uri="{BB962C8B-B14F-4D97-AF65-F5344CB8AC3E}">
        <p14:creationId xmlns:p14="http://schemas.microsoft.com/office/powerpoint/2010/main" val="362650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 3"/>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701C38E5-CC8A-43F4-8D96-C8E37461D397}" type="slidenum">
              <a:rPr kumimoji="0" lang="ja-JP" altLang="en-CA" sz="1200" smtClean="0">
                <a:latin typeface="Trebuchet MS" pitchFamily="34" charset="0"/>
                <a:ea typeface="Arial Unicode MS" pitchFamily="50" charset="-128"/>
              </a:rPr>
              <a:pPr algn="r" eaLnBrk="1" hangingPunct="1">
                <a:spcBef>
                  <a:spcPct val="0"/>
                </a:spcBef>
                <a:buClrTx/>
                <a:buSzTx/>
                <a:buFontTx/>
                <a:buNone/>
              </a:pPr>
              <a:t>32</a:t>
            </a:fld>
            <a:endParaRPr kumimoji="0" lang="en-CA" altLang="ja-JP" sz="1200" smtClean="0">
              <a:latin typeface="Trebuchet MS" pitchFamily="34" charset="0"/>
              <a:ea typeface="Arial Unicode MS" pitchFamily="50" charset="-128"/>
            </a:endParaRPr>
          </a:p>
        </p:txBody>
      </p:sp>
      <p:sp>
        <p:nvSpPr>
          <p:cNvPr id="39939" name="Rectangle 88"/>
          <p:cNvSpPr>
            <a:spLocks noGrp="1" noChangeArrowheads="1"/>
          </p:cNvSpPr>
          <p:nvPr>
            <p:ph type="title" idx="4294967295"/>
          </p:nvPr>
        </p:nvSpPr>
        <p:spPr>
          <a:xfrm>
            <a:off x="1560513" y="414338"/>
            <a:ext cx="10631487" cy="581025"/>
          </a:xfrm>
        </p:spPr>
        <p:txBody>
          <a:bodyPr>
            <a:noAutofit/>
          </a:bodyPr>
          <a:lstStyle/>
          <a:p>
            <a:pPr eaLnBrk="1" hangingPunct="1"/>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Frequency Reallocation (3/3)</a:t>
            </a:r>
            <a:r>
              <a:rPr lang="ja-JP" altLang="en-US" sz="3200" b="1" dirty="0" smtClean="0">
                <a:solidFill>
                  <a:srgbClr val="00007D"/>
                </a:solidFill>
                <a:latin typeface="Arial" panose="020B0604020202020204" pitchFamily="34" charset="0"/>
                <a:ea typeface="ＭＳ Ｐゴシック" charset="-128"/>
                <a:cs typeface="Arial" panose="020B0604020202020204" pitchFamily="34" charset="0"/>
              </a:rPr>
              <a:t>　</a:t>
            </a:r>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 </a:t>
            </a:r>
            <a:r>
              <a:rPr lang="en-US" altLang="ja-JP" sz="2400" b="1" dirty="0" smtClean="0">
                <a:solidFill>
                  <a:srgbClr val="00007D"/>
                </a:solidFill>
                <a:latin typeface="Arial" panose="020B0604020202020204" pitchFamily="34" charset="0"/>
                <a:ea typeface="ＭＳ Ｐゴシック" charset="-128"/>
                <a:cs typeface="Arial" panose="020B0604020202020204" pitchFamily="34" charset="0"/>
              </a:rPr>
              <a:t>(Telecommunication)</a:t>
            </a:r>
            <a:endParaRPr lang="ja-JP" altLang="en-US" sz="2400" b="1" dirty="0" smtClean="0">
              <a:solidFill>
                <a:srgbClr val="00007D"/>
              </a:solidFill>
              <a:latin typeface="Arial" panose="020B0604020202020204" pitchFamily="34" charset="0"/>
              <a:ea typeface="ＭＳ Ｐゴシック" charset="-128"/>
              <a:cs typeface="Arial" panose="020B0604020202020204" pitchFamily="34" charset="0"/>
            </a:endParaRPr>
          </a:p>
        </p:txBody>
      </p:sp>
      <p:sp>
        <p:nvSpPr>
          <p:cNvPr id="39940" name="Rectangle 262"/>
          <p:cNvSpPr>
            <a:spLocks noGrp="1" noChangeArrowheads="1"/>
          </p:cNvSpPr>
          <p:nvPr>
            <p:ph type="body" idx="4294967295"/>
          </p:nvPr>
        </p:nvSpPr>
        <p:spPr>
          <a:xfrm>
            <a:off x="0" y="1223963"/>
            <a:ext cx="10972800" cy="674687"/>
          </a:xfrm>
          <a:noFill/>
        </p:spPr>
        <p:txBody>
          <a:bodyPr/>
          <a:lstStyle/>
          <a:p>
            <a:pPr eaLnBrk="1" hangingPunct="1">
              <a:buSzPct val="90000"/>
            </a:pPr>
            <a:r>
              <a:rPr lang="en-US" altLang="ja-JP" smtClean="0">
                <a:ea typeface="ＭＳ Ｐゴシック" charset="-128"/>
              </a:rPr>
              <a:t>890MH</a:t>
            </a:r>
            <a:r>
              <a:rPr lang="ja-JP" altLang="en-US" smtClean="0">
                <a:ea typeface="ＭＳ Ｐゴシック" charset="-128"/>
              </a:rPr>
              <a:t>ｚ～</a:t>
            </a:r>
            <a:r>
              <a:rPr lang="en-US" altLang="ja-JP" smtClean="0">
                <a:ea typeface="ＭＳ Ｐゴシック" charset="-128"/>
              </a:rPr>
              <a:t>960MHz</a:t>
            </a:r>
          </a:p>
        </p:txBody>
      </p:sp>
      <p:grpSp>
        <p:nvGrpSpPr>
          <p:cNvPr id="39941" name="Group 306"/>
          <p:cNvGrpSpPr>
            <a:grpSpLocks/>
          </p:cNvGrpSpPr>
          <p:nvPr/>
        </p:nvGrpSpPr>
        <p:grpSpPr bwMode="auto">
          <a:xfrm>
            <a:off x="1835152" y="2033589"/>
            <a:ext cx="9300633" cy="2270125"/>
            <a:chOff x="867" y="1281"/>
            <a:chExt cx="4394" cy="1430"/>
          </a:xfrm>
        </p:grpSpPr>
        <p:sp>
          <p:nvSpPr>
            <p:cNvPr id="39948" name="Rectangle 41"/>
            <p:cNvSpPr>
              <a:spLocks noChangeArrowheads="1"/>
            </p:cNvSpPr>
            <p:nvPr/>
          </p:nvSpPr>
          <p:spPr bwMode="auto">
            <a:xfrm>
              <a:off x="1661" y="1281"/>
              <a:ext cx="141" cy="312"/>
            </a:xfrm>
            <a:prstGeom prst="rect">
              <a:avLst/>
            </a:prstGeom>
            <a:gradFill rotWithShape="1">
              <a:gsLst>
                <a:gs pos="0">
                  <a:srgbClr val="CC99FF"/>
                </a:gs>
                <a:gs pos="50000">
                  <a:srgbClr val="DFDFEF"/>
                </a:gs>
                <a:gs pos="100000">
                  <a:srgbClr val="CC99FF"/>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en-US" altLang="ja-JP" sz="1400"/>
                <a:t>(2)</a:t>
              </a:r>
            </a:p>
          </p:txBody>
        </p:sp>
        <p:sp>
          <p:nvSpPr>
            <p:cNvPr id="39949" name="Rectangle 45"/>
            <p:cNvSpPr>
              <a:spLocks noChangeArrowheads="1"/>
            </p:cNvSpPr>
            <p:nvPr/>
          </p:nvSpPr>
          <p:spPr bwMode="auto">
            <a:xfrm>
              <a:off x="867" y="1281"/>
              <a:ext cx="794" cy="312"/>
            </a:xfrm>
            <a:prstGeom prst="rect">
              <a:avLst/>
            </a:prstGeom>
            <a:gradFill rotWithShape="1">
              <a:gsLst>
                <a:gs pos="0">
                  <a:srgbClr val="FF0000"/>
                </a:gs>
                <a:gs pos="50000">
                  <a:srgbClr val="FFDFDF"/>
                </a:gs>
                <a:gs pos="100000">
                  <a:srgbClr val="FF000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ja-JP" altLang="ja-JP" sz="1400"/>
                <a:t>Mobile</a:t>
              </a:r>
            </a:p>
          </p:txBody>
        </p:sp>
        <p:sp>
          <p:nvSpPr>
            <p:cNvPr id="39950" name="Rectangle 45"/>
            <p:cNvSpPr>
              <a:spLocks noChangeArrowheads="1"/>
            </p:cNvSpPr>
            <p:nvPr/>
          </p:nvSpPr>
          <p:spPr bwMode="auto">
            <a:xfrm>
              <a:off x="2398" y="1281"/>
              <a:ext cx="2183" cy="312"/>
            </a:xfrm>
            <a:prstGeom prst="rect">
              <a:avLst/>
            </a:prstGeom>
            <a:gradFill rotWithShape="1">
              <a:gsLst>
                <a:gs pos="0">
                  <a:srgbClr val="FF0000"/>
                </a:gs>
                <a:gs pos="50000">
                  <a:srgbClr val="FFDFDF"/>
                </a:gs>
                <a:gs pos="100000">
                  <a:srgbClr val="FF000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ja-JP" altLang="ja-JP" sz="1400"/>
                <a:t>Mobile</a:t>
              </a:r>
            </a:p>
          </p:txBody>
        </p:sp>
        <p:sp>
          <p:nvSpPr>
            <p:cNvPr id="39951" name="Rectangle 41"/>
            <p:cNvSpPr>
              <a:spLocks noChangeArrowheads="1"/>
            </p:cNvSpPr>
            <p:nvPr/>
          </p:nvSpPr>
          <p:spPr bwMode="auto">
            <a:xfrm>
              <a:off x="5091" y="1281"/>
              <a:ext cx="141" cy="317"/>
            </a:xfrm>
            <a:prstGeom prst="rect">
              <a:avLst/>
            </a:prstGeom>
            <a:gradFill rotWithShape="1">
              <a:gsLst>
                <a:gs pos="0">
                  <a:srgbClr val="FF99CC"/>
                </a:gs>
                <a:gs pos="50000">
                  <a:srgbClr val="DFDFEF"/>
                </a:gs>
                <a:gs pos="100000">
                  <a:srgbClr val="FF99CC"/>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en-US" altLang="ja-JP" sz="1400"/>
                <a:t>(3)</a:t>
              </a:r>
            </a:p>
          </p:txBody>
        </p:sp>
        <p:sp>
          <p:nvSpPr>
            <p:cNvPr id="39952" name="Rectangle 45"/>
            <p:cNvSpPr>
              <a:spLocks noChangeArrowheads="1"/>
            </p:cNvSpPr>
            <p:nvPr/>
          </p:nvSpPr>
          <p:spPr bwMode="auto">
            <a:xfrm>
              <a:off x="1802" y="1281"/>
              <a:ext cx="596" cy="312"/>
            </a:xfrm>
            <a:prstGeom prst="rect">
              <a:avLst/>
            </a:prstGeom>
            <a:gradFill rotWithShape="1">
              <a:gsLst>
                <a:gs pos="0">
                  <a:srgbClr val="FF9933"/>
                </a:gs>
                <a:gs pos="50000">
                  <a:srgbClr val="FFDFDF"/>
                </a:gs>
                <a:gs pos="100000">
                  <a:srgbClr val="FF9933"/>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t>MCA</a:t>
              </a:r>
              <a:endParaRPr kumimoji="0" lang="ja-JP" altLang="ja-JP" sz="1200"/>
            </a:p>
          </p:txBody>
        </p:sp>
        <p:sp>
          <p:nvSpPr>
            <p:cNvPr id="217374" name="Rectangle 45"/>
            <p:cNvSpPr>
              <a:spLocks noChangeArrowheads="1"/>
            </p:cNvSpPr>
            <p:nvPr/>
          </p:nvSpPr>
          <p:spPr bwMode="auto">
            <a:xfrm>
              <a:off x="4581" y="1281"/>
              <a:ext cx="510" cy="317"/>
            </a:xfrm>
            <a:prstGeom prst="rect">
              <a:avLst/>
            </a:prstGeom>
            <a:gradFill rotWithShape="1">
              <a:gsLst>
                <a:gs pos="0">
                  <a:srgbClr val="66FFFF"/>
                </a:gs>
                <a:gs pos="50000">
                  <a:schemeClr val="bg1"/>
                </a:gs>
                <a:gs pos="100000">
                  <a:srgbClr val="66FFFF"/>
                </a:gs>
              </a:gsLst>
              <a:lin ang="5400000" scaled="1"/>
            </a:gradFill>
            <a:ln w="9525">
              <a:solidFill>
                <a:schemeClr val="tx1"/>
              </a:solidFill>
              <a:miter lim="800000"/>
              <a:headEnd/>
              <a:tailEnd/>
            </a:ln>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r>
                <a:rPr lang="en-US" altLang="ja-JP" sz="1200" dirty="0" smtClean="0"/>
                <a:t>RFID</a:t>
              </a:r>
              <a:endParaRPr kumimoji="0" lang="ja-JP" altLang="ja-JP" sz="1200" dirty="0" smtClean="0"/>
            </a:p>
          </p:txBody>
        </p:sp>
        <p:sp>
          <p:nvSpPr>
            <p:cNvPr id="39954" name="Rectangle 78"/>
            <p:cNvSpPr>
              <a:spLocks noChangeArrowheads="1"/>
            </p:cNvSpPr>
            <p:nvPr/>
          </p:nvSpPr>
          <p:spPr bwMode="auto">
            <a:xfrm>
              <a:off x="924" y="1622"/>
              <a:ext cx="624"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890-903MHz</a:t>
              </a:r>
            </a:p>
          </p:txBody>
        </p:sp>
        <p:sp>
          <p:nvSpPr>
            <p:cNvPr id="39955" name="Rectangle 78"/>
            <p:cNvSpPr>
              <a:spLocks noChangeArrowheads="1"/>
            </p:cNvSpPr>
            <p:nvPr/>
          </p:nvSpPr>
          <p:spPr bwMode="auto">
            <a:xfrm>
              <a:off x="1803" y="1622"/>
              <a:ext cx="624"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905-915MHz</a:t>
              </a:r>
            </a:p>
          </p:txBody>
        </p:sp>
        <p:sp>
          <p:nvSpPr>
            <p:cNvPr id="39956" name="Rectangle 78"/>
            <p:cNvSpPr>
              <a:spLocks noChangeArrowheads="1"/>
            </p:cNvSpPr>
            <p:nvPr/>
          </p:nvSpPr>
          <p:spPr bwMode="auto">
            <a:xfrm>
              <a:off x="3192" y="1593"/>
              <a:ext cx="62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915-950MHz</a:t>
              </a:r>
            </a:p>
          </p:txBody>
        </p:sp>
        <p:sp>
          <p:nvSpPr>
            <p:cNvPr id="39957" name="Rectangle 78"/>
            <p:cNvSpPr>
              <a:spLocks noChangeArrowheads="1"/>
            </p:cNvSpPr>
            <p:nvPr/>
          </p:nvSpPr>
          <p:spPr bwMode="auto">
            <a:xfrm>
              <a:off x="4524" y="1622"/>
              <a:ext cx="624"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950-958MHz</a:t>
              </a:r>
            </a:p>
          </p:txBody>
        </p:sp>
        <p:grpSp>
          <p:nvGrpSpPr>
            <p:cNvPr id="39958" name="Group 298"/>
            <p:cNvGrpSpPr>
              <a:grpSpLocks/>
            </p:cNvGrpSpPr>
            <p:nvPr/>
          </p:nvGrpSpPr>
          <p:grpSpPr bwMode="auto">
            <a:xfrm>
              <a:off x="867" y="1962"/>
              <a:ext cx="4394" cy="749"/>
              <a:chOff x="867" y="1791"/>
              <a:chExt cx="4394" cy="749"/>
            </a:xfrm>
          </p:grpSpPr>
          <p:sp>
            <p:nvSpPr>
              <p:cNvPr id="51242" name="Rectangle 42"/>
              <p:cNvSpPr>
                <a:spLocks noChangeArrowheads="1"/>
              </p:cNvSpPr>
              <p:nvPr/>
            </p:nvSpPr>
            <p:spPr bwMode="auto">
              <a:xfrm>
                <a:off x="867" y="1933"/>
                <a:ext cx="567" cy="317"/>
              </a:xfrm>
              <a:prstGeom prst="rect">
                <a:avLst/>
              </a:prstGeom>
              <a:gradFill rotWithShape="1">
                <a:gsLst>
                  <a:gs pos="0">
                    <a:schemeClr val="bg2"/>
                  </a:gs>
                  <a:gs pos="50000">
                    <a:schemeClr val="bg2">
                      <a:gamma/>
                      <a:tint val="12549"/>
                      <a:invGamma/>
                    </a:schemeClr>
                  </a:gs>
                  <a:gs pos="100000">
                    <a:schemeClr val="bg2"/>
                  </a:gs>
                </a:gsLst>
                <a:lin ang="5400000" scaled="1"/>
              </a:gradFill>
              <a:ln w="9525">
                <a:solidFill>
                  <a:schemeClr val="tx1"/>
                </a:solidFill>
                <a:miter lim="800000"/>
                <a:headEnd/>
                <a:tailEnd/>
              </a:ln>
              <a:effectLst/>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endParaRPr kumimoji="0" lang="ja-JP" altLang="en-US" sz="1400" smtClean="0"/>
              </a:p>
            </p:txBody>
          </p:sp>
          <p:sp>
            <p:nvSpPr>
              <p:cNvPr id="39964" name="Rectangle 45"/>
              <p:cNvSpPr>
                <a:spLocks noChangeArrowheads="1"/>
              </p:cNvSpPr>
              <p:nvPr/>
            </p:nvSpPr>
            <p:spPr bwMode="auto">
              <a:xfrm>
                <a:off x="1434" y="1933"/>
                <a:ext cx="964" cy="317"/>
              </a:xfrm>
              <a:prstGeom prst="rect">
                <a:avLst/>
              </a:prstGeom>
              <a:gradFill rotWithShape="1">
                <a:gsLst>
                  <a:gs pos="0">
                    <a:srgbClr val="FF0000"/>
                  </a:gs>
                  <a:gs pos="50000">
                    <a:srgbClr val="FFDFDF"/>
                  </a:gs>
                  <a:gs pos="100000">
                    <a:srgbClr val="FF000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ja-JP" altLang="ja-JP" sz="1200"/>
                  <a:t>(</a:t>
                </a:r>
                <a:r>
                  <a:rPr kumimoji="0" lang="en-US" altLang="ja-JP" sz="1200"/>
                  <a:t>1</a:t>
                </a:r>
                <a:r>
                  <a:rPr kumimoji="0" lang="ja-JP" altLang="ja-JP" sz="1200"/>
                  <a:t>)</a:t>
                </a:r>
                <a:r>
                  <a:rPr kumimoji="0" lang="ja-JP" altLang="ja-JP" sz="1200">
                    <a:solidFill>
                      <a:srgbClr val="1818FF"/>
                    </a:solidFill>
                  </a:rPr>
                  <a:t> </a:t>
                </a:r>
                <a:r>
                  <a:rPr kumimoji="0" lang="en-US" altLang="ja-JP" sz="1200">
                    <a:solidFill>
                      <a:srgbClr val="1818FF"/>
                    </a:solidFill>
                  </a:rPr>
                  <a:t>IMT</a:t>
                </a:r>
                <a:endParaRPr lang="ja-JP" altLang="ja-JP" sz="1200">
                  <a:solidFill>
                    <a:srgbClr val="1818FF"/>
                  </a:solidFill>
                </a:endParaRPr>
              </a:p>
            </p:txBody>
          </p:sp>
          <p:sp>
            <p:nvSpPr>
              <p:cNvPr id="217291" name="Rectangle 45"/>
              <p:cNvSpPr>
                <a:spLocks noChangeArrowheads="1"/>
              </p:cNvSpPr>
              <p:nvPr/>
            </p:nvSpPr>
            <p:spPr bwMode="auto">
              <a:xfrm>
                <a:off x="2398" y="1933"/>
                <a:ext cx="850" cy="317"/>
              </a:xfrm>
              <a:prstGeom prst="rect">
                <a:avLst/>
              </a:prstGeom>
              <a:gradFill rotWithShape="1">
                <a:gsLst>
                  <a:gs pos="0">
                    <a:srgbClr val="66FFFF"/>
                  </a:gs>
                  <a:gs pos="50000">
                    <a:schemeClr val="bg1"/>
                  </a:gs>
                  <a:gs pos="100000">
                    <a:srgbClr val="66FFFF"/>
                  </a:gs>
                </a:gsLst>
                <a:lin ang="5400000" scaled="1"/>
              </a:gradFill>
              <a:ln w="9525">
                <a:solidFill>
                  <a:schemeClr val="tx1"/>
                </a:solidFill>
                <a:miter lim="800000"/>
                <a:headEnd/>
                <a:tailEnd/>
              </a:ln>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r>
                  <a:rPr lang="en-US" altLang="ja-JP" sz="1200" dirty="0" smtClean="0"/>
                  <a:t>RFID</a:t>
                </a:r>
                <a:endParaRPr kumimoji="0" lang="ja-JP" altLang="ja-JP" sz="1200" dirty="0" smtClean="0"/>
              </a:p>
            </p:txBody>
          </p:sp>
          <p:sp>
            <p:nvSpPr>
              <p:cNvPr id="39966" name="Rectangle 45"/>
              <p:cNvSpPr>
                <a:spLocks noChangeArrowheads="1"/>
              </p:cNvSpPr>
              <p:nvPr/>
            </p:nvSpPr>
            <p:spPr bwMode="auto">
              <a:xfrm>
                <a:off x="3361" y="1933"/>
                <a:ext cx="708" cy="317"/>
              </a:xfrm>
              <a:prstGeom prst="rect">
                <a:avLst/>
              </a:prstGeom>
              <a:gradFill rotWithShape="1">
                <a:gsLst>
                  <a:gs pos="0">
                    <a:srgbClr val="FF9933"/>
                  </a:gs>
                  <a:gs pos="50000">
                    <a:srgbClr val="FFDFDF"/>
                  </a:gs>
                  <a:gs pos="100000">
                    <a:srgbClr val="FF9933"/>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t>MCA</a:t>
                </a:r>
                <a:endParaRPr kumimoji="0" lang="ja-JP" altLang="ja-JP" sz="1200"/>
              </a:p>
            </p:txBody>
          </p:sp>
          <p:sp>
            <p:nvSpPr>
              <p:cNvPr id="39967" name="Rectangle 45"/>
              <p:cNvSpPr>
                <a:spLocks noChangeArrowheads="1"/>
              </p:cNvSpPr>
              <p:nvPr/>
            </p:nvSpPr>
            <p:spPr bwMode="auto">
              <a:xfrm>
                <a:off x="4325" y="1933"/>
                <a:ext cx="935" cy="317"/>
              </a:xfrm>
              <a:prstGeom prst="rect">
                <a:avLst/>
              </a:prstGeom>
              <a:gradFill rotWithShape="1">
                <a:gsLst>
                  <a:gs pos="0">
                    <a:srgbClr val="FF0000"/>
                  </a:gs>
                  <a:gs pos="50000">
                    <a:srgbClr val="FFDFDF"/>
                  </a:gs>
                  <a:gs pos="100000">
                    <a:srgbClr val="FF0000"/>
                  </a:gs>
                </a:gsLst>
                <a:lin ang="5400000" scaled="1"/>
              </a:gradFill>
              <a:ln w="9525">
                <a:solidFill>
                  <a:schemeClr val="tx1"/>
                </a:solidFill>
                <a:miter lim="800000"/>
                <a:headEnd/>
                <a:tailEnd/>
              </a:ln>
            </p:spPr>
            <p:txBody>
              <a:bodyPr wrap="none" lIns="90000" tIns="46800" rIns="90000" bIns="46800"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kumimoji="0" lang="ja-JP" altLang="ja-JP" sz="1200"/>
                  <a:t>(</a:t>
                </a:r>
                <a:r>
                  <a:rPr kumimoji="0" lang="en-US" altLang="ja-JP" sz="1200"/>
                  <a:t>1</a:t>
                </a:r>
                <a:r>
                  <a:rPr kumimoji="0" lang="ja-JP" altLang="ja-JP" sz="1200"/>
                  <a:t>)</a:t>
                </a:r>
                <a:r>
                  <a:rPr kumimoji="0" lang="en-US" altLang="ja-JP" sz="1200">
                    <a:solidFill>
                      <a:srgbClr val="1818FF"/>
                    </a:solidFill>
                  </a:rPr>
                  <a:t> IMT</a:t>
                </a:r>
                <a:endParaRPr lang="ja-JP" altLang="ja-JP" sz="1200">
                  <a:solidFill>
                    <a:srgbClr val="1818FF"/>
                  </a:solidFill>
                </a:endParaRPr>
              </a:p>
            </p:txBody>
          </p:sp>
          <p:sp>
            <p:nvSpPr>
              <p:cNvPr id="3" name="Rectangle 42"/>
              <p:cNvSpPr>
                <a:spLocks noChangeArrowheads="1"/>
              </p:cNvSpPr>
              <p:nvPr/>
            </p:nvSpPr>
            <p:spPr bwMode="auto">
              <a:xfrm>
                <a:off x="4070" y="1933"/>
                <a:ext cx="256" cy="317"/>
              </a:xfrm>
              <a:prstGeom prst="rect">
                <a:avLst/>
              </a:prstGeom>
              <a:gradFill rotWithShape="1">
                <a:gsLst>
                  <a:gs pos="0">
                    <a:schemeClr val="bg2"/>
                  </a:gs>
                  <a:gs pos="50000">
                    <a:schemeClr val="bg2">
                      <a:gamma/>
                      <a:tint val="12549"/>
                      <a:invGamma/>
                    </a:schemeClr>
                  </a:gs>
                  <a:gs pos="100000">
                    <a:schemeClr val="bg2"/>
                  </a:gs>
                </a:gsLst>
                <a:lin ang="5400000" scaled="1"/>
              </a:gradFill>
              <a:ln w="9525">
                <a:solidFill>
                  <a:schemeClr val="tx1"/>
                </a:solidFill>
                <a:miter lim="800000"/>
                <a:headEnd/>
                <a:tailEnd/>
              </a:ln>
              <a:effectLst/>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endParaRPr kumimoji="0" lang="ja-JP" altLang="en-US" sz="1400" smtClean="0"/>
              </a:p>
            </p:txBody>
          </p:sp>
          <p:sp>
            <p:nvSpPr>
              <p:cNvPr id="39969" name="Rectangle 78"/>
              <p:cNvSpPr>
                <a:spLocks noChangeArrowheads="1"/>
              </p:cNvSpPr>
              <p:nvPr/>
            </p:nvSpPr>
            <p:spPr bwMode="auto">
              <a:xfrm>
                <a:off x="867" y="1791"/>
                <a:ext cx="62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890-900MHz</a:t>
                </a:r>
              </a:p>
            </p:txBody>
          </p:sp>
          <p:sp>
            <p:nvSpPr>
              <p:cNvPr id="39970" name="Text Box 211"/>
              <p:cNvSpPr txBox="1">
                <a:spLocks noChangeArrowheads="1"/>
              </p:cNvSpPr>
              <p:nvPr/>
            </p:nvSpPr>
            <p:spPr bwMode="auto">
              <a:xfrm>
                <a:off x="1068" y="2018"/>
                <a:ext cx="19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200"/>
                  <a:t>GB</a:t>
                </a:r>
              </a:p>
            </p:txBody>
          </p:sp>
          <p:sp>
            <p:nvSpPr>
              <p:cNvPr id="39971" name="Text Box 212"/>
              <p:cNvSpPr txBox="1">
                <a:spLocks noChangeArrowheads="1"/>
              </p:cNvSpPr>
              <p:nvPr/>
            </p:nvSpPr>
            <p:spPr bwMode="auto">
              <a:xfrm>
                <a:off x="4070" y="2018"/>
                <a:ext cx="25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200"/>
                  <a:t>GB</a:t>
                </a:r>
              </a:p>
            </p:txBody>
          </p:sp>
          <p:sp>
            <p:nvSpPr>
              <p:cNvPr id="39972" name="Rectangle 78"/>
              <p:cNvSpPr>
                <a:spLocks noChangeArrowheads="1"/>
              </p:cNvSpPr>
              <p:nvPr/>
            </p:nvSpPr>
            <p:spPr bwMode="auto">
              <a:xfrm>
                <a:off x="1604" y="1791"/>
                <a:ext cx="62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900-915MHz</a:t>
                </a:r>
              </a:p>
            </p:txBody>
          </p:sp>
          <p:sp>
            <p:nvSpPr>
              <p:cNvPr id="39973" name="Rectangle 78"/>
              <p:cNvSpPr>
                <a:spLocks noChangeArrowheads="1"/>
              </p:cNvSpPr>
              <p:nvPr/>
            </p:nvSpPr>
            <p:spPr bwMode="auto">
              <a:xfrm>
                <a:off x="2540" y="1791"/>
                <a:ext cx="62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915-928MHz</a:t>
                </a:r>
              </a:p>
            </p:txBody>
          </p:sp>
          <p:sp>
            <p:nvSpPr>
              <p:cNvPr id="39974" name="Rectangle 78"/>
              <p:cNvSpPr>
                <a:spLocks noChangeArrowheads="1"/>
              </p:cNvSpPr>
              <p:nvPr/>
            </p:nvSpPr>
            <p:spPr bwMode="auto">
              <a:xfrm>
                <a:off x="3418" y="1791"/>
                <a:ext cx="62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930-940MHz</a:t>
                </a:r>
              </a:p>
            </p:txBody>
          </p:sp>
          <p:sp>
            <p:nvSpPr>
              <p:cNvPr id="39975" name="Rectangle 78"/>
              <p:cNvSpPr>
                <a:spLocks noChangeArrowheads="1"/>
              </p:cNvSpPr>
              <p:nvPr/>
            </p:nvSpPr>
            <p:spPr bwMode="auto">
              <a:xfrm>
                <a:off x="4439" y="1791"/>
                <a:ext cx="62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945-960MHz</a:t>
                </a:r>
              </a:p>
            </p:txBody>
          </p:sp>
          <p:sp>
            <p:nvSpPr>
              <p:cNvPr id="39976" name="Line 59"/>
              <p:cNvSpPr>
                <a:spLocks noChangeShapeType="1"/>
              </p:cNvSpPr>
              <p:nvPr/>
            </p:nvSpPr>
            <p:spPr bwMode="auto">
              <a:xfrm>
                <a:off x="895" y="2330"/>
                <a:ext cx="51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a:p>
            </p:txBody>
          </p:sp>
          <p:sp>
            <p:nvSpPr>
              <p:cNvPr id="39977" name="Line 59"/>
              <p:cNvSpPr>
                <a:spLocks noChangeShapeType="1"/>
              </p:cNvSpPr>
              <p:nvPr/>
            </p:nvSpPr>
            <p:spPr bwMode="auto">
              <a:xfrm>
                <a:off x="1434" y="2330"/>
                <a:ext cx="96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a:p>
            </p:txBody>
          </p:sp>
          <p:sp>
            <p:nvSpPr>
              <p:cNvPr id="39978" name="Line 59"/>
              <p:cNvSpPr>
                <a:spLocks noChangeShapeType="1"/>
              </p:cNvSpPr>
              <p:nvPr/>
            </p:nvSpPr>
            <p:spPr bwMode="auto">
              <a:xfrm>
                <a:off x="2426" y="2330"/>
                <a:ext cx="822"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a:p>
            </p:txBody>
          </p:sp>
          <p:sp>
            <p:nvSpPr>
              <p:cNvPr id="39979" name="Line 59"/>
              <p:cNvSpPr>
                <a:spLocks noChangeShapeType="1"/>
              </p:cNvSpPr>
              <p:nvPr/>
            </p:nvSpPr>
            <p:spPr bwMode="auto">
              <a:xfrm>
                <a:off x="3361" y="2330"/>
                <a:ext cx="709"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a:p>
            </p:txBody>
          </p:sp>
          <p:sp>
            <p:nvSpPr>
              <p:cNvPr id="39980" name="Line 59"/>
              <p:cNvSpPr>
                <a:spLocks noChangeShapeType="1"/>
              </p:cNvSpPr>
              <p:nvPr/>
            </p:nvSpPr>
            <p:spPr bwMode="auto">
              <a:xfrm>
                <a:off x="4325" y="2330"/>
                <a:ext cx="936"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a:p>
            </p:txBody>
          </p:sp>
          <p:sp>
            <p:nvSpPr>
              <p:cNvPr id="39981" name="Line 59"/>
              <p:cNvSpPr>
                <a:spLocks noChangeShapeType="1"/>
              </p:cNvSpPr>
              <p:nvPr/>
            </p:nvSpPr>
            <p:spPr bwMode="auto">
              <a:xfrm flipV="1">
                <a:off x="4070" y="2330"/>
                <a:ext cx="25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a:p>
            </p:txBody>
          </p:sp>
          <p:sp>
            <p:nvSpPr>
              <p:cNvPr id="39982" name="Rectangle 70"/>
              <p:cNvSpPr>
                <a:spLocks noChangeArrowheads="1"/>
              </p:cNvSpPr>
              <p:nvPr/>
            </p:nvSpPr>
            <p:spPr bwMode="auto">
              <a:xfrm>
                <a:off x="980" y="2330"/>
                <a:ext cx="36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10MHz</a:t>
                </a:r>
              </a:p>
            </p:txBody>
          </p:sp>
          <p:sp>
            <p:nvSpPr>
              <p:cNvPr id="39983" name="Rectangle 70"/>
              <p:cNvSpPr>
                <a:spLocks noChangeArrowheads="1"/>
              </p:cNvSpPr>
              <p:nvPr/>
            </p:nvSpPr>
            <p:spPr bwMode="auto">
              <a:xfrm>
                <a:off x="1745" y="2330"/>
                <a:ext cx="36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15MHz</a:t>
                </a:r>
              </a:p>
            </p:txBody>
          </p:sp>
          <p:sp>
            <p:nvSpPr>
              <p:cNvPr id="39984" name="Rectangle 70"/>
              <p:cNvSpPr>
                <a:spLocks noChangeArrowheads="1"/>
              </p:cNvSpPr>
              <p:nvPr/>
            </p:nvSpPr>
            <p:spPr bwMode="auto">
              <a:xfrm>
                <a:off x="2653" y="2330"/>
                <a:ext cx="36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13MHz</a:t>
                </a:r>
              </a:p>
            </p:txBody>
          </p:sp>
          <p:sp>
            <p:nvSpPr>
              <p:cNvPr id="39985" name="Rectangle 70"/>
              <p:cNvSpPr>
                <a:spLocks noChangeArrowheads="1"/>
              </p:cNvSpPr>
              <p:nvPr/>
            </p:nvSpPr>
            <p:spPr bwMode="auto">
              <a:xfrm>
                <a:off x="3560" y="2330"/>
                <a:ext cx="36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10MHz</a:t>
                </a:r>
              </a:p>
            </p:txBody>
          </p:sp>
          <p:sp>
            <p:nvSpPr>
              <p:cNvPr id="39986" name="Rectangle 70"/>
              <p:cNvSpPr>
                <a:spLocks noChangeArrowheads="1"/>
              </p:cNvSpPr>
              <p:nvPr/>
            </p:nvSpPr>
            <p:spPr bwMode="auto">
              <a:xfrm>
                <a:off x="4654" y="2330"/>
                <a:ext cx="36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15MHz</a:t>
                </a:r>
              </a:p>
            </p:txBody>
          </p:sp>
          <p:sp>
            <p:nvSpPr>
              <p:cNvPr id="39987" name="Rectangle 70"/>
              <p:cNvSpPr>
                <a:spLocks noChangeArrowheads="1"/>
              </p:cNvSpPr>
              <p:nvPr/>
            </p:nvSpPr>
            <p:spPr bwMode="auto">
              <a:xfrm>
                <a:off x="4042" y="2359"/>
                <a:ext cx="36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0"/>
                  </a:spcBef>
                  <a:buClrTx/>
                  <a:buSzTx/>
                  <a:buFontTx/>
                  <a:buNone/>
                </a:pPr>
                <a:r>
                  <a:rPr lang="en-US" altLang="ja-JP" sz="1200">
                    <a:latin typeface="Tahoma" pitchFamily="34" charset="0"/>
                  </a:rPr>
                  <a:t>5MHz</a:t>
                </a:r>
              </a:p>
            </p:txBody>
          </p:sp>
          <p:sp>
            <p:nvSpPr>
              <p:cNvPr id="4" name="Rectangle 42"/>
              <p:cNvSpPr>
                <a:spLocks noChangeArrowheads="1"/>
              </p:cNvSpPr>
              <p:nvPr/>
            </p:nvSpPr>
            <p:spPr bwMode="auto">
              <a:xfrm>
                <a:off x="3249" y="1933"/>
                <a:ext cx="113" cy="317"/>
              </a:xfrm>
              <a:prstGeom prst="rect">
                <a:avLst/>
              </a:prstGeom>
              <a:gradFill rotWithShape="1">
                <a:gsLst>
                  <a:gs pos="0">
                    <a:schemeClr val="bg2"/>
                  </a:gs>
                  <a:gs pos="50000">
                    <a:schemeClr val="bg2">
                      <a:gamma/>
                      <a:tint val="12549"/>
                      <a:invGamma/>
                    </a:schemeClr>
                  </a:gs>
                  <a:gs pos="100000">
                    <a:schemeClr val="bg2"/>
                  </a:gs>
                </a:gsLst>
                <a:lin ang="5400000" scaled="1"/>
              </a:gradFill>
              <a:ln w="9525">
                <a:solidFill>
                  <a:schemeClr val="tx1"/>
                </a:solidFill>
                <a:miter lim="800000"/>
                <a:headEnd/>
                <a:tailEnd/>
              </a:ln>
              <a:effectLst/>
            </p:spPr>
            <p:txBody>
              <a:bodyPr wrap="none" lIns="90000" tIns="46800" rIns="90000" bIns="46800"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spcBef>
                    <a:spcPct val="0"/>
                  </a:spcBef>
                  <a:defRPr/>
                </a:pPr>
                <a:endParaRPr kumimoji="0" lang="ja-JP" altLang="en-US" sz="1400" smtClean="0"/>
              </a:p>
            </p:txBody>
          </p:sp>
        </p:grpSp>
        <p:sp>
          <p:nvSpPr>
            <p:cNvPr id="39959" name="Line 294"/>
            <p:cNvSpPr>
              <a:spLocks noChangeShapeType="1"/>
            </p:cNvSpPr>
            <p:nvPr/>
          </p:nvSpPr>
          <p:spPr bwMode="auto">
            <a:xfrm flipH="1">
              <a:off x="2993" y="1593"/>
              <a:ext cx="1673" cy="51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9960" name="Line 295"/>
            <p:cNvSpPr>
              <a:spLocks noChangeShapeType="1"/>
            </p:cNvSpPr>
            <p:nvPr/>
          </p:nvSpPr>
          <p:spPr bwMode="auto">
            <a:xfrm>
              <a:off x="2285" y="1593"/>
              <a:ext cx="1219" cy="51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39961" name="AutoShape 296"/>
            <p:cNvSpPr>
              <a:spLocks noChangeArrowheads="1"/>
            </p:cNvSpPr>
            <p:nvPr/>
          </p:nvSpPr>
          <p:spPr bwMode="auto">
            <a:xfrm>
              <a:off x="1645" y="1731"/>
              <a:ext cx="173" cy="176"/>
            </a:xfrm>
            <a:prstGeom prst="downArrow">
              <a:avLst>
                <a:gd name="adj1" fmla="val 50000"/>
                <a:gd name="adj2" fmla="val 25000"/>
              </a:avLst>
            </a:prstGeom>
            <a:solidFill>
              <a:schemeClr val="accent1"/>
            </a:solidFill>
            <a:ln w="9525" algn="ctr">
              <a:solidFill>
                <a:schemeClr val="tx1"/>
              </a:solidFill>
              <a:miter lim="800000"/>
              <a:headEnd/>
              <a:tailEnd/>
            </a:ln>
          </p:spPr>
          <p:txBody>
            <a:bodyPr wrap="none"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39962" name="AutoShape 297"/>
            <p:cNvSpPr>
              <a:spLocks noChangeArrowheads="1"/>
            </p:cNvSpPr>
            <p:nvPr/>
          </p:nvSpPr>
          <p:spPr bwMode="auto">
            <a:xfrm>
              <a:off x="4281" y="1760"/>
              <a:ext cx="173" cy="176"/>
            </a:xfrm>
            <a:prstGeom prst="downArrow">
              <a:avLst>
                <a:gd name="adj1" fmla="val 50000"/>
                <a:gd name="adj2" fmla="val 25000"/>
              </a:avLst>
            </a:prstGeom>
            <a:solidFill>
              <a:schemeClr val="accent1"/>
            </a:solidFill>
            <a:ln w="9525" algn="ctr">
              <a:solidFill>
                <a:schemeClr val="tx1"/>
              </a:solidFill>
              <a:miter lim="800000"/>
              <a:headEnd/>
              <a:tailEnd/>
            </a:ln>
          </p:spPr>
          <p:txBody>
            <a:bodyPr wrap="none"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grpSp>
      <p:sp>
        <p:nvSpPr>
          <p:cNvPr id="39942" name="Text Box 299"/>
          <p:cNvSpPr txBox="1">
            <a:spLocks noChangeArrowheads="1"/>
          </p:cNvSpPr>
          <p:nvPr/>
        </p:nvSpPr>
        <p:spPr bwMode="auto">
          <a:xfrm>
            <a:off x="1804168" y="4511676"/>
            <a:ext cx="1847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39943" name="Text Box 302"/>
          <p:cNvSpPr txBox="1">
            <a:spLocks noChangeArrowheads="1"/>
          </p:cNvSpPr>
          <p:nvPr/>
        </p:nvSpPr>
        <p:spPr bwMode="auto">
          <a:xfrm>
            <a:off x="643337" y="3473450"/>
            <a:ext cx="7601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600"/>
              <a:t>2016~</a:t>
            </a:r>
          </a:p>
        </p:txBody>
      </p:sp>
      <p:sp>
        <p:nvSpPr>
          <p:cNvPr id="27656" name="Text Box 304"/>
          <p:cNvSpPr txBox="1">
            <a:spLocks noChangeArrowheads="1"/>
          </p:cNvSpPr>
          <p:nvPr/>
        </p:nvSpPr>
        <p:spPr bwMode="auto">
          <a:xfrm>
            <a:off x="3096684" y="4373563"/>
            <a:ext cx="7829549"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MS PGothic" pitchFamily="50"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MS PGothic" pitchFamily="50"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MS PGothic" pitchFamily="50"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MS PGothic" pitchFamily="50"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MS PGothic"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MS PGothic"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MS PGothic"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MS PGothic"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MS PGothic" pitchFamily="50" charset="-128"/>
              </a:defRPr>
            </a:lvl9pPr>
          </a:lstStyle>
          <a:p>
            <a:pPr eaLnBrk="1" hangingPunct="1">
              <a:spcBef>
                <a:spcPct val="50000"/>
              </a:spcBef>
              <a:buClrTx/>
              <a:buSzTx/>
              <a:buFontTx/>
              <a:buNone/>
              <a:defRPr/>
            </a:pPr>
            <a:r>
              <a:rPr lang="en-US" altLang="ja-JP" sz="1400" dirty="0" smtClean="0"/>
              <a:t>(1) Assigned to </a:t>
            </a:r>
            <a:r>
              <a:rPr lang="en-US" altLang="ja-JP" sz="1400" dirty="0" smtClean="0">
                <a:solidFill>
                  <a:srgbClr val="FF0000"/>
                </a:solidFill>
              </a:rPr>
              <a:t>SOFTBANK MOBILE (SBM) </a:t>
            </a:r>
            <a:r>
              <a:rPr lang="en-US" altLang="ja-JP" sz="1400" dirty="0" smtClean="0"/>
              <a:t>in</a:t>
            </a:r>
            <a:r>
              <a:rPr lang="en-US" altLang="ja-JP" sz="1600" dirty="0" smtClean="0"/>
              <a:t> </a:t>
            </a:r>
            <a:r>
              <a:rPr lang="en-US" altLang="ja-JP" sz="1400" dirty="0" smtClean="0"/>
              <a:t>March 2012</a:t>
            </a:r>
            <a:br>
              <a:rPr lang="en-US" altLang="ja-JP" sz="1400" dirty="0" smtClean="0"/>
            </a:br>
            <a:r>
              <a:rPr lang="ja-JP" altLang="en-US" sz="1400" dirty="0" smtClean="0"/>
              <a:t>　　</a:t>
            </a:r>
            <a:r>
              <a:rPr lang="en-US" altLang="ja-JP" sz="1400" dirty="0" smtClean="0">
                <a:solidFill>
                  <a:srgbClr val="FF0000"/>
                </a:solidFill>
              </a:rPr>
              <a:t>SBM </a:t>
            </a:r>
            <a:r>
              <a:rPr lang="en-US" altLang="ja-JP" sz="1400" dirty="0" smtClean="0"/>
              <a:t>Started 5MHzx2 service from </a:t>
            </a:r>
            <a:r>
              <a:rPr lang="en-US" altLang="ja-JP" sz="1400" dirty="0"/>
              <a:t>July 2012</a:t>
            </a:r>
            <a:br>
              <a:rPr lang="en-US" altLang="ja-JP" sz="1400" dirty="0"/>
            </a:br>
            <a:r>
              <a:rPr lang="en-US" altLang="ja-JP" sz="1400" dirty="0"/>
              <a:t>     </a:t>
            </a:r>
            <a:r>
              <a:rPr lang="en-US" altLang="ja-JP" sz="1400" dirty="0" smtClean="0"/>
              <a:t>Reallocation cost </a:t>
            </a:r>
            <a:r>
              <a:rPr lang="en-US" altLang="ja-JP" sz="1400" dirty="0"/>
              <a:t>for </a:t>
            </a:r>
            <a:r>
              <a:rPr lang="en-US" altLang="ja-JP" sz="1400" dirty="0" smtClean="0"/>
              <a:t>MCA / </a:t>
            </a:r>
            <a:r>
              <a:rPr lang="en-US" altLang="ja-JP" sz="1400" dirty="0"/>
              <a:t>RFID to be born by </a:t>
            </a:r>
            <a:r>
              <a:rPr lang="en-US" altLang="ja-JP" sz="1400" dirty="0" smtClean="0">
                <a:solidFill>
                  <a:srgbClr val="FF0000"/>
                </a:solidFill>
              </a:rPr>
              <a:t>SBM</a:t>
            </a:r>
          </a:p>
          <a:p>
            <a:pPr eaLnBrk="1" hangingPunct="1">
              <a:spcBef>
                <a:spcPct val="50000"/>
              </a:spcBef>
              <a:buClrTx/>
              <a:buSzTx/>
              <a:buFontTx/>
              <a:buNone/>
              <a:defRPr/>
            </a:pPr>
            <a:r>
              <a:rPr lang="en-US" altLang="ja-JP" sz="1400" dirty="0" smtClean="0"/>
              <a:t>(2) Personal Radio : Terminated by 2015</a:t>
            </a:r>
          </a:p>
          <a:p>
            <a:pPr eaLnBrk="1" hangingPunct="1">
              <a:spcBef>
                <a:spcPct val="50000"/>
              </a:spcBef>
              <a:buClrTx/>
              <a:buSzTx/>
              <a:buFontTx/>
              <a:buNone/>
              <a:defRPr/>
            </a:pPr>
            <a:r>
              <a:rPr lang="en-US" altLang="ja-JP" sz="1400" dirty="0" smtClean="0"/>
              <a:t>(3) STL/TTL : Reallocate to another band by Nov. 2015</a:t>
            </a:r>
          </a:p>
        </p:txBody>
      </p:sp>
      <p:sp>
        <p:nvSpPr>
          <p:cNvPr id="39945" name="AutoShape 308"/>
          <p:cNvSpPr>
            <a:spLocks noChangeArrowheads="1"/>
          </p:cNvSpPr>
          <p:nvPr/>
        </p:nvSpPr>
        <p:spPr bwMode="auto">
          <a:xfrm>
            <a:off x="10604500" y="3451940"/>
            <a:ext cx="349251" cy="279559"/>
          </a:xfrm>
          <a:prstGeom prst="downArrow">
            <a:avLst>
              <a:gd name="adj1" fmla="val 50000"/>
              <a:gd name="adj2" fmla="val 25000"/>
            </a:avLst>
          </a:prstGeom>
          <a:solidFill>
            <a:srgbClr val="F7F212"/>
          </a:solidFill>
          <a:ln w="9525" algn="ctr">
            <a:solidFill>
              <a:schemeClr val="tx1"/>
            </a:solidFill>
            <a:miter lim="800000"/>
            <a:headEnd/>
            <a:tailEnd/>
          </a:ln>
        </p:spPr>
        <p:txBody>
          <a:bodyPr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39946" name="AutoShape 309"/>
          <p:cNvSpPr>
            <a:spLocks noChangeArrowheads="1"/>
          </p:cNvSpPr>
          <p:nvPr/>
        </p:nvSpPr>
        <p:spPr bwMode="auto">
          <a:xfrm rot="10800000">
            <a:off x="4497918" y="3470197"/>
            <a:ext cx="351367" cy="279559"/>
          </a:xfrm>
          <a:prstGeom prst="downArrow">
            <a:avLst>
              <a:gd name="adj1" fmla="val 50000"/>
              <a:gd name="adj2" fmla="val 25000"/>
            </a:avLst>
          </a:prstGeom>
          <a:solidFill>
            <a:srgbClr val="F7F212"/>
          </a:solidFill>
          <a:ln w="9525" algn="ctr">
            <a:solidFill>
              <a:schemeClr val="tx1"/>
            </a:solidFill>
            <a:miter lim="800000"/>
            <a:headEnd/>
            <a:tailEnd/>
          </a:ln>
        </p:spPr>
        <p:txBody>
          <a:bodyPr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39947" name="Text Box 39"/>
          <p:cNvSpPr txBox="1">
            <a:spLocks noChangeArrowheads="1"/>
          </p:cNvSpPr>
          <p:nvPr/>
        </p:nvSpPr>
        <p:spPr bwMode="auto">
          <a:xfrm>
            <a:off x="6790783" y="3473450"/>
            <a:ext cx="4074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200"/>
              <a:t>GB</a:t>
            </a:r>
          </a:p>
        </p:txBody>
      </p:sp>
    </p:spTree>
    <p:extLst>
      <p:ext uri="{BB962C8B-B14F-4D97-AF65-F5344CB8AC3E}">
        <p14:creationId xmlns:p14="http://schemas.microsoft.com/office/powerpoint/2010/main" val="2391447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8964084" y="3752850"/>
            <a:ext cx="1377949" cy="1144588"/>
          </a:xfrm>
          <a:prstGeom prst="rect">
            <a:avLst/>
          </a:prstGeom>
          <a:gradFill>
            <a:gsLst>
              <a:gs pos="0">
                <a:srgbClr val="FFFF00"/>
              </a:gs>
              <a:gs pos="39999">
                <a:srgbClr val="FFFF00"/>
              </a:gs>
              <a:gs pos="70000">
                <a:schemeClr val="bg1"/>
              </a:gs>
              <a:gs pos="100000">
                <a:srgbClr val="66FFFF"/>
              </a:gs>
            </a:gsLst>
            <a:lin ang="5400000" scaled="0"/>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6" name="正方形/長方形 5"/>
          <p:cNvSpPr/>
          <p:nvPr/>
        </p:nvSpPr>
        <p:spPr>
          <a:xfrm>
            <a:off x="2789767" y="3762375"/>
            <a:ext cx="1380067" cy="1136650"/>
          </a:xfrm>
          <a:prstGeom prst="rect">
            <a:avLst/>
          </a:prstGeom>
          <a:gradFill>
            <a:gsLst>
              <a:gs pos="0">
                <a:srgbClr val="FFFF00"/>
              </a:gs>
              <a:gs pos="39999">
                <a:srgbClr val="FFFF00"/>
              </a:gs>
              <a:gs pos="70000">
                <a:schemeClr val="bg1"/>
              </a:gs>
              <a:gs pos="100000">
                <a:srgbClr val="66FFFF"/>
              </a:gs>
            </a:gsLst>
            <a:lin ang="5400000" scaled="0"/>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40964"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4F06E8CF-37A6-41C7-94B8-F868C11D7536}" type="slidenum">
              <a:rPr kumimoji="0" lang="en-US" altLang="ja-JP" sz="1200" smtClean="0">
                <a:solidFill>
                  <a:srgbClr val="000000"/>
                </a:solidFill>
                <a:latin typeface="Arial Unicode MS" pitchFamily="50" charset="-128"/>
                <a:ea typeface="Arial Unicode MS" pitchFamily="50" charset="-128"/>
              </a:rPr>
              <a:pPr algn="r" eaLnBrk="1" hangingPunct="1">
                <a:spcBef>
                  <a:spcPct val="0"/>
                </a:spcBef>
                <a:buClrTx/>
                <a:buSzTx/>
                <a:buFontTx/>
                <a:buNone/>
              </a:pPr>
              <a:t>33</a:t>
            </a:fld>
            <a:endParaRPr kumimoji="0" lang="en-US" altLang="ja-JP" sz="1200" smtClean="0">
              <a:solidFill>
                <a:srgbClr val="000000"/>
              </a:solidFill>
              <a:latin typeface="Arial Unicode MS" pitchFamily="50" charset="-128"/>
              <a:ea typeface="Arial Unicode MS" pitchFamily="50" charset="-128"/>
            </a:endParaRPr>
          </a:p>
        </p:txBody>
      </p:sp>
      <p:sp>
        <p:nvSpPr>
          <p:cNvPr id="40965" name="Rectangle 2"/>
          <p:cNvSpPr>
            <a:spLocks noGrp="1" noChangeArrowheads="1"/>
          </p:cNvSpPr>
          <p:nvPr>
            <p:ph type="title" idx="4294967295"/>
          </p:nvPr>
        </p:nvSpPr>
        <p:spPr>
          <a:xfrm>
            <a:off x="0" y="188913"/>
            <a:ext cx="9867900" cy="496887"/>
          </a:xfrm>
        </p:spPr>
        <p:txBody>
          <a:bodyPr>
            <a:noAutofit/>
          </a:bodyPr>
          <a:lstStyle/>
          <a:p>
            <a:pPr eaLnBrk="1" hangingPunct="1"/>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1.7GHz</a:t>
            </a:r>
            <a:r>
              <a:rPr lang="ja-JP" altLang="en-US" sz="3200" b="1" dirty="0" smtClean="0">
                <a:solidFill>
                  <a:srgbClr val="00007D"/>
                </a:solidFill>
                <a:latin typeface="Arial" panose="020B0604020202020204" pitchFamily="34" charset="0"/>
                <a:ea typeface="ＭＳ Ｐゴシック" charset="-128"/>
                <a:cs typeface="Arial" panose="020B0604020202020204" pitchFamily="34" charset="0"/>
              </a:rPr>
              <a:t> </a:t>
            </a:r>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IMT</a:t>
            </a:r>
            <a:r>
              <a:rPr lang="ja-JP" altLang="en-US" sz="3200" b="1" dirty="0" smtClean="0">
                <a:solidFill>
                  <a:srgbClr val="00007D"/>
                </a:solidFill>
                <a:latin typeface="Arial" panose="020B0604020202020204" pitchFamily="34" charset="0"/>
                <a:ea typeface="ＭＳ Ｐゴシック" charset="-128"/>
                <a:cs typeface="Arial" panose="020B0604020202020204" pitchFamily="34" charset="0"/>
              </a:rPr>
              <a:t> </a:t>
            </a:r>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Band</a:t>
            </a:r>
            <a:r>
              <a:rPr lang="ja-JP" altLang="en-US" sz="3200" b="1" dirty="0" smtClean="0">
                <a:solidFill>
                  <a:srgbClr val="00007D"/>
                </a:solidFill>
                <a:latin typeface="Arial" panose="020B0604020202020204" pitchFamily="34" charset="0"/>
                <a:ea typeface="ＭＳ Ｐゴシック" charset="-128"/>
                <a:cs typeface="Arial" panose="020B0604020202020204" pitchFamily="34" charset="0"/>
              </a:rPr>
              <a:t> </a:t>
            </a:r>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Expansion</a:t>
            </a:r>
          </a:p>
        </p:txBody>
      </p:sp>
      <p:sp>
        <p:nvSpPr>
          <p:cNvPr id="40966" name="Line 36"/>
          <p:cNvSpPr>
            <a:spLocks noChangeShapeType="1"/>
          </p:cNvSpPr>
          <p:nvPr/>
        </p:nvSpPr>
        <p:spPr bwMode="auto">
          <a:xfrm flipH="1" flipV="1">
            <a:off x="1471084" y="4902201"/>
            <a:ext cx="3621616" cy="8429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nchor="ctr">
            <a:spAutoFit/>
          </a:bodyPr>
          <a:lstStyle/>
          <a:p>
            <a:endParaRPr lang="ja-JP" altLang="en-US"/>
          </a:p>
        </p:txBody>
      </p:sp>
      <p:sp>
        <p:nvSpPr>
          <p:cNvPr id="2" name="Rectangle 9" descr="右下がり対角線 (太)"/>
          <p:cNvSpPr>
            <a:spLocks noChangeArrowheads="1"/>
          </p:cNvSpPr>
          <p:nvPr/>
        </p:nvSpPr>
        <p:spPr bwMode="auto">
          <a:xfrm>
            <a:off x="7363885" y="3751264"/>
            <a:ext cx="611716" cy="1138237"/>
          </a:xfrm>
          <a:prstGeom prst="rect">
            <a:avLst/>
          </a:prstGeom>
          <a:gradFill>
            <a:gsLst>
              <a:gs pos="0">
                <a:srgbClr val="FF0000"/>
              </a:gs>
              <a:gs pos="50000">
                <a:schemeClr val="bg1"/>
              </a:gs>
              <a:gs pos="100000">
                <a:srgbClr val="FF0000"/>
              </a:gs>
            </a:gsLst>
            <a:lin ang="5400000" scaled="0"/>
          </a:gradFill>
          <a:ln w="19050" algn="ctr">
            <a:solidFill>
              <a:schemeClr val="tx1"/>
            </a:solidFill>
            <a:miter lim="800000"/>
            <a:headEnd/>
            <a:tailEnd/>
          </a:ln>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ClrTx/>
              <a:buSzTx/>
              <a:buFontTx/>
              <a:buNone/>
              <a:defRPr/>
            </a:pPr>
            <a:r>
              <a:rPr lang="en-US" altLang="ja-JP" sz="1200" dirty="0" smtClean="0">
                <a:solidFill>
                  <a:srgbClr val="000000"/>
                </a:solidFill>
              </a:rPr>
              <a:t>5MHz</a:t>
            </a:r>
            <a:endParaRPr lang="ja-JP" altLang="en-US" sz="1200" dirty="0" smtClean="0">
              <a:solidFill>
                <a:srgbClr val="000000"/>
              </a:solidFill>
            </a:endParaRPr>
          </a:p>
        </p:txBody>
      </p:sp>
      <p:cxnSp>
        <p:nvCxnSpPr>
          <p:cNvPr id="3" name="直線コネクタ 2"/>
          <p:cNvCxnSpPr>
            <a:endCxn id="635915" idx="2"/>
          </p:cNvCxnSpPr>
          <p:nvPr/>
        </p:nvCxnSpPr>
        <p:spPr>
          <a:xfrm>
            <a:off x="4159251" y="4897438"/>
            <a:ext cx="43053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969" name="グループ化 1"/>
          <p:cNvGrpSpPr>
            <a:grpSpLocks/>
          </p:cNvGrpSpPr>
          <p:nvPr/>
        </p:nvGrpSpPr>
        <p:grpSpPr bwMode="auto">
          <a:xfrm>
            <a:off x="1140885" y="3748089"/>
            <a:ext cx="7818967" cy="1150937"/>
            <a:chOff x="935852" y="3120099"/>
            <a:chExt cx="5864782" cy="1728695"/>
          </a:xfrm>
        </p:grpSpPr>
        <p:sp>
          <p:nvSpPr>
            <p:cNvPr id="30737" name="Rectangle 9" descr="右下がり対角線 (太)"/>
            <p:cNvSpPr>
              <a:spLocks noChangeArrowheads="1"/>
            </p:cNvSpPr>
            <p:nvPr/>
          </p:nvSpPr>
          <p:spPr bwMode="auto">
            <a:xfrm>
              <a:off x="935852" y="3120099"/>
              <a:ext cx="458831" cy="1728695"/>
            </a:xfrm>
            <a:prstGeom prst="rect">
              <a:avLst/>
            </a:prstGeom>
            <a:gradFill>
              <a:gsLst>
                <a:gs pos="0">
                  <a:srgbClr val="FF0000"/>
                </a:gs>
                <a:gs pos="50000">
                  <a:schemeClr val="bg1"/>
                </a:gs>
                <a:gs pos="100000">
                  <a:srgbClr val="FF0000"/>
                </a:gs>
              </a:gsLst>
              <a:lin ang="5400000" scaled="0"/>
            </a:gradFill>
            <a:ln w="19050" algn="ctr">
              <a:solidFill>
                <a:schemeClr val="tx1"/>
              </a:solidFill>
              <a:miter lim="800000"/>
              <a:headEnd/>
              <a:tailEnd/>
            </a:ln>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ClrTx/>
                <a:buSzTx/>
                <a:buFontTx/>
                <a:buNone/>
                <a:defRPr/>
              </a:pPr>
              <a:r>
                <a:rPr lang="en-US" altLang="ja-JP" sz="1200" dirty="0" smtClean="0">
                  <a:solidFill>
                    <a:srgbClr val="000000"/>
                  </a:solidFill>
                </a:rPr>
                <a:t>5MHz</a:t>
              </a:r>
              <a:endParaRPr lang="ja-JP" altLang="en-US" sz="1200" dirty="0" smtClean="0">
                <a:solidFill>
                  <a:srgbClr val="000000"/>
                </a:solidFill>
              </a:endParaRPr>
            </a:p>
          </p:txBody>
        </p:sp>
        <p:sp>
          <p:nvSpPr>
            <p:cNvPr id="635914" name="Rectangle 10"/>
            <p:cNvSpPr>
              <a:spLocks noChangeArrowheads="1"/>
            </p:cNvSpPr>
            <p:nvPr/>
          </p:nvSpPr>
          <p:spPr bwMode="auto">
            <a:xfrm>
              <a:off x="1394683" y="3127251"/>
              <a:ext cx="777949" cy="1719159"/>
            </a:xfrm>
            <a:prstGeom prst="rect">
              <a:avLst/>
            </a:prstGeom>
            <a:gradFill rotWithShape="0">
              <a:gsLst>
                <a:gs pos="0">
                  <a:srgbClr val="FFFF00"/>
                </a:gs>
                <a:gs pos="50000">
                  <a:schemeClr val="bg1"/>
                </a:gs>
                <a:gs pos="100000">
                  <a:srgbClr val="FFFF00"/>
                </a:gs>
              </a:gsLst>
              <a:lin ang="5400000" scaled="1"/>
            </a:gradFill>
            <a:ln w="19050" algn="ctr">
              <a:solidFill>
                <a:schemeClr val="tx1"/>
              </a:solidFill>
              <a:miter lim="800000"/>
              <a:headEnd/>
              <a:tailEnd/>
            </a:ln>
          </p:spPr>
          <p:txBody>
            <a:bodyPr wrap="none"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defRPr/>
              </a:pPr>
              <a:endParaRPr lang="ja-JP" altLang="en-US" sz="1200" dirty="0" smtClean="0">
                <a:solidFill>
                  <a:srgbClr val="000000"/>
                </a:solidFill>
              </a:endParaRPr>
            </a:p>
          </p:txBody>
        </p:sp>
        <p:sp>
          <p:nvSpPr>
            <p:cNvPr id="635915" name="Rectangle 11"/>
            <p:cNvSpPr>
              <a:spLocks noChangeArrowheads="1"/>
            </p:cNvSpPr>
            <p:nvPr/>
          </p:nvSpPr>
          <p:spPr bwMode="auto">
            <a:xfrm>
              <a:off x="6056025" y="3120099"/>
              <a:ext cx="744609" cy="1726311"/>
            </a:xfrm>
            <a:prstGeom prst="rect">
              <a:avLst/>
            </a:prstGeom>
            <a:gradFill rotWithShape="0">
              <a:gsLst>
                <a:gs pos="0">
                  <a:srgbClr val="FFFF00"/>
                </a:gs>
                <a:gs pos="50000">
                  <a:schemeClr val="bg1"/>
                </a:gs>
                <a:gs pos="100000">
                  <a:srgbClr val="FFFF00"/>
                </a:gs>
              </a:gsLst>
              <a:lin ang="5400000" scaled="1"/>
            </a:gradFill>
            <a:ln w="19050" algn="ctr">
              <a:solidFill>
                <a:schemeClr val="tx1"/>
              </a:solidFill>
              <a:miter lim="800000"/>
              <a:headEnd/>
              <a:tailEnd/>
            </a:ln>
          </p:spPr>
          <p:txBody>
            <a:bodyPr wrap="none"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defRPr/>
              </a:pPr>
              <a:endParaRPr lang="ja-JP" altLang="en-US" sz="1200" dirty="0" smtClean="0">
                <a:solidFill>
                  <a:srgbClr val="000000"/>
                </a:solidFill>
              </a:endParaRPr>
            </a:p>
          </p:txBody>
        </p:sp>
      </p:grpSp>
      <p:sp>
        <p:nvSpPr>
          <p:cNvPr id="40970" name="Text Box 8"/>
          <p:cNvSpPr txBox="1">
            <a:spLocks noChangeArrowheads="1"/>
          </p:cNvSpPr>
          <p:nvPr/>
        </p:nvSpPr>
        <p:spPr bwMode="auto">
          <a:xfrm>
            <a:off x="273051" y="4929189"/>
            <a:ext cx="234526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solidFill>
                  <a:srgbClr val="000000"/>
                </a:solidFill>
                <a:cs typeface="Arial" charset="0"/>
              </a:rPr>
              <a:t>1744.9</a:t>
            </a:r>
            <a:r>
              <a:rPr kumimoji="0" lang="ja-JP" altLang="en-US" sz="1200">
                <a:solidFill>
                  <a:srgbClr val="000000"/>
                </a:solidFill>
                <a:cs typeface="Arial" charset="0"/>
              </a:rPr>
              <a:t>   </a:t>
            </a:r>
            <a:r>
              <a:rPr kumimoji="0" lang="en-US" altLang="ja-JP" sz="1200">
                <a:solidFill>
                  <a:srgbClr val="000000"/>
                </a:solidFill>
                <a:cs typeface="Arial" charset="0"/>
              </a:rPr>
              <a:t>1749.9</a:t>
            </a:r>
          </a:p>
        </p:txBody>
      </p:sp>
      <p:sp>
        <p:nvSpPr>
          <p:cNvPr id="40971" name="Text Box 17"/>
          <p:cNvSpPr txBox="1">
            <a:spLocks noChangeArrowheads="1"/>
          </p:cNvSpPr>
          <p:nvPr/>
        </p:nvSpPr>
        <p:spPr bwMode="auto">
          <a:xfrm>
            <a:off x="6392333" y="4933951"/>
            <a:ext cx="2499784"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solidFill>
                  <a:srgbClr val="000000"/>
                </a:solidFill>
                <a:cs typeface="Arial" charset="0"/>
              </a:rPr>
              <a:t>1839.9</a:t>
            </a:r>
            <a:r>
              <a:rPr kumimoji="0" lang="ja-JP" altLang="en-US" sz="1200">
                <a:solidFill>
                  <a:srgbClr val="000000"/>
                </a:solidFill>
                <a:cs typeface="Arial" charset="0"/>
              </a:rPr>
              <a:t>    </a:t>
            </a:r>
            <a:r>
              <a:rPr kumimoji="0" lang="en-US" altLang="ja-JP" sz="1200">
                <a:solidFill>
                  <a:srgbClr val="000000"/>
                </a:solidFill>
                <a:cs typeface="Arial" charset="0"/>
              </a:rPr>
              <a:t>1844.9</a:t>
            </a:r>
          </a:p>
        </p:txBody>
      </p:sp>
      <p:sp>
        <p:nvSpPr>
          <p:cNvPr id="40972" name="Text Box 18"/>
          <p:cNvSpPr txBox="1">
            <a:spLocks noChangeArrowheads="1"/>
          </p:cNvSpPr>
          <p:nvPr/>
        </p:nvSpPr>
        <p:spPr bwMode="auto">
          <a:xfrm>
            <a:off x="3479801" y="4933951"/>
            <a:ext cx="139276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solidFill>
                  <a:srgbClr val="000000"/>
                </a:solidFill>
                <a:cs typeface="Arial" charset="0"/>
              </a:rPr>
              <a:t>1784.9                  </a:t>
            </a:r>
          </a:p>
        </p:txBody>
      </p:sp>
      <p:sp>
        <p:nvSpPr>
          <p:cNvPr id="40973" name="Text Box 17"/>
          <p:cNvSpPr txBox="1">
            <a:spLocks noChangeArrowheads="1"/>
          </p:cNvSpPr>
          <p:nvPr/>
        </p:nvSpPr>
        <p:spPr bwMode="auto">
          <a:xfrm>
            <a:off x="9641417" y="4933951"/>
            <a:ext cx="170857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wrap="squar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dirty="0">
                <a:solidFill>
                  <a:srgbClr val="000000"/>
                </a:solidFill>
                <a:cs typeface="Arial" charset="0"/>
              </a:rPr>
              <a:t>1879.9</a:t>
            </a:r>
            <a:r>
              <a:rPr kumimoji="0" lang="ja-JP" altLang="en-US" sz="1200" dirty="0">
                <a:solidFill>
                  <a:srgbClr val="000000"/>
                </a:solidFill>
                <a:cs typeface="Arial" charset="0"/>
              </a:rPr>
              <a:t>  </a:t>
            </a:r>
            <a:r>
              <a:rPr kumimoji="0" lang="ja-JP" altLang="en-US" sz="1200" dirty="0" smtClean="0">
                <a:solidFill>
                  <a:srgbClr val="000000"/>
                </a:solidFill>
                <a:cs typeface="Arial" charset="0"/>
              </a:rPr>
              <a:t> </a:t>
            </a:r>
            <a:r>
              <a:rPr kumimoji="0" lang="en-US" altLang="ja-JP" sz="1200" dirty="0">
                <a:solidFill>
                  <a:srgbClr val="000000"/>
                </a:solidFill>
                <a:cs typeface="Arial" charset="0"/>
              </a:rPr>
              <a:t>MHz</a:t>
            </a:r>
          </a:p>
        </p:txBody>
      </p:sp>
      <p:sp>
        <p:nvSpPr>
          <p:cNvPr id="40974" name="Text Box 35"/>
          <p:cNvSpPr txBox="1">
            <a:spLocks noChangeArrowheads="1"/>
          </p:cNvSpPr>
          <p:nvPr/>
        </p:nvSpPr>
        <p:spPr bwMode="auto">
          <a:xfrm>
            <a:off x="4141020" y="5730876"/>
            <a:ext cx="2424061" cy="307777"/>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400">
                <a:solidFill>
                  <a:srgbClr val="000000"/>
                </a:solidFill>
              </a:rPr>
              <a:t>Additional</a:t>
            </a:r>
            <a:r>
              <a:rPr lang="ja-JP" altLang="en-US" sz="1400">
                <a:solidFill>
                  <a:srgbClr val="000000"/>
                </a:solidFill>
              </a:rPr>
              <a:t> </a:t>
            </a:r>
            <a:r>
              <a:rPr lang="en-US" altLang="ja-JP" sz="1400">
                <a:solidFill>
                  <a:srgbClr val="000000"/>
                </a:solidFill>
              </a:rPr>
              <a:t>Frequency</a:t>
            </a:r>
            <a:r>
              <a:rPr lang="ja-JP" altLang="en-US" sz="1400">
                <a:solidFill>
                  <a:srgbClr val="000000"/>
                </a:solidFill>
              </a:rPr>
              <a:t> </a:t>
            </a:r>
            <a:r>
              <a:rPr lang="en-US" altLang="ja-JP" sz="1400">
                <a:solidFill>
                  <a:srgbClr val="000000"/>
                </a:solidFill>
              </a:rPr>
              <a:t>Bands</a:t>
            </a:r>
            <a:endParaRPr lang="ja-JP" altLang="en-US" sz="1400">
              <a:solidFill>
                <a:srgbClr val="000000"/>
              </a:solidFill>
            </a:endParaRPr>
          </a:p>
        </p:txBody>
      </p:sp>
      <p:sp>
        <p:nvSpPr>
          <p:cNvPr id="40975" name="Line 37"/>
          <p:cNvSpPr>
            <a:spLocks noChangeShapeType="1"/>
          </p:cNvSpPr>
          <p:nvPr/>
        </p:nvSpPr>
        <p:spPr bwMode="auto">
          <a:xfrm flipV="1">
            <a:off x="5211233" y="4905376"/>
            <a:ext cx="2448984" cy="8302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nchor="ctr">
            <a:spAutoFit/>
          </a:bodyPr>
          <a:lstStyle/>
          <a:p>
            <a:endParaRPr lang="ja-JP" altLang="en-US"/>
          </a:p>
        </p:txBody>
      </p:sp>
      <p:cxnSp>
        <p:nvCxnSpPr>
          <p:cNvPr id="4" name="直線コネクタ 3"/>
          <p:cNvCxnSpPr/>
          <p:nvPr/>
        </p:nvCxnSpPr>
        <p:spPr>
          <a:xfrm>
            <a:off x="4169834" y="3749675"/>
            <a:ext cx="319616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912144" y="874456"/>
            <a:ext cx="10561173" cy="2554545"/>
          </a:xfrm>
          <a:prstGeom prst="rect">
            <a:avLst/>
          </a:prstGeom>
          <a:noFill/>
        </p:spPr>
        <p:txBody>
          <a:bodyPr>
            <a:spAutoFit/>
          </a:bodyPr>
          <a:lstStyle/>
          <a:p>
            <a:pPr marL="342900" indent="-342900" algn="l">
              <a:lnSpc>
                <a:spcPct val="80000"/>
              </a:lnSpc>
              <a:spcBef>
                <a:spcPct val="40000"/>
              </a:spcBef>
              <a:buClr>
                <a:srgbClr val="00007D"/>
              </a:buClr>
              <a:buSzPct val="90000"/>
              <a:buFont typeface="Wingdings" panose="05000000000000000000" pitchFamily="2" charset="2"/>
              <a:buChar char="n"/>
              <a:defRPr/>
            </a:pPr>
            <a:r>
              <a:rPr lang="en-US" altLang="ja-JP" sz="2400" dirty="0">
                <a:ln>
                  <a:solidFill>
                    <a:schemeClr val="tx1"/>
                  </a:solidFill>
                </a:ln>
                <a:solidFill>
                  <a:srgbClr val="FFFF00"/>
                </a:solidFill>
                <a:latin typeface="Arial" pitchFamily="34" charset="0"/>
                <a:ea typeface="ＭＳ Ｐゴシック" pitchFamily="50" charset="-128"/>
                <a:cs typeface="Times New Roman" pitchFamily="18" charset="0"/>
              </a:rPr>
              <a:t>35MHz×2</a:t>
            </a:r>
            <a:r>
              <a:rPr lang="ja-JP" altLang="en-US" sz="2400" dirty="0">
                <a:solidFill>
                  <a:srgbClr val="000000"/>
                </a:solidFill>
                <a:latin typeface="Arial" pitchFamily="34" charset="0"/>
                <a:ea typeface="ＭＳ Ｐゴシック" pitchFamily="50" charset="-128"/>
                <a:cs typeface="Times New Roman" pitchFamily="18" charset="0"/>
              </a:rPr>
              <a:t> </a:t>
            </a:r>
            <a:r>
              <a:rPr lang="en-US" altLang="ja-JP" sz="2400" dirty="0">
                <a:solidFill>
                  <a:srgbClr val="000000"/>
                </a:solidFill>
                <a:latin typeface="Arial" pitchFamily="34" charset="0"/>
                <a:ea typeface="ＭＳ Ｐゴシック" pitchFamily="50" charset="-128"/>
                <a:cs typeface="Times New Roman" pitchFamily="18" charset="0"/>
              </a:rPr>
              <a:t>in 1.7GHz</a:t>
            </a:r>
            <a:r>
              <a:rPr lang="ja-JP" altLang="en-US" sz="2400" dirty="0">
                <a:solidFill>
                  <a:srgbClr val="000000"/>
                </a:solidFill>
                <a:latin typeface="Arial" pitchFamily="34" charset="0"/>
                <a:ea typeface="ＭＳ Ｐゴシック" pitchFamily="50" charset="-128"/>
                <a:cs typeface="Times New Roman" pitchFamily="18" charset="0"/>
              </a:rPr>
              <a:t> </a:t>
            </a:r>
            <a:r>
              <a:rPr lang="en-US" altLang="ja-JP" sz="2400" dirty="0">
                <a:solidFill>
                  <a:srgbClr val="000000"/>
                </a:solidFill>
                <a:latin typeface="Arial" pitchFamily="34" charset="0"/>
                <a:ea typeface="ＭＳ Ｐゴシック" pitchFamily="50" charset="-128"/>
                <a:cs typeface="Times New Roman" pitchFamily="18" charset="0"/>
              </a:rPr>
              <a:t>band</a:t>
            </a:r>
            <a:r>
              <a:rPr lang="ja-JP" altLang="en-US" sz="2400" dirty="0">
                <a:solidFill>
                  <a:srgbClr val="000000"/>
                </a:solidFill>
                <a:latin typeface="Arial" pitchFamily="34" charset="0"/>
                <a:ea typeface="ＭＳ Ｐゴシック" pitchFamily="50" charset="-128"/>
                <a:cs typeface="Times New Roman" pitchFamily="18" charset="0"/>
              </a:rPr>
              <a:t> </a:t>
            </a:r>
            <a:r>
              <a:rPr lang="en-US" altLang="ja-JP" sz="2400" dirty="0">
                <a:solidFill>
                  <a:srgbClr val="000000"/>
                </a:solidFill>
                <a:latin typeface="Arial" pitchFamily="34" charset="0"/>
                <a:ea typeface="ＭＳ Ｐゴシック" pitchFamily="50" charset="-128"/>
                <a:cs typeface="Times New Roman" pitchFamily="18" charset="0"/>
              </a:rPr>
              <a:t>has been allocated</a:t>
            </a:r>
            <a:r>
              <a:rPr lang="ja-JP" altLang="en-US" sz="2400" dirty="0">
                <a:solidFill>
                  <a:srgbClr val="000000"/>
                </a:solidFill>
                <a:latin typeface="Arial" pitchFamily="34" charset="0"/>
                <a:ea typeface="ＭＳ Ｐゴシック" pitchFamily="50" charset="-128"/>
                <a:cs typeface="Times New Roman" pitchFamily="18" charset="0"/>
              </a:rPr>
              <a:t> </a:t>
            </a:r>
            <a:r>
              <a:rPr lang="en-US" altLang="ja-JP" sz="2400" dirty="0">
                <a:solidFill>
                  <a:srgbClr val="000000"/>
                </a:solidFill>
                <a:latin typeface="Arial" pitchFamily="34" charset="0"/>
                <a:ea typeface="ＭＳ Ｐゴシック" pitchFamily="50" charset="-128"/>
                <a:cs typeface="Times New Roman" pitchFamily="18" charset="0"/>
              </a:rPr>
              <a:t>to IMT/public use since</a:t>
            </a:r>
            <a:r>
              <a:rPr lang="ja-JP" altLang="en-US" sz="2400" dirty="0">
                <a:solidFill>
                  <a:srgbClr val="000000"/>
                </a:solidFill>
                <a:latin typeface="Arial" pitchFamily="34" charset="0"/>
                <a:ea typeface="ＭＳ Ｐゴシック" pitchFamily="50" charset="-128"/>
                <a:cs typeface="Times New Roman" pitchFamily="18" charset="0"/>
              </a:rPr>
              <a:t> </a:t>
            </a:r>
            <a:r>
              <a:rPr lang="en-US" altLang="ja-JP" sz="2400" dirty="0">
                <a:solidFill>
                  <a:srgbClr val="000000"/>
                </a:solidFill>
                <a:latin typeface="Arial" pitchFamily="34" charset="0"/>
                <a:ea typeface="ＭＳ Ｐゴシック" pitchFamily="50" charset="-128"/>
                <a:cs typeface="Times New Roman" pitchFamily="18" charset="0"/>
              </a:rPr>
              <a:t>2005</a:t>
            </a:r>
            <a:r>
              <a:rPr lang="en-US" altLang="ja-JP" sz="2000" dirty="0">
                <a:solidFill>
                  <a:srgbClr val="000000"/>
                </a:solidFill>
                <a:latin typeface="Arial" pitchFamily="34" charset="0"/>
                <a:ea typeface="ＭＳ Ｐゴシック" pitchFamily="50" charset="-128"/>
                <a:cs typeface="Times New Roman" pitchFamily="18" charset="0"/>
              </a:rPr>
              <a:t>.</a:t>
            </a:r>
          </a:p>
          <a:p>
            <a:pPr marL="342900" indent="-342900" algn="l">
              <a:spcBef>
                <a:spcPct val="40000"/>
              </a:spcBef>
              <a:buClr>
                <a:srgbClr val="00007D"/>
              </a:buClr>
              <a:buSzPct val="90000"/>
              <a:buFont typeface="Wingdings" panose="05000000000000000000" pitchFamily="2" charset="2"/>
              <a:buChar char="n"/>
              <a:defRPr/>
            </a:pPr>
            <a:r>
              <a:rPr lang="en-US" altLang="ja-JP" sz="2400" dirty="0">
                <a:solidFill>
                  <a:srgbClr val="000000"/>
                </a:solidFill>
                <a:latin typeface="Arial" pitchFamily="34" charset="0"/>
                <a:ea typeface="ＭＳ Ｐゴシック" pitchFamily="50" charset="-128"/>
                <a:cs typeface="Times New Roman" pitchFamily="18" charset="0"/>
              </a:rPr>
              <a:t>The technical legislation of the adjacent </a:t>
            </a:r>
            <a:r>
              <a:rPr lang="en-US" altLang="ja-JP" sz="2400" dirty="0">
                <a:ln>
                  <a:solidFill>
                    <a:schemeClr val="tx1"/>
                  </a:solidFill>
                </a:ln>
                <a:solidFill>
                  <a:srgbClr val="FF0000"/>
                </a:solidFill>
                <a:latin typeface="Arial" pitchFamily="34" charset="0"/>
                <a:ea typeface="ＭＳ Ｐゴシック" pitchFamily="50" charset="-128"/>
                <a:cs typeface="Times New Roman" pitchFamily="18" charset="0"/>
              </a:rPr>
              <a:t>5MHz×2</a:t>
            </a:r>
            <a:r>
              <a:rPr lang="ja-JP" altLang="en-US" sz="2400" dirty="0">
                <a:solidFill>
                  <a:srgbClr val="000000"/>
                </a:solidFill>
                <a:latin typeface="Arial" pitchFamily="34" charset="0"/>
                <a:ea typeface="ＭＳ Ｐゴシック" pitchFamily="50" charset="-128"/>
                <a:cs typeface="Times New Roman" pitchFamily="18" charset="0"/>
              </a:rPr>
              <a:t> </a:t>
            </a:r>
            <a:r>
              <a:rPr lang="en-US" altLang="ja-JP" sz="2400" dirty="0">
                <a:solidFill>
                  <a:srgbClr val="000000"/>
                </a:solidFill>
                <a:latin typeface="Arial" pitchFamily="34" charset="0"/>
                <a:ea typeface="ＭＳ Ｐゴシック" pitchFamily="50" charset="-128"/>
                <a:cs typeface="Times New Roman" pitchFamily="18" charset="0"/>
              </a:rPr>
              <a:t>band was set in December 2012 for future use by IMT</a:t>
            </a:r>
          </a:p>
          <a:p>
            <a:pPr marL="800100" lvl="1" indent="-342900" algn="l">
              <a:lnSpc>
                <a:spcPct val="80000"/>
              </a:lnSpc>
              <a:spcBef>
                <a:spcPct val="40000"/>
              </a:spcBef>
              <a:buClr>
                <a:srgbClr val="00007D"/>
              </a:buClr>
              <a:buSzPct val="90000"/>
              <a:buFont typeface="Wingdings" panose="05000000000000000000" pitchFamily="2" charset="2"/>
              <a:buChar char="¨"/>
              <a:defRPr/>
            </a:pPr>
            <a:r>
              <a:rPr lang="en-US" altLang="ja-JP" sz="2000" dirty="0">
                <a:solidFill>
                  <a:srgbClr val="000000"/>
                </a:solidFill>
                <a:latin typeface="Arial" pitchFamily="34" charset="0"/>
                <a:ea typeface="ＭＳ Ｐゴシック" pitchFamily="50" charset="-128"/>
                <a:cs typeface="Times New Roman" pitchFamily="18" charset="0"/>
              </a:rPr>
              <a:t>Not yet assigned</a:t>
            </a:r>
          </a:p>
          <a:p>
            <a:pPr marL="800100" lvl="1" indent="-342900" algn="l">
              <a:lnSpc>
                <a:spcPct val="80000"/>
              </a:lnSpc>
              <a:spcBef>
                <a:spcPct val="40000"/>
              </a:spcBef>
              <a:buClr>
                <a:srgbClr val="00007D"/>
              </a:buClr>
              <a:buSzPct val="90000"/>
              <a:buFont typeface="Wingdings" panose="05000000000000000000" pitchFamily="2" charset="2"/>
              <a:buChar char="¨"/>
              <a:defRPr/>
            </a:pPr>
            <a:r>
              <a:rPr lang="en-US" altLang="ja-JP" sz="2000" dirty="0">
                <a:latin typeface="Arial" pitchFamily="34" charset="0"/>
                <a:ea typeface="ＭＳ Ｐゴシック" pitchFamily="50" charset="-128"/>
                <a:cs typeface="Times New Roman" pitchFamily="18" charset="0"/>
              </a:rPr>
              <a:t>LTE trial using 1744.9-1764.9 / 1839.9-1859.9</a:t>
            </a:r>
            <a:r>
              <a:rPr lang="ja-JP" altLang="en-US" sz="2000" dirty="0">
                <a:latin typeface="Arial" pitchFamily="34" charset="0"/>
                <a:ea typeface="ＭＳ Ｐゴシック" pitchFamily="50" charset="-128"/>
                <a:cs typeface="Times New Roman" pitchFamily="18" charset="0"/>
              </a:rPr>
              <a:t>　</a:t>
            </a:r>
            <a:r>
              <a:rPr lang="en-US" altLang="ja-JP" sz="2000" dirty="0">
                <a:latin typeface="Arial" pitchFamily="34" charset="0"/>
                <a:ea typeface="ＭＳ Ｐゴシック" pitchFamily="50" charset="-128"/>
                <a:cs typeface="Times New Roman" pitchFamily="18" charset="0"/>
              </a:rPr>
              <a:t>was done by </a:t>
            </a:r>
            <a:r>
              <a:rPr lang="ja-JP" altLang="en-US" sz="2000" dirty="0">
                <a:latin typeface="Arial" pitchFamily="34" charset="0"/>
                <a:ea typeface="ＭＳ Ｐゴシック" pitchFamily="50" charset="-128"/>
                <a:cs typeface="Times New Roman" pitchFamily="18" charset="0"/>
              </a:rPr>
              <a:t>　　</a:t>
            </a:r>
            <a:r>
              <a:rPr lang="en-US" altLang="ja-JP" sz="2000" dirty="0">
                <a:latin typeface="Arial" pitchFamily="34" charset="0"/>
                <a:ea typeface="ＭＳ Ｐゴシック" pitchFamily="50" charset="-128"/>
                <a:cs typeface="Times New Roman" pitchFamily="18" charset="0"/>
              </a:rPr>
              <a:t>e-Access (Aug. ~ Sep. 2013) </a:t>
            </a:r>
          </a:p>
        </p:txBody>
      </p:sp>
      <p:cxnSp>
        <p:nvCxnSpPr>
          <p:cNvPr id="23" name="直線コネクタ 22"/>
          <p:cNvCxnSpPr/>
          <p:nvPr/>
        </p:nvCxnSpPr>
        <p:spPr>
          <a:xfrm flipH="1" flipV="1">
            <a:off x="2787227" y="4605338"/>
            <a:ext cx="1373717" cy="63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8936567" y="4602164"/>
            <a:ext cx="1373717" cy="317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0980" name="テキスト ボックス 11"/>
          <p:cNvSpPr txBox="1">
            <a:spLocks noChangeArrowheads="1"/>
          </p:cNvSpPr>
          <p:nvPr/>
        </p:nvSpPr>
        <p:spPr bwMode="auto">
          <a:xfrm>
            <a:off x="1883151" y="4194175"/>
            <a:ext cx="71045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000"/>
              <a:t>e-Access</a:t>
            </a:r>
          </a:p>
          <a:p>
            <a:pPr algn="ctr" eaLnBrk="1" hangingPunct="1">
              <a:spcBef>
                <a:spcPct val="50000"/>
              </a:spcBef>
              <a:buClrTx/>
              <a:buSzTx/>
              <a:buFontTx/>
              <a:buNone/>
            </a:pPr>
            <a:r>
              <a:rPr lang="en-US" altLang="ja-JP" sz="1000"/>
              <a:t>(15MHz)</a:t>
            </a:r>
            <a:endParaRPr lang="ja-JP" altLang="en-US" sz="1000"/>
          </a:p>
        </p:txBody>
      </p:sp>
      <p:sp>
        <p:nvSpPr>
          <p:cNvPr id="40981" name="テキスト ボックス 12"/>
          <p:cNvSpPr txBox="1">
            <a:spLocks noChangeArrowheads="1"/>
          </p:cNvSpPr>
          <p:nvPr/>
        </p:nvSpPr>
        <p:spPr bwMode="auto">
          <a:xfrm>
            <a:off x="2961131" y="4094164"/>
            <a:ext cx="10246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000" dirty="0"/>
              <a:t>NTT DoCoMo*</a:t>
            </a:r>
          </a:p>
          <a:p>
            <a:pPr algn="ctr" eaLnBrk="1" hangingPunct="1">
              <a:spcBef>
                <a:spcPct val="50000"/>
              </a:spcBef>
              <a:buClrTx/>
              <a:buSzTx/>
              <a:buFont typeface="Wingdings" pitchFamily="2" charset="2"/>
              <a:buNone/>
            </a:pPr>
            <a:r>
              <a:rPr lang="en-US" altLang="ja-JP" sz="1000" dirty="0"/>
              <a:t>(20MHz)</a:t>
            </a:r>
          </a:p>
          <a:p>
            <a:pPr algn="ctr" eaLnBrk="1" hangingPunct="1">
              <a:spcBef>
                <a:spcPct val="50000"/>
              </a:spcBef>
              <a:buClrTx/>
              <a:buSzTx/>
              <a:buFontTx/>
              <a:buNone/>
            </a:pPr>
            <a:endParaRPr lang="ja-JP" altLang="en-US" sz="1000" dirty="0"/>
          </a:p>
        </p:txBody>
      </p:sp>
      <p:sp>
        <p:nvSpPr>
          <p:cNvPr id="40982" name="テキスト ボックス 33"/>
          <p:cNvSpPr txBox="1">
            <a:spLocks noChangeArrowheads="1"/>
          </p:cNvSpPr>
          <p:nvPr/>
        </p:nvSpPr>
        <p:spPr bwMode="auto">
          <a:xfrm>
            <a:off x="9130157" y="4073526"/>
            <a:ext cx="10246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000"/>
              <a:t>NTT DoCoMo*</a:t>
            </a:r>
          </a:p>
          <a:p>
            <a:pPr algn="ctr" eaLnBrk="1" hangingPunct="1">
              <a:spcBef>
                <a:spcPct val="50000"/>
              </a:spcBef>
              <a:buClrTx/>
              <a:buSzTx/>
              <a:buFont typeface="Wingdings" pitchFamily="2" charset="2"/>
              <a:buNone/>
            </a:pPr>
            <a:r>
              <a:rPr lang="en-US" altLang="ja-JP" sz="1000"/>
              <a:t>(20MHz)</a:t>
            </a:r>
          </a:p>
          <a:p>
            <a:pPr algn="ctr" eaLnBrk="1" hangingPunct="1">
              <a:spcBef>
                <a:spcPct val="50000"/>
              </a:spcBef>
              <a:buClrTx/>
              <a:buSzTx/>
              <a:buFontTx/>
              <a:buNone/>
            </a:pPr>
            <a:endParaRPr lang="ja-JP" altLang="en-US" sz="1000"/>
          </a:p>
        </p:txBody>
      </p:sp>
      <p:sp>
        <p:nvSpPr>
          <p:cNvPr id="40983" name="AutoShape 297"/>
          <p:cNvSpPr>
            <a:spLocks noChangeArrowheads="1"/>
          </p:cNvSpPr>
          <p:nvPr/>
        </p:nvSpPr>
        <p:spPr bwMode="auto">
          <a:xfrm>
            <a:off x="8278955" y="3907553"/>
            <a:ext cx="366960" cy="279559"/>
          </a:xfrm>
          <a:prstGeom prst="downArrow">
            <a:avLst>
              <a:gd name="adj1" fmla="val 50000"/>
              <a:gd name="adj2" fmla="val 25000"/>
            </a:avLst>
          </a:prstGeom>
          <a:solidFill>
            <a:schemeClr val="accent1"/>
          </a:solidFill>
          <a:ln w="9525" algn="ctr">
            <a:solidFill>
              <a:schemeClr val="tx1"/>
            </a:solidFill>
            <a:miter lim="800000"/>
            <a:headEnd/>
            <a:tailEnd/>
          </a:ln>
        </p:spPr>
        <p:txBody>
          <a:bodyPr wrap="none"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40984" name="AutoShape 297"/>
          <p:cNvSpPr>
            <a:spLocks noChangeArrowheads="1"/>
          </p:cNvSpPr>
          <p:nvPr/>
        </p:nvSpPr>
        <p:spPr bwMode="auto">
          <a:xfrm rot="10800000">
            <a:off x="2067985" y="3872628"/>
            <a:ext cx="340783" cy="279559"/>
          </a:xfrm>
          <a:prstGeom prst="downArrow">
            <a:avLst>
              <a:gd name="adj1" fmla="val 50000"/>
              <a:gd name="adj2" fmla="val 25000"/>
            </a:avLst>
          </a:prstGeom>
          <a:solidFill>
            <a:schemeClr val="accent1"/>
          </a:solidFill>
          <a:ln w="9525" algn="ctr">
            <a:solidFill>
              <a:schemeClr val="tx1"/>
            </a:solidFill>
            <a:miter lim="800000"/>
            <a:headEnd/>
            <a:tailEnd/>
          </a:ln>
        </p:spPr>
        <p:txBody>
          <a:bodyPr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40985" name="AutoShape 297"/>
          <p:cNvSpPr>
            <a:spLocks noChangeArrowheads="1"/>
          </p:cNvSpPr>
          <p:nvPr/>
        </p:nvSpPr>
        <p:spPr bwMode="auto">
          <a:xfrm rot="10800000">
            <a:off x="3282951" y="3794840"/>
            <a:ext cx="338667" cy="279559"/>
          </a:xfrm>
          <a:prstGeom prst="downArrow">
            <a:avLst>
              <a:gd name="adj1" fmla="val 50000"/>
              <a:gd name="adj2" fmla="val 25000"/>
            </a:avLst>
          </a:prstGeom>
          <a:solidFill>
            <a:schemeClr val="accent1"/>
          </a:solidFill>
          <a:ln w="9525" algn="ctr">
            <a:solidFill>
              <a:schemeClr val="tx1"/>
            </a:solidFill>
            <a:miter lim="800000"/>
            <a:headEnd/>
            <a:tailEnd/>
          </a:ln>
        </p:spPr>
        <p:txBody>
          <a:bodyPr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40986" name="AutoShape 297"/>
          <p:cNvSpPr>
            <a:spLocks noChangeArrowheads="1"/>
          </p:cNvSpPr>
          <p:nvPr/>
        </p:nvSpPr>
        <p:spPr bwMode="auto">
          <a:xfrm>
            <a:off x="9421955" y="3815478"/>
            <a:ext cx="366960" cy="279559"/>
          </a:xfrm>
          <a:prstGeom prst="downArrow">
            <a:avLst>
              <a:gd name="adj1" fmla="val 50000"/>
              <a:gd name="adj2" fmla="val 25000"/>
            </a:avLst>
          </a:prstGeom>
          <a:solidFill>
            <a:schemeClr val="accent1"/>
          </a:solidFill>
          <a:ln w="9525" algn="ctr">
            <a:solidFill>
              <a:schemeClr val="tx1"/>
            </a:solidFill>
            <a:miter lim="800000"/>
            <a:headEnd/>
            <a:tailEnd/>
          </a:ln>
        </p:spPr>
        <p:txBody>
          <a:bodyPr wrap="none"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40987" name="テキスト ボックス 13"/>
          <p:cNvSpPr txBox="1">
            <a:spLocks noChangeArrowheads="1"/>
          </p:cNvSpPr>
          <p:nvPr/>
        </p:nvSpPr>
        <p:spPr bwMode="auto">
          <a:xfrm>
            <a:off x="3010129" y="4624388"/>
            <a:ext cx="7954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000"/>
              <a:t>Public Use</a:t>
            </a:r>
          </a:p>
        </p:txBody>
      </p:sp>
      <p:sp>
        <p:nvSpPr>
          <p:cNvPr id="40988" name="テキスト ボックス 42"/>
          <p:cNvSpPr txBox="1">
            <a:spLocks noChangeArrowheads="1"/>
          </p:cNvSpPr>
          <p:nvPr/>
        </p:nvSpPr>
        <p:spPr bwMode="auto">
          <a:xfrm>
            <a:off x="8107208" y="4270375"/>
            <a:ext cx="71045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000"/>
              <a:t>e-Access</a:t>
            </a:r>
          </a:p>
          <a:p>
            <a:pPr algn="ctr" eaLnBrk="1" hangingPunct="1">
              <a:spcBef>
                <a:spcPct val="50000"/>
              </a:spcBef>
              <a:buClrTx/>
              <a:buSzTx/>
              <a:buFontTx/>
              <a:buNone/>
            </a:pPr>
            <a:r>
              <a:rPr lang="en-US" altLang="ja-JP" sz="1000"/>
              <a:t>(15MHz)</a:t>
            </a:r>
            <a:endParaRPr lang="ja-JP" altLang="en-US" sz="1000"/>
          </a:p>
        </p:txBody>
      </p:sp>
      <p:sp>
        <p:nvSpPr>
          <p:cNvPr id="40989" name="テキスト ボックス 43"/>
          <p:cNvSpPr txBox="1">
            <a:spLocks noChangeArrowheads="1"/>
          </p:cNvSpPr>
          <p:nvPr/>
        </p:nvSpPr>
        <p:spPr bwMode="auto">
          <a:xfrm>
            <a:off x="9244771" y="4619626"/>
            <a:ext cx="79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000"/>
              <a:t>Public Use</a:t>
            </a:r>
          </a:p>
        </p:txBody>
      </p:sp>
      <p:sp>
        <p:nvSpPr>
          <p:cNvPr id="40990" name="テキスト ボックス 14"/>
          <p:cNvSpPr txBox="1">
            <a:spLocks noChangeArrowheads="1"/>
          </p:cNvSpPr>
          <p:nvPr/>
        </p:nvSpPr>
        <p:spPr bwMode="auto">
          <a:xfrm>
            <a:off x="4176184" y="4090117"/>
            <a:ext cx="16369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000" dirty="0"/>
              <a:t>* : Tokyo, Nagoya, Osaka</a:t>
            </a:r>
            <a:endParaRPr lang="ja-JP" altLang="en-US" sz="1000" dirty="0"/>
          </a:p>
        </p:txBody>
      </p:sp>
      <p:sp>
        <p:nvSpPr>
          <p:cNvPr id="40991" name="Text Box 18"/>
          <p:cNvSpPr txBox="1">
            <a:spLocks noChangeArrowheads="1"/>
          </p:cNvSpPr>
          <p:nvPr/>
        </p:nvSpPr>
        <p:spPr bwMode="auto">
          <a:xfrm>
            <a:off x="2180167" y="4933951"/>
            <a:ext cx="139276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solidFill>
                  <a:srgbClr val="000000"/>
                </a:solidFill>
                <a:cs typeface="Arial" charset="0"/>
              </a:rPr>
              <a:t>1764.9                  </a:t>
            </a:r>
          </a:p>
        </p:txBody>
      </p:sp>
      <p:sp>
        <p:nvSpPr>
          <p:cNvPr id="40992" name="Text Box 18"/>
          <p:cNvSpPr txBox="1">
            <a:spLocks noChangeArrowheads="1"/>
          </p:cNvSpPr>
          <p:nvPr/>
        </p:nvSpPr>
        <p:spPr bwMode="auto">
          <a:xfrm>
            <a:off x="8314267" y="4929189"/>
            <a:ext cx="139276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solidFill>
                  <a:srgbClr val="000000"/>
                </a:solidFill>
                <a:cs typeface="Arial" charset="0"/>
              </a:rPr>
              <a:t>1859.9                  </a:t>
            </a:r>
          </a:p>
        </p:txBody>
      </p:sp>
    </p:spTree>
    <p:extLst>
      <p:ext uri="{BB962C8B-B14F-4D97-AF65-F5344CB8AC3E}">
        <p14:creationId xmlns:p14="http://schemas.microsoft.com/office/powerpoint/2010/main" val="2986467265"/>
      </p:ext>
    </p:extLst>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14" name="Rectangle 10"/>
          <p:cNvSpPr>
            <a:spLocks noChangeArrowheads="1"/>
          </p:cNvSpPr>
          <p:nvPr/>
        </p:nvSpPr>
        <p:spPr bwMode="auto">
          <a:xfrm>
            <a:off x="2076451" y="3365500"/>
            <a:ext cx="2008716" cy="1138238"/>
          </a:xfrm>
          <a:prstGeom prst="rect">
            <a:avLst/>
          </a:prstGeom>
          <a:gradFill rotWithShape="0">
            <a:gsLst>
              <a:gs pos="0">
                <a:srgbClr val="FFFF00"/>
              </a:gs>
              <a:gs pos="50000">
                <a:schemeClr val="bg1"/>
              </a:gs>
              <a:gs pos="100000">
                <a:srgbClr val="FFFF00"/>
              </a:gs>
            </a:gsLst>
            <a:lin ang="5400000" scaled="1"/>
          </a:gradFill>
          <a:ln w="19050" algn="ctr">
            <a:solidFill>
              <a:schemeClr val="tx1"/>
            </a:solidFill>
            <a:miter lim="800000"/>
            <a:headEnd/>
            <a:tailEnd/>
          </a:ln>
        </p:spPr>
        <p:txBody>
          <a:bodyPr wrap="none"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defRPr/>
            </a:pPr>
            <a:r>
              <a:rPr lang="en-US" altLang="ja-JP" sz="1600" dirty="0"/>
              <a:t>Wireless </a:t>
            </a:r>
            <a:r>
              <a:rPr lang="en-US" altLang="ja-JP" sz="1600" dirty="0" smtClean="0"/>
              <a:t>City</a:t>
            </a:r>
            <a:br>
              <a:rPr lang="en-US" altLang="ja-JP" sz="1600" dirty="0" smtClean="0"/>
            </a:br>
            <a:r>
              <a:rPr lang="en-US" altLang="ja-JP" sz="1600" dirty="0" smtClean="0"/>
              <a:t>Planning</a:t>
            </a:r>
          </a:p>
          <a:p>
            <a:pPr eaLnBrk="1" hangingPunct="1">
              <a:defRPr/>
            </a:pPr>
            <a:r>
              <a:rPr lang="en-US" altLang="ja-JP" sz="1600" dirty="0" smtClean="0"/>
              <a:t>(30MHz)</a:t>
            </a:r>
            <a:endParaRPr lang="ja-JP" altLang="en-US" sz="1600" dirty="0" smtClean="0"/>
          </a:p>
        </p:txBody>
      </p:sp>
      <p:sp>
        <p:nvSpPr>
          <p:cNvPr id="635915" name="Rectangle 11"/>
          <p:cNvSpPr>
            <a:spLocks noChangeArrowheads="1"/>
          </p:cNvSpPr>
          <p:nvPr/>
        </p:nvSpPr>
        <p:spPr bwMode="auto">
          <a:xfrm>
            <a:off x="5901267" y="3357563"/>
            <a:ext cx="3735917" cy="1154112"/>
          </a:xfrm>
          <a:prstGeom prst="rect">
            <a:avLst/>
          </a:prstGeom>
          <a:gradFill rotWithShape="0">
            <a:gsLst>
              <a:gs pos="0">
                <a:srgbClr val="FF0000">
                  <a:lumMod val="70000"/>
                  <a:lumOff val="30000"/>
                </a:srgbClr>
              </a:gs>
              <a:gs pos="50000">
                <a:schemeClr val="bg1"/>
              </a:gs>
              <a:gs pos="100000">
                <a:srgbClr val="FF0000">
                  <a:lumMod val="70000"/>
                  <a:lumOff val="30000"/>
                </a:srgbClr>
              </a:gs>
            </a:gsLst>
            <a:lin ang="5400000" scaled="1"/>
          </a:gradFill>
          <a:ln w="19050" algn="ctr">
            <a:solidFill>
              <a:schemeClr val="tx1"/>
            </a:solidFill>
            <a:miter lim="800000"/>
            <a:headEnd/>
            <a:tailEnd/>
          </a:ln>
        </p:spPr>
        <p:txBody>
          <a:bodyPr wrap="none"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defRPr/>
            </a:pPr>
            <a:endParaRPr lang="ja-JP" altLang="en-US" dirty="0" smtClean="0"/>
          </a:p>
        </p:txBody>
      </p:sp>
      <p:sp>
        <p:nvSpPr>
          <p:cNvPr id="635916" name="Rectangle 12"/>
          <p:cNvSpPr>
            <a:spLocks noChangeArrowheads="1"/>
          </p:cNvSpPr>
          <p:nvPr/>
        </p:nvSpPr>
        <p:spPr bwMode="auto">
          <a:xfrm>
            <a:off x="4616451" y="3367088"/>
            <a:ext cx="967316" cy="1138237"/>
          </a:xfrm>
          <a:prstGeom prst="rect">
            <a:avLst/>
          </a:prstGeom>
          <a:gradFill rotWithShape="0">
            <a:gsLst>
              <a:gs pos="48000">
                <a:schemeClr val="bg1"/>
              </a:gs>
              <a:gs pos="100000">
                <a:schemeClr val="accent5">
                  <a:lumMod val="75000"/>
                </a:schemeClr>
              </a:gs>
              <a:gs pos="3000">
                <a:schemeClr val="accent5">
                  <a:lumMod val="75000"/>
                </a:schemeClr>
              </a:gs>
            </a:gsLst>
            <a:lin ang="5400000" scaled="1"/>
          </a:gradFill>
          <a:ln w="19050" algn="ctr">
            <a:solidFill>
              <a:schemeClr val="tx1"/>
            </a:solidFill>
            <a:miter lim="800000"/>
            <a:headEnd/>
            <a:tailEnd/>
          </a:ln>
        </p:spPr>
        <p:txBody>
          <a:bodyPr wrap="none"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eaLnBrk="1" hangingPunct="1">
              <a:defRPr/>
            </a:pPr>
            <a:endParaRPr lang="en-US" altLang="ja-JP" sz="1100" dirty="0" smtClean="0">
              <a:cs typeface="Arial" pitchFamily="34" charset="0"/>
            </a:endParaRPr>
          </a:p>
          <a:p>
            <a:pPr eaLnBrk="1" hangingPunct="1">
              <a:defRPr/>
            </a:pPr>
            <a:r>
              <a:rPr lang="en-US" altLang="ja-JP" sz="1200" dirty="0" smtClean="0">
                <a:cs typeface="Arial" pitchFamily="34" charset="0"/>
              </a:rPr>
              <a:t>45* </a:t>
            </a:r>
            <a:br>
              <a:rPr lang="en-US" altLang="ja-JP" sz="1200" dirty="0" smtClean="0">
                <a:cs typeface="Arial" pitchFamily="34" charset="0"/>
              </a:rPr>
            </a:br>
            <a:r>
              <a:rPr lang="en-US" altLang="ja-JP" sz="1200" dirty="0" smtClean="0">
                <a:cs typeface="Arial" pitchFamily="34" charset="0"/>
              </a:rPr>
              <a:t>Operators</a:t>
            </a:r>
          </a:p>
          <a:p>
            <a:pPr eaLnBrk="1" hangingPunct="1">
              <a:defRPr/>
            </a:pPr>
            <a:r>
              <a:rPr lang="en-US" altLang="ja-JP" sz="800" dirty="0" smtClean="0"/>
              <a:t>(*As of </a:t>
            </a:r>
            <a:br>
              <a:rPr lang="en-US" altLang="ja-JP" sz="800" dirty="0" smtClean="0"/>
            </a:br>
            <a:r>
              <a:rPr lang="en-US" altLang="ja-JP" sz="800" dirty="0" smtClean="0"/>
              <a:t>Feb 2015)</a:t>
            </a:r>
            <a:endParaRPr lang="ja-JP" altLang="en-US" sz="800" dirty="0"/>
          </a:p>
          <a:p>
            <a:pPr eaLnBrk="1" hangingPunct="1">
              <a:defRPr/>
            </a:pPr>
            <a:endParaRPr lang="ja-JP" altLang="en-US" dirty="0" smtClean="0"/>
          </a:p>
        </p:txBody>
      </p:sp>
      <p:sp>
        <p:nvSpPr>
          <p:cNvPr id="41989" name="Text Box 20"/>
          <p:cNvSpPr txBox="1">
            <a:spLocks noChangeArrowheads="1"/>
          </p:cNvSpPr>
          <p:nvPr/>
        </p:nvSpPr>
        <p:spPr bwMode="auto">
          <a:xfrm rot="-5400000">
            <a:off x="3774546" y="3795326"/>
            <a:ext cx="11398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200" b="1"/>
              <a:t>Guard Band</a:t>
            </a:r>
          </a:p>
        </p:txBody>
      </p:sp>
      <p:sp>
        <p:nvSpPr>
          <p:cNvPr id="41990" name="Text Box 21"/>
          <p:cNvSpPr txBox="1">
            <a:spLocks noChangeArrowheads="1"/>
          </p:cNvSpPr>
          <p:nvPr/>
        </p:nvSpPr>
        <p:spPr bwMode="auto">
          <a:xfrm rot="-5400000">
            <a:off x="5131330" y="3765164"/>
            <a:ext cx="11398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200" b="1"/>
              <a:t>Guard Band</a:t>
            </a:r>
          </a:p>
        </p:txBody>
      </p:sp>
      <p:sp>
        <p:nvSpPr>
          <p:cNvPr id="188438" name="Rectangle 22"/>
          <p:cNvSpPr>
            <a:spLocks noChangeArrowheads="1"/>
          </p:cNvSpPr>
          <p:nvPr/>
        </p:nvSpPr>
        <p:spPr bwMode="auto">
          <a:xfrm>
            <a:off x="400051" y="3351214"/>
            <a:ext cx="975783" cy="1144587"/>
          </a:xfrm>
          <a:prstGeom prst="rect">
            <a:avLst/>
          </a:prstGeom>
          <a:gradFill rotWithShape="1">
            <a:gsLst>
              <a:gs pos="0">
                <a:srgbClr val="99FF99"/>
              </a:gs>
              <a:gs pos="50000">
                <a:schemeClr val="bg1"/>
              </a:gs>
              <a:gs pos="100000">
                <a:srgbClr val="99FF99"/>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a:spcBef>
                <a:spcPct val="0"/>
              </a:spcBef>
              <a:defRPr/>
            </a:pPr>
            <a:r>
              <a:rPr kumimoji="0" lang="en-US" altLang="ja-JP" dirty="0" smtClean="0"/>
              <a:t>N-STAR</a:t>
            </a:r>
            <a:endParaRPr lang="ja-JP" altLang="en-US" dirty="0" smtClean="0"/>
          </a:p>
        </p:txBody>
      </p:sp>
      <p:sp>
        <p:nvSpPr>
          <p:cNvPr id="188442" name="Rectangle 26"/>
          <p:cNvSpPr>
            <a:spLocks noChangeArrowheads="1"/>
          </p:cNvSpPr>
          <p:nvPr/>
        </p:nvSpPr>
        <p:spPr bwMode="auto">
          <a:xfrm>
            <a:off x="10968567" y="3354389"/>
            <a:ext cx="975784" cy="1157287"/>
          </a:xfrm>
          <a:prstGeom prst="rect">
            <a:avLst/>
          </a:prstGeom>
          <a:gradFill rotWithShape="1">
            <a:gsLst>
              <a:gs pos="0">
                <a:srgbClr val="99FF99"/>
              </a:gs>
              <a:gs pos="50000">
                <a:schemeClr val="bg1"/>
              </a:gs>
              <a:gs pos="100000">
                <a:srgbClr val="99FF99"/>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lvl1pPr eaLnBrk="0" hangingPunct="0">
              <a:defRPr kumimoji="1" sz="1000">
                <a:solidFill>
                  <a:schemeClr val="tx1"/>
                </a:solidFill>
                <a:latin typeface="Arial" pitchFamily="34" charset="0"/>
                <a:ea typeface="ＭＳ Ｐゴシック" pitchFamily="50" charset="-128"/>
              </a:defRPr>
            </a:lvl1pPr>
            <a:lvl2pPr marL="742950" indent="-285750" eaLnBrk="0" hangingPunct="0">
              <a:defRPr kumimoji="1" sz="1000">
                <a:solidFill>
                  <a:schemeClr val="tx1"/>
                </a:solidFill>
                <a:latin typeface="Arial" pitchFamily="34" charset="0"/>
                <a:ea typeface="ＭＳ Ｐゴシック" pitchFamily="50" charset="-128"/>
              </a:defRPr>
            </a:lvl2pPr>
            <a:lvl3pPr marL="1143000" indent="-228600" eaLnBrk="0" hangingPunct="0">
              <a:defRPr kumimoji="1" sz="1000">
                <a:solidFill>
                  <a:schemeClr val="tx1"/>
                </a:solidFill>
                <a:latin typeface="Arial" pitchFamily="34" charset="0"/>
                <a:ea typeface="ＭＳ Ｐゴシック" pitchFamily="50" charset="-128"/>
              </a:defRPr>
            </a:lvl3pPr>
            <a:lvl4pPr marL="1600200" indent="-228600" eaLnBrk="0" hangingPunct="0">
              <a:defRPr kumimoji="1" sz="1000">
                <a:solidFill>
                  <a:schemeClr val="tx1"/>
                </a:solidFill>
                <a:latin typeface="Arial" pitchFamily="34" charset="0"/>
                <a:ea typeface="ＭＳ Ｐゴシック" pitchFamily="50" charset="-128"/>
              </a:defRPr>
            </a:lvl4pPr>
            <a:lvl5pPr marL="2057400" indent="-228600" eaLnBrk="0" hangingPunct="0">
              <a:defRPr kumimoji="1" sz="1000">
                <a:solidFill>
                  <a:schemeClr val="tx1"/>
                </a:solidFill>
                <a:latin typeface="Arial" pitchFamily="34" charset="0"/>
                <a:ea typeface="ＭＳ Ｐゴシック" pitchFamily="50" charset="-128"/>
              </a:defRPr>
            </a:lvl5pPr>
            <a:lvl6pPr marL="25146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6pPr>
            <a:lvl7pPr marL="29718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7pPr>
            <a:lvl8pPr marL="34290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8pPr>
            <a:lvl9pPr marL="3886200" indent="-228600" algn="ctr" eaLnBrk="0" fontAlgn="base" hangingPunct="0">
              <a:spcBef>
                <a:spcPct val="50000"/>
              </a:spcBef>
              <a:spcAft>
                <a:spcPct val="0"/>
              </a:spcAft>
              <a:defRPr kumimoji="1" sz="1000">
                <a:solidFill>
                  <a:schemeClr val="tx1"/>
                </a:solidFill>
                <a:latin typeface="Arial" pitchFamily="34" charset="0"/>
                <a:ea typeface="ＭＳ Ｐゴシック" pitchFamily="50" charset="-128"/>
              </a:defRPr>
            </a:lvl9pPr>
          </a:lstStyle>
          <a:p>
            <a:pPr>
              <a:spcBef>
                <a:spcPct val="0"/>
              </a:spcBef>
              <a:defRPr/>
            </a:pPr>
            <a:r>
              <a:rPr kumimoji="0" lang="en-US" altLang="ja-JP" smtClean="0"/>
              <a:t>N-STAR</a:t>
            </a:r>
            <a:endParaRPr lang="ja-JP" altLang="en-US" smtClean="0"/>
          </a:p>
        </p:txBody>
      </p:sp>
      <p:sp>
        <p:nvSpPr>
          <p:cNvPr id="41993" name="Rectangle 27" descr="右下がり対角線 (太)"/>
          <p:cNvSpPr>
            <a:spLocks noChangeArrowheads="1"/>
          </p:cNvSpPr>
          <p:nvPr/>
        </p:nvSpPr>
        <p:spPr bwMode="auto">
          <a:xfrm>
            <a:off x="10339918" y="3354389"/>
            <a:ext cx="615949" cy="1157287"/>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b="1"/>
          </a:p>
        </p:txBody>
      </p:sp>
      <p:sp>
        <p:nvSpPr>
          <p:cNvPr id="41994" name="Text Box 22"/>
          <p:cNvSpPr txBox="1">
            <a:spLocks noChangeArrowheads="1"/>
          </p:cNvSpPr>
          <p:nvPr/>
        </p:nvSpPr>
        <p:spPr bwMode="auto">
          <a:xfrm rot="-5400000">
            <a:off x="10065280" y="3811202"/>
            <a:ext cx="11398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200" b="1"/>
              <a:t>Guard Band</a:t>
            </a:r>
          </a:p>
        </p:txBody>
      </p:sp>
      <p:sp>
        <p:nvSpPr>
          <p:cNvPr id="41995" name="AutoShape 29"/>
          <p:cNvSpPr>
            <a:spLocks noChangeArrowheads="1"/>
          </p:cNvSpPr>
          <p:nvPr/>
        </p:nvSpPr>
        <p:spPr bwMode="auto">
          <a:xfrm>
            <a:off x="764117" y="3528536"/>
            <a:ext cx="302683" cy="296228"/>
          </a:xfrm>
          <a:prstGeom prst="downArrow">
            <a:avLst>
              <a:gd name="adj1" fmla="val 50000"/>
              <a:gd name="adj2" fmla="val 34616"/>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41996" name="AutoShape 30"/>
          <p:cNvSpPr>
            <a:spLocks noChangeArrowheads="1"/>
          </p:cNvSpPr>
          <p:nvPr/>
        </p:nvSpPr>
        <p:spPr bwMode="auto">
          <a:xfrm>
            <a:off x="11244404" y="3528536"/>
            <a:ext cx="366960" cy="296228"/>
          </a:xfrm>
          <a:prstGeom prst="upArrow">
            <a:avLst>
              <a:gd name="adj1" fmla="val 50000"/>
              <a:gd name="adj2" fmla="val 34792"/>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a:p>
        </p:txBody>
      </p:sp>
      <p:sp>
        <p:nvSpPr>
          <p:cNvPr id="41997"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A3B1272C-9B13-4D96-BC17-907D446620EC}" type="slidenum">
              <a:rPr kumimoji="0" lang="en-US" altLang="ja-JP" sz="1200" smtClean="0">
                <a:latin typeface="Arial Unicode MS" pitchFamily="50" charset="-128"/>
                <a:ea typeface="Arial Unicode MS" pitchFamily="50" charset="-128"/>
              </a:rPr>
              <a:pPr algn="r" eaLnBrk="1" hangingPunct="1">
                <a:spcBef>
                  <a:spcPct val="0"/>
                </a:spcBef>
                <a:buClrTx/>
                <a:buSzTx/>
                <a:buFontTx/>
                <a:buNone/>
              </a:pPr>
              <a:t>34</a:t>
            </a:fld>
            <a:endParaRPr kumimoji="0" lang="en-US" altLang="ja-JP" sz="1200" smtClean="0">
              <a:latin typeface="Arial Unicode MS" pitchFamily="50" charset="-128"/>
              <a:ea typeface="Arial Unicode MS" pitchFamily="50" charset="-128"/>
            </a:endParaRPr>
          </a:p>
        </p:txBody>
      </p:sp>
      <p:sp>
        <p:nvSpPr>
          <p:cNvPr id="41998" name="Rectangle 2"/>
          <p:cNvSpPr>
            <a:spLocks noGrp="1" noChangeArrowheads="1"/>
          </p:cNvSpPr>
          <p:nvPr>
            <p:ph type="title" idx="4294967295"/>
          </p:nvPr>
        </p:nvSpPr>
        <p:spPr>
          <a:xfrm>
            <a:off x="0" y="188913"/>
            <a:ext cx="9867900" cy="496887"/>
          </a:xfrm>
        </p:spPr>
        <p:txBody>
          <a:bodyPr>
            <a:noAutofit/>
          </a:bodyPr>
          <a:lstStyle/>
          <a:p>
            <a:pPr eaLnBrk="1" hangingPunct="1"/>
            <a:r>
              <a:rPr lang="en-US" altLang="ja-JP" sz="3200" b="1" dirty="0" smtClean="0">
                <a:solidFill>
                  <a:srgbClr val="00007D"/>
                </a:solidFill>
                <a:latin typeface="Arial" panose="020B0604020202020204" pitchFamily="34" charset="0"/>
                <a:ea typeface="ＭＳ Ｐゴシック" charset="-128"/>
                <a:cs typeface="Arial" panose="020B0604020202020204" pitchFamily="34" charset="0"/>
              </a:rPr>
              <a:t>2.5 GHz-band Channel Plan for BWA</a:t>
            </a:r>
          </a:p>
        </p:txBody>
      </p:sp>
      <p:sp>
        <p:nvSpPr>
          <p:cNvPr id="41999" name="Text Box 8"/>
          <p:cNvSpPr txBox="1">
            <a:spLocks noChangeArrowheads="1"/>
          </p:cNvSpPr>
          <p:nvPr/>
        </p:nvSpPr>
        <p:spPr bwMode="auto">
          <a:xfrm>
            <a:off x="986367" y="4576763"/>
            <a:ext cx="77893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cs typeface="Arial" charset="0"/>
              </a:rPr>
              <a:t>2535</a:t>
            </a:r>
          </a:p>
          <a:p>
            <a:pPr algn="ctr">
              <a:spcBef>
                <a:spcPct val="0"/>
              </a:spcBef>
              <a:buClrTx/>
              <a:buSzTx/>
              <a:buFontTx/>
              <a:buNone/>
            </a:pPr>
            <a:r>
              <a:rPr kumimoji="0" lang="en-US" altLang="ja-JP" sz="1200">
                <a:cs typeface="Arial" charset="0"/>
              </a:rPr>
              <a:t>MHz</a:t>
            </a:r>
          </a:p>
        </p:txBody>
      </p:sp>
      <p:sp>
        <p:nvSpPr>
          <p:cNvPr id="42000" name="Text Box 18"/>
          <p:cNvSpPr txBox="1">
            <a:spLocks noChangeArrowheads="1"/>
          </p:cNvSpPr>
          <p:nvPr/>
        </p:nvSpPr>
        <p:spPr bwMode="auto">
          <a:xfrm>
            <a:off x="3672417" y="4576763"/>
            <a:ext cx="1346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cs typeface="Arial" charset="0"/>
              </a:rPr>
              <a:t>2575   2582</a:t>
            </a:r>
          </a:p>
          <a:p>
            <a:pPr algn="ctr">
              <a:spcBef>
                <a:spcPct val="0"/>
              </a:spcBef>
              <a:buClrTx/>
              <a:buSzTx/>
              <a:buFontTx/>
              <a:buNone/>
            </a:pPr>
            <a:r>
              <a:rPr kumimoji="0" lang="en-US" altLang="ja-JP" sz="1200">
                <a:cs typeface="Arial" charset="0"/>
              </a:rPr>
              <a:t>MHz   MHz</a:t>
            </a:r>
          </a:p>
        </p:txBody>
      </p:sp>
      <p:sp>
        <p:nvSpPr>
          <p:cNvPr id="42001" name="AutoShape 26"/>
          <p:cNvSpPr>
            <a:spLocks noChangeArrowheads="1"/>
          </p:cNvSpPr>
          <p:nvPr/>
        </p:nvSpPr>
        <p:spPr bwMode="auto">
          <a:xfrm>
            <a:off x="465667" y="1538288"/>
            <a:ext cx="3473451" cy="1035050"/>
          </a:xfrm>
          <a:prstGeom prst="wedgeRectCallout">
            <a:avLst>
              <a:gd name="adj1" fmla="val 23815"/>
              <a:gd name="adj2" fmla="val 139583"/>
            </a:avLst>
          </a:prstGeom>
          <a:solidFill>
            <a:srgbClr val="FFFF00"/>
          </a:solidFill>
          <a:ln w="9525" algn="ctr">
            <a:solidFill>
              <a:schemeClr val="tx1"/>
            </a:solidFill>
            <a:miter lim="800000"/>
            <a:headEnd/>
            <a:tailEnd/>
          </a:ln>
        </p:spPr>
        <p:txBody>
          <a:bodyPr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2000">
                <a:cs typeface="Arial" charset="0"/>
              </a:rPr>
              <a:t>AXGP</a:t>
            </a:r>
            <a:br>
              <a:rPr lang="en-US" altLang="ja-JP" sz="2000">
                <a:cs typeface="Arial" charset="0"/>
              </a:rPr>
            </a:br>
            <a:r>
              <a:rPr lang="en-US" altLang="ja-JP" sz="1400"/>
              <a:t>Mobile Communications</a:t>
            </a:r>
          </a:p>
          <a:p>
            <a:pPr algn="ctr" eaLnBrk="1" hangingPunct="1">
              <a:spcBef>
                <a:spcPct val="50000"/>
              </a:spcBef>
              <a:buClrTx/>
              <a:buSzTx/>
              <a:buFontTx/>
              <a:buNone/>
            </a:pPr>
            <a:r>
              <a:rPr lang="en-US" altLang="ja-JP" sz="1000" b="1"/>
              <a:t>(For Nation-wide deployment)</a:t>
            </a:r>
          </a:p>
        </p:txBody>
      </p:sp>
      <p:sp>
        <p:nvSpPr>
          <p:cNvPr id="18442" name="AutoShape 28"/>
          <p:cNvSpPr>
            <a:spLocks noChangeArrowheads="1"/>
          </p:cNvSpPr>
          <p:nvPr/>
        </p:nvSpPr>
        <p:spPr bwMode="auto">
          <a:xfrm>
            <a:off x="4085167" y="1538288"/>
            <a:ext cx="2895600" cy="1035050"/>
          </a:xfrm>
          <a:prstGeom prst="wedgeRectCallout">
            <a:avLst>
              <a:gd name="adj1" fmla="val -16886"/>
              <a:gd name="adj2" fmla="val 140607"/>
            </a:avLst>
          </a:prstGeom>
          <a:solidFill>
            <a:schemeClr val="accent5">
              <a:lumMod val="75000"/>
            </a:schemeClr>
          </a:solidFill>
          <a:ln w="9525" algn="ctr">
            <a:solidFill>
              <a:schemeClr val="tx1"/>
            </a:solidFill>
            <a:miter lim="800000"/>
            <a:headEnd/>
            <a:tailEnd/>
          </a:ln>
        </p:spPr>
        <p:txBody>
          <a:bodyPr anchor="ctr"/>
          <a:lstStyle/>
          <a:p>
            <a:pPr>
              <a:defRPr/>
            </a:pPr>
            <a:r>
              <a:rPr lang="en-US" altLang="ja-JP" sz="1800" dirty="0">
                <a:solidFill>
                  <a:schemeClr val="bg1"/>
                </a:solidFill>
                <a:ea typeface="MS PGothic" pitchFamily="50" charset="-128"/>
              </a:rPr>
              <a:t>Fixed Wireless Access (FWA)</a:t>
            </a:r>
          </a:p>
          <a:p>
            <a:pPr>
              <a:defRPr/>
            </a:pPr>
            <a:r>
              <a:rPr lang="en-US" altLang="ja-JP" b="1" dirty="0">
                <a:solidFill>
                  <a:schemeClr val="bg1"/>
                </a:solidFill>
                <a:ea typeface="MS PGothic" pitchFamily="50" charset="-128"/>
              </a:rPr>
              <a:t>(For Regional deployment)</a:t>
            </a:r>
          </a:p>
        </p:txBody>
      </p:sp>
      <p:sp>
        <p:nvSpPr>
          <p:cNvPr id="42003" name="Text Box 17"/>
          <p:cNvSpPr txBox="1">
            <a:spLocks noChangeArrowheads="1"/>
          </p:cNvSpPr>
          <p:nvPr/>
        </p:nvSpPr>
        <p:spPr bwMode="auto">
          <a:xfrm>
            <a:off x="9277352" y="4576763"/>
            <a:ext cx="704849"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cs typeface="Arial" charset="0"/>
              </a:rPr>
              <a:t>2645</a:t>
            </a:r>
          </a:p>
          <a:p>
            <a:pPr algn="ctr">
              <a:spcBef>
                <a:spcPct val="0"/>
              </a:spcBef>
              <a:buClrTx/>
              <a:buSzTx/>
              <a:buFontTx/>
              <a:buNone/>
            </a:pPr>
            <a:r>
              <a:rPr kumimoji="0" lang="en-US" altLang="ja-JP" sz="1200">
                <a:cs typeface="Arial" charset="0"/>
              </a:rPr>
              <a:t>MHz</a:t>
            </a:r>
          </a:p>
        </p:txBody>
      </p:sp>
      <p:sp>
        <p:nvSpPr>
          <p:cNvPr id="38" name="Rectangle 27" descr="右下がり対角線 (太)"/>
          <p:cNvSpPr>
            <a:spLocks noChangeArrowheads="1"/>
          </p:cNvSpPr>
          <p:nvPr/>
        </p:nvSpPr>
        <p:spPr bwMode="auto">
          <a:xfrm>
            <a:off x="9636394" y="3350061"/>
            <a:ext cx="691511" cy="1164354"/>
          </a:xfrm>
          <a:prstGeom prst="rect">
            <a:avLst/>
          </a:prstGeom>
          <a:solidFill>
            <a:srgbClr val="B8DFFA"/>
          </a:solidFill>
          <a:ln w="9525" algn="ctr">
            <a:solidFill>
              <a:schemeClr val="tx1"/>
            </a:solidFill>
            <a:miter lim="800000"/>
            <a:headEnd/>
            <a:tailEnd/>
          </a:ln>
          <a:effectLst/>
        </p:spPr>
        <p:txBody>
          <a:bodyPr vert="vert270"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MS PGothic" pitchFamily="50"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MS PGothic" pitchFamily="50"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MS PGothic" pitchFamily="50"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MS PGothic" pitchFamily="50"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MS PGothic"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MS PGothic"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MS PGothic"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MS PGothic"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MS PGothic" pitchFamily="50" charset="-128"/>
              </a:defRPr>
            </a:lvl9pPr>
          </a:lstStyle>
          <a:p>
            <a:pPr algn="ctr" eaLnBrk="1" hangingPunct="1">
              <a:spcBef>
                <a:spcPct val="50000"/>
              </a:spcBef>
              <a:buClrTx/>
              <a:buSzTx/>
              <a:buFontTx/>
              <a:buNone/>
              <a:defRPr/>
            </a:pPr>
            <a:r>
              <a:rPr lang="en-US" altLang="ja-JP" sz="1000" b="1" dirty="0" smtClean="0"/>
              <a:t>(Reserved)</a:t>
            </a:r>
            <a:endParaRPr lang="ja-JP" altLang="en-US" sz="1000" b="1" dirty="0" smtClean="0"/>
          </a:p>
        </p:txBody>
      </p:sp>
      <p:sp>
        <p:nvSpPr>
          <p:cNvPr id="42005" name="Text Box 17"/>
          <p:cNvSpPr txBox="1">
            <a:spLocks noChangeArrowheads="1"/>
          </p:cNvSpPr>
          <p:nvPr/>
        </p:nvSpPr>
        <p:spPr bwMode="auto">
          <a:xfrm>
            <a:off x="9982201" y="4576763"/>
            <a:ext cx="698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cs typeface="Arial" charset="0"/>
              </a:rPr>
              <a:t>2655</a:t>
            </a:r>
          </a:p>
          <a:p>
            <a:pPr algn="ctr">
              <a:spcBef>
                <a:spcPct val="0"/>
              </a:spcBef>
              <a:buClrTx/>
              <a:buSzTx/>
              <a:buFontTx/>
              <a:buNone/>
            </a:pPr>
            <a:r>
              <a:rPr kumimoji="0" lang="en-US" altLang="ja-JP" sz="1200">
                <a:cs typeface="Arial" charset="0"/>
              </a:rPr>
              <a:t>MHz</a:t>
            </a:r>
          </a:p>
        </p:txBody>
      </p:sp>
      <p:sp>
        <p:nvSpPr>
          <p:cNvPr id="42006" name="Text Box 8"/>
          <p:cNvSpPr txBox="1">
            <a:spLocks noChangeArrowheads="1"/>
          </p:cNvSpPr>
          <p:nvPr/>
        </p:nvSpPr>
        <p:spPr bwMode="auto">
          <a:xfrm>
            <a:off x="1684867" y="4565651"/>
            <a:ext cx="781051"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cs typeface="Arial" charset="0"/>
              </a:rPr>
              <a:t>2545</a:t>
            </a:r>
          </a:p>
          <a:p>
            <a:pPr algn="ctr">
              <a:spcBef>
                <a:spcPct val="0"/>
              </a:spcBef>
              <a:buClrTx/>
              <a:buSzTx/>
              <a:buFontTx/>
              <a:buNone/>
            </a:pPr>
            <a:r>
              <a:rPr kumimoji="0" lang="en-US" altLang="ja-JP" sz="1200">
                <a:cs typeface="Arial" charset="0"/>
              </a:rPr>
              <a:t>MHz</a:t>
            </a:r>
          </a:p>
        </p:txBody>
      </p:sp>
      <p:sp>
        <p:nvSpPr>
          <p:cNvPr id="42007" name="Text Box 8"/>
          <p:cNvSpPr txBox="1">
            <a:spLocks noChangeArrowheads="1"/>
          </p:cNvSpPr>
          <p:nvPr/>
        </p:nvSpPr>
        <p:spPr bwMode="auto">
          <a:xfrm>
            <a:off x="5056717" y="4576763"/>
            <a:ext cx="138006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cs typeface="Arial" charset="0"/>
              </a:rPr>
              <a:t>2592  2595</a:t>
            </a:r>
          </a:p>
          <a:p>
            <a:pPr algn="ctr">
              <a:spcBef>
                <a:spcPct val="0"/>
              </a:spcBef>
              <a:buClrTx/>
              <a:buSzTx/>
              <a:buFontTx/>
              <a:buNone/>
            </a:pPr>
            <a:r>
              <a:rPr kumimoji="0" lang="en-US" altLang="ja-JP" sz="1200">
                <a:cs typeface="Arial" charset="0"/>
              </a:rPr>
              <a:t>MHz  MHz</a:t>
            </a:r>
          </a:p>
        </p:txBody>
      </p:sp>
      <p:sp>
        <p:nvSpPr>
          <p:cNvPr id="42008" name="Text Box 20"/>
          <p:cNvSpPr txBox="1">
            <a:spLocks noChangeArrowheads="1"/>
          </p:cNvSpPr>
          <p:nvPr/>
        </p:nvSpPr>
        <p:spPr bwMode="auto">
          <a:xfrm rot="-5400000">
            <a:off x="1166813" y="3795326"/>
            <a:ext cx="11398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200" b="1"/>
              <a:t>Guard Band</a:t>
            </a:r>
          </a:p>
        </p:txBody>
      </p:sp>
      <p:sp>
        <p:nvSpPr>
          <p:cNvPr id="42009" name="AutoShape 27"/>
          <p:cNvSpPr>
            <a:spLocks noChangeArrowheads="1"/>
          </p:cNvSpPr>
          <p:nvPr/>
        </p:nvSpPr>
        <p:spPr bwMode="auto">
          <a:xfrm>
            <a:off x="7162801" y="1538288"/>
            <a:ext cx="3517900" cy="1035050"/>
          </a:xfrm>
          <a:prstGeom prst="wedgeRectCallout">
            <a:avLst>
              <a:gd name="adj1" fmla="val -24250"/>
              <a:gd name="adj2" fmla="val 140954"/>
            </a:avLst>
          </a:prstGeom>
          <a:solidFill>
            <a:srgbClr val="FF0000"/>
          </a:solidFill>
          <a:ln w="9525" algn="ctr">
            <a:solidFill>
              <a:schemeClr val="tx1"/>
            </a:solidFill>
            <a:miter lim="800000"/>
            <a:headEnd/>
            <a:tailEnd/>
          </a:ln>
        </p:spPr>
        <p:txBody>
          <a:bodyPr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2400">
                <a:solidFill>
                  <a:schemeClr val="bg1"/>
                </a:solidFill>
                <a:cs typeface="Arial" charset="0"/>
              </a:rPr>
              <a:t>Mobile WiMAX</a:t>
            </a:r>
            <a:br>
              <a:rPr lang="en-US" altLang="ja-JP" sz="2400">
                <a:solidFill>
                  <a:schemeClr val="bg1"/>
                </a:solidFill>
                <a:cs typeface="Arial" charset="0"/>
              </a:rPr>
            </a:br>
            <a:r>
              <a:rPr lang="en-US" altLang="ja-JP" sz="1400">
                <a:solidFill>
                  <a:schemeClr val="bg1"/>
                </a:solidFill>
              </a:rPr>
              <a:t>Mobile Communications</a:t>
            </a:r>
          </a:p>
          <a:p>
            <a:pPr algn="ctr" eaLnBrk="1" hangingPunct="1">
              <a:spcBef>
                <a:spcPct val="50000"/>
              </a:spcBef>
              <a:buClrTx/>
              <a:buSzTx/>
              <a:buFontTx/>
              <a:buNone/>
            </a:pPr>
            <a:r>
              <a:rPr lang="en-US" altLang="ja-JP" sz="1000" b="1">
                <a:solidFill>
                  <a:schemeClr val="bg1"/>
                </a:solidFill>
              </a:rPr>
              <a:t>(For Nation-wide deployment)</a:t>
            </a:r>
          </a:p>
        </p:txBody>
      </p:sp>
      <p:sp>
        <p:nvSpPr>
          <p:cNvPr id="42010" name="テキスト ボックス 2"/>
          <p:cNvSpPr txBox="1">
            <a:spLocks noChangeArrowheads="1"/>
          </p:cNvSpPr>
          <p:nvPr/>
        </p:nvSpPr>
        <p:spPr bwMode="auto">
          <a:xfrm>
            <a:off x="6757579" y="3636964"/>
            <a:ext cx="207620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600">
                <a:cs typeface="Arial" charset="0"/>
              </a:rPr>
              <a:t>UQ Communications</a:t>
            </a:r>
          </a:p>
          <a:p>
            <a:pPr algn="ctr" eaLnBrk="1" hangingPunct="1">
              <a:spcBef>
                <a:spcPct val="50000"/>
              </a:spcBef>
              <a:buClrTx/>
              <a:buSzTx/>
              <a:buFontTx/>
              <a:buNone/>
            </a:pPr>
            <a:r>
              <a:rPr lang="en-US" altLang="ja-JP" sz="1600">
                <a:cs typeface="Arial" charset="0"/>
              </a:rPr>
              <a:t>(50MHz) </a:t>
            </a:r>
            <a:endParaRPr lang="ja-JP" altLang="en-US" sz="1600"/>
          </a:p>
        </p:txBody>
      </p:sp>
      <p:sp>
        <p:nvSpPr>
          <p:cNvPr id="42011" name="Text Box 17"/>
          <p:cNvSpPr txBox="1">
            <a:spLocks noChangeArrowheads="1"/>
          </p:cNvSpPr>
          <p:nvPr/>
        </p:nvSpPr>
        <p:spPr bwMode="auto">
          <a:xfrm>
            <a:off x="10634134" y="4560889"/>
            <a:ext cx="70061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a:spcBef>
                <a:spcPct val="0"/>
              </a:spcBef>
              <a:buClrTx/>
              <a:buSzTx/>
              <a:buFontTx/>
              <a:buNone/>
            </a:pPr>
            <a:r>
              <a:rPr kumimoji="0" lang="en-US" altLang="ja-JP" sz="1200">
                <a:cs typeface="Arial" charset="0"/>
              </a:rPr>
              <a:t>2660</a:t>
            </a:r>
          </a:p>
          <a:p>
            <a:pPr algn="ctr">
              <a:spcBef>
                <a:spcPct val="0"/>
              </a:spcBef>
              <a:buClrTx/>
              <a:buSzTx/>
              <a:buFontTx/>
              <a:buNone/>
            </a:pPr>
            <a:r>
              <a:rPr kumimoji="0" lang="en-US" altLang="ja-JP" sz="1200">
                <a:cs typeface="Arial" charset="0"/>
              </a:rPr>
              <a:t>MHz</a:t>
            </a:r>
          </a:p>
        </p:txBody>
      </p:sp>
      <p:sp>
        <p:nvSpPr>
          <p:cNvPr id="42012" name="Rectangle 27" descr="右下がり対角線 (太)"/>
          <p:cNvSpPr>
            <a:spLocks noChangeArrowheads="1"/>
          </p:cNvSpPr>
          <p:nvPr/>
        </p:nvSpPr>
        <p:spPr bwMode="auto">
          <a:xfrm>
            <a:off x="1375834" y="3351214"/>
            <a:ext cx="698500" cy="1144587"/>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b="1"/>
          </a:p>
        </p:txBody>
      </p:sp>
      <p:sp>
        <p:nvSpPr>
          <p:cNvPr id="42013" name="Rectangle 27" descr="右下がり対角線 (太)"/>
          <p:cNvSpPr>
            <a:spLocks noChangeArrowheads="1"/>
          </p:cNvSpPr>
          <p:nvPr/>
        </p:nvSpPr>
        <p:spPr bwMode="auto">
          <a:xfrm>
            <a:off x="4085167" y="3357564"/>
            <a:ext cx="520700" cy="1146175"/>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b="1"/>
          </a:p>
        </p:txBody>
      </p:sp>
      <p:sp>
        <p:nvSpPr>
          <p:cNvPr id="42014" name="Rectangle 27" descr="右下がり対角線 (太)"/>
          <p:cNvSpPr>
            <a:spLocks noChangeArrowheads="1"/>
          </p:cNvSpPr>
          <p:nvPr/>
        </p:nvSpPr>
        <p:spPr bwMode="auto">
          <a:xfrm>
            <a:off x="5592234" y="3357564"/>
            <a:ext cx="309033" cy="1146175"/>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endParaRPr lang="ja-JP" altLang="en-US" sz="1000" b="1"/>
          </a:p>
        </p:txBody>
      </p:sp>
    </p:spTree>
    <p:extLst>
      <p:ext uri="{BB962C8B-B14F-4D97-AF65-F5344CB8AC3E}">
        <p14:creationId xmlns:p14="http://schemas.microsoft.com/office/powerpoint/2010/main" val="3178542529"/>
      </p:ext>
    </p:extLst>
  </p:cSld>
  <p:clrMapOvr>
    <a:masterClrMapping/>
  </p:clrMapOvr>
  <p:transition>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BB19298B-F92C-4245-B730-F5754F53A780}" type="slidenum">
              <a:rPr kumimoji="0" lang="en-US" altLang="ja-JP" sz="1200" smtClean="0">
                <a:latin typeface="Arial Unicode MS" pitchFamily="50" charset="-128"/>
                <a:ea typeface="Arial Unicode MS" pitchFamily="50" charset="-128"/>
              </a:rPr>
              <a:pPr algn="r" eaLnBrk="1" hangingPunct="1">
                <a:spcBef>
                  <a:spcPct val="0"/>
                </a:spcBef>
                <a:buClrTx/>
                <a:buSzTx/>
                <a:buFontTx/>
                <a:buNone/>
              </a:pPr>
              <a:t>35</a:t>
            </a:fld>
            <a:endParaRPr kumimoji="0" lang="en-US" altLang="ja-JP" sz="1200" smtClean="0">
              <a:latin typeface="Arial Unicode MS" pitchFamily="50" charset="-128"/>
              <a:ea typeface="Arial Unicode MS" pitchFamily="50" charset="-128"/>
            </a:endParaRPr>
          </a:p>
        </p:txBody>
      </p:sp>
      <p:sp>
        <p:nvSpPr>
          <p:cNvPr id="44" name="Rectangle 3"/>
          <p:cNvSpPr txBox="1">
            <a:spLocks noChangeArrowheads="1"/>
          </p:cNvSpPr>
          <p:nvPr/>
        </p:nvSpPr>
        <p:spPr>
          <a:xfrm>
            <a:off x="1337310" y="1398588"/>
            <a:ext cx="10147722" cy="2159000"/>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eaLnBrk="1" hangingPunct="1">
              <a:buClr>
                <a:srgbClr val="00007D"/>
              </a:buClr>
              <a:buSzPct val="90000"/>
              <a:defRPr/>
            </a:pPr>
            <a:r>
              <a:rPr lang="en-US" altLang="ja-JP" sz="2400" b="1" kern="0" dirty="0" smtClean="0">
                <a:latin typeface="+mj-lt"/>
              </a:rPr>
              <a:t>ARIB Standard (STD)</a:t>
            </a:r>
          </a:p>
          <a:p>
            <a:pPr lvl="1" eaLnBrk="1" hangingPunct="1">
              <a:buClr>
                <a:srgbClr val="00007D"/>
              </a:buClr>
              <a:buFont typeface="Wingdings" pitchFamily="2" charset="2"/>
              <a:buChar char="p"/>
              <a:defRPr/>
            </a:pPr>
            <a:r>
              <a:rPr lang="en-US" altLang="ja-JP" sz="2000" kern="0" dirty="0" smtClean="0"/>
              <a:t>Technical requirement for radio systems</a:t>
            </a:r>
          </a:p>
          <a:p>
            <a:pPr eaLnBrk="1" hangingPunct="1">
              <a:buClr>
                <a:srgbClr val="00007D"/>
              </a:buClr>
              <a:buSzPct val="90000"/>
              <a:defRPr/>
            </a:pPr>
            <a:r>
              <a:rPr lang="en-US" altLang="ja-JP" sz="2400" b="1" kern="0" dirty="0" smtClean="0">
                <a:latin typeface="+mj-lt"/>
              </a:rPr>
              <a:t>ARIB Technical Report (TR)</a:t>
            </a:r>
          </a:p>
          <a:p>
            <a:pPr lvl="1" eaLnBrk="1" hangingPunct="1">
              <a:buClr>
                <a:srgbClr val="00007D"/>
              </a:buClr>
              <a:buFont typeface="Wingdings" pitchFamily="2" charset="2"/>
              <a:buChar char="p"/>
              <a:defRPr/>
            </a:pPr>
            <a:r>
              <a:rPr lang="en-US" altLang="ja-JP" sz="2000" kern="0" dirty="0" smtClean="0"/>
              <a:t>Operational guidelines for radio systems</a:t>
            </a:r>
          </a:p>
          <a:p>
            <a:pPr eaLnBrk="1" hangingPunct="1">
              <a:buClr>
                <a:srgbClr val="00007D"/>
              </a:buClr>
              <a:buSzPct val="90000"/>
              <a:defRPr/>
            </a:pPr>
            <a:r>
              <a:rPr lang="en-US" altLang="ja-JP" sz="2400" b="1" kern="0" dirty="0" smtClean="0">
                <a:latin typeface="+mj-lt"/>
              </a:rPr>
              <a:t>Number of STD and TR *</a:t>
            </a:r>
            <a:r>
              <a:rPr lang="en-US" altLang="ja-JP" sz="2400" b="1" kern="0" dirty="0" smtClean="0"/>
              <a:t>    </a:t>
            </a:r>
            <a:r>
              <a:rPr lang="en-US" altLang="ja-JP" sz="1800" dirty="0">
                <a:solidFill>
                  <a:srgbClr val="000000"/>
                </a:solidFill>
              </a:rPr>
              <a:t>(As of </a:t>
            </a:r>
            <a:r>
              <a:rPr lang="en-US" altLang="ja-JP" sz="1800" dirty="0" smtClean="0">
                <a:solidFill>
                  <a:srgbClr val="000000"/>
                </a:solidFill>
              </a:rPr>
              <a:t>March 17, 2015)</a:t>
            </a:r>
            <a:endParaRPr lang="en-US" altLang="ja-JP" sz="1800" dirty="0">
              <a:solidFill>
                <a:srgbClr val="000000"/>
              </a:solidFill>
            </a:endParaRPr>
          </a:p>
          <a:p>
            <a:pPr marL="0" indent="0" eaLnBrk="1" hangingPunct="1">
              <a:buFont typeface="Wingdings" pitchFamily="2" charset="2"/>
              <a:buNone/>
              <a:defRPr/>
            </a:pPr>
            <a:r>
              <a:rPr lang="en-US" altLang="ja-JP" sz="2400" b="1" kern="0" dirty="0" smtClean="0"/>
              <a:t>  </a:t>
            </a:r>
            <a:endParaRPr lang="en-US" altLang="ja-JP" sz="2400" b="1" kern="0" dirty="0">
              <a:latin typeface="+mj-lt"/>
            </a:endParaRPr>
          </a:p>
        </p:txBody>
      </p:sp>
      <p:graphicFrame>
        <p:nvGraphicFramePr>
          <p:cNvPr id="45" name="表 44"/>
          <p:cNvGraphicFramePr>
            <a:graphicFrameLocks noGrp="1"/>
          </p:cNvGraphicFramePr>
          <p:nvPr/>
        </p:nvGraphicFramePr>
        <p:xfrm>
          <a:off x="1394884" y="3679825"/>
          <a:ext cx="9321801" cy="1584336"/>
        </p:xfrm>
        <a:graphic>
          <a:graphicData uri="http://schemas.openxmlformats.org/drawingml/2006/table">
            <a:tbl>
              <a:tblPr/>
              <a:tblGrid>
                <a:gridCol w="4430183"/>
                <a:gridCol w="2444751"/>
                <a:gridCol w="2446867"/>
              </a:tblGrid>
              <a:tr h="396081">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rgbClr val="FFFFFF"/>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FFFFFF"/>
                          </a:solidFill>
                          <a:effectLst/>
                          <a:latin typeface="Arial" pitchFamily="34" charset="0"/>
                          <a:ea typeface="ＭＳ Ｐゴシック" pitchFamily="50" charset="-128"/>
                        </a:rPr>
                        <a:t>STD</a:t>
                      </a:r>
                      <a:endParaRPr kumimoji="1" lang="ja-JP" altLang="en-US" sz="2000" b="1" i="0" u="none" strike="noStrike" cap="none" normalizeH="0" baseline="0" smtClean="0">
                        <a:ln>
                          <a:noFill/>
                        </a:ln>
                        <a:solidFill>
                          <a:srgbClr val="FFFFFF"/>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rgbClr val="FFFFFF"/>
                          </a:solidFill>
                          <a:effectLst/>
                          <a:latin typeface="Arial" pitchFamily="34" charset="0"/>
                          <a:ea typeface="ＭＳ Ｐゴシック" pitchFamily="50" charset="-128"/>
                        </a:rPr>
                        <a:t>TR</a:t>
                      </a:r>
                      <a:endParaRPr kumimoji="1" lang="ja-JP" altLang="en-US" sz="2000" b="1" i="0" u="none" strike="noStrike" cap="none" normalizeH="0" baseline="0" smtClean="0">
                        <a:ln>
                          <a:noFill/>
                        </a:ln>
                        <a:solidFill>
                          <a:srgbClr val="FFFFFF"/>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6081">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rgbClr val="000000"/>
                          </a:solidFill>
                          <a:effectLst/>
                          <a:latin typeface="Arial" pitchFamily="34" charset="0"/>
                          <a:ea typeface="ＭＳ Ｐゴシック" pitchFamily="50" charset="-128"/>
                        </a:rPr>
                        <a:t>Telecommunications</a:t>
                      </a:r>
                      <a:endParaRPr kumimoji="1" lang="ja-JP" altLang="en-US" sz="2000" b="0" i="0" u="none" strike="noStrike" cap="none" normalizeH="0" baseline="0" smtClean="0">
                        <a:ln>
                          <a:noFill/>
                        </a:ln>
                        <a:solidFill>
                          <a:srgbClr val="000000"/>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pitchFamily="34" charset="0"/>
                          <a:ea typeface="ＭＳ Ｐゴシック" pitchFamily="50" charset="-128"/>
                        </a:rPr>
                        <a:t>90</a:t>
                      </a:r>
                      <a:endParaRPr kumimoji="1" lang="ja-JP" altLang="en-US" sz="2000" b="0" i="0" u="none" strike="noStrike" cap="none" normalizeH="0" baseline="0" dirty="0" smtClean="0">
                        <a:ln>
                          <a:noFill/>
                        </a:ln>
                        <a:solidFill>
                          <a:schemeClr val="tx1"/>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pitchFamily="34" charset="0"/>
                          <a:ea typeface="ＭＳ Ｐゴシック" pitchFamily="50" charset="-128"/>
                        </a:rPr>
                        <a:t>23</a:t>
                      </a:r>
                      <a:endParaRPr kumimoji="1" lang="ja-JP" altLang="en-US" sz="2000" b="0" i="0" u="none" strike="noStrike" cap="none" normalizeH="0" baseline="0" smtClean="0">
                        <a:ln>
                          <a:noFill/>
                        </a:ln>
                        <a:solidFill>
                          <a:schemeClr val="tx1"/>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96081">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rgbClr val="000000"/>
                          </a:solidFill>
                          <a:effectLst/>
                          <a:latin typeface="Arial" pitchFamily="34" charset="0"/>
                          <a:ea typeface="ＭＳ Ｐゴシック" pitchFamily="50" charset="-128"/>
                        </a:rPr>
                        <a:t>Broadcasting</a:t>
                      </a:r>
                      <a:endParaRPr kumimoji="1" lang="ja-JP" altLang="en-US" sz="2000" b="0" i="0" u="none" strike="noStrike" cap="none" normalizeH="0" baseline="0" smtClean="0">
                        <a:ln>
                          <a:noFill/>
                        </a:ln>
                        <a:solidFill>
                          <a:srgbClr val="000000"/>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pitchFamily="34" charset="0"/>
                          <a:ea typeface="ＭＳ Ｐゴシック" pitchFamily="50" charset="-128"/>
                        </a:rPr>
                        <a:t>69</a:t>
                      </a:r>
                      <a:endParaRPr kumimoji="1" lang="ja-JP" altLang="en-US" sz="2000" b="0" i="0" u="none" strike="noStrike" cap="none" normalizeH="0" baseline="0" dirty="0" smtClean="0">
                        <a:ln>
                          <a:noFill/>
                        </a:ln>
                        <a:solidFill>
                          <a:schemeClr val="tx1"/>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pitchFamily="34" charset="0"/>
                          <a:ea typeface="ＭＳ Ｐゴシック" pitchFamily="50" charset="-128"/>
                        </a:rPr>
                        <a:t>39</a:t>
                      </a:r>
                      <a:endParaRPr kumimoji="1" lang="ja-JP" altLang="en-US" sz="2000" b="0" i="0" u="none" strike="noStrike" cap="none" normalizeH="0" baseline="0" dirty="0" smtClean="0">
                        <a:ln>
                          <a:noFill/>
                        </a:ln>
                        <a:solidFill>
                          <a:schemeClr val="tx1"/>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96081">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rgbClr val="000000"/>
                          </a:solidFill>
                          <a:effectLst/>
                          <a:latin typeface="Arial" pitchFamily="34" charset="0"/>
                          <a:ea typeface="ＭＳ Ｐゴシック" pitchFamily="50" charset="-128"/>
                        </a:rPr>
                        <a:t>General</a:t>
                      </a:r>
                      <a:endParaRPr kumimoji="1" lang="ja-JP" altLang="en-US" sz="2000" b="0" i="0" u="none" strike="noStrike" cap="none" normalizeH="0" baseline="0" smtClean="0">
                        <a:ln>
                          <a:noFill/>
                        </a:ln>
                        <a:solidFill>
                          <a:srgbClr val="000000"/>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rgbClr val="000000"/>
                          </a:solidFill>
                          <a:effectLst/>
                          <a:latin typeface="Arial" pitchFamily="34" charset="0"/>
                          <a:ea typeface="ＭＳ Ｐゴシック" pitchFamily="50" charset="-128"/>
                        </a:rPr>
                        <a:t>  0</a:t>
                      </a:r>
                      <a:endParaRPr kumimoji="1" lang="ja-JP" altLang="en-US" sz="2000" b="0" i="0" u="none" strike="noStrike" cap="none" normalizeH="0" baseline="0" smtClean="0">
                        <a:ln>
                          <a:noFill/>
                        </a:ln>
                        <a:solidFill>
                          <a:srgbClr val="000000"/>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lvl1pPr algn="l" eaLnBrk="0" hangingPunct="0">
                        <a:spcBef>
                          <a:spcPct val="20000"/>
                        </a:spcBef>
                        <a:buClr>
                          <a:schemeClr val="bg2"/>
                        </a:buClr>
                        <a:buSzPct val="75000"/>
                        <a:buFont typeface="Wingdings" pitchFamily="2" charset="2"/>
                        <a:defRPr kumimoji="1" sz="2800">
                          <a:solidFill>
                            <a:schemeClr val="tx1"/>
                          </a:solidFill>
                          <a:latin typeface="Arial" pitchFamily="34" charset="0"/>
                          <a:ea typeface="ＭＳ Ｐゴシック" pitchFamily="50" charset="-128"/>
                        </a:defRPr>
                      </a:lvl1pPr>
                      <a:lvl2pPr marL="742950" indent="-285750" algn="l" eaLnBrk="0" hangingPunct="0">
                        <a:spcBef>
                          <a:spcPct val="20000"/>
                        </a:spcBef>
                        <a:buClr>
                          <a:schemeClr val="accent2"/>
                        </a:buClr>
                        <a:buSzPct val="80000"/>
                        <a:buFont typeface="Wingdings" pitchFamily="2" charset="2"/>
                        <a:defRPr kumimoji="1" sz="2400">
                          <a:solidFill>
                            <a:schemeClr val="tx1"/>
                          </a:solidFill>
                          <a:latin typeface="Arial" pitchFamily="34" charset="0"/>
                          <a:ea typeface="ＭＳ Ｐゴシック" pitchFamily="50" charset="-128"/>
                        </a:defRPr>
                      </a:lvl2pPr>
                      <a:lvl3pPr marL="1143000" indent="-228600" algn="l" eaLnBrk="0" hangingPunct="0">
                        <a:spcBef>
                          <a:spcPct val="20000"/>
                        </a:spcBef>
                        <a:buClr>
                          <a:schemeClr val="bg2"/>
                        </a:buClr>
                        <a:buSzPct val="65000"/>
                        <a:buFont typeface="Wingdings" pitchFamily="2" charset="2"/>
                        <a:defRPr kumimoji="1" sz="2000">
                          <a:solidFill>
                            <a:schemeClr val="tx1"/>
                          </a:solidFill>
                          <a:latin typeface="Arial" pitchFamily="34" charset="0"/>
                          <a:ea typeface="ＭＳ Ｐゴシック" pitchFamily="50" charset="-128"/>
                        </a:defRPr>
                      </a:lvl3pPr>
                      <a:lvl4pPr marL="1600200" indent="-228600" algn="l" eaLnBrk="0" hangingPunct="0">
                        <a:spcBef>
                          <a:spcPct val="20000"/>
                        </a:spcBef>
                        <a:buClr>
                          <a:schemeClr val="accent2"/>
                        </a:buClr>
                        <a:buSzPct val="70000"/>
                        <a:buFont typeface="Wingdings" pitchFamily="2" charset="2"/>
                        <a:defRPr kumimoji="1">
                          <a:solidFill>
                            <a:schemeClr val="tx1"/>
                          </a:solidFill>
                          <a:latin typeface="Arial" pitchFamily="34" charset="0"/>
                          <a:ea typeface="ＭＳ Ｐゴシック" pitchFamily="50" charset="-128"/>
                        </a:defRPr>
                      </a:lvl4pPr>
                      <a:lvl5pPr marL="2057400" indent="-228600" algn="l" eaLnBrk="0" hangingPunct="0">
                        <a:spcBef>
                          <a:spcPct val="20000"/>
                        </a:spcBef>
                        <a:buClr>
                          <a:schemeClr val="bg2"/>
                        </a:buClr>
                        <a:buFont typeface="Wingdings" pitchFamily="2" charset="2"/>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defRPr kumimoji="1">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smtClean="0">
                          <a:ln>
                            <a:noFill/>
                          </a:ln>
                          <a:solidFill>
                            <a:srgbClr val="000000"/>
                          </a:solidFill>
                          <a:effectLst/>
                          <a:latin typeface="Arial" pitchFamily="34" charset="0"/>
                          <a:ea typeface="ＭＳ Ｐゴシック" pitchFamily="50" charset="-128"/>
                        </a:rPr>
                        <a:t>  1</a:t>
                      </a:r>
                      <a:endParaRPr kumimoji="1" lang="ja-JP" altLang="en-US" sz="2000" b="0" i="0" u="none" strike="noStrike" cap="none" normalizeH="0" baseline="0" smtClean="0">
                        <a:ln>
                          <a:noFill/>
                        </a:ln>
                        <a:solidFill>
                          <a:srgbClr val="000000"/>
                        </a:solidFill>
                        <a:effectLst/>
                        <a:latin typeface="Arial" pitchFamily="34" charset="0"/>
                        <a:ea typeface="ＭＳ Ｐゴシック" pitchFamily="50" charset="-128"/>
                      </a:endParaRPr>
                    </a:p>
                  </a:txBody>
                  <a:tcPr marL="121920" marR="121920"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sp>
        <p:nvSpPr>
          <p:cNvPr id="43034" name="テキスト ボックス 2"/>
          <p:cNvSpPr txBox="1">
            <a:spLocks noChangeArrowheads="1"/>
          </p:cNvSpPr>
          <p:nvPr/>
        </p:nvSpPr>
        <p:spPr bwMode="auto">
          <a:xfrm>
            <a:off x="1625600" y="5264150"/>
            <a:ext cx="519006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lang="en-US" altLang="ja-JP" sz="1800">
                <a:solidFill>
                  <a:srgbClr val="000000"/>
                </a:solidFill>
              </a:rPr>
              <a:t>* Not including suppressed STD/TR</a:t>
            </a:r>
            <a:endParaRPr lang="ja-JP" altLang="en-US" sz="1800">
              <a:solidFill>
                <a:srgbClr val="000000"/>
              </a:solidFill>
            </a:endParaRPr>
          </a:p>
        </p:txBody>
      </p:sp>
      <p:sp>
        <p:nvSpPr>
          <p:cNvPr id="43035" name="Rectangle 8"/>
          <p:cNvSpPr>
            <a:spLocks noChangeArrowheads="1"/>
          </p:cNvSpPr>
          <p:nvPr/>
        </p:nvSpPr>
        <p:spPr bwMode="auto">
          <a:xfrm>
            <a:off x="2423159" y="5634038"/>
            <a:ext cx="854117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lgn="l" eaLnBrk="0" hangingPunct="0">
              <a:spcBef>
                <a:spcPct val="20000"/>
              </a:spcBef>
              <a:buClr>
                <a:schemeClr val="bg2"/>
              </a:buClr>
              <a:buSzPct val="75000"/>
              <a:buFont typeface="Wingdings" pitchFamily="2" charset="2"/>
              <a:buChar char="n"/>
              <a:tabLst>
                <a:tab pos="358775" algn="l"/>
              </a:tabLst>
              <a:defRPr kumimoji="1" sz="3200">
                <a:solidFill>
                  <a:schemeClr val="tx1"/>
                </a:solidFill>
                <a:latin typeface="Arial" charset="0"/>
                <a:ea typeface="ＭＳ Ｐゴシック" charset="-128"/>
              </a:defRPr>
            </a:lvl1pPr>
            <a:lvl2pPr marL="450850" indent="6350" algn="l" eaLnBrk="0" hangingPunct="0">
              <a:spcBef>
                <a:spcPct val="20000"/>
              </a:spcBef>
              <a:buClr>
                <a:schemeClr val="accent2"/>
              </a:buClr>
              <a:buSzPct val="80000"/>
              <a:buFont typeface="Wingdings" pitchFamily="2" charset="2"/>
              <a:buChar char="¨"/>
              <a:tabLst>
                <a:tab pos="358775" algn="l"/>
              </a:tabLst>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tabLst>
                <a:tab pos="358775" algn="l"/>
              </a:tabLst>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tabLst>
                <a:tab pos="358775" algn="l"/>
              </a:tabLst>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tabLst>
                <a:tab pos="358775" algn="l"/>
              </a:tabLst>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tabLst>
                <a:tab pos="358775" algn="l"/>
              </a:tabLs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tabLst>
                <a:tab pos="358775" algn="l"/>
              </a:tabLs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tabLst>
                <a:tab pos="358775" algn="l"/>
              </a:tabLs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tabLst>
                <a:tab pos="358775" algn="l"/>
              </a:tabLst>
              <a:defRPr kumimoji="1" sz="2000">
                <a:solidFill>
                  <a:schemeClr val="tx1"/>
                </a:solidFill>
                <a:latin typeface="Arial" charset="0"/>
                <a:ea typeface="ＭＳ Ｐゴシック" charset="-128"/>
              </a:defRPr>
            </a:lvl9pPr>
          </a:lstStyle>
          <a:p>
            <a:pPr eaLnBrk="1" hangingPunct="1">
              <a:buClr>
                <a:srgbClr val="00007D"/>
              </a:buClr>
              <a:buSzPct val="90000"/>
            </a:pPr>
            <a:r>
              <a:rPr lang="en-US" altLang="ja-JP" sz="2400" b="1">
                <a:solidFill>
                  <a:srgbClr val="000000"/>
                </a:solidFill>
              </a:rPr>
              <a:t>	Free Download</a:t>
            </a:r>
            <a:endParaRPr lang="en-US" altLang="ja-JP" sz="1800">
              <a:solidFill>
                <a:srgbClr val="000000"/>
              </a:solidFill>
            </a:endParaRPr>
          </a:p>
          <a:p>
            <a:pPr lvl="1" eaLnBrk="1" hangingPunct="1">
              <a:spcBef>
                <a:spcPct val="0"/>
              </a:spcBef>
              <a:buClrTx/>
              <a:buSzTx/>
              <a:buFontTx/>
              <a:buNone/>
            </a:pPr>
            <a:r>
              <a:rPr lang="en-US" altLang="ja-JP" sz="2000">
                <a:solidFill>
                  <a:srgbClr val="000000"/>
                </a:solidFill>
                <a:hlinkClick r:id="rId3"/>
              </a:rPr>
              <a:t>http://www.arib.or.jp/english/html/overview/index.html</a:t>
            </a:r>
            <a:endParaRPr lang="ja-JP" altLang="en-US" sz="2000">
              <a:solidFill>
                <a:srgbClr val="000000"/>
              </a:solidFill>
            </a:endParaRPr>
          </a:p>
        </p:txBody>
      </p:sp>
      <p:sp>
        <p:nvSpPr>
          <p:cNvPr id="43036" name="Rectangle 2"/>
          <p:cNvSpPr txBox="1">
            <a:spLocks noChangeArrowheads="1"/>
          </p:cNvSpPr>
          <p:nvPr/>
        </p:nvSpPr>
        <p:spPr bwMode="auto">
          <a:xfrm>
            <a:off x="946151" y="198438"/>
            <a:ext cx="102616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spcBef>
                <a:spcPct val="0"/>
              </a:spcBef>
              <a:buClrTx/>
              <a:buSzTx/>
              <a:buFontTx/>
              <a:buNone/>
            </a:pPr>
            <a:r>
              <a:rPr lang="en-US" altLang="ja-JP" b="1" dirty="0">
                <a:solidFill>
                  <a:srgbClr val="00007D"/>
                </a:solidFill>
              </a:rPr>
              <a:t>Standardization Activities(1/2)</a:t>
            </a:r>
            <a:endParaRPr lang="ja-JP" altLang="en-US" b="1" dirty="0">
              <a:solidFill>
                <a:srgbClr val="00007D"/>
              </a:solidFill>
            </a:endParaRPr>
          </a:p>
        </p:txBody>
      </p:sp>
      <p:sp>
        <p:nvSpPr>
          <p:cNvPr id="43037" name="Text Box 44"/>
          <p:cNvSpPr txBox="1">
            <a:spLocks noChangeArrowheads="1"/>
          </p:cNvSpPr>
          <p:nvPr/>
        </p:nvSpPr>
        <p:spPr bwMode="auto">
          <a:xfrm>
            <a:off x="728134" y="819150"/>
            <a:ext cx="69116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SzTx/>
              <a:buFont typeface="Wingdings" pitchFamily="2" charset="2"/>
              <a:buNone/>
            </a:pPr>
            <a:r>
              <a:rPr lang="en-US" altLang="ja-JP" b="1" u="sng"/>
              <a:t>Outcome from Standard Assembly</a:t>
            </a:r>
            <a:endParaRPr lang="ja-JP" altLang="en-US" b="1" u="sng"/>
          </a:p>
        </p:txBody>
      </p:sp>
    </p:spTree>
    <p:extLst>
      <p:ext uri="{BB962C8B-B14F-4D97-AF65-F5344CB8AC3E}">
        <p14:creationId xmlns:p14="http://schemas.microsoft.com/office/powerpoint/2010/main" val="80523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453958A8-D339-4632-BE89-FF6B0699C0EF}" type="slidenum">
              <a:rPr kumimoji="0" lang="en-US" altLang="ja-JP" sz="1200" smtClean="0">
                <a:latin typeface="Arial Unicode MS" pitchFamily="50" charset="-128"/>
                <a:ea typeface="Arial Unicode MS" pitchFamily="50" charset="-128"/>
              </a:rPr>
              <a:pPr algn="r" eaLnBrk="1" hangingPunct="1">
                <a:spcBef>
                  <a:spcPct val="0"/>
                </a:spcBef>
                <a:buClrTx/>
                <a:buSzTx/>
                <a:buFontTx/>
                <a:buNone/>
              </a:pPr>
              <a:t>36</a:t>
            </a:fld>
            <a:endParaRPr kumimoji="0" lang="en-US" altLang="ja-JP" sz="1200" smtClean="0">
              <a:latin typeface="Arial Unicode MS" pitchFamily="50" charset="-128"/>
              <a:ea typeface="Arial Unicode MS" pitchFamily="50" charset="-128"/>
            </a:endParaRPr>
          </a:p>
        </p:txBody>
      </p:sp>
      <p:sp>
        <p:nvSpPr>
          <p:cNvPr id="31746" name="Rectangle 3"/>
          <p:cNvSpPr>
            <a:spLocks noGrp="1" noChangeArrowheads="1"/>
          </p:cNvSpPr>
          <p:nvPr>
            <p:ph type="body" idx="4294967295"/>
          </p:nvPr>
        </p:nvSpPr>
        <p:spPr>
          <a:xfrm>
            <a:off x="1951038" y="1328738"/>
            <a:ext cx="10240962" cy="5205412"/>
          </a:xfrm>
        </p:spPr>
        <p:txBody>
          <a:bodyPr/>
          <a:lstStyle/>
          <a:p>
            <a:pPr marL="354013" indent="-354013">
              <a:lnSpc>
                <a:spcPct val="80000"/>
              </a:lnSpc>
              <a:buClr>
                <a:srgbClr val="00007D"/>
              </a:buClr>
              <a:buSzTx/>
              <a:buFont typeface="Wingdings" panose="05000000000000000000" pitchFamily="2" charset="2"/>
              <a:buChar char="n"/>
              <a:defRPr/>
            </a:pPr>
            <a:r>
              <a:rPr lang="en-US" altLang="ja-JP" sz="2400" b="1" dirty="0" smtClean="0"/>
              <a:t>Telecommunications</a:t>
            </a:r>
          </a:p>
          <a:p>
            <a:pPr marL="687388" lvl="1" indent="-230188" eaLnBrk="1" hangingPunct="1">
              <a:lnSpc>
                <a:spcPct val="80000"/>
              </a:lnSpc>
              <a:buClr>
                <a:srgbClr val="00007D"/>
              </a:buClr>
              <a:buSzPct val="75000"/>
              <a:buFont typeface="Wingdings" pitchFamily="2" charset="2"/>
              <a:buChar char="ü"/>
              <a:defRPr/>
            </a:pPr>
            <a:r>
              <a:rPr lang="en-US" altLang="ja-JP" sz="1600" dirty="0" smtClean="0">
                <a:sym typeface="Wingdings" pitchFamily="2" charset="2"/>
              </a:rPr>
              <a:t>ARIB STD-T114 </a:t>
            </a:r>
            <a:r>
              <a:rPr lang="ja-JP" altLang="en-US" sz="1600" dirty="0" smtClean="0">
                <a:sym typeface="Wingdings" pitchFamily="2" charset="2"/>
              </a:rPr>
              <a:t>：</a:t>
            </a:r>
            <a:r>
              <a:rPr lang="en-US" altLang="ja-JP" sz="1600" dirty="0"/>
              <a:t> </a:t>
            </a:r>
            <a:r>
              <a:rPr lang="en-US" altLang="ja-JP" sz="1600" dirty="0" smtClean="0"/>
              <a:t>Airport Digital Mobile Telecommunication System</a:t>
            </a:r>
            <a:r>
              <a:rPr lang="ja-JP" altLang="en-US" sz="1600" dirty="0" smtClean="0"/>
              <a:t>　</a:t>
            </a:r>
            <a:r>
              <a:rPr lang="en-US" altLang="ja-JP" sz="1600" dirty="0" smtClean="0">
                <a:sym typeface="Wingdings" pitchFamily="2" charset="2"/>
              </a:rPr>
              <a:t>Type 2 </a:t>
            </a:r>
            <a:br>
              <a:rPr lang="en-US" altLang="ja-JP" sz="1600" dirty="0" smtClean="0">
                <a:sym typeface="Wingdings" pitchFamily="2" charset="2"/>
              </a:rPr>
            </a:br>
            <a:r>
              <a:rPr lang="ja-JP" altLang="en-US" sz="1600" dirty="0" smtClean="0">
                <a:sym typeface="Wingdings" pitchFamily="2" charset="2"/>
              </a:rPr>
              <a:t>　　　　　　　　　　　　　　　　　　　　　　　　　</a:t>
            </a:r>
            <a:r>
              <a:rPr lang="en-US" altLang="ja-JP" sz="1600" dirty="0" smtClean="0">
                <a:sym typeface="Wingdings" pitchFamily="2" charset="2"/>
              </a:rPr>
              <a:t>                                        </a:t>
            </a:r>
            <a:r>
              <a:rPr lang="en-US" altLang="ja-JP" sz="1600" dirty="0" smtClean="0"/>
              <a:t>&lt;Ver.1.0 : Oct. 2014&gt;</a:t>
            </a:r>
          </a:p>
          <a:p>
            <a:pPr marL="354013" indent="-354013" eaLnBrk="1" hangingPunct="1">
              <a:lnSpc>
                <a:spcPct val="80000"/>
              </a:lnSpc>
              <a:buClr>
                <a:srgbClr val="00007D"/>
              </a:buClr>
              <a:buSzTx/>
              <a:buFont typeface="Wingdings" panose="05000000000000000000" pitchFamily="2" charset="2"/>
              <a:buChar char="n"/>
              <a:defRPr/>
            </a:pPr>
            <a:r>
              <a:rPr lang="en-US" altLang="ja-JP" sz="2400" b="1" dirty="0" smtClean="0"/>
              <a:t>Broadcasting</a:t>
            </a:r>
          </a:p>
          <a:p>
            <a:pPr marL="687388" lvl="1" indent="-230188">
              <a:buClr>
                <a:srgbClr val="00007D"/>
              </a:buClr>
              <a:buFont typeface="Wingdings" pitchFamily="2" charset="2"/>
              <a:buChar char="ü"/>
              <a:defRPr/>
            </a:pPr>
            <a:r>
              <a:rPr lang="en-US" altLang="ja-JP" sz="1600" dirty="0" smtClean="0">
                <a:sym typeface="Wingdings" pitchFamily="2" charset="2"/>
              </a:rPr>
              <a:t>ARIB STD-B60  : MMT-Based Media Transport Scheme in Digital </a:t>
            </a:r>
            <a:br>
              <a:rPr lang="en-US" altLang="ja-JP" sz="1600" dirty="0" smtClean="0">
                <a:sym typeface="Wingdings" pitchFamily="2" charset="2"/>
              </a:rPr>
            </a:br>
            <a:r>
              <a:rPr lang="ja-JP" altLang="en-US" sz="1600" dirty="0" smtClean="0">
                <a:sym typeface="Wingdings" pitchFamily="2" charset="2"/>
              </a:rPr>
              <a:t>　　　　　　　　　　</a:t>
            </a:r>
            <a:r>
              <a:rPr lang="en-US" altLang="ja-JP" sz="1600" dirty="0" smtClean="0">
                <a:sym typeface="Wingdings" pitchFamily="2" charset="2"/>
              </a:rPr>
              <a:t>Broadcasting Systems</a:t>
            </a:r>
            <a:r>
              <a:rPr lang="ja-JP" altLang="en-US" sz="1600" dirty="0" smtClean="0">
                <a:sym typeface="Wingdings" pitchFamily="2" charset="2"/>
              </a:rPr>
              <a:t>　</a:t>
            </a:r>
            <a:r>
              <a:rPr lang="en-US" altLang="ja-JP" sz="1600" dirty="0" smtClean="0"/>
              <a:t> &lt;Ver.1.0 : July 2014, Ver.1.2 : Mar. 2015 &gt;</a:t>
            </a:r>
          </a:p>
          <a:p>
            <a:pPr marL="687388" lvl="1" indent="-230188">
              <a:buClr>
                <a:srgbClr val="00007D"/>
              </a:buClr>
              <a:buFont typeface="Wingdings" pitchFamily="2" charset="2"/>
              <a:buChar char="ü"/>
              <a:defRPr/>
            </a:pPr>
            <a:r>
              <a:rPr lang="en-US" altLang="ja-JP" sz="1600" dirty="0" smtClean="0">
                <a:sym typeface="Wingdings" pitchFamily="2" charset="2"/>
              </a:rPr>
              <a:t>ARIB STD-B61  : Conditional Access System (Second Generation)</a:t>
            </a:r>
            <a:r>
              <a:rPr lang="ja-JP" altLang="en-US" sz="1600" dirty="0" smtClean="0">
                <a:sym typeface="Wingdings" pitchFamily="2" charset="2"/>
              </a:rPr>
              <a:t> </a:t>
            </a:r>
            <a:r>
              <a:rPr lang="en-US" altLang="ja-JP" sz="1600" dirty="0" smtClean="0">
                <a:sym typeface="Wingdings" pitchFamily="2" charset="2"/>
              </a:rPr>
              <a:t>and CAS Program</a:t>
            </a:r>
            <a:br>
              <a:rPr lang="en-US" altLang="ja-JP" sz="1600" dirty="0" smtClean="0">
                <a:sym typeface="Wingdings" pitchFamily="2" charset="2"/>
              </a:rPr>
            </a:br>
            <a:r>
              <a:rPr lang="ja-JP" altLang="en-US" sz="1600" dirty="0" smtClean="0">
                <a:sym typeface="Wingdings" pitchFamily="2" charset="2"/>
              </a:rPr>
              <a:t>　　　　　　　　　　</a:t>
            </a:r>
            <a:r>
              <a:rPr lang="en-US" altLang="ja-JP" sz="1600" dirty="0" smtClean="0">
                <a:sym typeface="Wingdings" pitchFamily="2" charset="2"/>
              </a:rPr>
              <a:t>Download System Specifications for Digital Broadcasting</a:t>
            </a:r>
            <a:br>
              <a:rPr lang="en-US" altLang="ja-JP" sz="1600" dirty="0" smtClean="0">
                <a:sym typeface="Wingdings" pitchFamily="2" charset="2"/>
              </a:rPr>
            </a:br>
            <a:r>
              <a:rPr lang="ja-JP" altLang="en-US" sz="1600" dirty="0">
                <a:sym typeface="Wingdings" pitchFamily="2" charset="2"/>
              </a:rPr>
              <a:t>　</a:t>
            </a:r>
            <a:r>
              <a:rPr lang="ja-JP" altLang="en-US" sz="1600" dirty="0" smtClean="0">
                <a:sym typeface="Wingdings" pitchFamily="2" charset="2"/>
              </a:rPr>
              <a:t>　　　　　　　　　　　　　　　　　　　　　</a:t>
            </a:r>
            <a:r>
              <a:rPr lang="en-US" altLang="ja-JP" sz="1600" dirty="0" smtClean="0">
                <a:sym typeface="Wingdings" pitchFamily="2" charset="2"/>
              </a:rPr>
              <a:t> </a:t>
            </a:r>
            <a:r>
              <a:rPr lang="ja-JP" altLang="en-US" sz="1600" dirty="0" smtClean="0">
                <a:sym typeface="Wingdings" pitchFamily="2" charset="2"/>
              </a:rPr>
              <a:t>　　　　　　</a:t>
            </a:r>
            <a:r>
              <a:rPr lang="en-US" altLang="ja-JP" sz="1600" dirty="0" smtClean="0"/>
              <a:t>&lt;Ver.1.0 : July 2014, Ver.1.1 : Mar. 2015 &gt;</a:t>
            </a:r>
          </a:p>
          <a:p>
            <a:pPr marL="687388" lvl="1" indent="-230188">
              <a:buClr>
                <a:srgbClr val="00007D"/>
              </a:buClr>
              <a:buFont typeface="Wingdings" pitchFamily="2" charset="2"/>
              <a:buChar char="ü"/>
              <a:defRPr/>
            </a:pPr>
            <a:r>
              <a:rPr lang="en-US" altLang="ja-JP" sz="1600" dirty="0" smtClean="0">
                <a:sym typeface="Wingdings" pitchFamily="2" charset="2"/>
              </a:rPr>
              <a:t>ARIB STD-B62  : Multimedia Coding Specification</a:t>
            </a:r>
            <a:r>
              <a:rPr lang="ja-JP" altLang="en-US" sz="1600" dirty="0" smtClean="0">
                <a:sym typeface="Wingdings" pitchFamily="2" charset="2"/>
              </a:rPr>
              <a:t>　</a:t>
            </a:r>
            <a:r>
              <a:rPr lang="en-US" altLang="ja-JP" sz="1600" dirty="0" smtClean="0">
                <a:sym typeface="Wingdings" pitchFamily="2" charset="2"/>
              </a:rPr>
              <a:t>for Digital Broadcasting</a:t>
            </a:r>
            <a:r>
              <a:rPr lang="ja-JP" altLang="en-US" sz="1600" dirty="0" smtClean="0">
                <a:sym typeface="Wingdings" pitchFamily="2" charset="2"/>
              </a:rPr>
              <a:t>　</a:t>
            </a:r>
            <a:r>
              <a:rPr lang="en-US" altLang="ja-JP" sz="1600" dirty="0" smtClean="0">
                <a:sym typeface="Wingdings" pitchFamily="2" charset="2"/>
              </a:rPr>
              <a:t/>
            </a:r>
            <a:br>
              <a:rPr lang="en-US" altLang="ja-JP" sz="1600" dirty="0" smtClean="0">
                <a:sym typeface="Wingdings" pitchFamily="2" charset="2"/>
              </a:rPr>
            </a:br>
            <a:r>
              <a:rPr lang="ja-JP" altLang="en-US" sz="1600" dirty="0" smtClean="0">
                <a:sym typeface="Wingdings" pitchFamily="2" charset="2"/>
              </a:rPr>
              <a:t>　　　　　　　　　　</a:t>
            </a:r>
            <a:r>
              <a:rPr lang="en-US" altLang="ja-JP" sz="1600" dirty="0" smtClean="0">
                <a:sym typeface="Wingdings" pitchFamily="2" charset="2"/>
              </a:rPr>
              <a:t>(Second Generation)</a:t>
            </a:r>
            <a:r>
              <a:rPr lang="ja-JP" altLang="en-US" sz="1600" dirty="0" smtClean="0">
                <a:sym typeface="Wingdings" pitchFamily="2" charset="2"/>
              </a:rPr>
              <a:t>　　</a:t>
            </a:r>
            <a:r>
              <a:rPr lang="ja-JP" altLang="en-US" sz="1600" dirty="0">
                <a:sym typeface="Wingdings" pitchFamily="2" charset="2"/>
              </a:rPr>
              <a:t> </a:t>
            </a:r>
            <a:r>
              <a:rPr lang="en-US" altLang="ja-JP" sz="1600" dirty="0" smtClean="0"/>
              <a:t>&lt;Ver.1.0 : July 2014, Ver.1.1 : Mar. 2015 &gt;</a:t>
            </a:r>
          </a:p>
          <a:p>
            <a:pPr marL="714375" lvl="1" indent="-257175">
              <a:buClr>
                <a:srgbClr val="00007D"/>
              </a:buClr>
              <a:buFont typeface="Wingdings" pitchFamily="2" charset="2"/>
              <a:buChar char="ü"/>
              <a:defRPr/>
            </a:pPr>
            <a:r>
              <a:rPr lang="en-US" altLang="ja-JP" sz="1600" dirty="0" smtClean="0">
                <a:sym typeface="Wingdings" pitchFamily="2" charset="2"/>
              </a:rPr>
              <a:t>ARIB STD-B63  : Receiver</a:t>
            </a:r>
            <a:r>
              <a:rPr lang="ja-JP" altLang="en-US" sz="1600" dirty="0" smtClean="0">
                <a:sym typeface="Wingdings" pitchFamily="2" charset="2"/>
              </a:rPr>
              <a:t> </a:t>
            </a:r>
            <a:r>
              <a:rPr lang="en-US" altLang="ja-JP" sz="1600" dirty="0" smtClean="0">
                <a:sym typeface="Wingdings" pitchFamily="2" charset="2"/>
              </a:rPr>
              <a:t>for Advanced Wide Band Digital Satellite Broadcasting</a:t>
            </a:r>
            <a:r>
              <a:rPr lang="en-US" altLang="ja-JP" sz="1600" dirty="0" smtClean="0"/>
              <a:t> </a:t>
            </a:r>
            <a:br>
              <a:rPr lang="en-US" altLang="ja-JP" sz="1600" dirty="0" smtClean="0"/>
            </a:br>
            <a:r>
              <a:rPr lang="ja-JP" altLang="en-US" sz="1600" dirty="0" smtClean="0"/>
              <a:t>　　　　　　　　　　　　　　　　　　　　　　　　　　　　</a:t>
            </a:r>
            <a:r>
              <a:rPr lang="en-US" altLang="ja-JP" sz="1600" dirty="0" smtClean="0"/>
              <a:t>&lt;</a:t>
            </a:r>
            <a:r>
              <a:rPr lang="en-US" altLang="ja-JP" sz="1600" dirty="0"/>
              <a:t>Ver.1.0 : Dec. </a:t>
            </a:r>
            <a:r>
              <a:rPr lang="en-US" altLang="ja-JP" sz="1600" dirty="0" smtClean="0"/>
              <a:t>2014, Ver.1.1 </a:t>
            </a:r>
            <a:r>
              <a:rPr lang="en-US" altLang="ja-JP" sz="1600" dirty="0"/>
              <a:t>: Mar. </a:t>
            </a:r>
            <a:r>
              <a:rPr lang="en-US" altLang="ja-JP" sz="1600" dirty="0" smtClean="0"/>
              <a:t>2015 </a:t>
            </a:r>
            <a:r>
              <a:rPr lang="en-US" altLang="ja-JP" sz="1600" dirty="0"/>
              <a:t>&gt;</a:t>
            </a:r>
            <a:endParaRPr lang="en-US" altLang="ja-JP" sz="1600" dirty="0" smtClean="0">
              <a:sym typeface="Wingdings" pitchFamily="2" charset="2"/>
            </a:endParaRPr>
          </a:p>
          <a:p>
            <a:pPr marL="687388" lvl="1" indent="-230188">
              <a:buClr>
                <a:srgbClr val="00007D"/>
              </a:buClr>
              <a:buFont typeface="Wingdings" pitchFamily="2" charset="2"/>
              <a:buChar char="ü"/>
              <a:defRPr/>
            </a:pPr>
            <a:r>
              <a:rPr lang="en-US" altLang="ja-JP" sz="1600" dirty="0" smtClean="0">
                <a:sym typeface="Wingdings" pitchFamily="2" charset="2"/>
              </a:rPr>
              <a:t>ARIB STD-B64  : Audio Data Format in The Interface for UHDTV Production Systems</a:t>
            </a:r>
            <a:r>
              <a:rPr lang="en-US" altLang="ja-JP" sz="1800" dirty="0" smtClean="0">
                <a:sym typeface="Wingdings" pitchFamily="2" charset="2"/>
              </a:rPr>
              <a:t/>
            </a:r>
            <a:br>
              <a:rPr lang="en-US" altLang="ja-JP" sz="1800" dirty="0" smtClean="0">
                <a:sym typeface="Wingdings" pitchFamily="2" charset="2"/>
              </a:rPr>
            </a:br>
            <a:r>
              <a:rPr lang="en-US" altLang="ja-JP" sz="1600" dirty="0" smtClean="0">
                <a:sym typeface="Wingdings" pitchFamily="2" charset="2"/>
              </a:rPr>
              <a:t>                                </a:t>
            </a:r>
            <a:r>
              <a:rPr lang="ja-JP" altLang="en-US" sz="1600" dirty="0" smtClean="0">
                <a:sym typeface="Wingdings" pitchFamily="2" charset="2"/>
              </a:rPr>
              <a:t>　　　　　　　　　　　　　　　　　　　　　　　　　　　</a:t>
            </a:r>
            <a:r>
              <a:rPr lang="en-US" altLang="ja-JP" sz="1600" dirty="0" smtClean="0">
                <a:sym typeface="Wingdings" pitchFamily="2" charset="2"/>
              </a:rPr>
              <a:t>   &lt;Ver.1.0 : Mar. 2015 &gt;</a:t>
            </a:r>
          </a:p>
          <a:p>
            <a:pPr marL="687388" lvl="1" indent="-230188" eaLnBrk="1" hangingPunct="1">
              <a:lnSpc>
                <a:spcPct val="80000"/>
              </a:lnSpc>
              <a:buClr>
                <a:srgbClr val="00007D"/>
              </a:buClr>
              <a:buSzPct val="75000"/>
              <a:buFont typeface="Wingdings" pitchFamily="2" charset="2"/>
              <a:buChar char="ü"/>
              <a:defRPr/>
            </a:pPr>
            <a:r>
              <a:rPr lang="en-US" altLang="ja-JP" sz="1600" dirty="0" smtClean="0">
                <a:sym typeface="Wingdings" pitchFamily="2" charset="2"/>
              </a:rPr>
              <a:t>ARIB STD-B65  : Portable 120GHz Band Digital Transmission System</a:t>
            </a:r>
            <a:r>
              <a:rPr lang="ja-JP" altLang="en-US" sz="1600" dirty="0">
                <a:sym typeface="Wingdings" pitchFamily="2" charset="2"/>
              </a:rPr>
              <a:t> </a:t>
            </a:r>
            <a:r>
              <a:rPr lang="en-US" altLang="ja-JP" sz="1600" dirty="0" smtClean="0">
                <a:sym typeface="Wingdings" pitchFamily="2" charset="2"/>
              </a:rPr>
              <a:t>for Ultra-High</a:t>
            </a:r>
            <a:br>
              <a:rPr lang="en-US" altLang="ja-JP" sz="1600" dirty="0" smtClean="0">
                <a:sym typeface="Wingdings" pitchFamily="2" charset="2"/>
              </a:rPr>
            </a:br>
            <a:r>
              <a:rPr lang="ja-JP" altLang="en-US" sz="1600" dirty="0" smtClean="0">
                <a:sym typeface="Wingdings" pitchFamily="2" charset="2"/>
              </a:rPr>
              <a:t>　　　　　　　　　　</a:t>
            </a:r>
            <a:r>
              <a:rPr lang="en-US" altLang="ja-JP" sz="1600" dirty="0" smtClean="0">
                <a:sym typeface="Wingdings" pitchFamily="2" charset="2"/>
              </a:rPr>
              <a:t>Definition Television Program Contribution</a:t>
            </a:r>
            <a:r>
              <a:rPr lang="ja-JP" altLang="en-US" sz="1600" dirty="0">
                <a:sym typeface="Wingdings" pitchFamily="2" charset="2"/>
              </a:rPr>
              <a:t> </a:t>
            </a:r>
            <a:r>
              <a:rPr lang="ja-JP" altLang="en-US" sz="1600" dirty="0" smtClean="0">
                <a:sym typeface="Wingdings" pitchFamily="2" charset="2"/>
              </a:rPr>
              <a:t>   </a:t>
            </a:r>
            <a:r>
              <a:rPr lang="en-US" altLang="ja-JP" sz="1600" dirty="0" smtClean="0">
                <a:sym typeface="Wingdings" pitchFamily="2" charset="2"/>
              </a:rPr>
              <a:t>&lt;Ver.1.0 : Mar. 2015 &gt;</a:t>
            </a:r>
          </a:p>
          <a:p>
            <a:pPr marL="687388" lvl="1" indent="-230188" eaLnBrk="1" hangingPunct="1">
              <a:lnSpc>
                <a:spcPct val="80000"/>
              </a:lnSpc>
              <a:buClr>
                <a:srgbClr val="00007D"/>
              </a:buClr>
              <a:buSzPct val="75000"/>
              <a:buFont typeface="Wingdings" pitchFamily="2" charset="2"/>
              <a:buChar char="ü"/>
              <a:defRPr/>
            </a:pPr>
            <a:endParaRPr lang="en-US" altLang="ja-JP" sz="1600" dirty="0" smtClean="0">
              <a:sym typeface="Wingdings" pitchFamily="2" charset="2"/>
            </a:endParaRPr>
          </a:p>
          <a:p>
            <a:pPr marL="687388" lvl="1" indent="-230188" eaLnBrk="1" hangingPunct="1">
              <a:lnSpc>
                <a:spcPct val="80000"/>
              </a:lnSpc>
              <a:buClr>
                <a:schemeClr val="bg2"/>
              </a:buClr>
              <a:buSzPct val="75000"/>
              <a:buFont typeface="Wingdings" pitchFamily="2" charset="2"/>
              <a:buChar char="ü"/>
              <a:defRPr/>
            </a:pPr>
            <a:endParaRPr lang="en-US" altLang="ja-JP" sz="1800" dirty="0" smtClean="0">
              <a:sym typeface="Wingdings" pitchFamily="2" charset="2"/>
            </a:endParaRPr>
          </a:p>
        </p:txBody>
      </p:sp>
      <p:sp>
        <p:nvSpPr>
          <p:cNvPr id="44036" name="Rectangle 5"/>
          <p:cNvSpPr>
            <a:spLocks noChangeArrowheads="1"/>
          </p:cNvSpPr>
          <p:nvPr/>
        </p:nvSpPr>
        <p:spPr bwMode="auto">
          <a:xfrm>
            <a:off x="935567" y="98426"/>
            <a:ext cx="102616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spcBef>
                <a:spcPct val="0"/>
              </a:spcBef>
              <a:buClrTx/>
              <a:buSzTx/>
              <a:buFontTx/>
              <a:buNone/>
            </a:pPr>
            <a:r>
              <a:rPr lang="en-US" altLang="ja-JP" b="1" dirty="0">
                <a:solidFill>
                  <a:srgbClr val="00007D"/>
                </a:solidFill>
              </a:rPr>
              <a:t>Standardization Activities(2/2)</a:t>
            </a:r>
            <a:endParaRPr lang="ja-JP" altLang="en-US" b="1" dirty="0">
              <a:solidFill>
                <a:srgbClr val="00007D"/>
              </a:solidFill>
            </a:endParaRPr>
          </a:p>
        </p:txBody>
      </p:sp>
      <p:sp>
        <p:nvSpPr>
          <p:cNvPr id="6" name="Rectangle 2"/>
          <p:cNvSpPr txBox="1">
            <a:spLocks noChangeArrowheads="1"/>
          </p:cNvSpPr>
          <p:nvPr/>
        </p:nvSpPr>
        <p:spPr bwMode="auto">
          <a:xfrm>
            <a:off x="395817" y="825500"/>
            <a:ext cx="1161626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MS PGothic" pitchFamily="50" charset="-128"/>
              </a:defRPr>
            </a:lvl2pPr>
            <a:lvl3pPr algn="l" rtl="0" eaLnBrk="0" fontAlgn="base" hangingPunct="0">
              <a:spcBef>
                <a:spcPct val="0"/>
              </a:spcBef>
              <a:spcAft>
                <a:spcPct val="0"/>
              </a:spcAft>
              <a:defRPr kumimoji="1" sz="4400">
                <a:solidFill>
                  <a:schemeClr val="tx1"/>
                </a:solidFill>
                <a:latin typeface="Arial" charset="0"/>
                <a:ea typeface="MS PGothic" pitchFamily="50" charset="-128"/>
              </a:defRPr>
            </a:lvl3pPr>
            <a:lvl4pPr algn="l" rtl="0" eaLnBrk="0" fontAlgn="base" hangingPunct="0">
              <a:spcBef>
                <a:spcPct val="0"/>
              </a:spcBef>
              <a:spcAft>
                <a:spcPct val="0"/>
              </a:spcAft>
              <a:defRPr kumimoji="1" sz="4400">
                <a:solidFill>
                  <a:schemeClr val="tx1"/>
                </a:solidFill>
                <a:latin typeface="Arial" charset="0"/>
                <a:ea typeface="MS PGothic" pitchFamily="50" charset="-128"/>
              </a:defRPr>
            </a:lvl4pPr>
            <a:lvl5pPr algn="l" rtl="0" eaLnBrk="0" fontAlgn="base" hangingPunct="0">
              <a:spcBef>
                <a:spcPct val="0"/>
              </a:spcBef>
              <a:spcAft>
                <a:spcPct val="0"/>
              </a:spcAft>
              <a:defRPr kumimoji="1" sz="4400">
                <a:solidFill>
                  <a:schemeClr val="tx1"/>
                </a:solidFill>
                <a:latin typeface="Arial" charset="0"/>
                <a:ea typeface="MS PGothic" pitchFamily="50" charset="-128"/>
              </a:defRPr>
            </a:lvl5pPr>
            <a:lvl6pPr marL="457200" algn="l" rtl="0" eaLnBrk="0" fontAlgn="base" hangingPunct="0">
              <a:spcBef>
                <a:spcPct val="0"/>
              </a:spcBef>
              <a:spcAft>
                <a:spcPct val="0"/>
              </a:spcAft>
              <a:defRPr kumimoji="1" sz="4400">
                <a:solidFill>
                  <a:schemeClr val="tx1"/>
                </a:solidFill>
                <a:latin typeface="Arial" charset="0"/>
                <a:ea typeface="MS PGothic" pitchFamily="50" charset="-128"/>
              </a:defRPr>
            </a:lvl6pPr>
            <a:lvl7pPr marL="914400" algn="l" rtl="0" eaLnBrk="0" fontAlgn="base" hangingPunct="0">
              <a:spcBef>
                <a:spcPct val="0"/>
              </a:spcBef>
              <a:spcAft>
                <a:spcPct val="0"/>
              </a:spcAft>
              <a:defRPr kumimoji="1" sz="4400">
                <a:solidFill>
                  <a:schemeClr val="tx1"/>
                </a:solidFill>
                <a:latin typeface="Arial" charset="0"/>
                <a:ea typeface="MS PGothic" pitchFamily="50" charset="-128"/>
              </a:defRPr>
            </a:lvl7pPr>
            <a:lvl8pPr marL="1371600" algn="l" rtl="0" eaLnBrk="0" fontAlgn="base" hangingPunct="0">
              <a:spcBef>
                <a:spcPct val="0"/>
              </a:spcBef>
              <a:spcAft>
                <a:spcPct val="0"/>
              </a:spcAft>
              <a:defRPr kumimoji="1" sz="4400">
                <a:solidFill>
                  <a:schemeClr val="tx1"/>
                </a:solidFill>
                <a:latin typeface="Arial" charset="0"/>
                <a:ea typeface="MS PGothic" pitchFamily="50" charset="-128"/>
              </a:defRPr>
            </a:lvl8pPr>
            <a:lvl9pPr marL="1828800" algn="l" rtl="0" eaLnBrk="0" fontAlgn="base" hangingPunct="0">
              <a:spcBef>
                <a:spcPct val="0"/>
              </a:spcBef>
              <a:spcAft>
                <a:spcPct val="0"/>
              </a:spcAft>
              <a:defRPr kumimoji="1" sz="4400">
                <a:solidFill>
                  <a:schemeClr val="tx1"/>
                </a:solidFill>
                <a:latin typeface="Arial" charset="0"/>
                <a:ea typeface="MS PGothic" pitchFamily="50" charset="-128"/>
              </a:defRPr>
            </a:lvl9pPr>
          </a:lstStyle>
          <a:p>
            <a:pPr>
              <a:defRPr/>
            </a:pPr>
            <a:r>
              <a:rPr lang="en-US" altLang="ja-JP" sz="2600" b="1" u="sng" kern="0" dirty="0" smtClean="0"/>
              <a:t>List of New ARIB Standards  (April 2014 – March 2015)</a:t>
            </a:r>
          </a:p>
        </p:txBody>
      </p:sp>
    </p:spTree>
    <p:extLst>
      <p:ext uri="{BB962C8B-B14F-4D97-AF65-F5344CB8AC3E}">
        <p14:creationId xmlns:p14="http://schemas.microsoft.com/office/powerpoint/2010/main" val="386256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21BC5BC6-ECBC-4901-80C8-5A636B10D90B}" type="slidenum">
              <a:rPr kumimoji="0" lang="en-US" altLang="ja-JP" sz="1200" smtClean="0">
                <a:solidFill>
                  <a:srgbClr val="000000"/>
                </a:solidFill>
                <a:latin typeface="Arial Unicode MS" pitchFamily="50" charset="-128"/>
                <a:ea typeface="Arial Unicode MS" pitchFamily="50" charset="-128"/>
              </a:rPr>
              <a:pPr algn="r" eaLnBrk="1" hangingPunct="1">
                <a:spcBef>
                  <a:spcPct val="0"/>
                </a:spcBef>
                <a:buClrTx/>
                <a:buSzTx/>
                <a:buFontTx/>
                <a:buNone/>
              </a:pPr>
              <a:t>4</a:t>
            </a:fld>
            <a:endParaRPr kumimoji="0" lang="en-US" altLang="ja-JP" sz="1200" dirty="0" smtClean="0">
              <a:solidFill>
                <a:srgbClr val="000000"/>
              </a:solidFill>
              <a:latin typeface="Arial Unicode MS" pitchFamily="50" charset="-128"/>
              <a:ea typeface="Arial Unicode MS" pitchFamily="50" charset="-128"/>
            </a:endParaRPr>
          </a:p>
        </p:txBody>
      </p:sp>
      <p:sp>
        <p:nvSpPr>
          <p:cNvPr id="3" name="Rectangle 2"/>
          <p:cNvSpPr txBox="1">
            <a:spLocks noChangeArrowheads="1"/>
          </p:cNvSpPr>
          <p:nvPr/>
        </p:nvSpPr>
        <p:spPr bwMode="auto">
          <a:xfrm>
            <a:off x="412961" y="273377"/>
            <a:ext cx="1136607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kumimoji="1" sz="4400">
                <a:solidFill>
                  <a:schemeClr val="tx1"/>
                </a:solidFill>
                <a:latin typeface="+mj-lt"/>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eaLnBrk="0" fontAlgn="base" hangingPunct="0">
              <a:spcBef>
                <a:spcPct val="0"/>
              </a:spcBef>
              <a:spcAft>
                <a:spcPct val="0"/>
              </a:spcAft>
              <a:defRPr kumimoji="1" sz="4400">
                <a:solidFill>
                  <a:schemeClr val="tx1"/>
                </a:solidFill>
                <a:latin typeface="Arial" charset="0"/>
                <a:ea typeface="MS PGothic" pitchFamily="50" charset="-128"/>
              </a:defRPr>
            </a:lvl6pPr>
            <a:lvl7pPr marL="914400" algn="l" rtl="0" eaLnBrk="0" fontAlgn="base" hangingPunct="0">
              <a:spcBef>
                <a:spcPct val="0"/>
              </a:spcBef>
              <a:spcAft>
                <a:spcPct val="0"/>
              </a:spcAft>
              <a:defRPr kumimoji="1" sz="4400">
                <a:solidFill>
                  <a:schemeClr val="tx1"/>
                </a:solidFill>
                <a:latin typeface="Arial" charset="0"/>
                <a:ea typeface="MS PGothic" pitchFamily="50" charset="-128"/>
              </a:defRPr>
            </a:lvl7pPr>
            <a:lvl8pPr marL="1371600" algn="l" rtl="0" eaLnBrk="0" fontAlgn="base" hangingPunct="0">
              <a:spcBef>
                <a:spcPct val="0"/>
              </a:spcBef>
              <a:spcAft>
                <a:spcPct val="0"/>
              </a:spcAft>
              <a:defRPr kumimoji="1" sz="4400">
                <a:solidFill>
                  <a:schemeClr val="tx1"/>
                </a:solidFill>
                <a:latin typeface="Arial" charset="0"/>
                <a:ea typeface="MS PGothic" pitchFamily="50" charset="-128"/>
              </a:defRPr>
            </a:lvl8pPr>
            <a:lvl9pPr marL="1828800" algn="l" rtl="0" eaLnBrk="0" fontAlgn="base" hangingPunct="0">
              <a:spcBef>
                <a:spcPct val="0"/>
              </a:spcBef>
              <a:spcAft>
                <a:spcPct val="0"/>
              </a:spcAft>
              <a:defRPr kumimoji="1" sz="4400">
                <a:solidFill>
                  <a:schemeClr val="tx1"/>
                </a:solidFill>
                <a:latin typeface="Arial" charset="0"/>
                <a:ea typeface="MS PGothic" pitchFamily="50" charset="-128"/>
              </a:defRPr>
            </a:lvl9pPr>
          </a:lstStyle>
          <a:p>
            <a:pPr algn="ctr" eaLnBrk="1" hangingPunct="1">
              <a:lnSpc>
                <a:spcPts val="3000"/>
              </a:lnSpc>
              <a:defRPr/>
            </a:pPr>
            <a:r>
              <a:rPr lang="en-US" altLang="ja-JP" sz="4800" b="1" kern="0" dirty="0" smtClean="0">
                <a:solidFill>
                  <a:srgbClr val="00007D"/>
                </a:solidFill>
                <a:latin typeface="Arial" panose="020B0604020202020204" pitchFamily="34" charset="0"/>
                <a:cs typeface="Arial" panose="020B0604020202020204" pitchFamily="34" charset="0"/>
              </a:rPr>
              <a:t>Challenges</a:t>
            </a:r>
            <a:endParaRPr lang="en-CA" altLang="ja-JP" sz="4800" b="1" kern="0" dirty="0" smtClean="0">
              <a:solidFill>
                <a:srgbClr val="00007D"/>
              </a:solidFill>
              <a:latin typeface="Arial" panose="020B0604020202020204" pitchFamily="34" charset="0"/>
              <a:cs typeface="Arial" panose="020B0604020202020204" pitchFamily="34" charset="0"/>
            </a:endParaRPr>
          </a:p>
        </p:txBody>
      </p:sp>
      <p:sp>
        <p:nvSpPr>
          <p:cNvPr id="4" name="テキスト ボックス 3"/>
          <p:cNvSpPr txBox="1"/>
          <p:nvPr/>
        </p:nvSpPr>
        <p:spPr>
          <a:xfrm>
            <a:off x="1546859" y="1725469"/>
            <a:ext cx="9510781" cy="3613297"/>
          </a:xfrm>
          <a:prstGeom prst="rect">
            <a:avLst/>
          </a:prstGeom>
          <a:noFill/>
        </p:spPr>
        <p:txBody>
          <a:bodyPr wrap="square">
            <a:spAutoFit/>
          </a:bodyPr>
          <a:lstStyle/>
          <a:p>
            <a:pPr marL="342900" indent="-342900" algn="l">
              <a:lnSpc>
                <a:spcPct val="110000"/>
              </a:lnSpc>
              <a:buClr>
                <a:srgbClr val="0070C0"/>
              </a:buClr>
              <a:buFont typeface="Wingdings" panose="05000000000000000000" pitchFamily="2" charset="2"/>
              <a:buChar char="n"/>
              <a:defRPr/>
            </a:pPr>
            <a:r>
              <a:rPr lang="en-US" altLang="ja-JP" sz="26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Find new Study / R&amp;D items to meet market needs</a:t>
            </a:r>
            <a:r>
              <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r>
            <a:br>
              <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invite new members</a:t>
            </a:r>
          </a:p>
          <a:p>
            <a:pPr marL="342900" indent="-342900" algn="l">
              <a:lnSpc>
                <a:spcPct val="110000"/>
              </a:lnSpc>
              <a:buClr>
                <a:srgbClr val="0070C0"/>
              </a:buClr>
              <a:buFont typeface="Wingdings" panose="05000000000000000000" pitchFamily="2" charset="2"/>
              <a:buChar char="n"/>
              <a:defRPr/>
            </a:pPr>
            <a:endPar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l">
              <a:lnSpc>
                <a:spcPct val="110000"/>
              </a:lnSpc>
              <a:buClr>
                <a:srgbClr val="0070C0"/>
              </a:buClr>
              <a:buFont typeface="Wingdings" panose="05000000000000000000" pitchFamily="2" charset="2"/>
              <a:buChar char="n"/>
              <a:defRPr/>
            </a:pPr>
            <a:r>
              <a:rPr lang="en-US" altLang="ja-JP" sz="26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Provide steady support to members</a:t>
            </a:r>
            <a:br>
              <a:rPr lang="en-US" altLang="ja-JP" sz="26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keep existing members</a:t>
            </a:r>
          </a:p>
          <a:p>
            <a:pPr marL="342900" indent="-342900" algn="l">
              <a:lnSpc>
                <a:spcPct val="110000"/>
              </a:lnSpc>
              <a:buClr>
                <a:srgbClr val="0070C0"/>
              </a:buClr>
              <a:buFont typeface="Wingdings" panose="05000000000000000000" pitchFamily="2" charset="2"/>
              <a:buChar char="n"/>
              <a:defRPr/>
            </a:pPr>
            <a:endPar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l">
              <a:lnSpc>
                <a:spcPct val="110000"/>
              </a:lnSpc>
              <a:buClr>
                <a:srgbClr val="0070C0"/>
              </a:buClr>
              <a:buFont typeface="Wingdings" panose="05000000000000000000" pitchFamily="2" charset="2"/>
              <a:buChar char="n"/>
              <a:defRPr/>
            </a:pPr>
            <a:r>
              <a:rPr lang="en-US" altLang="ja-JP" sz="2600" b="1"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Accurate and rapid consultation on radio wave use</a:t>
            </a:r>
            <a:r>
              <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r>
            <a:br>
              <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br>
            <a:r>
              <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600" kern="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keep stable revenue</a:t>
            </a:r>
          </a:p>
        </p:txBody>
      </p:sp>
    </p:spTree>
    <p:extLst>
      <p:ext uri="{BB962C8B-B14F-4D97-AF65-F5344CB8AC3E}">
        <p14:creationId xmlns:p14="http://schemas.microsoft.com/office/powerpoint/2010/main" val="1853744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円/楕円 9"/>
          <p:cNvSpPr/>
          <p:nvPr/>
        </p:nvSpPr>
        <p:spPr bwMode="auto">
          <a:xfrm>
            <a:off x="6398888" y="1219243"/>
            <a:ext cx="5581081" cy="1570504"/>
          </a:xfrm>
          <a:prstGeom prst="ellipse">
            <a:avLst/>
          </a:prstGeom>
          <a:gradFill>
            <a:gsLst>
              <a:gs pos="100000">
                <a:schemeClr val="accent5">
                  <a:lumMod val="60000"/>
                  <a:lumOff val="40000"/>
                </a:schemeClr>
              </a:gs>
              <a:gs pos="0">
                <a:schemeClr val="accent1">
                  <a:shade val="94000"/>
                  <a:satMod val="135000"/>
                </a:schemeClr>
              </a:gs>
            </a:gsLst>
          </a:gra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altLang="ja-JP" sz="2800" dirty="0">
                <a:solidFill>
                  <a:schemeClr val="tx1"/>
                </a:solidFill>
              </a:rPr>
              <a:t>Innovation by R&amp;D</a:t>
            </a:r>
          </a:p>
          <a:p>
            <a:pPr algn="ctr">
              <a:defRPr/>
            </a:pPr>
            <a:r>
              <a:rPr lang="en-US" altLang="ja-JP" sz="2800" dirty="0">
                <a:solidFill>
                  <a:schemeClr val="tx1"/>
                </a:solidFill>
              </a:rPr>
              <a:t> of industry, academia, government</a:t>
            </a:r>
            <a:endParaRPr lang="ja-JP" altLang="en-US" sz="2800" dirty="0">
              <a:solidFill>
                <a:schemeClr val="tx1"/>
              </a:solidFill>
            </a:endParaRPr>
          </a:p>
        </p:txBody>
      </p:sp>
      <p:sp>
        <p:nvSpPr>
          <p:cNvPr id="11" name="円/楕円 10"/>
          <p:cNvSpPr/>
          <p:nvPr/>
        </p:nvSpPr>
        <p:spPr bwMode="auto">
          <a:xfrm>
            <a:off x="182829" y="1219243"/>
            <a:ext cx="5568299" cy="1570504"/>
          </a:xfrm>
          <a:prstGeom prst="ellipse">
            <a:avLst/>
          </a:prstGeom>
          <a:gradFill>
            <a:gsLst>
              <a:gs pos="100000">
                <a:schemeClr val="accent5">
                  <a:lumMod val="60000"/>
                  <a:lumOff val="40000"/>
                </a:schemeClr>
              </a:gs>
              <a:gs pos="0">
                <a:schemeClr val="accent1">
                  <a:shade val="94000"/>
                  <a:satMod val="135000"/>
                </a:schemeClr>
              </a:gs>
            </a:gsLst>
          </a:gra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altLang="ja-JP" sz="2800" dirty="0">
                <a:solidFill>
                  <a:schemeClr val="tx1"/>
                </a:solidFill>
              </a:rPr>
              <a:t>International collaboration</a:t>
            </a:r>
            <a:r>
              <a:rPr lang="ja-JP" altLang="en-US" sz="2800" dirty="0">
                <a:solidFill>
                  <a:schemeClr val="tx1"/>
                </a:solidFill>
              </a:rPr>
              <a:t> </a:t>
            </a:r>
            <a:endParaRPr lang="en-US" altLang="ja-JP" sz="2800" dirty="0">
              <a:solidFill>
                <a:schemeClr val="tx1"/>
              </a:solidFill>
            </a:endParaRPr>
          </a:p>
          <a:p>
            <a:pPr algn="ctr">
              <a:defRPr/>
            </a:pPr>
            <a:r>
              <a:rPr lang="en-US" altLang="ja-JP" sz="2800" dirty="0">
                <a:solidFill>
                  <a:schemeClr val="tx1"/>
                </a:solidFill>
              </a:rPr>
              <a:t>and Standardization</a:t>
            </a:r>
            <a:endParaRPr lang="ja-JP" altLang="en-US" sz="2800" dirty="0">
              <a:solidFill>
                <a:schemeClr val="tx1"/>
              </a:solidFill>
            </a:endParaRPr>
          </a:p>
        </p:txBody>
      </p:sp>
      <p:sp>
        <p:nvSpPr>
          <p:cNvPr id="5" name="円/楕円 4"/>
          <p:cNvSpPr/>
          <p:nvPr/>
        </p:nvSpPr>
        <p:spPr bwMode="auto">
          <a:xfrm>
            <a:off x="3161276" y="3324804"/>
            <a:ext cx="5867335" cy="1541130"/>
          </a:xfrm>
          <a:prstGeom prst="ellipse">
            <a:avLst/>
          </a:prstGeom>
          <a:gradFill flip="none" rotWithShape="1">
            <a:gsLst>
              <a:gs pos="0">
                <a:schemeClr val="accent1"/>
              </a:gs>
              <a:gs pos="71000">
                <a:schemeClr val="accent5">
                  <a:lumMod val="60000"/>
                  <a:lumOff val="40000"/>
                </a:schemeClr>
              </a:gs>
              <a:gs pos="100000">
                <a:schemeClr val="bg1"/>
              </a:gs>
            </a:gsLst>
            <a:path path="circle">
              <a:fillToRect l="50000" t="50000" r="50000" b="50000"/>
            </a:path>
            <a:tileRect/>
          </a:gradFill>
          <a:ln w="9525" cap="rnd" cmpd="sng" algn="ctr">
            <a:noFill/>
            <a:prstDash val="sysDot"/>
            <a:round/>
            <a:headEnd type="none" w="med" len="med"/>
            <a:tailEnd type="none" w="med" len="med"/>
          </a:ln>
          <a:effectLst/>
        </p:spPr>
        <p:txBody>
          <a:bodyPr wrap="none" anchor="ctr"/>
          <a:lstStyle/>
          <a:p>
            <a:pPr>
              <a:spcBef>
                <a:spcPct val="0"/>
              </a:spcBef>
              <a:defRPr/>
            </a:pPr>
            <a:endParaRPr lang="ja-JP" altLang="en-US" sz="2400" b="1" dirty="0">
              <a:latin typeface="Times New Roman" pitchFamily="18" charset="0"/>
              <a:ea typeface="ＭＳ Ｐゴシック" pitchFamily="50" charset="-128"/>
            </a:endParaRPr>
          </a:p>
        </p:txBody>
      </p:sp>
      <p:sp>
        <p:nvSpPr>
          <p:cNvPr id="2" name="スライド番号プレースホルダー 1"/>
          <p:cNvSpPr>
            <a:spLocks noGrp="1"/>
          </p:cNvSpPr>
          <p:nvPr>
            <p:ph type="sldNum" sz="quarter" idx="11"/>
          </p:nvPr>
        </p:nvSpPr>
        <p:spPr/>
        <p:txBody>
          <a:bodyPr/>
          <a:lstStyle/>
          <a:p>
            <a:fld id="{C9663B07-8D71-4D6F-88CD-68FEDB672AD4}" type="slidenum">
              <a:rPr lang="en-US" smtClean="0"/>
              <a:t>5</a:t>
            </a:fld>
            <a:endParaRPr lang="en-US"/>
          </a:p>
        </p:txBody>
      </p:sp>
      <p:pic>
        <p:nvPicPr>
          <p:cNvPr id="25611" name="Picture 2" descr="D:\ＡＲＩＢ\chikata\5GMF-2\ロゴ\5gmf_800.wmf"/>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4023360" y="3110422"/>
            <a:ext cx="4327525" cy="1563688"/>
          </a:xfrm>
        </p:spPr>
      </p:pic>
      <p:sp>
        <p:nvSpPr>
          <p:cNvPr id="25612" name="タイトル 1"/>
          <p:cNvSpPr>
            <a:spLocks noGrp="1"/>
          </p:cNvSpPr>
          <p:nvPr>
            <p:ph type="title" idx="4294967295"/>
          </p:nvPr>
        </p:nvSpPr>
        <p:spPr>
          <a:xfrm>
            <a:off x="0" y="153694"/>
            <a:ext cx="12192000" cy="873725"/>
          </a:xfrm>
        </p:spPr>
        <p:txBody>
          <a:bodyPr>
            <a:noAutofit/>
          </a:bodyPr>
          <a:lstStyle/>
          <a:p>
            <a:pPr algn="ctr"/>
            <a:r>
              <a:rPr lang="en-US" altLang="ja-JP" sz="4800" b="1" dirty="0" smtClean="0">
                <a:solidFill>
                  <a:srgbClr val="00007D"/>
                </a:solidFill>
                <a:latin typeface="Arial" panose="020B0604020202020204" pitchFamily="34" charset="0"/>
                <a:ea typeface="ＭＳ Ｐゴシック" charset="-128"/>
                <a:cs typeface="Arial" panose="020B0604020202020204" pitchFamily="34" charset="0"/>
              </a:rPr>
              <a:t>Next Steps</a:t>
            </a:r>
            <a:endParaRPr lang="ja-JP" altLang="en-US" sz="4800" b="1" dirty="0" smtClean="0">
              <a:solidFill>
                <a:srgbClr val="00007D"/>
              </a:solidFill>
              <a:latin typeface="Arial" panose="020B0604020202020204" pitchFamily="34" charset="0"/>
              <a:ea typeface="ＭＳ Ｐゴシック" charset="-128"/>
              <a:cs typeface="Arial" panose="020B0604020202020204" pitchFamily="34" charset="0"/>
            </a:endParaRPr>
          </a:p>
        </p:txBody>
      </p:sp>
      <p:sp>
        <p:nvSpPr>
          <p:cNvPr id="6" name="正方形/長方形 5"/>
          <p:cNvSpPr/>
          <p:nvPr/>
        </p:nvSpPr>
        <p:spPr>
          <a:xfrm>
            <a:off x="2782979" y="3709935"/>
            <a:ext cx="6626041" cy="1520580"/>
          </a:xfrm>
          <a:prstGeom prst="rect">
            <a:avLst/>
          </a:prstGeom>
          <a:noFill/>
        </p:spPr>
        <p:txBody>
          <a:bodyPr spcFirstLastPara="1" wrap="none">
            <a:prstTxWarp prst="textArchDown">
              <a:avLst>
                <a:gd name="adj" fmla="val 402141"/>
              </a:avLst>
            </a:prstTxWarp>
            <a:spAutoFit/>
          </a:bodyPr>
          <a:lstStyle/>
          <a:p>
            <a:pPr algn="ctr">
              <a:defRPr/>
            </a:pPr>
            <a:r>
              <a:rPr lang="ja-JP" altLang="en-US" sz="2800" dirty="0">
                <a:ln w="9525" cmpd="sng">
                  <a:noFill/>
                  <a:prstDash val="solid"/>
                </a:ln>
                <a:solidFill>
                  <a:sysClr val="windowText" lastClr="000000"/>
                </a:solidFill>
                <a:effectLst>
                  <a:outerShdw blurRad="63500" dir="3600000" algn="tl" rotWithShape="0">
                    <a:srgbClr val="000000">
                      <a:alpha val="70000"/>
                    </a:srgbClr>
                  </a:outerShdw>
                </a:effectLst>
                <a:ea typeface="ＭＳ Ｐゴシック" pitchFamily="50" charset="-128"/>
              </a:rPr>
              <a:t>５ＧＭＦ </a:t>
            </a:r>
            <a:r>
              <a:rPr lang="en-US" altLang="ja-JP" sz="2800" dirty="0">
                <a:ln w="9525" cmpd="sng">
                  <a:noFill/>
                  <a:prstDash val="solid"/>
                </a:ln>
                <a:solidFill>
                  <a:sysClr val="windowText" lastClr="000000"/>
                </a:solidFill>
                <a:effectLst>
                  <a:outerShdw blurRad="63500" dir="3600000" algn="tl" rotWithShape="0">
                    <a:srgbClr val="000000">
                      <a:alpha val="70000"/>
                    </a:srgbClr>
                  </a:outerShdw>
                </a:effectLst>
                <a:ea typeface="ＭＳ Ｐゴシック" pitchFamily="50" charset="-128"/>
              </a:rPr>
              <a:t>leads the discussion</a:t>
            </a:r>
            <a:endParaRPr lang="ja-JP" altLang="en-US" sz="2800" dirty="0">
              <a:ln w="9525" cmpd="sng">
                <a:noFill/>
                <a:prstDash val="solid"/>
              </a:ln>
              <a:solidFill>
                <a:sysClr val="windowText" lastClr="000000"/>
              </a:solidFill>
              <a:effectLst>
                <a:outerShdw blurRad="63500" dir="3600000" algn="tl" rotWithShape="0">
                  <a:srgbClr val="000000">
                    <a:alpha val="70000"/>
                  </a:srgbClr>
                </a:outerShdw>
              </a:effectLst>
              <a:ea typeface="ＭＳ Ｐゴシック" pitchFamily="50" charset="-128"/>
            </a:endParaRPr>
          </a:p>
        </p:txBody>
      </p:sp>
      <p:sp>
        <p:nvSpPr>
          <p:cNvPr id="3" name="テキスト ボックス 2"/>
          <p:cNvSpPr txBox="1"/>
          <p:nvPr/>
        </p:nvSpPr>
        <p:spPr>
          <a:xfrm>
            <a:off x="3715926" y="5543937"/>
            <a:ext cx="4789196" cy="707886"/>
          </a:xfrm>
          <a:prstGeom prst="rect">
            <a:avLst/>
          </a:prstGeom>
          <a:noFill/>
        </p:spPr>
        <p:txBody>
          <a:bodyPr wrap="none" rtlCol="0">
            <a:spAutoFit/>
          </a:bodyPr>
          <a:lstStyle/>
          <a:p>
            <a:r>
              <a:rPr kumimoji="1" lang="en-US" altLang="ja-JP" sz="4000" i="1" u="sng" dirty="0" smtClean="0">
                <a:solidFill>
                  <a:srgbClr val="FF0000"/>
                </a:solidFill>
              </a:rPr>
              <a:t>Secretariat: ARIB/TTC</a:t>
            </a:r>
            <a:endParaRPr kumimoji="1" lang="ja-JP" altLang="en-US" sz="4000" i="1" u="sng" dirty="0">
              <a:solidFill>
                <a:srgbClr val="FF0000"/>
              </a:solidFill>
            </a:endParaRPr>
          </a:p>
        </p:txBody>
      </p:sp>
    </p:spTree>
    <p:extLst>
      <p:ext uri="{BB962C8B-B14F-4D97-AF65-F5344CB8AC3E}">
        <p14:creationId xmlns:p14="http://schemas.microsoft.com/office/powerpoint/2010/main" val="1299760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ー 1"/>
          <p:cNvSpPr>
            <a:spLocks noGrp="1"/>
          </p:cNvSpPr>
          <p:nvPr>
            <p:ph type="sldNum" sz="quarter" idx="11"/>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9F1035BF-E88A-45B8-881C-99B8610783DC}" type="slidenum">
              <a:rPr kumimoji="0" lang="en-US" altLang="ja-JP" sz="1200" smtClean="0">
                <a:latin typeface="Arial Unicode MS" pitchFamily="50" charset="-128"/>
                <a:ea typeface="Arial Unicode MS" pitchFamily="50" charset="-128"/>
              </a:rPr>
              <a:pPr algn="r" eaLnBrk="1" hangingPunct="1">
                <a:spcBef>
                  <a:spcPct val="0"/>
                </a:spcBef>
                <a:buClrTx/>
                <a:buSzTx/>
                <a:buFontTx/>
                <a:buNone/>
              </a:pPr>
              <a:t>6</a:t>
            </a:fld>
            <a:endParaRPr kumimoji="0" lang="en-US" altLang="ja-JP" sz="1200" dirty="0" smtClean="0">
              <a:latin typeface="Arial Unicode MS" pitchFamily="50" charset="-128"/>
              <a:ea typeface="Arial Unicode MS" pitchFamily="50" charset="-128"/>
            </a:endParaRPr>
          </a:p>
        </p:txBody>
      </p:sp>
      <p:pic>
        <p:nvPicPr>
          <p:cNvPr id="15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1001" y="1252539"/>
            <a:ext cx="6347884"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Tree>
    <p:extLst>
      <p:ext uri="{BB962C8B-B14F-4D97-AF65-F5344CB8AC3E}">
        <p14:creationId xmlns:p14="http://schemas.microsoft.com/office/powerpoint/2010/main" val="3331896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25830" y="1061822"/>
            <a:ext cx="10195560" cy="1446550"/>
          </a:xfrm>
          <a:prstGeom prst="rect">
            <a:avLst/>
          </a:prstGeom>
        </p:spPr>
        <p:txBody>
          <a:bodyPr wrap="square">
            <a:spAutoFit/>
          </a:bodyPr>
          <a:lstStyle/>
          <a:p>
            <a:pPr algn="ctr" fontAlgn="auto">
              <a:spcBef>
                <a:spcPts val="0"/>
              </a:spcBef>
              <a:spcAft>
                <a:spcPts val="0"/>
              </a:spcAft>
              <a:defRPr/>
            </a:pPr>
            <a:r>
              <a:rPr kumimoji="0" lang="en-US" altLang="ja-JP" sz="4400" b="1" kern="0" dirty="0">
                <a:solidFill>
                  <a:srgbClr val="FF0000"/>
                </a:solidFill>
                <a:latin typeface="Calibri"/>
                <a:ea typeface="ＭＳ Ｐゴシック" pitchFamily="50" charset="-128"/>
                <a:cs typeface="+mj-cs"/>
              </a:rPr>
              <a:t>The Fifth Generation Mobile Communications Promotion Forum (5GMF)</a:t>
            </a:r>
            <a:endParaRPr kumimoji="0" lang="ja-JP" altLang="en-US" sz="4400" b="1" kern="0" dirty="0">
              <a:solidFill>
                <a:srgbClr val="FF0000"/>
              </a:solidFill>
              <a:ea typeface="ＭＳ Ｐゴシック" pitchFamily="50" charset="-128"/>
            </a:endParaRPr>
          </a:p>
        </p:txBody>
      </p:sp>
      <p:sp>
        <p:nvSpPr>
          <p:cNvPr id="16387" name="テキスト ボックス 3"/>
          <p:cNvSpPr txBox="1">
            <a:spLocks noChangeArrowheads="1"/>
          </p:cNvSpPr>
          <p:nvPr/>
        </p:nvSpPr>
        <p:spPr bwMode="auto">
          <a:xfrm>
            <a:off x="4076244" y="3143252"/>
            <a:ext cx="4039512"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en-US" altLang="ja-JP" sz="2400" dirty="0"/>
              <a:t>1. Organization</a:t>
            </a:r>
          </a:p>
          <a:p>
            <a:pPr eaLnBrk="1" hangingPunct="1">
              <a:spcBef>
                <a:spcPct val="50000"/>
              </a:spcBef>
              <a:buClrTx/>
              <a:buSzTx/>
              <a:buFontTx/>
              <a:buNone/>
            </a:pPr>
            <a:r>
              <a:rPr lang="en-US" altLang="ja-JP" sz="2400" dirty="0"/>
              <a:t>2. Objectives</a:t>
            </a:r>
          </a:p>
          <a:p>
            <a:pPr eaLnBrk="1" hangingPunct="1">
              <a:spcBef>
                <a:spcPct val="50000"/>
              </a:spcBef>
              <a:buClrTx/>
              <a:buSzTx/>
              <a:buFontTx/>
              <a:buNone/>
            </a:pPr>
            <a:r>
              <a:rPr lang="en-US" altLang="ja-JP" sz="2400" dirty="0"/>
              <a:t>3. Activities</a:t>
            </a:r>
          </a:p>
          <a:p>
            <a:pPr eaLnBrk="1" hangingPunct="1">
              <a:spcBef>
                <a:spcPct val="50000"/>
              </a:spcBef>
              <a:buClrTx/>
              <a:buSzTx/>
              <a:buFontTx/>
              <a:buNone/>
            </a:pPr>
            <a:r>
              <a:rPr lang="en-US" altLang="ja-JP" sz="2400" dirty="0"/>
              <a:t>4. Worldwide Collaboration</a:t>
            </a:r>
          </a:p>
          <a:p>
            <a:pPr eaLnBrk="1" hangingPunct="1">
              <a:spcBef>
                <a:spcPct val="50000"/>
              </a:spcBef>
              <a:buClrTx/>
              <a:buSzTx/>
              <a:buFontTx/>
              <a:buNone/>
            </a:pPr>
            <a:r>
              <a:rPr lang="en-US" altLang="ja-JP" sz="2400" dirty="0"/>
              <a:t>5. Target</a:t>
            </a:r>
            <a:endParaRPr lang="ja-JP" altLang="en-US" sz="2400" dirty="0"/>
          </a:p>
        </p:txBody>
      </p:sp>
      <p:sp>
        <p:nvSpPr>
          <p:cNvPr id="16388" name="テキスト ボックス 1"/>
          <p:cNvSpPr txBox="1">
            <a:spLocks noChangeArrowheads="1"/>
          </p:cNvSpPr>
          <p:nvPr/>
        </p:nvSpPr>
        <p:spPr bwMode="auto">
          <a:xfrm>
            <a:off x="755651" y="53976"/>
            <a:ext cx="32624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en-US" altLang="ja-JP" sz="3600" b="1" dirty="0">
                <a:solidFill>
                  <a:srgbClr val="FFC000"/>
                </a:solidFill>
              </a:rPr>
              <a:t>&lt;Attachment&gt;</a:t>
            </a:r>
            <a:endParaRPr lang="ja-JP" altLang="en-US" sz="3600" b="1" dirty="0">
              <a:solidFill>
                <a:srgbClr val="FFC000"/>
              </a:solidFill>
            </a:endParaRPr>
          </a:p>
        </p:txBody>
      </p:sp>
      <p:sp>
        <p:nvSpPr>
          <p:cNvPr id="2" name="スライド番号プレースホルダー 1"/>
          <p:cNvSpPr>
            <a:spLocks noGrp="1"/>
          </p:cNvSpPr>
          <p:nvPr>
            <p:ph type="sldNum" sz="quarter" idx="11"/>
          </p:nvPr>
        </p:nvSpPr>
        <p:spPr/>
        <p:txBody>
          <a:bodyPr/>
          <a:lstStyle/>
          <a:p>
            <a:fld id="{C9663B07-8D71-4D6F-88CD-68FEDB672AD4}" type="slidenum">
              <a:rPr lang="en-US" smtClean="0"/>
              <a:t>7</a:t>
            </a:fld>
            <a:endParaRPr lang="en-US"/>
          </a:p>
        </p:txBody>
      </p:sp>
    </p:spTree>
    <p:extLst>
      <p:ext uri="{BB962C8B-B14F-4D97-AF65-F5344CB8AC3E}">
        <p14:creationId xmlns:p14="http://schemas.microsoft.com/office/powerpoint/2010/main" val="3206469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C9663B07-8D71-4D6F-88CD-68FEDB672AD4}" type="slidenum">
              <a:rPr lang="en-US" smtClean="0"/>
              <a:t>8</a:t>
            </a:fld>
            <a:endParaRPr lang="en-US"/>
          </a:p>
        </p:txBody>
      </p:sp>
      <p:sp>
        <p:nvSpPr>
          <p:cNvPr id="17410" name="タイトル 1"/>
          <p:cNvSpPr>
            <a:spLocks noGrp="1"/>
          </p:cNvSpPr>
          <p:nvPr>
            <p:ph type="title" idx="4294967295"/>
          </p:nvPr>
        </p:nvSpPr>
        <p:spPr>
          <a:xfrm>
            <a:off x="0" y="161435"/>
            <a:ext cx="12192000" cy="750888"/>
          </a:xfrm>
        </p:spPr>
        <p:txBody>
          <a:bodyPr/>
          <a:lstStyle/>
          <a:p>
            <a:pPr algn="ctr"/>
            <a:r>
              <a:rPr lang="en-US" altLang="ja-JP" b="1" dirty="0" smtClean="0">
                <a:solidFill>
                  <a:srgbClr val="0000FF"/>
                </a:solidFill>
                <a:latin typeface="Arial" panose="020B0604020202020204" pitchFamily="34" charset="0"/>
                <a:ea typeface="ＭＳ Ｐゴシック" charset="-128"/>
                <a:cs typeface="Arial" panose="020B0604020202020204" pitchFamily="34" charset="0"/>
              </a:rPr>
              <a:t>1. Organization</a:t>
            </a:r>
            <a:endParaRPr lang="ja-JP" altLang="en-US" b="1" dirty="0" smtClean="0">
              <a:solidFill>
                <a:srgbClr val="0000FF"/>
              </a:solidFill>
              <a:latin typeface="Arial" panose="020B0604020202020204" pitchFamily="34" charset="0"/>
              <a:ea typeface="ＭＳ Ｐゴシック" charset="-128"/>
              <a:cs typeface="Arial" panose="020B0604020202020204" pitchFamily="34" charset="0"/>
            </a:endParaRPr>
          </a:p>
        </p:txBody>
      </p:sp>
      <p:sp>
        <p:nvSpPr>
          <p:cNvPr id="3" name="コンテンツ プレースホルダー 2"/>
          <p:cNvSpPr>
            <a:spLocks noGrp="1"/>
          </p:cNvSpPr>
          <p:nvPr>
            <p:ph idx="4294967295"/>
          </p:nvPr>
        </p:nvSpPr>
        <p:spPr>
          <a:xfrm>
            <a:off x="1939925" y="1102823"/>
            <a:ext cx="10252075" cy="5530850"/>
          </a:xfrm>
        </p:spPr>
        <p:txBody>
          <a:bodyPr/>
          <a:lstStyle/>
          <a:p>
            <a:pPr marL="0" indent="0">
              <a:buFont typeface="Wingdings" pitchFamily="2" charset="2"/>
              <a:buNone/>
              <a:defRPr/>
            </a:pPr>
            <a:r>
              <a:rPr lang="en-US" altLang="ja-JP" sz="2400" dirty="0" smtClean="0">
                <a:latin typeface="+mn-ea"/>
                <a:ea typeface="+mn-ea"/>
              </a:rPr>
              <a:t>Establishment </a:t>
            </a:r>
            <a:r>
              <a:rPr lang="en-US" altLang="ja-JP" sz="2400" dirty="0">
                <a:latin typeface="+mn-ea"/>
                <a:ea typeface="+mn-ea"/>
              </a:rPr>
              <a:t>: 30 September 2014</a:t>
            </a:r>
          </a:p>
          <a:p>
            <a:pPr marL="0" indent="0">
              <a:buFont typeface="Wingdings" pitchFamily="2" charset="2"/>
              <a:buNone/>
              <a:defRPr/>
            </a:pPr>
            <a:r>
              <a:rPr lang="en-US" altLang="ja-JP" sz="2400" dirty="0" smtClean="0">
                <a:latin typeface="+mn-ea"/>
                <a:ea typeface="+mn-ea"/>
              </a:rPr>
              <a:t>Chairman </a:t>
            </a:r>
            <a:r>
              <a:rPr lang="en-US" altLang="ja-JP" sz="2400" dirty="0">
                <a:latin typeface="+mn-ea"/>
                <a:ea typeface="+mn-ea"/>
              </a:rPr>
              <a:t>: </a:t>
            </a:r>
            <a:r>
              <a:rPr lang="en-US" altLang="ja-JP" sz="2400" dirty="0" smtClean="0">
                <a:latin typeface="+mn-ea"/>
                <a:ea typeface="+mn-ea"/>
              </a:rPr>
              <a:t>	YOSHIDA, Susumu (Professor emeritus of Kyoto </a:t>
            </a:r>
            <a:r>
              <a:rPr lang="en-US" altLang="ja-JP" sz="2400" dirty="0">
                <a:latin typeface="+mn-ea"/>
                <a:ea typeface="+mn-ea"/>
              </a:rPr>
              <a:t>University</a:t>
            </a:r>
            <a:r>
              <a:rPr lang="en-US" altLang="ja-JP" sz="2400" dirty="0" smtClean="0">
                <a:latin typeface="+mn-ea"/>
                <a:ea typeface="+mn-ea"/>
              </a:rPr>
              <a:t>)</a:t>
            </a:r>
          </a:p>
          <a:p>
            <a:pPr marL="0" indent="0">
              <a:buFont typeface="Wingdings" pitchFamily="2" charset="2"/>
              <a:buNone/>
              <a:defRPr/>
            </a:pPr>
            <a:r>
              <a:rPr lang="en-US" altLang="ja-JP" sz="2400" dirty="0">
                <a:latin typeface="+mn-ea"/>
                <a:ea typeface="+mn-ea"/>
              </a:rPr>
              <a:t>Vice-Chair</a:t>
            </a:r>
            <a:r>
              <a:rPr lang="ja-JP" altLang="en-US" sz="2400" dirty="0" smtClean="0">
                <a:latin typeface="+mn-ea"/>
                <a:ea typeface="+mn-ea"/>
              </a:rPr>
              <a:t>：</a:t>
            </a:r>
            <a:r>
              <a:rPr lang="en-US" altLang="ja-JP" sz="2400" dirty="0" smtClean="0">
                <a:latin typeface="+mn-ea"/>
                <a:ea typeface="+mn-ea"/>
              </a:rPr>
              <a:t>	SAKAUCHI</a:t>
            </a:r>
            <a:r>
              <a:rPr lang="en-US" altLang="ja-JP" sz="2400" dirty="0">
                <a:latin typeface="+mn-ea"/>
                <a:ea typeface="+mn-ea"/>
              </a:rPr>
              <a:t>, Masao (</a:t>
            </a:r>
            <a:r>
              <a:rPr lang="en-US" altLang="ja-JP" sz="2400" dirty="0" smtClean="0">
                <a:latin typeface="+mn-ea"/>
                <a:ea typeface="+mn-ea"/>
              </a:rPr>
              <a:t>NICT</a:t>
            </a:r>
            <a:r>
              <a:rPr lang="en-US" altLang="ja-JP" sz="2400" dirty="0">
                <a:latin typeface="+mn-ea"/>
                <a:ea typeface="+mn-ea"/>
              </a:rPr>
              <a:t>),</a:t>
            </a:r>
          </a:p>
          <a:p>
            <a:pPr marL="0" indent="0">
              <a:buFont typeface="Wingdings" pitchFamily="2" charset="2"/>
              <a:buNone/>
              <a:defRPr/>
            </a:pPr>
            <a:r>
              <a:rPr lang="en-US" altLang="ja-JP" sz="2400" dirty="0">
                <a:latin typeface="+mn-ea"/>
                <a:ea typeface="+mn-ea"/>
              </a:rPr>
              <a:t>Vice-Chair</a:t>
            </a:r>
            <a:r>
              <a:rPr lang="ja-JP" altLang="en-US" sz="2400" dirty="0" smtClean="0">
                <a:latin typeface="+mn-ea"/>
                <a:ea typeface="+mn-ea"/>
              </a:rPr>
              <a:t>：</a:t>
            </a:r>
            <a:r>
              <a:rPr lang="en-US" altLang="ja-JP" sz="2400" dirty="0" smtClean="0">
                <a:latin typeface="+mn-ea"/>
                <a:ea typeface="+mn-ea"/>
              </a:rPr>
              <a:t>	SHINOHARA</a:t>
            </a:r>
            <a:r>
              <a:rPr lang="en-US" altLang="ja-JP" sz="2400" dirty="0">
                <a:latin typeface="+mn-ea"/>
                <a:ea typeface="+mn-ea"/>
              </a:rPr>
              <a:t>, Hiromichi (NTT)</a:t>
            </a:r>
          </a:p>
          <a:p>
            <a:pPr marL="0" indent="0">
              <a:buFont typeface="Wingdings" pitchFamily="2" charset="2"/>
              <a:buNone/>
              <a:defRPr/>
            </a:pPr>
            <a:r>
              <a:rPr lang="en-US" altLang="ja-JP" sz="2400" dirty="0" smtClean="0">
                <a:latin typeface="+mn-ea"/>
                <a:ea typeface="+mn-ea"/>
              </a:rPr>
              <a:t>Members : 	</a:t>
            </a:r>
            <a:r>
              <a:rPr lang="ja-JP" altLang="en-US" sz="2400" dirty="0" smtClean="0">
                <a:latin typeface="+mn-ea"/>
                <a:ea typeface="+mn-ea"/>
              </a:rPr>
              <a:t>７５</a:t>
            </a:r>
            <a:r>
              <a:rPr lang="en-US" altLang="ja-JP" sz="2400" dirty="0" smtClean="0">
                <a:latin typeface="+mn-ea"/>
                <a:ea typeface="+mn-ea"/>
              </a:rPr>
              <a:t> (as of  8 May </a:t>
            </a:r>
            <a:r>
              <a:rPr lang="en-US" altLang="ja-JP" sz="2400" dirty="0">
                <a:latin typeface="+mn-ea"/>
                <a:ea typeface="+mn-ea"/>
              </a:rPr>
              <a:t>2015</a:t>
            </a:r>
            <a:r>
              <a:rPr lang="en-US" altLang="ja-JP" sz="2400" dirty="0" smtClean="0">
                <a:latin typeface="+mn-ea"/>
                <a:ea typeface="+mn-ea"/>
              </a:rPr>
              <a:t>)</a:t>
            </a:r>
          </a:p>
          <a:p>
            <a:pPr marL="0" indent="0">
              <a:buFont typeface="Wingdings" pitchFamily="2" charset="2"/>
              <a:buNone/>
              <a:defRPr/>
            </a:pPr>
            <a:r>
              <a:rPr lang="en-US" altLang="ja-JP" sz="2400" dirty="0">
                <a:latin typeface="+mn-ea"/>
                <a:ea typeface="+mn-ea"/>
              </a:rPr>
              <a:t> </a:t>
            </a:r>
            <a:r>
              <a:rPr lang="en-US" altLang="ja-JP" sz="2400" dirty="0" smtClean="0">
                <a:latin typeface="+mn-ea"/>
                <a:ea typeface="+mn-ea"/>
              </a:rPr>
              <a:t>                 	Corporate body: 5</a:t>
            </a:r>
            <a:r>
              <a:rPr lang="ja-JP" altLang="en-US" sz="2400" dirty="0" smtClean="0">
                <a:latin typeface="+mn-ea"/>
                <a:ea typeface="+mn-ea"/>
              </a:rPr>
              <a:t>７</a:t>
            </a:r>
            <a:r>
              <a:rPr lang="en-US" altLang="ja-JP" sz="2400" dirty="0" smtClean="0">
                <a:latin typeface="+mn-ea"/>
                <a:ea typeface="+mn-ea"/>
              </a:rPr>
              <a:t>, Academia individuals: 1</a:t>
            </a:r>
            <a:r>
              <a:rPr lang="ja-JP" altLang="en-US" sz="2400" dirty="0" smtClean="0">
                <a:latin typeface="+mn-ea"/>
                <a:ea typeface="+mn-ea"/>
              </a:rPr>
              <a:t>５</a:t>
            </a:r>
            <a:endParaRPr lang="en-US" altLang="ja-JP" sz="2400" dirty="0" smtClean="0">
              <a:latin typeface="+mn-ea"/>
              <a:ea typeface="+mn-ea"/>
            </a:endParaRPr>
          </a:p>
          <a:p>
            <a:pPr marL="0" indent="0">
              <a:buFont typeface="Wingdings" pitchFamily="2" charset="2"/>
              <a:buNone/>
              <a:defRPr/>
            </a:pPr>
            <a:r>
              <a:rPr lang="en-US" altLang="ja-JP" sz="2400" dirty="0">
                <a:latin typeface="+mn-ea"/>
                <a:ea typeface="+mn-ea"/>
              </a:rPr>
              <a:t> </a:t>
            </a:r>
            <a:r>
              <a:rPr lang="en-US" altLang="ja-JP" sz="2400" dirty="0" smtClean="0">
                <a:latin typeface="+mn-ea"/>
                <a:ea typeface="+mn-ea"/>
              </a:rPr>
              <a:t>                 	Special member: 3 (MIC, ARIB, TTC)</a:t>
            </a:r>
            <a:endParaRPr lang="en-US" altLang="ja-JP" sz="2400" dirty="0">
              <a:latin typeface="+mn-ea"/>
              <a:ea typeface="+mn-ea"/>
            </a:endParaRPr>
          </a:p>
          <a:p>
            <a:pPr marL="0" indent="0">
              <a:buFont typeface="Wingdings" pitchFamily="2" charset="2"/>
              <a:buNone/>
              <a:defRPr/>
            </a:pPr>
            <a:r>
              <a:rPr lang="en-US" altLang="ja-JP" sz="2400" dirty="0" smtClean="0">
                <a:latin typeface="+mn-ea"/>
                <a:ea typeface="+mn-ea"/>
              </a:rPr>
              <a:t>Secretary </a:t>
            </a:r>
            <a:r>
              <a:rPr lang="en-US" altLang="ja-JP" sz="2400" dirty="0">
                <a:latin typeface="+mn-ea"/>
                <a:ea typeface="+mn-ea"/>
              </a:rPr>
              <a:t>: </a:t>
            </a:r>
            <a:r>
              <a:rPr lang="en-US" altLang="ja-JP" sz="2400" dirty="0" smtClean="0">
                <a:latin typeface="+mn-ea"/>
                <a:ea typeface="+mn-ea"/>
              </a:rPr>
              <a:t>	Association </a:t>
            </a:r>
            <a:r>
              <a:rPr lang="en-US" altLang="ja-JP" sz="2400" dirty="0">
                <a:latin typeface="+mn-ea"/>
                <a:ea typeface="+mn-ea"/>
              </a:rPr>
              <a:t>of Radio Industries and Businesses(ARIB) </a:t>
            </a:r>
          </a:p>
          <a:p>
            <a:pPr marL="0" indent="0">
              <a:buFont typeface="Wingdings" pitchFamily="2" charset="2"/>
              <a:buNone/>
              <a:defRPr/>
            </a:pPr>
            <a:r>
              <a:rPr lang="en-US" altLang="ja-JP" sz="2400" dirty="0">
                <a:latin typeface="+mn-ea"/>
                <a:ea typeface="+mn-ea"/>
              </a:rPr>
              <a:t>	</a:t>
            </a:r>
            <a:r>
              <a:rPr lang="ja-JP" altLang="en-US" sz="2400" dirty="0">
                <a:latin typeface="+mn-ea"/>
                <a:ea typeface="+mn-ea"/>
              </a:rPr>
              <a:t> </a:t>
            </a:r>
            <a:r>
              <a:rPr lang="ja-JP" altLang="en-US" sz="2400" dirty="0" smtClean="0">
                <a:latin typeface="+mn-ea"/>
                <a:ea typeface="+mn-ea"/>
              </a:rPr>
              <a:t>  </a:t>
            </a:r>
            <a:r>
              <a:rPr lang="en-US" altLang="ja-JP" sz="2400" dirty="0" smtClean="0">
                <a:latin typeface="+mn-ea"/>
                <a:ea typeface="+mn-ea"/>
              </a:rPr>
              <a:t>     	Telecommunications </a:t>
            </a:r>
            <a:r>
              <a:rPr lang="en-US" altLang="ja-JP" sz="2400" dirty="0">
                <a:latin typeface="+mn-ea"/>
                <a:ea typeface="+mn-ea"/>
              </a:rPr>
              <a:t>Technology Committee(TTC)</a:t>
            </a:r>
          </a:p>
          <a:p>
            <a:pPr marL="0" indent="0">
              <a:buFont typeface="Wingdings" pitchFamily="2" charset="2"/>
              <a:buNone/>
              <a:defRPr/>
            </a:pPr>
            <a:r>
              <a:rPr lang="en-US" altLang="ja-JP" sz="2400" dirty="0" smtClean="0">
                <a:latin typeface="+mn-ea"/>
                <a:ea typeface="+mn-ea"/>
              </a:rPr>
              <a:t>Web </a:t>
            </a:r>
            <a:r>
              <a:rPr lang="en-US" altLang="ja-JP" sz="2400" dirty="0">
                <a:latin typeface="+mn-ea"/>
                <a:ea typeface="+mn-ea"/>
              </a:rPr>
              <a:t>site : </a:t>
            </a:r>
            <a:r>
              <a:rPr lang="en-US" altLang="ja-JP" sz="2400" dirty="0" smtClean="0">
                <a:latin typeface="+mn-ea"/>
                <a:ea typeface="+mn-ea"/>
              </a:rPr>
              <a:t>	</a:t>
            </a:r>
            <a:r>
              <a:rPr lang="en-US" altLang="ja-JP" sz="2400" i="1" u="sng" dirty="0" smtClean="0">
                <a:solidFill>
                  <a:srgbClr val="0000FF"/>
                </a:solidFill>
                <a:latin typeface="+mn-ea"/>
                <a:ea typeface="+mn-ea"/>
              </a:rPr>
              <a:t>http</a:t>
            </a:r>
            <a:r>
              <a:rPr lang="en-US" altLang="ja-JP" sz="2400" i="1" u="sng" dirty="0">
                <a:solidFill>
                  <a:srgbClr val="0000FF"/>
                </a:solidFill>
                <a:latin typeface="+mn-ea"/>
                <a:ea typeface="+mn-ea"/>
              </a:rPr>
              <a:t>://5gmf.jp</a:t>
            </a:r>
            <a:r>
              <a:rPr lang="en-US" altLang="ja-JP" sz="2400" i="1" u="sng" dirty="0" smtClean="0">
                <a:solidFill>
                  <a:srgbClr val="0000FF"/>
                </a:solidFill>
                <a:latin typeface="+mn-ea"/>
                <a:ea typeface="+mn-ea"/>
              </a:rPr>
              <a:t>/</a:t>
            </a:r>
          </a:p>
        </p:txBody>
      </p:sp>
    </p:spTree>
    <p:extLst>
      <p:ext uri="{BB962C8B-B14F-4D97-AF65-F5344CB8AC3E}">
        <p14:creationId xmlns:p14="http://schemas.microsoft.com/office/powerpoint/2010/main" val="2141671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C9663B07-8D71-4D6F-88CD-68FEDB672AD4}" type="slidenum">
              <a:rPr lang="en-US" smtClean="0"/>
              <a:t>9</a:t>
            </a:fld>
            <a:endParaRPr lang="en-US"/>
          </a:p>
        </p:txBody>
      </p:sp>
      <p:sp>
        <p:nvSpPr>
          <p:cNvPr id="2" name="タイトル 1"/>
          <p:cNvSpPr>
            <a:spLocks noGrp="1"/>
          </p:cNvSpPr>
          <p:nvPr>
            <p:ph type="title" idx="4294967295"/>
          </p:nvPr>
        </p:nvSpPr>
        <p:spPr>
          <a:xfrm>
            <a:off x="0" y="158260"/>
            <a:ext cx="12192000" cy="720725"/>
          </a:xfrm>
        </p:spPr>
        <p:txBody>
          <a:bodyPr>
            <a:normAutofit/>
          </a:bodyPr>
          <a:lstStyle/>
          <a:p>
            <a:pPr algn="ctr">
              <a:defRPr/>
            </a:pPr>
            <a:r>
              <a:rPr lang="en-US" altLang="ja-JP" sz="4000" b="1" dirty="0" smtClean="0">
                <a:solidFill>
                  <a:srgbClr val="0000FF"/>
                </a:solidFill>
                <a:latin typeface="Arial" panose="020B0604020202020204" pitchFamily="34" charset="0"/>
                <a:ea typeface="+mn-ea"/>
                <a:cs typeface="Arial" panose="020B0604020202020204" pitchFamily="34" charset="0"/>
              </a:rPr>
              <a:t>Organizational Structure of the 5GMF</a:t>
            </a:r>
            <a:endParaRPr lang="ja-JP" altLang="en-US" sz="4000" b="1" dirty="0">
              <a:solidFill>
                <a:srgbClr val="0000FF"/>
              </a:solidFill>
              <a:latin typeface="Arial" panose="020B0604020202020204" pitchFamily="34" charset="0"/>
              <a:ea typeface="+mn-ea"/>
              <a:cs typeface="Arial" panose="020B0604020202020204" pitchFamily="34" charset="0"/>
            </a:endParaRPr>
          </a:p>
        </p:txBody>
      </p:sp>
      <p:sp>
        <p:nvSpPr>
          <p:cNvPr id="5" name="テキスト ボックス 4"/>
          <p:cNvSpPr txBox="1"/>
          <p:nvPr/>
        </p:nvSpPr>
        <p:spPr>
          <a:xfrm>
            <a:off x="4768851" y="1141413"/>
            <a:ext cx="2506133" cy="525462"/>
          </a:xfrm>
          <a:prstGeom prst="rect">
            <a:avLst/>
          </a:prstGeom>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dirty="0">
                <a:solidFill>
                  <a:srgbClr val="000000"/>
                </a:solidFill>
              </a:rPr>
              <a:t>General Assembly</a:t>
            </a:r>
            <a:endParaRPr lang="ja-JP" altLang="en-US" sz="1600" dirty="0">
              <a:solidFill>
                <a:srgbClr val="000000"/>
              </a:solidFill>
            </a:endParaRPr>
          </a:p>
        </p:txBody>
      </p:sp>
      <p:sp>
        <p:nvSpPr>
          <p:cNvPr id="6" name="テキスト ボックス 5"/>
          <p:cNvSpPr txBox="1"/>
          <p:nvPr/>
        </p:nvSpPr>
        <p:spPr>
          <a:xfrm>
            <a:off x="6862234" y="2000251"/>
            <a:ext cx="2207684" cy="422275"/>
          </a:xfrm>
          <a:prstGeom prst="rect">
            <a:avLst/>
          </a:prstGeom>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dirty="0">
                <a:solidFill>
                  <a:srgbClr val="000000"/>
                </a:solidFill>
              </a:rPr>
              <a:t>Advisory Board</a:t>
            </a:r>
            <a:endParaRPr lang="ja-JP" altLang="en-US" sz="1600" dirty="0">
              <a:solidFill>
                <a:srgbClr val="000000"/>
              </a:solidFill>
            </a:endParaRPr>
          </a:p>
        </p:txBody>
      </p:sp>
      <p:sp>
        <p:nvSpPr>
          <p:cNvPr id="19" name="テキスト ボックス 18"/>
          <p:cNvSpPr txBox="1"/>
          <p:nvPr/>
        </p:nvSpPr>
        <p:spPr>
          <a:xfrm>
            <a:off x="694267" y="2781300"/>
            <a:ext cx="2556933" cy="863600"/>
          </a:xfrm>
          <a:prstGeom prst="rect">
            <a:avLst/>
          </a:prstGeom>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r>
              <a:rPr lang="en-US" altLang="ja-JP" sz="1600" dirty="0">
                <a:solidFill>
                  <a:srgbClr val="000000"/>
                </a:solidFill>
              </a:rPr>
              <a:t>Strategy &amp; Planning Committee</a:t>
            </a:r>
            <a:endParaRPr lang="ja-JP" altLang="en-US" sz="1600" dirty="0">
              <a:solidFill>
                <a:srgbClr val="000000"/>
              </a:solidFill>
            </a:endParaRPr>
          </a:p>
        </p:txBody>
      </p:sp>
      <p:sp>
        <p:nvSpPr>
          <p:cNvPr id="24" name="テキスト ボックス 23"/>
          <p:cNvSpPr txBox="1"/>
          <p:nvPr/>
        </p:nvSpPr>
        <p:spPr>
          <a:xfrm>
            <a:off x="3399367" y="2781300"/>
            <a:ext cx="2556933" cy="863600"/>
          </a:xfrm>
          <a:prstGeom prst="rect">
            <a:avLst/>
          </a:prstGeom>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r>
              <a:rPr lang="en-US" altLang="ja-JP" sz="1600" dirty="0">
                <a:solidFill>
                  <a:srgbClr val="000000"/>
                </a:solidFill>
              </a:rPr>
              <a:t>Technical Committee</a:t>
            </a:r>
            <a:endParaRPr lang="ja-JP" altLang="en-US" sz="1600" dirty="0">
              <a:solidFill>
                <a:srgbClr val="000000"/>
              </a:solidFill>
            </a:endParaRPr>
          </a:p>
        </p:txBody>
      </p:sp>
      <p:sp>
        <p:nvSpPr>
          <p:cNvPr id="25" name="テキスト ボックス 24"/>
          <p:cNvSpPr txBox="1"/>
          <p:nvPr/>
        </p:nvSpPr>
        <p:spPr>
          <a:xfrm>
            <a:off x="6104467" y="2781300"/>
            <a:ext cx="2556933" cy="863600"/>
          </a:xfrm>
          <a:prstGeom prst="rect">
            <a:avLst/>
          </a:prstGeom>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r>
              <a:rPr lang="en-US" altLang="ja-JP" sz="1600" dirty="0">
                <a:solidFill>
                  <a:srgbClr val="000000"/>
                </a:solidFill>
              </a:rPr>
              <a:t>Service &amp; Application Committee</a:t>
            </a:r>
            <a:endParaRPr lang="ja-JP" altLang="en-US" sz="1600" dirty="0">
              <a:solidFill>
                <a:srgbClr val="000000"/>
              </a:solidFill>
            </a:endParaRPr>
          </a:p>
        </p:txBody>
      </p:sp>
      <p:sp>
        <p:nvSpPr>
          <p:cNvPr id="26" name="テキスト ボックス 25"/>
          <p:cNvSpPr txBox="1"/>
          <p:nvPr/>
        </p:nvSpPr>
        <p:spPr>
          <a:xfrm>
            <a:off x="8809567" y="2781300"/>
            <a:ext cx="2556933" cy="863600"/>
          </a:xfrm>
          <a:prstGeom prst="rect">
            <a:avLst/>
          </a:prstGeom>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r>
              <a:rPr lang="en-US" altLang="ja-JP" sz="1600" dirty="0">
                <a:solidFill>
                  <a:srgbClr val="000000"/>
                </a:solidFill>
              </a:rPr>
              <a:t>Network Architecture Committee</a:t>
            </a:r>
            <a:endParaRPr lang="ja-JP" altLang="en-US" sz="1600" dirty="0">
              <a:solidFill>
                <a:srgbClr val="000000"/>
              </a:solidFill>
            </a:endParaRPr>
          </a:p>
        </p:txBody>
      </p:sp>
      <p:cxnSp>
        <p:nvCxnSpPr>
          <p:cNvPr id="18441" name="カギ線コネクタ 27"/>
          <p:cNvCxnSpPr>
            <a:cxnSpLocks noChangeShapeType="1"/>
            <a:stCxn id="5" idx="2"/>
            <a:endCxn id="19" idx="0"/>
          </p:cNvCxnSpPr>
          <p:nvPr/>
        </p:nvCxnSpPr>
        <p:spPr bwMode="auto">
          <a:xfrm rot="5400000">
            <a:off x="3440113" y="199496"/>
            <a:ext cx="1114425" cy="4049184"/>
          </a:xfrm>
          <a:prstGeom prst="bentConnector3">
            <a:avLst>
              <a:gd name="adj1" fmla="val 83037"/>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8442" name="カギ線コネクタ 29"/>
          <p:cNvCxnSpPr>
            <a:cxnSpLocks noChangeShapeType="1"/>
            <a:stCxn id="5" idx="2"/>
            <a:endCxn id="24" idx="0"/>
          </p:cNvCxnSpPr>
          <p:nvPr/>
        </p:nvCxnSpPr>
        <p:spPr bwMode="auto">
          <a:xfrm rot="5400000">
            <a:off x="4792664" y="1552046"/>
            <a:ext cx="1114425" cy="1344084"/>
          </a:xfrm>
          <a:prstGeom prst="bentConnector3">
            <a:avLst>
              <a:gd name="adj1" fmla="val 83037"/>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8443" name="カギ線コネクタ 31"/>
          <p:cNvCxnSpPr>
            <a:cxnSpLocks noChangeShapeType="1"/>
            <a:stCxn id="5" idx="2"/>
            <a:endCxn id="25" idx="0"/>
          </p:cNvCxnSpPr>
          <p:nvPr/>
        </p:nvCxnSpPr>
        <p:spPr bwMode="auto">
          <a:xfrm rot="16200000" flipH="1">
            <a:off x="6145213" y="1543580"/>
            <a:ext cx="1114425" cy="1361016"/>
          </a:xfrm>
          <a:prstGeom prst="bentConnector3">
            <a:avLst>
              <a:gd name="adj1" fmla="val 83977"/>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8444" name="カギ線コネクタ 33"/>
          <p:cNvCxnSpPr>
            <a:cxnSpLocks noChangeShapeType="1"/>
            <a:stCxn id="5" idx="2"/>
            <a:endCxn id="26" idx="0"/>
          </p:cNvCxnSpPr>
          <p:nvPr/>
        </p:nvCxnSpPr>
        <p:spPr bwMode="auto">
          <a:xfrm rot="16200000" flipH="1">
            <a:off x="7497764" y="191030"/>
            <a:ext cx="1114425" cy="4066116"/>
          </a:xfrm>
          <a:prstGeom prst="bentConnector3">
            <a:avLst>
              <a:gd name="adj1" fmla="val 83037"/>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8445" name="カギ線コネクタ 39"/>
          <p:cNvCxnSpPr>
            <a:cxnSpLocks noChangeShapeType="1"/>
            <a:stCxn id="5" idx="2"/>
            <a:endCxn id="6" idx="1"/>
          </p:cNvCxnSpPr>
          <p:nvPr/>
        </p:nvCxnSpPr>
        <p:spPr bwMode="auto">
          <a:xfrm rot="16200000" flipH="1">
            <a:off x="6169820" y="1518974"/>
            <a:ext cx="544513" cy="840316"/>
          </a:xfrm>
          <a:prstGeom prst="bentConnector2">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18446" name="テキスト ボックス 47"/>
          <p:cNvSpPr txBox="1">
            <a:spLocks noChangeArrowheads="1"/>
          </p:cNvSpPr>
          <p:nvPr/>
        </p:nvSpPr>
        <p:spPr bwMode="auto">
          <a:xfrm>
            <a:off x="8494185" y="1005986"/>
            <a:ext cx="3373967"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spcBef>
                <a:spcPct val="50000"/>
              </a:spcBef>
              <a:buClrTx/>
              <a:buSzTx/>
              <a:buFontTx/>
              <a:buNone/>
            </a:pPr>
            <a:r>
              <a:rPr lang="en-US" altLang="ja-JP" sz="1200" u="sng">
                <a:solidFill>
                  <a:srgbClr val="000000"/>
                </a:solidFill>
              </a:rPr>
              <a:t>Chairman of 5GMF</a:t>
            </a:r>
          </a:p>
          <a:p>
            <a:pPr algn="ctr" eaLnBrk="1" hangingPunct="1">
              <a:spcBef>
                <a:spcPct val="50000"/>
              </a:spcBef>
              <a:buClrTx/>
              <a:buSzTx/>
              <a:buFontTx/>
              <a:buNone/>
            </a:pPr>
            <a:r>
              <a:rPr lang="en-US" altLang="ja-JP" sz="1200">
                <a:solidFill>
                  <a:srgbClr val="000000"/>
                </a:solidFill>
              </a:rPr>
              <a:t>  Susumu Yoshida, Kyoto Univ.</a:t>
            </a:r>
          </a:p>
          <a:p>
            <a:pPr algn="ctr" eaLnBrk="1" hangingPunct="1">
              <a:spcBef>
                <a:spcPct val="50000"/>
              </a:spcBef>
              <a:buClrTx/>
              <a:buSzTx/>
              <a:buFontTx/>
              <a:buNone/>
            </a:pPr>
            <a:r>
              <a:rPr lang="en-US" altLang="ja-JP" sz="1200" u="sng">
                <a:solidFill>
                  <a:srgbClr val="000000"/>
                </a:solidFill>
              </a:rPr>
              <a:t>Vice chairman of 5GMF</a:t>
            </a:r>
          </a:p>
          <a:p>
            <a:pPr algn="ctr" eaLnBrk="1" hangingPunct="1">
              <a:spcBef>
                <a:spcPct val="50000"/>
              </a:spcBef>
              <a:buClrTx/>
              <a:buSzTx/>
              <a:buFontTx/>
              <a:buNone/>
            </a:pPr>
            <a:r>
              <a:rPr lang="en-US" altLang="ja-JP" sz="1200">
                <a:solidFill>
                  <a:srgbClr val="000000"/>
                </a:solidFill>
              </a:rPr>
              <a:t>  Hiromichi Shinohara, NTT</a:t>
            </a:r>
          </a:p>
          <a:p>
            <a:pPr algn="ctr" eaLnBrk="1" hangingPunct="1">
              <a:spcBef>
                <a:spcPct val="50000"/>
              </a:spcBef>
              <a:buClrTx/>
              <a:buSzTx/>
              <a:buFontTx/>
              <a:buNone/>
            </a:pPr>
            <a:r>
              <a:rPr lang="en-US" altLang="ja-JP" sz="1200">
                <a:solidFill>
                  <a:srgbClr val="000000"/>
                </a:solidFill>
              </a:rPr>
              <a:t>  Masao Sakauchi, NICT</a:t>
            </a:r>
          </a:p>
          <a:p>
            <a:pPr algn="ctr" eaLnBrk="1" hangingPunct="1">
              <a:spcBef>
                <a:spcPct val="50000"/>
              </a:spcBef>
              <a:buClrTx/>
              <a:buSzTx/>
              <a:buFontTx/>
              <a:buNone/>
            </a:pPr>
            <a:r>
              <a:rPr lang="ja-JP" altLang="en-US" sz="1200">
                <a:solidFill>
                  <a:srgbClr val="000000"/>
                </a:solidFill>
              </a:rPr>
              <a:t>　</a:t>
            </a:r>
            <a:endParaRPr lang="en-US" altLang="ja-JP" sz="1200">
              <a:solidFill>
                <a:srgbClr val="000000"/>
              </a:solidFill>
            </a:endParaRPr>
          </a:p>
        </p:txBody>
      </p:sp>
      <p:sp>
        <p:nvSpPr>
          <p:cNvPr id="18447" name="テキスト ボックス 48"/>
          <p:cNvSpPr txBox="1">
            <a:spLocks noChangeArrowheads="1"/>
          </p:cNvSpPr>
          <p:nvPr/>
        </p:nvSpPr>
        <p:spPr bwMode="auto">
          <a:xfrm>
            <a:off x="814917" y="3707910"/>
            <a:ext cx="2167467"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lnSpc>
                <a:spcPts val="800"/>
              </a:lnSpc>
              <a:spcBef>
                <a:spcPct val="50000"/>
              </a:spcBef>
              <a:buClrTx/>
              <a:buSzTx/>
              <a:buFontTx/>
              <a:buNone/>
            </a:pPr>
            <a:r>
              <a:rPr lang="en-US" altLang="ja-JP" sz="1200" u="sng">
                <a:solidFill>
                  <a:srgbClr val="000000"/>
                </a:solidFill>
              </a:rPr>
              <a:t>Chairman</a:t>
            </a:r>
          </a:p>
          <a:p>
            <a:pPr eaLnBrk="1" hangingPunct="1">
              <a:lnSpc>
                <a:spcPts val="800"/>
              </a:lnSpc>
              <a:spcBef>
                <a:spcPct val="50000"/>
              </a:spcBef>
              <a:buClrTx/>
              <a:buSzTx/>
              <a:buFontTx/>
              <a:buNone/>
            </a:pPr>
            <a:r>
              <a:rPr lang="en-US" altLang="ja-JP" sz="1200">
                <a:solidFill>
                  <a:srgbClr val="000000"/>
                </a:solidFill>
              </a:rPr>
              <a:t>  Hiroyuki Morikawa,</a:t>
            </a:r>
          </a:p>
          <a:p>
            <a:pPr eaLnBrk="1" hangingPunct="1">
              <a:lnSpc>
                <a:spcPts val="800"/>
              </a:lnSpc>
              <a:spcBef>
                <a:spcPct val="50000"/>
              </a:spcBef>
              <a:buClrTx/>
              <a:buSzTx/>
              <a:buFontTx/>
              <a:buNone/>
            </a:pPr>
            <a:r>
              <a:rPr lang="en-US" altLang="ja-JP" sz="1200">
                <a:solidFill>
                  <a:srgbClr val="000000"/>
                </a:solidFill>
              </a:rPr>
              <a:t>  Tokyo Univ.</a:t>
            </a:r>
          </a:p>
          <a:p>
            <a:pPr eaLnBrk="1" hangingPunct="1">
              <a:lnSpc>
                <a:spcPts val="800"/>
              </a:lnSpc>
              <a:spcBef>
                <a:spcPct val="50000"/>
              </a:spcBef>
              <a:buClrTx/>
              <a:buSzTx/>
              <a:buFontTx/>
              <a:buNone/>
            </a:pPr>
            <a:r>
              <a:rPr lang="en-US" altLang="ja-JP" sz="1200" u="sng">
                <a:solidFill>
                  <a:srgbClr val="000000"/>
                </a:solidFill>
              </a:rPr>
              <a:t>Acting chairman</a:t>
            </a:r>
          </a:p>
          <a:p>
            <a:pPr eaLnBrk="1" hangingPunct="1">
              <a:lnSpc>
                <a:spcPts val="800"/>
              </a:lnSpc>
              <a:spcBef>
                <a:spcPct val="50000"/>
              </a:spcBef>
              <a:buClrTx/>
              <a:buSzTx/>
              <a:buFontTx/>
              <a:buNone/>
            </a:pPr>
            <a:r>
              <a:rPr lang="en-US" altLang="ja-JP" sz="1200">
                <a:solidFill>
                  <a:srgbClr val="000000"/>
                </a:solidFill>
              </a:rPr>
              <a:t>  Takehiro Nakamura,</a:t>
            </a:r>
          </a:p>
          <a:p>
            <a:pPr eaLnBrk="1" hangingPunct="1">
              <a:lnSpc>
                <a:spcPts val="800"/>
              </a:lnSpc>
              <a:spcBef>
                <a:spcPct val="50000"/>
              </a:spcBef>
              <a:buClrTx/>
              <a:buSzTx/>
              <a:buFontTx/>
              <a:buNone/>
            </a:pPr>
            <a:r>
              <a:rPr lang="en-US" altLang="ja-JP" sz="1200">
                <a:solidFill>
                  <a:srgbClr val="000000"/>
                </a:solidFill>
              </a:rPr>
              <a:t>  NTT DOCOMO</a:t>
            </a:r>
            <a:endParaRPr lang="ja-JP" altLang="en-US" sz="1200">
              <a:solidFill>
                <a:srgbClr val="000000"/>
              </a:solidFill>
            </a:endParaRPr>
          </a:p>
        </p:txBody>
      </p:sp>
      <p:sp>
        <p:nvSpPr>
          <p:cNvPr id="18448" name="テキスト ボックス 49"/>
          <p:cNvSpPr txBox="1">
            <a:spLocks noChangeArrowheads="1"/>
          </p:cNvSpPr>
          <p:nvPr/>
        </p:nvSpPr>
        <p:spPr bwMode="auto">
          <a:xfrm>
            <a:off x="3325284" y="3707910"/>
            <a:ext cx="3115733"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lnSpc>
                <a:spcPts val="800"/>
              </a:lnSpc>
              <a:spcBef>
                <a:spcPct val="50000"/>
              </a:spcBef>
              <a:buClrTx/>
              <a:buSzTx/>
              <a:buFontTx/>
              <a:buNone/>
            </a:pPr>
            <a:r>
              <a:rPr lang="en-US" altLang="ja-JP" sz="1200" u="sng">
                <a:solidFill>
                  <a:srgbClr val="000000"/>
                </a:solidFill>
              </a:rPr>
              <a:t>Chairman</a:t>
            </a:r>
          </a:p>
          <a:p>
            <a:pPr eaLnBrk="1" hangingPunct="1">
              <a:lnSpc>
                <a:spcPts val="800"/>
              </a:lnSpc>
              <a:spcBef>
                <a:spcPct val="50000"/>
              </a:spcBef>
              <a:buClrTx/>
              <a:buSzTx/>
              <a:buFontTx/>
              <a:buNone/>
            </a:pPr>
            <a:r>
              <a:rPr lang="en-US" altLang="ja-JP" sz="1200">
                <a:solidFill>
                  <a:srgbClr val="000000"/>
                </a:solidFill>
              </a:rPr>
              <a:t>  Seiichi Sampei,</a:t>
            </a:r>
          </a:p>
          <a:p>
            <a:pPr eaLnBrk="1" hangingPunct="1">
              <a:lnSpc>
                <a:spcPts val="800"/>
              </a:lnSpc>
              <a:spcBef>
                <a:spcPct val="50000"/>
              </a:spcBef>
              <a:buClrTx/>
              <a:buSzTx/>
              <a:buFontTx/>
              <a:buNone/>
            </a:pPr>
            <a:r>
              <a:rPr lang="en-US" altLang="ja-JP" sz="1200">
                <a:solidFill>
                  <a:srgbClr val="000000"/>
                </a:solidFill>
              </a:rPr>
              <a:t>  Osaka Univ.</a:t>
            </a:r>
          </a:p>
          <a:p>
            <a:pPr eaLnBrk="1" hangingPunct="1">
              <a:lnSpc>
                <a:spcPts val="800"/>
              </a:lnSpc>
              <a:spcBef>
                <a:spcPct val="50000"/>
              </a:spcBef>
              <a:buClrTx/>
              <a:buSzTx/>
              <a:buFontTx/>
              <a:buNone/>
            </a:pPr>
            <a:r>
              <a:rPr lang="en-US" altLang="ja-JP" sz="1200" u="sng">
                <a:solidFill>
                  <a:srgbClr val="000000"/>
                </a:solidFill>
              </a:rPr>
              <a:t>Acting chairmen</a:t>
            </a:r>
          </a:p>
          <a:p>
            <a:pPr eaLnBrk="1" hangingPunct="1">
              <a:lnSpc>
                <a:spcPts val="800"/>
              </a:lnSpc>
              <a:spcBef>
                <a:spcPct val="50000"/>
              </a:spcBef>
              <a:buClrTx/>
              <a:buSzTx/>
              <a:buFontTx/>
              <a:buNone/>
            </a:pPr>
            <a:r>
              <a:rPr lang="en-US" altLang="ja-JP" sz="1200">
                <a:solidFill>
                  <a:srgbClr val="000000"/>
                </a:solidFill>
              </a:rPr>
              <a:t>  Akira Matsunaga, KDDI</a:t>
            </a:r>
          </a:p>
          <a:p>
            <a:pPr eaLnBrk="1" hangingPunct="1">
              <a:lnSpc>
                <a:spcPts val="800"/>
              </a:lnSpc>
              <a:spcBef>
                <a:spcPct val="50000"/>
              </a:spcBef>
              <a:buClrTx/>
              <a:buSzTx/>
              <a:buFontTx/>
              <a:buNone/>
            </a:pPr>
            <a:r>
              <a:rPr lang="en-US" altLang="ja-JP" sz="1200">
                <a:solidFill>
                  <a:srgbClr val="000000"/>
                </a:solidFill>
              </a:rPr>
              <a:t>  Takaharu Nakamura, Fujitsu</a:t>
            </a:r>
          </a:p>
        </p:txBody>
      </p:sp>
      <p:sp>
        <p:nvSpPr>
          <p:cNvPr id="18449" name="テキスト ボックス 50"/>
          <p:cNvSpPr txBox="1">
            <a:spLocks noChangeArrowheads="1"/>
          </p:cNvSpPr>
          <p:nvPr/>
        </p:nvSpPr>
        <p:spPr bwMode="auto">
          <a:xfrm>
            <a:off x="6468534" y="3685686"/>
            <a:ext cx="2379133"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lnSpc>
                <a:spcPts val="800"/>
              </a:lnSpc>
              <a:spcBef>
                <a:spcPct val="50000"/>
              </a:spcBef>
              <a:buClrTx/>
              <a:buSzTx/>
              <a:buFontTx/>
              <a:buNone/>
            </a:pPr>
            <a:r>
              <a:rPr lang="en-US" altLang="ja-JP" sz="1200" u="sng">
                <a:solidFill>
                  <a:srgbClr val="000000"/>
                </a:solidFill>
              </a:rPr>
              <a:t>Chairman</a:t>
            </a:r>
          </a:p>
          <a:p>
            <a:pPr eaLnBrk="1" hangingPunct="1">
              <a:lnSpc>
                <a:spcPts val="800"/>
              </a:lnSpc>
              <a:spcBef>
                <a:spcPct val="50000"/>
              </a:spcBef>
              <a:buClrTx/>
              <a:buSzTx/>
              <a:buFontTx/>
              <a:buNone/>
            </a:pPr>
            <a:r>
              <a:rPr lang="en-US" altLang="ja-JP" sz="1200">
                <a:solidFill>
                  <a:srgbClr val="000000"/>
                </a:solidFill>
              </a:rPr>
              <a:t>  Gota Iwanami,</a:t>
            </a:r>
          </a:p>
          <a:p>
            <a:pPr eaLnBrk="1" hangingPunct="1">
              <a:lnSpc>
                <a:spcPts val="800"/>
              </a:lnSpc>
              <a:spcBef>
                <a:spcPct val="50000"/>
              </a:spcBef>
              <a:buClrTx/>
              <a:buSzTx/>
              <a:buFontTx/>
              <a:buNone/>
            </a:pPr>
            <a:r>
              <a:rPr lang="en-US" altLang="ja-JP" sz="1200">
                <a:solidFill>
                  <a:srgbClr val="000000"/>
                </a:solidFill>
              </a:rPr>
              <a:t>  INFOCITY</a:t>
            </a:r>
          </a:p>
          <a:p>
            <a:pPr eaLnBrk="1" hangingPunct="1">
              <a:lnSpc>
                <a:spcPts val="800"/>
              </a:lnSpc>
              <a:spcBef>
                <a:spcPct val="50000"/>
              </a:spcBef>
              <a:buClrTx/>
              <a:buSzTx/>
              <a:buFontTx/>
              <a:buNone/>
            </a:pPr>
            <a:r>
              <a:rPr lang="en-US" altLang="ja-JP" sz="1200" u="sng">
                <a:solidFill>
                  <a:srgbClr val="000000"/>
                </a:solidFill>
              </a:rPr>
              <a:t>Acting chairman</a:t>
            </a:r>
          </a:p>
          <a:p>
            <a:pPr eaLnBrk="1" hangingPunct="1">
              <a:lnSpc>
                <a:spcPts val="800"/>
              </a:lnSpc>
              <a:spcBef>
                <a:spcPct val="50000"/>
              </a:spcBef>
              <a:buClrTx/>
              <a:buSzTx/>
              <a:buFontTx/>
              <a:buNone/>
            </a:pPr>
            <a:r>
              <a:rPr lang="en-US" altLang="ja-JP" sz="1200">
                <a:solidFill>
                  <a:srgbClr val="000000"/>
                </a:solidFill>
              </a:rPr>
              <a:t>  Toshiki Hayashi,</a:t>
            </a:r>
          </a:p>
          <a:p>
            <a:pPr eaLnBrk="1" hangingPunct="1">
              <a:lnSpc>
                <a:spcPts val="800"/>
              </a:lnSpc>
              <a:spcBef>
                <a:spcPct val="50000"/>
              </a:spcBef>
              <a:buClrTx/>
              <a:buSzTx/>
              <a:buFontTx/>
              <a:buNone/>
            </a:pPr>
            <a:r>
              <a:rPr lang="en-US" altLang="ja-JP" sz="1200">
                <a:solidFill>
                  <a:srgbClr val="000000"/>
                </a:solidFill>
              </a:rPr>
              <a:t>  GEO NETWORKS</a:t>
            </a:r>
            <a:endParaRPr lang="ja-JP" altLang="en-US" sz="1200">
              <a:solidFill>
                <a:srgbClr val="000000"/>
              </a:solidFill>
            </a:endParaRPr>
          </a:p>
        </p:txBody>
      </p:sp>
      <p:sp>
        <p:nvSpPr>
          <p:cNvPr id="18450" name="テキスト ボックス 51"/>
          <p:cNvSpPr txBox="1">
            <a:spLocks noChangeArrowheads="1"/>
          </p:cNvSpPr>
          <p:nvPr/>
        </p:nvSpPr>
        <p:spPr bwMode="auto">
          <a:xfrm>
            <a:off x="9023351" y="3717435"/>
            <a:ext cx="2472267"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lnSpc>
                <a:spcPts val="800"/>
              </a:lnSpc>
              <a:spcBef>
                <a:spcPct val="50000"/>
              </a:spcBef>
              <a:buClrTx/>
              <a:buSzTx/>
              <a:buFontTx/>
              <a:buNone/>
            </a:pPr>
            <a:r>
              <a:rPr lang="en-US" altLang="ja-JP" sz="1200" u="sng">
                <a:solidFill>
                  <a:srgbClr val="000000"/>
                </a:solidFill>
              </a:rPr>
              <a:t>Chairman</a:t>
            </a:r>
          </a:p>
          <a:p>
            <a:pPr eaLnBrk="1" hangingPunct="1">
              <a:lnSpc>
                <a:spcPts val="800"/>
              </a:lnSpc>
              <a:spcBef>
                <a:spcPct val="50000"/>
              </a:spcBef>
              <a:buClrTx/>
              <a:buSzTx/>
              <a:buFontTx/>
              <a:buNone/>
            </a:pPr>
            <a:r>
              <a:rPr lang="en-US" altLang="ja-JP" sz="1200">
                <a:solidFill>
                  <a:srgbClr val="000000"/>
                </a:solidFill>
              </a:rPr>
              <a:t>  Akihiro Nakao,</a:t>
            </a:r>
          </a:p>
          <a:p>
            <a:pPr eaLnBrk="1" hangingPunct="1">
              <a:lnSpc>
                <a:spcPts val="800"/>
              </a:lnSpc>
              <a:spcBef>
                <a:spcPct val="50000"/>
              </a:spcBef>
              <a:buClrTx/>
              <a:buSzTx/>
              <a:buFontTx/>
              <a:buNone/>
            </a:pPr>
            <a:r>
              <a:rPr lang="en-US" altLang="ja-JP" sz="1200">
                <a:solidFill>
                  <a:srgbClr val="000000"/>
                </a:solidFill>
              </a:rPr>
              <a:t>  Tokyo Univ.</a:t>
            </a:r>
          </a:p>
          <a:p>
            <a:pPr eaLnBrk="1" hangingPunct="1">
              <a:lnSpc>
                <a:spcPts val="800"/>
              </a:lnSpc>
              <a:spcBef>
                <a:spcPct val="50000"/>
              </a:spcBef>
              <a:buClrTx/>
              <a:buSzTx/>
              <a:buFontTx/>
              <a:buNone/>
            </a:pPr>
            <a:r>
              <a:rPr lang="en-US" altLang="ja-JP" sz="1200" u="sng">
                <a:solidFill>
                  <a:srgbClr val="000000"/>
                </a:solidFill>
              </a:rPr>
              <a:t>Acting chairman</a:t>
            </a:r>
          </a:p>
          <a:p>
            <a:pPr eaLnBrk="1" hangingPunct="1">
              <a:lnSpc>
                <a:spcPts val="800"/>
              </a:lnSpc>
              <a:spcBef>
                <a:spcPct val="50000"/>
              </a:spcBef>
              <a:buClrTx/>
              <a:buSzTx/>
              <a:buFontTx/>
              <a:buNone/>
            </a:pPr>
            <a:r>
              <a:rPr lang="en-US" altLang="ja-JP" sz="1200">
                <a:solidFill>
                  <a:srgbClr val="000000"/>
                </a:solidFill>
              </a:rPr>
              <a:t>  Atsushi Takahara,  NTT</a:t>
            </a:r>
            <a:endParaRPr lang="ja-JP" altLang="en-US" sz="1200">
              <a:solidFill>
                <a:srgbClr val="000000"/>
              </a:solidFill>
            </a:endParaRPr>
          </a:p>
        </p:txBody>
      </p:sp>
      <p:sp>
        <p:nvSpPr>
          <p:cNvPr id="18451" name="テキスト ボックス 15"/>
          <p:cNvSpPr txBox="1">
            <a:spLocks noChangeArrowheads="1"/>
          </p:cNvSpPr>
          <p:nvPr/>
        </p:nvSpPr>
        <p:spPr bwMode="auto">
          <a:xfrm>
            <a:off x="75417" y="4846149"/>
            <a:ext cx="3399367"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1000" indent="-285750"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 typeface="Arial" charset="0"/>
              <a:buChar char="•"/>
            </a:pPr>
            <a:r>
              <a:rPr lang="en-US" altLang="ja-JP" sz="1100" dirty="0">
                <a:solidFill>
                  <a:srgbClr val="FF0000"/>
                </a:solidFill>
              </a:rPr>
              <a:t>Strategy &amp; Planning  of 5G mobile and develop outcomes from this association</a:t>
            </a:r>
            <a:endParaRPr lang="ja-JP" altLang="en-US" sz="1100" dirty="0">
              <a:solidFill>
                <a:srgbClr val="FF0000"/>
              </a:solidFill>
            </a:endParaRPr>
          </a:p>
          <a:p>
            <a:pPr eaLnBrk="1" hangingPunct="1">
              <a:spcBef>
                <a:spcPct val="50000"/>
              </a:spcBef>
              <a:buClrTx/>
              <a:buSzTx/>
              <a:buFont typeface="Arial" charset="0"/>
              <a:buChar char="•"/>
            </a:pPr>
            <a:r>
              <a:rPr lang="en-US" altLang="ja-JP" sz="1100" dirty="0">
                <a:solidFill>
                  <a:srgbClr val="FF0000"/>
                </a:solidFill>
              </a:rPr>
              <a:t>Contact, coordinate and confer with suitable organizations in and outside Japan</a:t>
            </a:r>
            <a:endParaRPr lang="ja-JP" altLang="en-US" sz="1100" dirty="0">
              <a:solidFill>
                <a:srgbClr val="FF0000"/>
              </a:solidFill>
            </a:endParaRPr>
          </a:p>
          <a:p>
            <a:pPr eaLnBrk="1" hangingPunct="1">
              <a:spcBef>
                <a:spcPct val="50000"/>
              </a:spcBef>
              <a:buClrTx/>
              <a:buSzTx/>
              <a:buFont typeface="Arial" charset="0"/>
              <a:buChar char="•"/>
            </a:pPr>
            <a:r>
              <a:rPr lang="en-US" altLang="ja-JP" sz="1100" dirty="0">
                <a:solidFill>
                  <a:srgbClr val="FF0000"/>
                </a:solidFill>
              </a:rPr>
              <a:t>Coordinate among the various committees of this association</a:t>
            </a:r>
            <a:endParaRPr lang="ja-JP" altLang="en-US" sz="1100" dirty="0">
              <a:solidFill>
                <a:srgbClr val="FF0000"/>
              </a:solidFill>
            </a:endParaRPr>
          </a:p>
        </p:txBody>
      </p:sp>
      <p:sp>
        <p:nvSpPr>
          <p:cNvPr id="18452" name="テキスト ボックス 16"/>
          <p:cNvSpPr txBox="1">
            <a:spLocks noChangeArrowheads="1"/>
          </p:cNvSpPr>
          <p:nvPr/>
        </p:nvSpPr>
        <p:spPr bwMode="auto">
          <a:xfrm>
            <a:off x="3271583" y="4841385"/>
            <a:ext cx="3039533" cy="1192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1000" indent="-285750"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 typeface="Arial" charset="0"/>
              <a:buChar char="•"/>
            </a:pPr>
            <a:r>
              <a:rPr lang="en-US" altLang="ja-JP" sz="1100">
                <a:solidFill>
                  <a:srgbClr val="FF0000"/>
                </a:solidFill>
              </a:rPr>
              <a:t>Study technology and frequency requirements for 5G mobile</a:t>
            </a:r>
            <a:endParaRPr lang="ja-JP" altLang="en-US" sz="1100">
              <a:solidFill>
                <a:srgbClr val="FF0000"/>
              </a:solidFill>
            </a:endParaRPr>
          </a:p>
          <a:p>
            <a:pPr eaLnBrk="1" hangingPunct="1">
              <a:spcBef>
                <a:spcPct val="50000"/>
              </a:spcBef>
              <a:buClrTx/>
              <a:buSzTx/>
              <a:buFont typeface="Arial" charset="0"/>
              <a:buChar char="•"/>
            </a:pPr>
            <a:r>
              <a:rPr lang="en-US" altLang="ja-JP" sz="1100">
                <a:solidFill>
                  <a:srgbClr val="FF0000"/>
                </a:solidFill>
              </a:rPr>
              <a:t>Contact, coordinate and confer with international standards organizations and overseas organizations regarding technologies</a:t>
            </a:r>
            <a:endParaRPr lang="ja-JP" altLang="en-US" sz="1100">
              <a:solidFill>
                <a:srgbClr val="FF0000"/>
              </a:solidFill>
            </a:endParaRPr>
          </a:p>
        </p:txBody>
      </p:sp>
      <p:sp>
        <p:nvSpPr>
          <p:cNvPr id="18453" name="テキスト ボックス 17"/>
          <p:cNvSpPr txBox="1">
            <a:spLocks noChangeArrowheads="1"/>
          </p:cNvSpPr>
          <p:nvPr/>
        </p:nvSpPr>
        <p:spPr bwMode="auto">
          <a:xfrm>
            <a:off x="6174318" y="4835036"/>
            <a:ext cx="267334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 typeface="Arial" charset="0"/>
              <a:buChar char="•"/>
            </a:pPr>
            <a:r>
              <a:rPr lang="en-US" altLang="ja-JP" sz="1100">
                <a:solidFill>
                  <a:srgbClr val="FF0000"/>
                </a:solidFill>
              </a:rPr>
              <a:t>Study mobile applications for the 2020’s</a:t>
            </a:r>
            <a:endParaRPr lang="ja-JP" altLang="en-US" sz="1100">
              <a:solidFill>
                <a:srgbClr val="FF0000"/>
              </a:solidFill>
            </a:endParaRPr>
          </a:p>
        </p:txBody>
      </p:sp>
      <p:sp>
        <p:nvSpPr>
          <p:cNvPr id="18454" name="テキスト ボックス 19"/>
          <p:cNvSpPr txBox="1">
            <a:spLocks noChangeArrowheads="1"/>
          </p:cNvSpPr>
          <p:nvPr/>
        </p:nvSpPr>
        <p:spPr bwMode="auto">
          <a:xfrm>
            <a:off x="8765118" y="4835035"/>
            <a:ext cx="2876549"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1000" indent="-285750" algn="l"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lgn="l"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lgn="l"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lgn="l"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lgn="l"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50000"/>
              </a:spcBef>
              <a:buClrTx/>
              <a:buSzTx/>
              <a:buFont typeface="Arial" charset="0"/>
              <a:buChar char="•"/>
            </a:pPr>
            <a:r>
              <a:rPr lang="en-US" altLang="ja-JP" sz="1100">
                <a:solidFill>
                  <a:srgbClr val="FF0000"/>
                </a:solidFill>
              </a:rPr>
              <a:t>Study overall network architecture for 5G mobile</a:t>
            </a:r>
            <a:endParaRPr lang="ja-JP" altLang="en-US" sz="1100">
              <a:solidFill>
                <a:srgbClr val="FF0000"/>
              </a:solidFill>
            </a:endParaRPr>
          </a:p>
          <a:p>
            <a:pPr eaLnBrk="1" hangingPunct="1">
              <a:spcBef>
                <a:spcPct val="50000"/>
              </a:spcBef>
              <a:buClrTx/>
              <a:buSzTx/>
              <a:buFont typeface="Arial" charset="0"/>
              <a:buChar char="•"/>
            </a:pPr>
            <a:r>
              <a:rPr lang="en-US" altLang="ja-JP" sz="1100">
                <a:solidFill>
                  <a:srgbClr val="FF0000"/>
                </a:solidFill>
              </a:rPr>
              <a:t>Study requirements and technologies for network infrastructure</a:t>
            </a:r>
            <a:endParaRPr lang="ja-JP" altLang="en-US" sz="1100">
              <a:solidFill>
                <a:srgbClr val="FF0000"/>
              </a:solidFill>
            </a:endParaRPr>
          </a:p>
        </p:txBody>
      </p:sp>
    </p:spTree>
    <p:extLst>
      <p:ext uri="{BB962C8B-B14F-4D97-AF65-F5344CB8AC3E}">
        <p14:creationId xmlns:p14="http://schemas.microsoft.com/office/powerpoint/2010/main" val="246021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0EA5E92C6EE1243B079AB20ED224A18" ma:contentTypeVersion="1" ma:contentTypeDescription="Create a new document." ma:contentTypeScope="" ma:versionID="31ff32be69e0f8345351ffd07a333aab">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E9B659-C4AC-4937-97CD-B8624FBBF4D2}"/>
</file>

<file path=customXml/itemProps2.xml><?xml version="1.0" encoding="utf-8"?>
<ds:datastoreItem xmlns:ds="http://schemas.openxmlformats.org/officeDocument/2006/customXml" ds:itemID="{0025E2F0-A537-4337-A3E3-32201B88F6E3}"/>
</file>

<file path=customXml/itemProps3.xml><?xml version="1.0" encoding="utf-8"?>
<ds:datastoreItem xmlns:ds="http://schemas.openxmlformats.org/officeDocument/2006/customXml" ds:itemID="{0662F5EA-D74B-4485-9409-B3CDCE2675F0}"/>
</file>

<file path=docProps/app.xml><?xml version="1.0" encoding="utf-8"?>
<Properties xmlns="http://schemas.openxmlformats.org/officeDocument/2006/extended-properties" xmlns:vt="http://schemas.openxmlformats.org/officeDocument/2006/docPropsVTypes">
  <TotalTime>425</TotalTime>
  <Words>1695</Words>
  <Application>Microsoft Office PowerPoint</Application>
  <PresentationFormat>Widescreen</PresentationFormat>
  <Paragraphs>611</Paragraphs>
  <Slides>36</Slides>
  <Notes>36</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36</vt:i4>
      </vt:variant>
    </vt:vector>
  </HeadingPairs>
  <TitlesOfParts>
    <vt:vector size="52" baseType="lpstr">
      <vt:lpstr>Arial Unicode MS</vt:lpstr>
      <vt:lpstr>굴림</vt:lpstr>
      <vt:lpstr>굴림</vt:lpstr>
      <vt:lpstr>HG丸ｺﾞｼｯｸM-PRO</vt:lpstr>
      <vt:lpstr>メイリオ</vt:lpstr>
      <vt:lpstr>ＭＳ Ｐゴシック</vt:lpstr>
      <vt:lpstr>ＭＳ Ｐゴシック</vt:lpstr>
      <vt:lpstr>Arial</vt:lpstr>
      <vt:lpstr>Calibri</vt:lpstr>
      <vt:lpstr>Calibri Light</vt:lpstr>
      <vt:lpstr>Tahoma</vt:lpstr>
      <vt:lpstr>Times New Roman</vt:lpstr>
      <vt:lpstr>Trebuchet MS</vt:lpstr>
      <vt:lpstr>Verdana</vt:lpstr>
      <vt:lpstr>Wingdings</vt:lpstr>
      <vt:lpstr>Office Theme</vt:lpstr>
      <vt:lpstr>PowerPoint Presentation</vt:lpstr>
      <vt:lpstr>PowerPoint Presentation</vt:lpstr>
      <vt:lpstr>PowerPoint Presentation</vt:lpstr>
      <vt:lpstr>PowerPoint Presentation</vt:lpstr>
      <vt:lpstr>Next Steps</vt:lpstr>
      <vt:lpstr>PowerPoint Presentation</vt:lpstr>
      <vt:lpstr>PowerPoint Presentation</vt:lpstr>
      <vt:lpstr>1. Organization</vt:lpstr>
      <vt:lpstr>Organizational Structure of the 5GMF</vt:lpstr>
      <vt:lpstr>2. Objectives</vt:lpstr>
      <vt:lpstr>Mid-term activities plan of 5GMF</vt:lpstr>
      <vt:lpstr>PowerPoint Presentation</vt:lpstr>
      <vt:lpstr>PowerPoint Presentation</vt:lpstr>
      <vt:lpstr>PowerPoint Presentation</vt:lpstr>
      <vt:lpstr>5. Target of 5GMF (1)</vt:lpstr>
      <vt:lpstr>5. Target of 5GMF (2)</vt:lpstr>
      <vt:lpstr>PowerPoint Presentation</vt:lpstr>
      <vt:lpstr>ARIB in Summary      [as of April 1, 2015 (April 1, 2014 )]</vt:lpstr>
      <vt:lpstr>PowerPoint Presentation</vt:lpstr>
      <vt:lpstr>PowerPoint Presentation</vt:lpstr>
      <vt:lpstr>Current Activities (Telecommunications)  (1/2)</vt:lpstr>
      <vt:lpstr>PowerPoint Presentation</vt:lpstr>
      <vt:lpstr>Current Activities (Broadcasting)  (1/2)</vt:lpstr>
      <vt:lpstr>PowerPoint Presentation</vt:lpstr>
      <vt:lpstr>Global Standardization</vt:lpstr>
      <vt:lpstr>PowerPoint Presentation</vt:lpstr>
      <vt:lpstr>PowerPoint Presentation</vt:lpstr>
      <vt:lpstr>Technical Committee</vt:lpstr>
      <vt:lpstr>PowerPoint Presentation</vt:lpstr>
      <vt:lpstr>Frequency Reallocation (1/3)　(Digital TV Switchover)</vt:lpstr>
      <vt:lpstr>Frequency Reallocation (2/3)　(Digital TV Switchover)</vt:lpstr>
      <vt:lpstr>Frequency Reallocation (3/3)　 (Telecommunication)</vt:lpstr>
      <vt:lpstr>1.7GHz IMT Band Expansion</vt:lpstr>
      <vt:lpstr>2.5 GHz-band Channel Plan for BWA</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Daily, Honora</dc:creator>
  <cp:lastModifiedBy>Daily, Honora</cp:lastModifiedBy>
  <cp:revision>65</cp:revision>
  <cp:lastPrinted>2015-07-07T05:35:57Z</cp:lastPrinted>
  <dcterms:created xsi:type="dcterms:W3CDTF">2015-04-30T14:38:43Z</dcterms:created>
  <dcterms:modified xsi:type="dcterms:W3CDTF">2015-07-14T07:24:45Z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0x010100F0EA5E92C6EE1243B079AB20ED224A18</vt:lpwstr>
  </property>
</Properties>
</file>