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7"/>
  </p:notesMasterIdLst>
  <p:sldIdLst>
    <p:sldId id="256" r:id="rId6"/>
    <p:sldId id="261" r:id="rId7"/>
    <p:sldId id="380" r:id="rId8"/>
    <p:sldId id="379" r:id="rId9"/>
    <p:sldId id="381" r:id="rId10"/>
    <p:sldId id="385" r:id="rId11"/>
    <p:sldId id="288" r:id="rId12"/>
    <p:sldId id="389" r:id="rId13"/>
    <p:sldId id="386" r:id="rId14"/>
    <p:sldId id="387" r:id="rId15"/>
    <p:sldId id="388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6" d="100"/>
          <a:sy n="96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883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9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5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16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6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15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129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Communal Ablution Blocks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0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7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203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51796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412777"/>
            <a:ext cx="10644861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006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412777"/>
            <a:ext cx="5177227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412777"/>
            <a:ext cx="5147628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919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4744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10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95" y="312038"/>
            <a:ext cx="2112235" cy="61267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0644861" cy="5001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556711"/>
            <a:ext cx="2480561" cy="25959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6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556711"/>
            <a:ext cx="3860800" cy="25959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6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556711"/>
            <a:ext cx="662496" cy="25959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6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609602" y="6597352"/>
            <a:ext cx="10662508" cy="28562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417689" y="486551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/>
  <p:txStyles>
    <p:titleStyle>
      <a:lvl1pPr algn="l" defTabSz="609585" rtl="0" eaLnBrk="1" latinLnBrk="0" hangingPunct="1">
        <a:lnSpc>
          <a:spcPts val="2867"/>
        </a:lnSpc>
        <a:spcBef>
          <a:spcPct val="0"/>
        </a:spcBef>
        <a:buNone/>
        <a:defRPr sz="2667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booda@rk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23032" y="845674"/>
            <a:ext cx="194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FGAI4H-S-050-A11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01978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</a:t>
                      </a:r>
                      <a:r>
                        <a:rPr lang="en-US" noProof="0" dirty="0"/>
                        <a:t>Outbreaks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Att.11 - Presentation – </a:t>
                      </a:r>
                      <a:r>
                        <a:rPr lang="en-GB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Topic Group "Outbreaks"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Auss Abbood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US" sz="1800" dirty="0">
                          <a:hlinkClick r:id="rId3"/>
                        </a:rPr>
                        <a:t>abbooda@rki.de</a:t>
                      </a:r>
                      <a:r>
                        <a:rPr lang="en-US" sz="1800" dirty="0"/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Topic Group "Outbreaks"</a:t>
                      </a:r>
                      <a:r>
                        <a:rPr lang="en-US" sz="1800" dirty="0"/>
                        <a:t> given </a:t>
                      </a:r>
                      <a:r>
                        <a:rPr lang="en-GB" sz="1800" dirty="0"/>
                        <a:t>during AI for Health Workshop on 5 July 2023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 dirty="0">
                <a:latin typeface="Calibri"/>
              </a:rPr>
              <a:t>30.05.2023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Topic Group Outbreaks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10</a:t>
            </a:fld>
            <a:endParaRPr lang="de-DE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  <a:endParaRPr lang="en-US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EB3FC81-A615-4EC4-A9B0-80E24F1546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ED2D3F-1B87-4881-8049-4922B4BCE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39" y="1833807"/>
            <a:ext cx="9664192" cy="319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 dirty="0">
                <a:latin typeface="Calibri"/>
              </a:rPr>
              <a:t>30.05.2023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Topic Group Outbreaks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11</a:t>
            </a:fld>
            <a:endParaRPr lang="de-DE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Next steps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12E360F1-7D31-46F6-BDE2-636E8342FBA4}"/>
              </a:ext>
            </a:extLst>
          </p:cNvPr>
          <p:cNvSpPr txBox="1">
            <a:spLocks/>
          </p:cNvSpPr>
          <p:nvPr/>
        </p:nvSpPr>
        <p:spPr>
          <a:xfrm>
            <a:off x="608118" y="1534822"/>
            <a:ext cx="10644861" cy="5021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spcBef>
                <a:spcPts val="576"/>
              </a:spcBef>
            </a:pPr>
            <a:r>
              <a:rPr lang="en-US" sz="2667" dirty="0">
                <a:solidFill>
                  <a:prstClr val="black"/>
                </a:solidFill>
                <a:latin typeface="Calibri"/>
              </a:rPr>
              <a:t>Transform Focus Group to Global Initiative to apply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67896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Focus Group AI for Health by WHO/ITU – Topic Group Outbreaks</a:t>
            </a:r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7" r="14077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Auss Abbood</a:t>
            </a:r>
          </a:p>
          <a:p>
            <a:r>
              <a:rPr lang="en-US" noProof="0" dirty="0"/>
              <a:t>2023-07-05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2023-07-05</a:t>
            </a:r>
            <a:endParaRPr lang="de-DE" dirty="0"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Topic Group Outbreaks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3</a:t>
            </a:fld>
            <a:endParaRPr lang="de-DE" dirty="0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8DCEB6B-6F64-41AE-AE60-F296F428EF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12777"/>
            <a:ext cx="10644861" cy="5021889"/>
          </a:xfrm>
        </p:spPr>
        <p:txBody>
          <a:bodyPr/>
          <a:lstStyle/>
          <a:p>
            <a:r>
              <a:rPr lang="de-DE" noProof="0" dirty="0"/>
              <a:t>Population </a:t>
            </a:r>
            <a:r>
              <a:rPr lang="de-DE" noProof="0" dirty="0" err="1"/>
              <a:t>health</a:t>
            </a:r>
            <a:r>
              <a:rPr lang="de-DE" noProof="0" dirty="0"/>
              <a:t> </a:t>
            </a:r>
            <a:r>
              <a:rPr lang="de-DE" noProof="0" dirty="0" err="1"/>
              <a:t>can</a:t>
            </a:r>
            <a:r>
              <a:rPr lang="de-DE" noProof="0" dirty="0"/>
              <a:t> </a:t>
            </a:r>
            <a:r>
              <a:rPr lang="de-DE" noProof="0" dirty="0" err="1"/>
              <a:t>be</a:t>
            </a:r>
            <a:r>
              <a:rPr lang="de-DE" noProof="0" dirty="0"/>
              <a:t> </a:t>
            </a:r>
            <a:r>
              <a:rPr lang="de-DE" noProof="0" dirty="0" err="1"/>
              <a:t>improved</a:t>
            </a:r>
            <a:r>
              <a:rPr lang="de-DE" noProof="0" dirty="0"/>
              <a:t> </a:t>
            </a:r>
            <a:r>
              <a:rPr lang="de-DE" noProof="0" dirty="0" err="1"/>
              <a:t>if</a:t>
            </a:r>
            <a:r>
              <a:rPr lang="de-DE" noProof="0" dirty="0"/>
              <a:t> </a:t>
            </a:r>
            <a:r>
              <a:rPr lang="de-DE" noProof="0" dirty="0" err="1"/>
              <a:t>health</a:t>
            </a:r>
            <a:r>
              <a:rPr lang="de-DE" noProof="0" dirty="0"/>
              <a:t> </a:t>
            </a:r>
            <a:r>
              <a:rPr lang="de-DE" noProof="0" dirty="0" err="1"/>
              <a:t>threats</a:t>
            </a:r>
            <a:r>
              <a:rPr lang="de-DE" noProof="0" dirty="0"/>
              <a:t> </a:t>
            </a:r>
            <a:r>
              <a:rPr lang="de-DE" noProof="0" dirty="0" err="1"/>
              <a:t>are</a:t>
            </a:r>
            <a:r>
              <a:rPr lang="de-DE" noProof="0" dirty="0"/>
              <a:t> </a:t>
            </a:r>
            <a:r>
              <a:rPr lang="de-DE" noProof="0" dirty="0" err="1"/>
              <a:t>detected</a:t>
            </a:r>
            <a:r>
              <a:rPr lang="de-DE" noProof="0" dirty="0"/>
              <a:t> and </a:t>
            </a:r>
            <a:r>
              <a:rPr lang="de-DE" noProof="0" dirty="0" err="1"/>
              <a:t>contained</a:t>
            </a:r>
            <a:r>
              <a:rPr lang="de-DE" noProof="0" dirty="0"/>
              <a:t> </a:t>
            </a:r>
            <a:r>
              <a:rPr lang="de-DE" noProof="0" dirty="0" err="1"/>
              <a:t>as</a:t>
            </a:r>
            <a:r>
              <a:rPr lang="de-DE" noProof="0" dirty="0"/>
              <a:t> fast </a:t>
            </a:r>
            <a:r>
              <a:rPr lang="de-DE" noProof="0" dirty="0" err="1"/>
              <a:t>as</a:t>
            </a:r>
            <a:r>
              <a:rPr lang="de-DE" noProof="0" dirty="0"/>
              <a:t> possible</a:t>
            </a:r>
            <a:endParaRPr lang="en-US" noProof="0" dirty="0"/>
          </a:p>
          <a:p>
            <a:r>
              <a:rPr lang="en-US" noProof="0" dirty="0"/>
              <a:t>It is laborious to</a:t>
            </a:r>
          </a:p>
          <a:p>
            <a:pPr lvl="1"/>
            <a:r>
              <a:rPr lang="en-US" b="1" noProof="0" dirty="0"/>
              <a:t>search for outbreaks,</a:t>
            </a:r>
          </a:p>
          <a:p>
            <a:pPr lvl="1"/>
            <a:r>
              <a:rPr lang="en-US" dirty="0"/>
              <a:t>s</a:t>
            </a:r>
            <a:r>
              <a:rPr lang="en-US" noProof="0" dirty="0"/>
              <a:t>pot the onset of a wave of infections,</a:t>
            </a:r>
          </a:p>
          <a:p>
            <a:pPr lvl="1"/>
            <a:r>
              <a:rPr lang="en-US" noProof="0" dirty="0"/>
              <a:t>detect an increase in severity of a disease, </a:t>
            </a:r>
          </a:p>
          <a:p>
            <a:pPr lvl="1"/>
            <a:r>
              <a:rPr lang="en-US" noProof="0" dirty="0"/>
              <a:t>or detect novel health threats</a:t>
            </a:r>
          </a:p>
        </p:txBody>
      </p:sp>
    </p:spTree>
    <p:extLst>
      <p:ext uri="{BB962C8B-B14F-4D97-AF65-F5344CB8AC3E}">
        <p14:creationId xmlns:p14="http://schemas.microsoft.com/office/powerpoint/2010/main" val="375882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2023-07-05</a:t>
            </a:r>
            <a:endParaRPr lang="de-DE" dirty="0"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Topic Group Outbreaks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4</a:t>
            </a:fld>
            <a:endParaRPr lang="de-DE" dirty="0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8DCEB6B-6F64-41AE-AE60-F296F428EF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noProof="0" dirty="0"/>
              <a:t>Can we automate part of this process?</a:t>
            </a:r>
          </a:p>
          <a:p>
            <a:r>
              <a:rPr lang="en-US" noProof="0" dirty="0"/>
              <a:t>Yes!</a:t>
            </a:r>
            <a:r>
              <a:rPr lang="en-US" b="1" noProof="0" dirty="0"/>
              <a:t> Signals</a:t>
            </a:r>
            <a:r>
              <a:rPr lang="en-US" noProof="0" dirty="0"/>
              <a:t> like an increases of case counts can be automatically detected</a:t>
            </a:r>
          </a:p>
          <a:p>
            <a:r>
              <a:rPr lang="en-US" dirty="0"/>
              <a:t>Most algorithms are freely available and open source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087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2023-07-05</a:t>
            </a:r>
            <a:endParaRPr lang="de-DE" dirty="0"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Topic Group Outbreaks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5</a:t>
            </a:fld>
            <a:endParaRPr lang="de-DE" dirty="0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Approach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8DCEB6B-6F64-41AE-AE60-F296F428EF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12777"/>
            <a:ext cx="10644861" cy="5021889"/>
          </a:xfrm>
        </p:spPr>
        <p:txBody>
          <a:bodyPr/>
          <a:lstStyle/>
          <a:p>
            <a:r>
              <a:rPr lang="en-US" noProof="0" dirty="0"/>
              <a:t>Literature review:</a:t>
            </a:r>
          </a:p>
          <a:p>
            <a:pPr lvl="1"/>
            <a:r>
              <a:rPr lang="en-US" dirty="0"/>
              <a:t>A</a:t>
            </a:r>
            <a:r>
              <a:rPr lang="en-US" noProof="0" dirty="0" err="1"/>
              <a:t>lgorithms</a:t>
            </a:r>
            <a:r>
              <a:rPr lang="en-US" noProof="0" dirty="0"/>
              <a:t>, data, metrics</a:t>
            </a:r>
          </a:p>
          <a:p>
            <a:pPr lvl="1"/>
            <a:r>
              <a:rPr lang="de-DE" dirty="0"/>
              <a:t>E</a:t>
            </a:r>
            <a:r>
              <a:rPr lang="en-US" dirty="0" err="1"/>
              <a:t>thical</a:t>
            </a:r>
            <a:r>
              <a:rPr lang="en-US" dirty="0"/>
              <a:t> and regulatory consideration</a:t>
            </a:r>
            <a:endParaRPr lang="en-US" noProof="0" dirty="0"/>
          </a:p>
          <a:p>
            <a:r>
              <a:rPr lang="en-US" noProof="0" dirty="0"/>
              <a:t>Survey:</a:t>
            </a:r>
          </a:p>
          <a:p>
            <a:pPr lvl="1"/>
            <a:r>
              <a:rPr lang="en-US" noProof="0" dirty="0"/>
              <a:t>Which algorithms are used?</a:t>
            </a:r>
          </a:p>
          <a:p>
            <a:pPr lvl="1"/>
            <a:r>
              <a:rPr lang="en-US" noProof="0" dirty="0"/>
              <a:t>What disease are surveilled?</a:t>
            </a:r>
          </a:p>
          <a:p>
            <a:pPr lvl="1"/>
            <a:r>
              <a:rPr lang="en-US" noProof="0" dirty="0"/>
              <a:t>What data is available (aggregation and covariates)?</a:t>
            </a:r>
          </a:p>
          <a:p>
            <a:pPr lvl="1"/>
            <a:r>
              <a:rPr lang="en-US" noProof="0" dirty="0"/>
              <a:t>How are algorithms evaluated (expert labels vs. generated labels)</a:t>
            </a:r>
          </a:p>
        </p:txBody>
      </p:sp>
    </p:spTree>
    <p:extLst>
      <p:ext uri="{BB962C8B-B14F-4D97-AF65-F5344CB8AC3E}">
        <p14:creationId xmlns:p14="http://schemas.microsoft.com/office/powerpoint/2010/main" val="371188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2023-07-05</a:t>
            </a:r>
            <a:endParaRPr lang="de-DE" dirty="0"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Topic Group Outbreaks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6</a:t>
            </a:fld>
            <a:endParaRPr lang="de-DE" dirty="0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Results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8DCEB6B-6F64-41AE-AE60-F296F428EF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12777"/>
            <a:ext cx="10644861" cy="5021889"/>
          </a:xfrm>
        </p:spPr>
        <p:txBody>
          <a:bodyPr>
            <a:normAutofit/>
          </a:bodyPr>
          <a:lstStyle/>
          <a:p>
            <a:r>
              <a:rPr lang="en-US" noProof="0" dirty="0"/>
              <a:t>Vast differences in usage:</a:t>
            </a:r>
          </a:p>
          <a:p>
            <a:pPr lvl="1"/>
            <a:r>
              <a:rPr lang="en-US" noProof="0" dirty="0"/>
              <a:t>Used &lt;-&gt; not used</a:t>
            </a:r>
          </a:p>
          <a:p>
            <a:pPr lvl="1"/>
            <a:r>
              <a:rPr lang="en-US" noProof="0" dirty="0"/>
              <a:t>Statistical &lt;-&gt; AI</a:t>
            </a:r>
          </a:p>
          <a:p>
            <a:pPr lvl="1"/>
            <a:r>
              <a:rPr lang="de-DE" noProof="0" dirty="0" err="1"/>
              <a:t>Personalized</a:t>
            </a:r>
            <a:r>
              <a:rPr lang="de-DE" noProof="0" dirty="0"/>
              <a:t> </a:t>
            </a:r>
            <a:r>
              <a:rPr lang="de-DE" noProof="0" dirty="0" err="1"/>
              <a:t>data</a:t>
            </a:r>
            <a:r>
              <a:rPr lang="de-DE" noProof="0" dirty="0"/>
              <a:t> &lt;-&gt; </a:t>
            </a:r>
            <a:r>
              <a:rPr lang="de-DE" noProof="0" dirty="0" err="1"/>
              <a:t>aggregated</a:t>
            </a:r>
            <a:endParaRPr lang="en-US" noProof="0" dirty="0"/>
          </a:p>
          <a:p>
            <a:pPr lvl="1"/>
            <a:r>
              <a:rPr lang="de-DE" noProof="0" dirty="0"/>
              <a:t>Uni- &lt;-&gt; multivariate</a:t>
            </a:r>
          </a:p>
          <a:p>
            <a:pPr lvl="1"/>
            <a:r>
              <a:rPr lang="de-DE" dirty="0"/>
              <a:t>Evaluation?</a:t>
            </a:r>
            <a:endParaRPr lang="en-US" noProof="0" dirty="0"/>
          </a:p>
          <a:p>
            <a:pPr lvl="1"/>
            <a:r>
              <a:rPr lang="de-DE" noProof="0" dirty="0"/>
              <a:t>Country-</a:t>
            </a:r>
            <a:r>
              <a:rPr lang="de-DE" noProof="0" dirty="0" err="1"/>
              <a:t>specific</a:t>
            </a:r>
            <a:r>
              <a:rPr lang="de-DE" noProof="0" dirty="0"/>
              <a:t> </a:t>
            </a:r>
            <a:r>
              <a:rPr lang="de-DE" noProof="0" dirty="0" err="1"/>
              <a:t>differences</a:t>
            </a:r>
            <a:endParaRPr lang="de-DE" noProof="0" dirty="0"/>
          </a:p>
          <a:p>
            <a:pPr lvl="1"/>
            <a:r>
              <a:rPr lang="de-DE" noProof="0" dirty="0" err="1"/>
              <a:t>Highly</a:t>
            </a:r>
            <a:r>
              <a:rPr lang="de-DE" noProof="0" dirty="0"/>
              <a:t> </a:t>
            </a:r>
            <a:r>
              <a:rPr lang="de-DE" noProof="0" dirty="0" err="1"/>
              <a:t>local</a:t>
            </a:r>
            <a:r>
              <a:rPr lang="de-DE" noProof="0" dirty="0"/>
              <a:t> &lt;-&gt; Country-</a:t>
            </a:r>
            <a:r>
              <a:rPr lang="de-DE" noProof="0" dirty="0" err="1"/>
              <a:t>wide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305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 dirty="0">
                <a:latin typeface="Calibri"/>
              </a:rPr>
              <a:t>30.05.2023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Topic Group Outbreaks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7</a:t>
            </a:fld>
            <a:endParaRPr lang="de-DE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Contribution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EB3FC81-A615-4EC4-A9B0-80E24F1546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0AD132-69A5-466E-8905-AD3805F81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82" y="1412777"/>
            <a:ext cx="8163637" cy="46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3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 dirty="0">
                <a:latin typeface="Calibri"/>
              </a:rPr>
              <a:t>30.05.2023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Topic Group Outbreaks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8</a:t>
            </a:fld>
            <a:endParaRPr lang="de-DE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  <a:endParaRPr lang="en-US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EB3FC81-A615-4EC4-A9B0-80E24F1546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DBB91C-0420-4D40-9998-5FC323F1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609" y="1700910"/>
            <a:ext cx="7760783" cy="444562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BEB5F1A-8A7A-405F-8B6A-06FDCD771D6C}"/>
              </a:ext>
            </a:extLst>
          </p:cNvPr>
          <p:cNvSpPr txBox="1"/>
          <p:nvPr/>
        </p:nvSpPr>
        <p:spPr>
          <a:xfrm>
            <a:off x="1510128" y="6147407"/>
            <a:ext cx="909736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Calibri"/>
              </a:rPr>
              <a:t>https://www.connective-cities.net/secure_doc/user_upload/Provision_of_Communal_Ablution_Blocks_for_Informal_Settlements_eThekwini_South_Africa.pdf</a:t>
            </a:r>
          </a:p>
        </p:txBody>
      </p:sp>
    </p:spTree>
    <p:extLst>
      <p:ext uri="{BB962C8B-B14F-4D97-AF65-F5344CB8AC3E}">
        <p14:creationId xmlns:p14="http://schemas.microsoft.com/office/powerpoint/2010/main" val="411074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 dirty="0">
                <a:latin typeface="Calibri"/>
              </a:rPr>
              <a:t>30.05.2023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latin typeface="Calibri"/>
              </a:rPr>
              <a:t>Topic Group Outbreaks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9</a:t>
            </a:fld>
            <a:endParaRPr lang="de-DE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  <a:endParaRPr lang="en-US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EB3FC81-A615-4EC4-A9B0-80E24F1546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6B99F72-A413-4C78-8029-30152BDF9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98" y="1744698"/>
            <a:ext cx="6050265" cy="37005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1FB773-0F30-47A6-AC53-5B6E95448C8F}"/>
              </a:ext>
            </a:extLst>
          </p:cNvPr>
          <p:cNvSpPr txBox="1"/>
          <p:nvPr/>
        </p:nvSpPr>
        <p:spPr>
          <a:xfrm>
            <a:off x="6658230" y="3923721"/>
            <a:ext cx="256192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0" defTabSz="609585">
              <a:spcBef>
                <a:spcPts val="575"/>
              </a:spcBef>
              <a:buClr>
                <a:srgbClr val="006EC7"/>
              </a:buClr>
            </a:pPr>
            <a:r>
              <a:rPr lang="de-DE" sz="2400" spc="-1" dirty="0" err="1">
                <a:solidFill>
                  <a:srgbClr val="000000"/>
                </a:solidFill>
                <a:latin typeface="Calibri"/>
              </a:rPr>
              <a:t>Weighted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400" spc="-1" dirty="0" err="1">
                <a:solidFill>
                  <a:srgbClr val="000000"/>
                </a:solidFill>
                <a:latin typeface="Calibri"/>
              </a:rPr>
              <a:t>by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: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  <a:p>
            <a:pPr marL="381110" indent="-380630" defTabSz="609585">
              <a:spcBef>
                <a:spcPts val="575"/>
              </a:spcBef>
              <a:buClr>
                <a:srgbClr val="006EC7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Timeliness</a:t>
            </a: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marL="381110" indent="-380630" defTabSz="609585">
              <a:spcBef>
                <a:spcPts val="575"/>
              </a:spcBef>
              <a:buClr>
                <a:srgbClr val="006EC7"/>
              </a:buClr>
              <a:buFont typeface="Wingdings" charset="2"/>
              <a:buChar char="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patial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accuracy</a:t>
            </a: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marL="381110" indent="-380630" defTabSz="609585">
              <a:spcBef>
                <a:spcPts val="575"/>
              </a:spcBef>
              <a:buClr>
                <a:srgbClr val="006EC7"/>
              </a:buClr>
              <a:buFont typeface="Wingdings" charset="2"/>
              <a:buChar char="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O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utbreak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size</a:t>
            </a: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defTabSz="609585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71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8C650C-9730-48A3-8EEB-1E5CDDC4B1A0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1791</TotalTime>
  <Words>350</Words>
  <Application>Microsoft Office PowerPoint</Application>
  <PresentationFormat>Widescreen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Wingdings</vt:lpstr>
      <vt:lpstr>Office 主题​​</vt:lpstr>
      <vt:lpstr>Office-Design</vt:lpstr>
      <vt:lpstr>PowerPoint Presentation</vt:lpstr>
      <vt:lpstr>Focus Group AI for Health by WHO/ITU – Topic Group Outbreaks</vt:lpstr>
      <vt:lpstr>Motivation</vt:lpstr>
      <vt:lpstr>Motivation</vt:lpstr>
      <vt:lpstr>Approach</vt:lpstr>
      <vt:lpstr>Results</vt:lpstr>
      <vt:lpstr>Contribution</vt:lpstr>
      <vt:lpstr>Contribution</vt:lpstr>
      <vt:lpstr>Contribution</vt:lpstr>
      <vt:lpstr>Contribution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Att.11 - Presentation – Topic Group "Outbreaks"</dc:title>
  <dc:creator>Campos, Simao</dc:creator>
  <cp:lastModifiedBy>TSB (HT)</cp:lastModifiedBy>
  <cp:revision>80</cp:revision>
  <cp:lastPrinted>2019-04-04T08:49:31Z</cp:lastPrinted>
  <dcterms:created xsi:type="dcterms:W3CDTF">2019-03-31T15:53:06Z</dcterms:created>
  <dcterms:modified xsi:type="dcterms:W3CDTF">2023-07-05T09:47:57Z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