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6"/>
  </p:notesMasterIdLst>
  <p:sldIdLst>
    <p:sldId id="256" r:id="rId6"/>
    <p:sldId id="518" r:id="rId7"/>
    <p:sldId id="724" r:id="rId8"/>
    <p:sldId id="728" r:id="rId9"/>
    <p:sldId id="732" r:id="rId10"/>
    <p:sldId id="736" r:id="rId11"/>
    <p:sldId id="737" r:id="rId12"/>
    <p:sldId id="738" r:id="rId13"/>
    <p:sldId id="735" r:id="rId14"/>
    <p:sldId id="734" r:id="rId15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9C9D92-4E4A-4D1F-ABEE-7D3F14B5CE00}">
          <p14:sldIdLst>
            <p14:sldId id="256"/>
          </p14:sldIdLst>
        </p14:section>
        <p14:section name="Seção Padrão" id="{AD12D9D1-C6BA-4ED6-8818-BAAE8F3A34CE}">
          <p14:sldIdLst>
            <p14:sldId id="518"/>
            <p14:sldId id="724"/>
            <p14:sldId id="728"/>
            <p14:sldId id="732"/>
            <p14:sldId id="736"/>
            <p14:sldId id="737"/>
            <p14:sldId id="738"/>
            <p14:sldId id="735"/>
            <p14:sldId id="734"/>
          </p14:sldIdLst>
        </p14:section>
        <p14:section name="Seção sem Título" id="{C0D133EA-1C07-47B1-91C9-01FB30EB1F4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3F9EAF-E17C-4AC2-AB7F-9C9EEA231DC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48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509C5-BF8A-4D08-A481-71B08401DD48}" type="datetimeFigureOut">
              <a:rPr lang="pt-BR"/>
              <a:pPr>
                <a:defRPr/>
              </a:pPr>
              <a:t>05/07/2023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D3BB8-F950-4D78-BFC7-DE320DE3873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6611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4CE1-4220-491E-9A52-6C79B117FC95}" type="datetimeFigureOut">
              <a:rPr lang="pt-BR"/>
              <a:pPr>
                <a:defRPr/>
              </a:pPr>
              <a:t>05/07/2023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B0E2E-A648-4C4C-BCC7-EBFD39E9CEB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2536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291E-5144-4C65-9B87-AA8CB22BC277}" type="datetimeFigureOut">
              <a:rPr lang="pt-BR"/>
              <a:pPr>
                <a:defRPr/>
              </a:pPr>
              <a:t>05/07/2023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0B2C-02F9-47E7-8B77-41E6976B27C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170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B97FC-2FF7-46E3-A9BE-BBF86E56A45D}" type="datetimeFigureOut">
              <a:rPr lang="pt-BR"/>
              <a:pPr>
                <a:defRPr/>
              </a:pPr>
              <a:t>05/07/2023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47632-BB49-47C3-838A-A4867033644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67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1F886-4A9F-4CC8-A492-91C02B4F2F7F}" type="datetimeFigureOut">
              <a:rPr lang="pt-BR"/>
              <a:pPr>
                <a:defRPr/>
              </a:pPr>
              <a:t>05/07/2023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0DEFF-6FB8-4625-88BD-471DD767AF1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4652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1CF39-1508-43C8-99F9-D97F5E857416}" type="datetimeFigureOut">
              <a:rPr lang="pt-BR"/>
              <a:pPr>
                <a:defRPr/>
              </a:pPr>
              <a:t>05/07/2023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3A954-BE5A-47DB-A605-DA4538390A9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23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50998-EC5F-4542-90F2-6A42C9D493EA}" type="datetimeFigureOut">
              <a:rPr lang="pt-BR"/>
              <a:pPr>
                <a:defRPr/>
              </a:pPr>
              <a:t>05/07/2023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1E7D8-0C55-4C06-8A3E-82F47961696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465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B752E-2E13-4241-A288-D377537F0C3D}" type="datetimeFigureOut">
              <a:rPr lang="pt-BR"/>
              <a:pPr>
                <a:defRPr/>
              </a:pPr>
              <a:t>05/07/2023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F76E-895D-44B7-85A1-7F2E0FA3FD7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9270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143F3-1A1F-4BA9-A264-652DCDF38342}" type="datetimeFigureOut">
              <a:rPr lang="pt-BR"/>
              <a:pPr>
                <a:defRPr/>
              </a:pPr>
              <a:t>05/07/2023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B0C6F-BCFD-4A34-978E-7F8253E073D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5475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3C425-6282-43AD-8585-BDF70F98110A}" type="datetimeFigureOut">
              <a:rPr lang="pt-BR"/>
              <a:pPr>
                <a:defRPr/>
              </a:pPr>
              <a:t>05/07/2023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10193-F430-4FCC-890A-0F0BAFF6C6D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786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E6F10-9575-4CEA-962E-0121492E02E2}" type="datetimeFigureOut">
              <a:rPr lang="pt-BR"/>
              <a:pPr>
                <a:defRPr/>
              </a:pPr>
              <a:t>05/07/2023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BA6F0-958D-4C7B-BBE3-1F64FCDAEA1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82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592EED-FC45-4970-8CD7-537357737A17}" type="datetimeFigureOut">
              <a:rPr lang="pt-BR"/>
              <a:pPr>
                <a:defRPr/>
              </a:pPr>
              <a:t>05/07/2023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A2797B-D020-4117-BAB6-9A391965733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402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diasporto@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23032" y="845674"/>
            <a:ext cx="194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FGAI4H-S-050-A08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8532568" y="1215006"/>
            <a:ext cx="2235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Geneva, 3-5 July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591625"/>
              </p:ext>
            </p:extLst>
          </p:nvPr>
        </p:nvGraphicFramePr>
        <p:xfrm>
          <a:off x="1424267" y="3274055"/>
          <a:ext cx="9343465" cy="171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664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7961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TG-MCH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Att.8 - Presentation – AI for Maternal and Child Health in developing regions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Alexandre Chiavegatto Filho</a:t>
                      </a: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US" sz="1800" dirty="0">
                          <a:hlinkClick r:id="rId3"/>
                        </a:rPr>
                        <a:t>alexdiasporto@usp.br</a:t>
                      </a:r>
                      <a:r>
                        <a:rPr lang="en-US" sz="1800" dirty="0"/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on </a:t>
                      </a:r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 for Maternal and Child Health in developing regions given</a:t>
                      </a:r>
                      <a:r>
                        <a:rPr lang="en-US" sz="1800" dirty="0"/>
                        <a:t> </a:t>
                      </a:r>
                      <a:r>
                        <a:rPr lang="en-GB" sz="1800" dirty="0"/>
                        <a:t>during AI for Health Workshop on 5 July 2023</a:t>
                      </a:r>
                      <a:r>
                        <a:rPr lang="en-US" sz="180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961238" y="4631716"/>
            <a:ext cx="571341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http://labdaps.fsp.usp.br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@SaudenoBR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@labdaps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alexdiasporto@usp.br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1748" name="Picture 2" descr="Resultado de imagem para google chrom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79" y="4409212"/>
            <a:ext cx="1041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Resultado de imagem para twit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936" y="5235285"/>
            <a:ext cx="42068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Resultado de imagem para emai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710" y="6290236"/>
            <a:ext cx="4651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AADE698-616B-4CE6-9FCA-45ADC0EF879D}"/>
              </a:ext>
            </a:extLst>
          </p:cNvPr>
          <p:cNvSpPr/>
          <p:nvPr/>
        </p:nvSpPr>
        <p:spPr>
          <a:xfrm>
            <a:off x="-95537" y="3701767"/>
            <a:ext cx="50589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</a:t>
            </a:r>
            <a:r>
              <a:rPr kumimoji="0" lang="pt-BR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pt-BR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kumimoji="0" lang="pt-BR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Alexandre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Chiavegatto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Filho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agem 3">
            <a:extLst>
              <a:ext uri="{FF2B5EF4-FFF2-40B4-BE49-F238E27FC236}">
                <a16:creationId xmlns:a16="http://schemas.microsoft.com/office/drawing/2014/main" id="{76182660-A83E-43C5-ABBB-DDA14C56FC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28" y="436678"/>
            <a:ext cx="3658888" cy="11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São Paulo, Brazil - The detailed weather forecast, long range monthly  outlook, and climate information | Weather Atlas">
            <a:extLst>
              <a:ext uri="{FF2B5EF4-FFF2-40B4-BE49-F238E27FC236}">
                <a16:creationId xmlns:a16="http://schemas.microsoft.com/office/drawing/2014/main" id="{D70B930C-75E1-46C3-992C-5181AFA48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27" y="1186605"/>
            <a:ext cx="3422397" cy="196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o usar o Instagram em sala de aula | Desafios da Educação">
            <a:extLst>
              <a:ext uri="{FF2B5EF4-FFF2-40B4-BE49-F238E27FC236}">
                <a16:creationId xmlns:a16="http://schemas.microsoft.com/office/drawing/2014/main" id="{E67395BD-85FD-4F0B-B48D-99E59E524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02" y="5689122"/>
            <a:ext cx="602153" cy="59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945" y="1644919"/>
            <a:ext cx="6293454" cy="263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70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8E067FA-CE47-4CAA-93DD-9CA8658FF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4000" y="0"/>
            <a:ext cx="6858000" cy="685800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E037BB50-0022-47B0-A4FA-727EA0FEF957}"/>
              </a:ext>
            </a:extLst>
          </p:cNvPr>
          <p:cNvGrpSpPr/>
          <p:nvPr/>
        </p:nvGrpSpPr>
        <p:grpSpPr>
          <a:xfrm>
            <a:off x="887896" y="2505535"/>
            <a:ext cx="6371624" cy="3559081"/>
            <a:chOff x="32441" y="2914969"/>
            <a:chExt cx="6371624" cy="3559081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F8FC5BBB-7923-4590-B11E-80A440585168}"/>
                </a:ext>
              </a:extLst>
            </p:cNvPr>
            <p:cNvSpPr txBox="1"/>
            <p:nvPr/>
          </p:nvSpPr>
          <p:spPr>
            <a:xfrm>
              <a:off x="32441" y="2914969"/>
              <a:ext cx="6371624" cy="137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AI for Maternal </a:t>
              </a:r>
              <a:r>
                <a:rPr kumimoji="0" lang="pt-BR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</a:t>
              </a:r>
              <a:r>
                <a:rPr kumimoji="0" lang="pt-BR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pt-BR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Child</a:t>
              </a:r>
              <a:r>
                <a:rPr kumimoji="0" lang="pt-BR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Health in </a:t>
              </a:r>
              <a:r>
                <a:rPr kumimoji="0" lang="pt-BR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developing</a:t>
              </a:r>
              <a:r>
                <a:rPr kumimoji="0" lang="pt-BR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pt-BR" alt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regions</a:t>
              </a:r>
              <a:endParaRPr kumimoji="0" lang="pt-BR" alt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E30C5DB0-48A9-4D3B-B008-1AB7B4FE0C52}"/>
                </a:ext>
              </a:extLst>
            </p:cNvPr>
            <p:cNvSpPr txBox="1"/>
            <p:nvPr/>
          </p:nvSpPr>
          <p:spPr>
            <a:xfrm>
              <a:off x="148953" y="4507006"/>
              <a:ext cx="6138600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Assoc. </a:t>
              </a:r>
              <a:r>
                <a:rPr kumimoji="0" lang="pt-BR" alt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Prof</a:t>
              </a:r>
              <a:r>
                <a:rPr kumimoji="0" lang="pt-BR" alt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 .Alexandre </a:t>
              </a:r>
              <a:r>
                <a:rPr kumimoji="0" lang="pt-BR" alt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Chiavegatto</a:t>
              </a:r>
              <a:r>
                <a:rPr kumimoji="0" lang="pt-BR" alt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 Filho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University</a:t>
              </a:r>
              <a:r>
                <a:rPr kumimoji="0" lang="pt-BR" alt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kumimoji="0" lang="pt-BR" alt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of</a:t>
              </a:r>
              <a:r>
                <a:rPr kumimoji="0" lang="pt-BR" altLang="en-US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 São Paulo, </a:t>
              </a:r>
              <a:r>
                <a:rPr kumimoji="0" lang="pt-BR" altLang="en-US" sz="23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>
                      <a:lumMod val="75000"/>
                    </a:srgbClr>
                  </a:solidFill>
                  <a:effectLst/>
                  <a:uLnTx/>
                  <a:uFillTx/>
                  <a:latin typeface="Century" panose="02040604050505020304" pitchFamily="18" charset="0"/>
                  <a:ea typeface="Open Sans" panose="020B0606030504020204" pitchFamily="34" charset="0"/>
                  <a:cs typeface="Open Sans" panose="020B0606030504020204" pitchFamily="34" charset="0"/>
                </a:rPr>
                <a:t>Brazil</a:t>
              </a:r>
              <a:endParaRPr kumimoji="0" lang="pt-BR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entury" panose="02040604050505020304" pitchFamily="18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6" name="Picture 2" descr="Resultado de imagem para usp logo">
              <a:extLst>
                <a:ext uri="{FF2B5EF4-FFF2-40B4-BE49-F238E27FC236}">
                  <a16:creationId xmlns:a16="http://schemas.microsoft.com/office/drawing/2014/main" id="{0A151D85-A388-48C9-825F-32EE66D290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89" y="5808597"/>
              <a:ext cx="886998" cy="665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Imagem 3">
              <a:extLst>
                <a:ext uri="{FF2B5EF4-FFF2-40B4-BE49-F238E27FC236}">
                  <a16:creationId xmlns:a16="http://schemas.microsoft.com/office/drawing/2014/main" id="{AD5B3854-9188-4DF0-9344-A7A7CE990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975" y="5799809"/>
              <a:ext cx="1987139" cy="625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m 4">
              <a:extLst>
                <a:ext uri="{FF2B5EF4-FFF2-40B4-BE49-F238E27FC236}">
                  <a16:creationId xmlns:a16="http://schemas.microsoft.com/office/drawing/2014/main" id="{EB9038C1-F56C-4882-88F1-5727846BE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55" b="17513"/>
            <a:stretch>
              <a:fillRect/>
            </a:stretch>
          </p:blipFill>
          <p:spPr bwMode="auto">
            <a:xfrm>
              <a:off x="2046383" y="5871247"/>
              <a:ext cx="926382" cy="432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2" name="Picture 4" descr="Welcome - AI4H">
            <a:extLst>
              <a:ext uri="{FF2B5EF4-FFF2-40B4-BE49-F238E27FC236}">
                <a16:creationId xmlns:a16="http://schemas.microsoft.com/office/drawing/2014/main" id="{98599779-451A-1A04-EB25-6E1AF9DB0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4" y="801929"/>
            <a:ext cx="66008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2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A3E01C-5B6C-41FA-B136-B95499FE650C}"/>
              </a:ext>
            </a:extLst>
          </p:cNvPr>
          <p:cNvSpPr txBox="1"/>
          <p:nvPr/>
        </p:nvSpPr>
        <p:spPr>
          <a:xfrm>
            <a:off x="753036" y="798549"/>
            <a:ext cx="1007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for Maternal and Child Health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48776B-C831-4132-A741-39920B4FC865}"/>
              </a:ext>
            </a:extLst>
          </p:cNvPr>
          <p:cNvSpPr txBox="1"/>
          <p:nvPr/>
        </p:nvSpPr>
        <p:spPr>
          <a:xfrm>
            <a:off x="662009" y="1958730"/>
            <a:ext cx="1055076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Improving the health and well-being of mothers, infants, and children is one of the most important public health goals worldwide.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Every day, an estimated 810 women die from causes related to pregnancy or childbirth and over 15,000 children die from preventable diseases.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Despite notable recent improvements for most countries, the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Millenium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Development Goal (MDG) target for 2015 of reducing child mortality globally by two thirds was not achieved.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Artificial intelligence methods have the potential of improving maternal and child health decisions, especially in low-resource settings.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53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6254182-C9A4-4A80-86D3-7707F8850D95}"/>
              </a:ext>
            </a:extLst>
          </p:cNvPr>
          <p:cNvSpPr txBox="1"/>
          <p:nvPr/>
        </p:nvSpPr>
        <p:spPr>
          <a:xfrm>
            <a:off x="687266" y="3735235"/>
            <a:ext cx="10923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Goal: to predict the risk of neonatal mortality using only data routinely available from birth records in Sao Paulo.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only a smaller number of variables (WHO’s five minimum perinatal indicators) maintained high predictive performance (AUC of 0.91):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maternal age, place of delivery, mode of delivery, birth weight and gestational age.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5% births with the highest predicted risk of neonatal death included more than 90% of the actual neonatal deaths. On the other hand, there were no deaths among the 5% births with the lowest predicted risk.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3C7C889-7376-85F5-37CB-F17699A748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0742" y="534758"/>
          <a:ext cx="8109440" cy="2645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118360" imgH="2647800" progId="PBrush">
                  <p:embed/>
                </p:oleObj>
              </mc:Choice>
              <mc:Fallback>
                <p:oleObj name="Bitmap Image" r:id="rId2" imgW="8118360" imgH="2647800" progId="PBrush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3C7C889-7376-85F5-37CB-F17699A748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0742" y="534758"/>
                        <a:ext cx="8109440" cy="2645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Resultado de imagem para cnpq">
            <a:extLst>
              <a:ext uri="{FF2B5EF4-FFF2-40B4-BE49-F238E27FC236}">
                <a16:creationId xmlns:a16="http://schemas.microsoft.com/office/drawing/2014/main" id="{C1D0BA3F-30C8-7C42-7D92-68E659664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725" y="1971314"/>
            <a:ext cx="1241747" cy="39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gates melinda foundation">
            <a:extLst>
              <a:ext uri="{FF2B5EF4-FFF2-40B4-BE49-F238E27FC236}">
                <a16:creationId xmlns:a16="http://schemas.microsoft.com/office/drawing/2014/main" id="{88567C69-807D-AEA7-DF28-F5D60BCD3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643" y="608514"/>
            <a:ext cx="2495377" cy="124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67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A3E01C-5B6C-41FA-B136-B95499FE650C}"/>
              </a:ext>
            </a:extLst>
          </p:cNvPr>
          <p:cNvSpPr txBox="1"/>
          <p:nvPr/>
        </p:nvSpPr>
        <p:spPr>
          <a:xfrm>
            <a:off x="753036" y="798549"/>
            <a:ext cx="1007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for Maternal and Child Health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48776B-C831-4132-A741-39920B4FC865}"/>
              </a:ext>
            </a:extLst>
          </p:cNvPr>
          <p:cNvSpPr txBox="1"/>
          <p:nvPr/>
        </p:nvSpPr>
        <p:spPr>
          <a:xfrm>
            <a:off x="590255" y="3957442"/>
            <a:ext cx="1118381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Global Network's Maternal Newborn Health Registry (MNHR):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Argentina, Democratic Republic of Congo, Zambia, Guatemala, Pakistan, India, Kenya, and Bangladesh. 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Three distinct collections (2010-2013, 2014-2016 and 2017-2019).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Around 500,000 pregnancies.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2710C68-E9A4-4CDF-980C-7E75EB5D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578" y="3187447"/>
            <a:ext cx="146322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AAD18D8-6D10-479B-9625-5D9FC1726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224" y="1585073"/>
            <a:ext cx="6299875" cy="238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3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2710C68-E9A4-4CDF-980C-7E75EB5D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578" y="3187447"/>
            <a:ext cx="146322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7C33D1-96B6-90B3-2D2A-3B1CBD3050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51" y="738227"/>
            <a:ext cx="9576497" cy="5442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04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2710C68-E9A4-4CDF-980C-7E75EB5D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578" y="3187447"/>
            <a:ext cx="146322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41C655-4950-9225-C484-2537F8022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65" y="610846"/>
            <a:ext cx="11002270" cy="585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54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2710C68-E9A4-4CDF-980C-7E75EB5D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578" y="3187447"/>
            <a:ext cx="146322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FB13C3-4467-8A9E-20D2-CEB3FA7BC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298" y="508445"/>
            <a:ext cx="5288291" cy="59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80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AA3E01C-5B6C-41FA-B136-B95499FE650C}"/>
              </a:ext>
            </a:extLst>
          </p:cNvPr>
          <p:cNvSpPr txBox="1"/>
          <p:nvPr/>
        </p:nvSpPr>
        <p:spPr>
          <a:xfrm>
            <a:off x="753036" y="798549"/>
            <a:ext cx="1007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AI for Maternal and Child Health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48776B-C831-4132-A741-39920B4FC865}"/>
              </a:ext>
            </a:extLst>
          </p:cNvPr>
          <p:cNvSpPr txBox="1"/>
          <p:nvPr/>
        </p:nvSpPr>
        <p:spPr>
          <a:xfrm>
            <a:off x="835789" y="2217542"/>
            <a:ext cx="11183814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Conclusion: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- AI is a very promising tool for MCH: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	- Low cost of effective interventions in MCH if warnings come early.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- Important challenges: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		- Use routinely-available variables, trained and validated in where they will be applied, do not increase existing inequalities.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2710C68-E9A4-4CDF-980C-7E75EB5D5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2578" y="3187447"/>
            <a:ext cx="146322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566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FEB9BE1-1221-4E89-AC84-CC606A83245E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1786</TotalTime>
  <Words>432</Words>
  <Application>Microsoft Office PowerPoint</Application>
  <PresentationFormat>Widescreen</PresentationFormat>
  <Paragraphs>50</Paragraphs>
  <Slides>10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Arial</vt:lpstr>
      <vt:lpstr>Calibri</vt:lpstr>
      <vt:lpstr>Calibri Light</vt:lpstr>
      <vt:lpstr>Century</vt:lpstr>
      <vt:lpstr>Open Sans</vt:lpstr>
      <vt:lpstr>Times New Roman</vt:lpstr>
      <vt:lpstr>Office 主题​​</vt:lpstr>
      <vt:lpstr>Tema do Office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Att.8 - Presentation – Topic Group "AI for Maternal and Child Health in developing regions"</dc:title>
  <dc:creator>Campos, Simao</dc:creator>
  <cp:lastModifiedBy>TSB (HT)</cp:lastModifiedBy>
  <cp:revision>81</cp:revision>
  <cp:lastPrinted>2019-04-04T08:49:31Z</cp:lastPrinted>
  <dcterms:created xsi:type="dcterms:W3CDTF">2019-03-31T15:53:06Z</dcterms:created>
  <dcterms:modified xsi:type="dcterms:W3CDTF">2023-07-05T09:03:43Z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