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4"/>
  </p:notesMasterIdLst>
  <p:sldIdLst>
    <p:sldId id="256" r:id="rId6"/>
    <p:sldId id="348" r:id="rId7"/>
    <p:sldId id="349" r:id="rId8"/>
    <p:sldId id="351" r:id="rId9"/>
    <p:sldId id="350" r:id="rId10"/>
    <p:sldId id="352" r:id="rId11"/>
    <p:sldId id="353" r:id="rId12"/>
    <p:sldId id="317" r:id="rId13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D0148-7748-4BE5-92D7-B44B4048679A}" v="3" dt="2023-02-20T16:36:3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31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11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5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983B20-CF3E-4EB7-8ABD-887696F49A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758628-A8B7-4C0C-9D76-AB8C368362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93D0D8-808F-4B9D-9E74-3D2864287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0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4000">
                <a:srgbClr val="1D7790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8778D-8BC8-464B-A800-1D1791A3726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260CBB-BBBF-4BD2-A2B2-E16FB43BCE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9F131B-2B68-425B-8FFF-8D359E0D5D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39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974270"/>
            <a:ext cx="5916612" cy="3010605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2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klein, Frutiger LT </a:t>
            </a:r>
            <a:r>
              <a:rPr lang="de-DE" dirty="0" err="1"/>
              <a:t>Com</a:t>
            </a:r>
            <a:r>
              <a:rPr lang="de-DE" dirty="0"/>
              <a:t> Light, 24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max. 3 Zeilen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4FAF97-8E98-4493-977E-6FEDC5291BD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CB561-9F99-4288-90CE-88D602D52C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596121-908B-4B59-963A-E95F7A8684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klein, Frutiger LT </a:t>
            </a:r>
            <a:r>
              <a:rPr lang="de-DE" dirty="0" err="1"/>
              <a:t>Com</a:t>
            </a:r>
            <a:r>
              <a:rPr lang="de-DE" dirty="0"/>
              <a:t> Light, 24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arem</a:t>
            </a:r>
            <a:r>
              <a:rPr lang="de-DE" dirty="0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6C9846-D78A-41C2-B9DE-AAB4647AB0B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8AD9C8-2824-4897-945F-4A8A1D2456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1209F8-6861-41DE-A5C0-5C8F5AB39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1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544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24025"/>
            <a:ext cx="7824783" cy="2981879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5719AE-30B8-45EA-B80C-409CF4F2B2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BC588A-DC32-4D84-AD10-E7DF3D9A9C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CB5C3E-E47D-427A-AA11-CB39E0BAF2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2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9587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57312"/>
            <a:ext cx="7824787" cy="3148592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4204C2-4248-49B0-B888-AEDE5C87E88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296C33-84D5-4891-A511-A73F2EF90E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DE090B-8EDC-46F6-A07B-49E25523BD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71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274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7C751A8B-7DD1-4C74-A6D8-AE2E6694A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71DDCE-8584-473E-89A6-4E1C8FE4FEF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F76422-6FC9-4F77-8DC2-9370AFAFE8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BBD116-D531-4394-B940-E1E0CD4B01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85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6599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C68886-21F8-4FFB-8201-7F0BA6565D6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BD0276-DAC0-4256-A958-3D3DD10E63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96E82-453E-4196-8BCD-BF982D264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8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Kapitelüberschrift, Frutiger LT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Bold</a:t>
            </a:r>
            <a:r>
              <a:rPr lang="de-DE" dirty="0"/>
              <a:t>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A94CF4-7D7D-4A16-808E-9BB3F11A797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E6BEEC3F-C136-4E04-8E02-6DF963A6E721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12" name="Copyright Fraunhofer">
            <a:extLst>
              <a:ext uri="{FF2B5EF4-FFF2-40B4-BE49-F238E27FC236}">
                <a16:creationId xmlns:a16="http://schemas.microsoft.com/office/drawing/2014/main" id="{86A8951A-7642-4D31-B686-A714C8CCF5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DE5828C-86B5-43E8-99E0-320BB3D4C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9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30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6794500" cy="445790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Kapitelüberschrift, Frutiger LT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Bold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, 16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CF3FD1A-1D27-41F1-9CA0-1DB93D823FF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2179119F-C342-4DBA-9211-F4375B7FF2D1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E2CAD830-41D2-49E6-9A6C-8B30840C61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C2822D-ACBC-46C4-BC5F-37D1A4BC04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299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322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700213"/>
            <a:ext cx="6315075" cy="42846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622533"/>
          </a:xfrm>
          <a:gradFill flip="none" rotWithShape="1">
            <a:gsLst>
              <a:gs pos="34000">
                <a:srgbClr val="1C768F">
                  <a:alpha val="94902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0"/>
              </a:spcAft>
              <a:defRPr sz="28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Kapitelüberschrift, Frutiger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Frutiger LT </a:t>
            </a:r>
            <a:r>
              <a:rPr lang="de-DE" dirty="0" err="1"/>
              <a:t>Com</a:t>
            </a:r>
            <a:r>
              <a:rPr lang="de-DE" dirty="0"/>
              <a:t> Light 16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7475347-60C7-4275-87BB-E0A043A5396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FC469E6C-F598-4F80-AB6C-46A0783E2A2E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262368A1-9617-47E7-A038-2429D81091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CAF98EC-E908-46DA-A386-F0D4232D41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71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F8DCC3F-E343-4E3F-B16A-B6051F15F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015" b="18610"/>
          <a:stretch/>
        </p:blipFill>
        <p:spPr>
          <a:xfrm>
            <a:off x="0" y="1"/>
            <a:ext cx="12192000" cy="6151957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6657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75AC2F-D644-43D9-B982-47D14AE5066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BE4F662B-8B67-467B-B579-81B65A21735B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09CF1CB-7C21-4B1B-8641-DD8AC9A83C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B71B0-9D5B-4CFF-97F3-7D9E421F2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77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8244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0EB8D40A-176A-4C73-94E8-E4F599039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58116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r>
              <a:rPr lang="de-DE" dirty="0"/>
              <a:t>,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AD05C7-382B-438D-B349-2F1CC8C2BCC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78088260-380C-400E-94F1-80576C9596AC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4113842-5E3F-4997-8349-B76EB457E5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428535-A26E-4A75-A2D0-95960DB6BC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17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2164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84AC2951-09AD-4688-B783-DAE1ADDED63E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408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7003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A3249-3413-4CB5-A695-6373FE34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79225054-8F4D-4B67-8803-E473E83FD8A6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97173DEC-80BC-41B9-97B7-7718E8E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BA71267-E3FD-4A93-BE1B-8DD36105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9640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8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1F0DBA5-C1B0-44DC-A359-F53055D1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862B3568-9F39-45BA-8ABC-B5488CC74074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13" name="Copyright Fraunhofer">
            <a:extLst>
              <a:ext uri="{FF2B5EF4-FFF2-40B4-BE49-F238E27FC236}">
                <a16:creationId xmlns:a16="http://schemas.microsoft.com/office/drawing/2014/main" id="{3A411D1E-2AF9-4CC5-AEC7-0C6DF157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828F296-FF06-4CDF-A47F-F729AA3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2520950" cy="293211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663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5388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1625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85177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>
          <p15:clr>
            <a:srgbClr val="FBAE40"/>
          </p15:clr>
        </p15:guide>
        <p15:guide id="4" pos="1890">
          <p15:clr>
            <a:srgbClr val="FBAE40"/>
          </p15:clr>
        </p15:guide>
        <p15:guide id="5" pos="5541">
          <p15:clr>
            <a:srgbClr val="FBAE40"/>
          </p15:clr>
        </p15:guide>
        <p15:guide id="6" pos="579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2440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3CE2A8B-DF0C-4ED8-B188-C82210FB6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593715C-3DC0-4E6F-AC38-9875A9DF0C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0"/>
            <a:ext cx="5916612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B5820C-E708-4B83-B2D5-A17747D22E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0047F9E9-11D7-474D-A6DA-3492ADD97332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D2144230-B8EC-476B-931A-D0CD27889E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BFD26-99E1-4A8F-A74A-F6ADF2E2D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88637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180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3ED57BE-37A9-4D96-8E88-2396C1186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1458B9F-36A1-41C9-BED5-48660CBF7B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0075" y="0"/>
            <a:ext cx="3971925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A55FE10-1600-4EC9-BD53-2AD0F1FF5A2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1B09DD79-ED55-4B70-88EA-06391A367C88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3F46C379-14E1-4C3E-81B3-2514BD91D6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983DEDE-C1BC-4CFF-B990-BF9CE174A5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5848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1608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65A82B2D-840F-4167-AD44-C02BC9C87CCB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50731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9292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9631443C-B870-41CA-8630-426F79C7DA41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814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888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2640595"/>
          </a:xfrm>
        </p:spPr>
        <p:txBody>
          <a:bodyPr numCol="1" spcCol="360000"/>
          <a:lstStyle>
            <a:lvl5pPr>
              <a:defRPr/>
            </a:lvl5pPr>
            <a:lvl8pPr>
              <a:buAutoNum type="arabicPeriod"/>
              <a:defRPr/>
            </a:lvl8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80A6E1-2019-439E-8E86-0046D913F8D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ED9D36A6-A034-4164-BBE1-F8AE84912B9F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F3CF5D9C-18A9-4FD1-BF61-90B1DF40DA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C7C1689-11E8-41AB-9458-DE44740E23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AB49C-1F4E-4EF1-AAF8-5D9B08CE0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2979DCD-35B3-46F6-8E1A-F7517950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437187" cy="2640595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419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174C6A4-3B89-4478-A08C-B54D082B38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443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174C6A4-3B89-4478-A08C-B54D082B3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3085204"/>
          </a:xfrm>
        </p:spPr>
        <p:txBody>
          <a:bodyPr numCol="1" spcCol="360000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buAutoNum type="arabicPeriod"/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318EBD9-F5F5-405C-9B19-55E93DB7BE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6BBE7333-2DF4-417D-84A6-4C1EC6024486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A65BD112-D0DA-4A2E-BD97-424BCF96C4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38D657B-7546-4822-9986-D778474870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B913C0-DAEC-4E03-BE28-C93BE7F20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DDDE3BD-D7C5-4F7F-8E5F-2F194BD44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516562" cy="3020314"/>
          </a:xfrm>
        </p:spPr>
        <p:txBody>
          <a:bodyPr numCol="1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1319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220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8" y="1700213"/>
            <a:ext cx="5437187" cy="27772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7C33152-44C8-4D5F-8A14-F5A77C4509A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D4E2D0BE-C1C0-4F7D-8CA3-1AB441DBDBE6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E4293628-7C4E-4B40-9C44-4455388844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2CBCEFF-ED55-43F4-840E-11635FF54F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88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 userDrawn="1"/>
        </p:nvSpPr>
        <p:spPr bwMode="gray">
          <a:xfrm>
            <a:off x="479425" y="120623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285A88-12D6-4461-A4C7-1D177C10FE4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8C3B39-287A-4DC2-86D1-47762D2F8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36F7860-0DEC-4D26-A4CA-9345FD1896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5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5574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A5AD49B5-73A6-4C2A-8588-DD0F8943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0015" b="18624"/>
          <a:stretch/>
        </p:blipFill>
        <p:spPr>
          <a:xfrm>
            <a:off x="0" y="2"/>
            <a:ext cx="12192000" cy="6150768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E2E23E-A04B-4A3C-9731-269F09B3618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88048" y="6455836"/>
            <a:ext cx="720000" cy="123111"/>
          </a:xfrm>
          <a:prstGeom prst="rect">
            <a:avLst/>
          </a:prstGeom>
        </p:spPr>
        <p:txBody>
          <a:bodyPr/>
          <a:lstStyle/>
          <a:p>
            <a:fld id="{9DE324B6-D7C2-429F-9563-54E4F47990AC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17" name="Copyright Fraunhofer">
            <a:extLst>
              <a:ext uri="{FF2B5EF4-FFF2-40B4-BE49-F238E27FC236}">
                <a16:creationId xmlns:a16="http://schemas.microsoft.com/office/drawing/2014/main" id="{7BF1A88B-92B6-448D-B293-70A607B265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© Fraunhofer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9320B56D-3BA0-4D7D-91B3-67F9A11E4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400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114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09F1F2-5AE7-4500-87D3-FAD916B313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9D760A-5328-4251-ACFF-CB470EE347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FC189F-C42A-4071-BC47-28A29172D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43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3F48CE-72D6-4312-9E4E-63E50B50038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83046E-333C-49E5-BC21-4B96362580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BEE77-0380-4FD0-A81C-71B6A50C65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Seite</a:t>
            </a:r>
            <a:r>
              <a:rPr lang="en-US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64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197DE11-A966-449E-A5FD-31979AF34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3167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Fraunhofer XYZ</a:t>
            </a:r>
          </a:p>
          <a:p>
            <a:pPr lvl="3"/>
            <a:r>
              <a:rPr lang="pt-BR" dirty="0"/>
              <a:t>Straße XY</a:t>
            </a:r>
          </a:p>
          <a:p>
            <a:pPr lvl="3"/>
            <a:r>
              <a:rPr lang="pt-BR" dirty="0"/>
              <a:t>12345 Stadt</a:t>
            </a:r>
          </a:p>
          <a:p>
            <a:pPr lvl="3"/>
            <a:r>
              <a:rPr lang="pt-BR" dirty="0"/>
              <a:t>www.fraunhofer.de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313C52-2525-4A5D-916B-98841273CA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19F9CA-C990-4FAF-BBA2-C37D042E4F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B3BB0E-EF1D-44E5-9391-ED9E79F83D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0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2081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Vielen Dank für Ihre Aufmerksamkeit</a:t>
            </a:r>
          </a:p>
          <a:p>
            <a:pPr lvl="1"/>
            <a:r>
              <a:rPr lang="de-DE" dirty="0"/>
              <a:t>—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14564-45F3-43F4-A781-81B474E1C1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  <a:prstGeom prst="rect">
            <a:avLst/>
          </a:prstGeom>
        </p:spPr>
        <p:txBody>
          <a:bodyPr/>
          <a:lstStyle/>
          <a:p>
            <a:fld id="{18404E2F-0DC3-491D-BBFF-E567024868D0}" type="datetime1">
              <a:rPr lang="de-DE" noProof="0" smtClean="0"/>
              <a:t>04.07.2023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B5AC9A-7737-4C1C-B583-AD4EA4DAE9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</a:t>
            </a:r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919D1C-ADAC-4933-80BD-01165FF9D2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7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565214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344" imgH="345" progId="TCLayout.ActiveDocument.1">
                  <p:embed/>
                </p:oleObj>
              </mc:Choice>
              <mc:Fallback>
                <p:oleObj name="think-cell Folie" r:id="rId32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507918F-B2AA-4A76-81D6-4E27E906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FFAE78-FC0D-4DC3-A58F-888E658B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Page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LogoFusszeile">
            <a:extLst>
              <a:ext uri="{FF2B5EF4-FFF2-40B4-BE49-F238E27FC236}">
                <a16:creationId xmlns:a16="http://schemas.microsoft.com/office/drawing/2014/main" id="{A1A14973-0D19-4698-859C-851A93B6A59A}"/>
              </a:ext>
            </a:extLst>
          </p:cNvPr>
          <p:cNvSpPr/>
          <p:nvPr userDrawn="1"/>
        </p:nvSpPr>
        <p:spPr>
          <a:xfrm>
            <a:off x="10309226" y="6334126"/>
            <a:ext cx="1404000" cy="37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orient="horz" pos="4133">
          <p15:clr>
            <a:srgbClr val="F26B43"/>
          </p15:clr>
        </p15:guide>
        <p15:guide id="5" orient="horz" pos="3770">
          <p15:clr>
            <a:srgbClr val="F26B43"/>
          </p15:clr>
        </p15:guide>
        <p15:guide id="8" orient="horz" pos="10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2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Relationship Id="rId9" Type="http://schemas.openxmlformats.org/officeDocument/2006/relationships/hyperlink" Target="https://extranet.itu.int/sites/itu-t/focusgroups/ai4h/docs/FGAI4H-Q-105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5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9267065" y="845674"/>
            <a:ext cx="1500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FGAI4H-S-049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8532568" y="1215006"/>
            <a:ext cx="223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Geneva, 3-5 July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44983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DEL10 Update: AI4H use cases: Topic Description Documents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This PPT contains a presentation of: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 introduction to the topic groups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F79856-5C31-46CF-811F-5923CFCCD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0" y="3482101"/>
            <a:ext cx="11712575" cy="2502774"/>
          </a:xfrm>
        </p:spPr>
        <p:txBody>
          <a:bodyPr/>
          <a:lstStyle/>
          <a:p>
            <a:r>
              <a:rPr lang="de-DE" sz="1600" dirty="0">
                <a:solidFill>
                  <a:prstClr val="white"/>
                </a:solidFill>
                <a:latin typeface="Frutiger LT Com 65 Bold"/>
              </a:rPr>
              <a:t>ITU/WHO FG-AI4H Deliverable 10.0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>
                <a:solidFill>
                  <a:prstClr val="white"/>
                </a:solidFill>
                <a:latin typeface="Frutiger LT Com 45 Light"/>
              </a:rPr>
              <a:t>Update AI4H use cases: Topic Description Documents </a:t>
            </a:r>
            <a:endParaRPr lang="de-DE" dirty="0"/>
          </a:p>
          <a:p>
            <a:pPr lvl="3"/>
            <a:r>
              <a:rPr lang="de-DE" dirty="0"/>
              <a:t>Eva Weicken, 4 July </a:t>
            </a:r>
            <a:r>
              <a:rPr lang="de-DE" i="1" dirty="0"/>
              <a:t>2023, ITU HQ, Geneva, Switzerland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D83F325-305C-1E18-B9A8-4702EC5F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1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24 topic groups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US" dirty="0"/>
              <a:t>July 2023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EADCF5-46AF-4D67-973F-361C8A6B4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9555" y="4282756"/>
            <a:ext cx="11233150" cy="217995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Variety of health use cases in the context of AI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Producing evidence and case studies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Propose harmonized procedures to benchmark AI models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Combine experts &amp; data from various partners</a:t>
            </a:r>
          </a:p>
          <a:p>
            <a:pPr marL="285750" lvl="1" indent="-2857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haltsplatzhalter 11">
            <a:extLst>
              <a:ext uri="{FF2B5EF4-FFF2-40B4-BE49-F238E27FC236}">
                <a16:creationId xmlns:a16="http://schemas.microsoft.com/office/drawing/2014/main" id="{BADEDCAD-E609-E30B-7810-0998B51E9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9555" y="1259160"/>
            <a:ext cx="7927410" cy="302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3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Topic groups </a:t>
            </a:r>
            <a:r>
              <a:rPr lang="de-DE" dirty="0" err="1"/>
              <a:t>organization</a:t>
            </a:r>
            <a:r>
              <a:rPr lang="de-DE" dirty="0"/>
              <a:t> &amp; </a:t>
            </a:r>
            <a:r>
              <a:rPr lang="de-DE" dirty="0" err="1"/>
              <a:t>output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US" dirty="0"/>
              <a:t>Topic description documents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EADCF5-46AF-4D67-973F-361C8A6B4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4079788"/>
            <a:ext cx="11233150" cy="1665456"/>
          </a:xfrm>
        </p:spPr>
        <p:txBody>
          <a:bodyPr/>
          <a:lstStyle/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Topic groups (TGs) create output documentation, topic driver coordinate work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Sections on the ethical, technical, clinical, regulatory requirements for the benchmarking 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dirty="0"/>
              <a:t>Categories: Background, features, operations, considerations </a:t>
            </a:r>
          </a:p>
          <a:p>
            <a:pPr marL="285750" lvl="1" indent="-2857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haltsplatzhalter 11">
            <a:extLst>
              <a:ext uri="{FF2B5EF4-FFF2-40B4-BE49-F238E27FC236}">
                <a16:creationId xmlns:a16="http://schemas.microsoft.com/office/drawing/2014/main" id="{BADEDCAD-E609-E30B-7810-0998B51E9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985" y="1830380"/>
            <a:ext cx="4549140" cy="1735089"/>
          </a:xfrm>
          <a:prstGeom prst="rect">
            <a:avLst/>
          </a:prstGeom>
        </p:spPr>
      </p:pic>
      <p:sp>
        <p:nvSpPr>
          <p:cNvPr id="3" name="Pfeil nach rechts 2">
            <a:extLst>
              <a:ext uri="{FF2B5EF4-FFF2-40B4-BE49-F238E27FC236}">
                <a16:creationId xmlns:a16="http://schemas.microsoft.com/office/drawing/2014/main" id="{407B331F-2897-EC64-221F-0A5092B08C17}"/>
              </a:ext>
            </a:extLst>
          </p:cNvPr>
          <p:cNvSpPr/>
          <p:nvPr/>
        </p:nvSpPr>
        <p:spPr>
          <a:xfrm>
            <a:off x="6094774" y="2436140"/>
            <a:ext cx="1262466" cy="52357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pic>
        <p:nvPicPr>
          <p:cNvPr id="9" name="Picture 7" descr="Text&#10;&#10;Description automatically generated">
            <a:extLst>
              <a:ext uri="{FF2B5EF4-FFF2-40B4-BE49-F238E27FC236}">
                <a16:creationId xmlns:a16="http://schemas.microsoft.com/office/drawing/2014/main" id="{F0FFC241-C272-0002-54A6-9BCB1DAAED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4998" y="1112756"/>
            <a:ext cx="3211552" cy="4558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235A6F9-D938-65AB-97DC-D5C2A6B4E37A}"/>
              </a:ext>
            </a:extLst>
          </p:cNvPr>
          <p:cNvSpPr txBox="1"/>
          <p:nvPr/>
        </p:nvSpPr>
        <p:spPr>
          <a:xfrm>
            <a:off x="10985863" y="5237413"/>
            <a:ext cx="12061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rPr>
              <a:t>Topic description document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rPr>
              <a:t>template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5B7F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rPr>
              <a:t>(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179C7D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Q-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8598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105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8303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Topic groups x working groups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Matrix structure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EADCF5-46AF-4D67-973F-361C8A6B4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917868"/>
            <a:ext cx="4915535" cy="312566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Working Groups (WG)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create best practices &amp; guidance documentation for cross cutting topics (ethics, regulation, clinical evaluation, data)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Topic Groups (TG)</a:t>
            </a:r>
          </a:p>
          <a:p>
            <a:pPr marL="285750" lvl="1" indent="-285750">
              <a:buFont typeface="Wingdings" pitchFamily="2" charset="2"/>
              <a:buChar char="§"/>
            </a:pPr>
            <a:r>
              <a:rPr lang="en-US" sz="1600" dirty="0"/>
              <a:t>apply WG-output in AI benchmarking &amp; test its use, applicability, e.g., WG-CE &amp; TG-Point-of-care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haltsplatzhalter 7">
            <a:extLst>
              <a:ext uri="{FF2B5EF4-FFF2-40B4-BE49-F238E27FC236}">
                <a16:creationId xmlns:a16="http://schemas.microsoft.com/office/drawing/2014/main" id="{483DD0BB-4940-8EF8-2AA9-EC0C5D9B8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0" y="1160219"/>
            <a:ext cx="5410835" cy="466201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500DADB-0B88-39B8-CC8D-F1FE60026A17}"/>
              </a:ext>
            </a:extLst>
          </p:cNvPr>
          <p:cNvSpPr txBox="1"/>
          <p:nvPr/>
        </p:nvSpPr>
        <p:spPr>
          <a:xfrm>
            <a:off x="10535847" y="5622180"/>
            <a:ext cx="235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rPr>
              <a:t>WG = Working Groups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rPr>
              <a:t>TG   = Topic Groups</a:t>
            </a:r>
          </a:p>
        </p:txBody>
      </p:sp>
    </p:spTree>
    <p:extLst>
      <p:ext uri="{BB962C8B-B14F-4D97-AF65-F5344CB8AC3E}">
        <p14:creationId xmlns:p14="http://schemas.microsoft.com/office/powerpoint/2010/main" val="233462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More topic group activities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Open Code initiative &amp; AI audits 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EADCF5-46AF-4D67-973F-361C8A6B4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0854" y="4816397"/>
            <a:ext cx="10470291" cy="131475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Topic groups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Ophthalmology – Malaria – Symptoms – Psychiatry –  Radiology – Neurology – Outbreaks – Dental – Falls …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50E1E87-6084-0AD2-272A-32EFAB194815}"/>
              </a:ext>
            </a:extLst>
          </p:cNvPr>
          <p:cNvSpPr txBox="1"/>
          <p:nvPr/>
        </p:nvSpPr>
        <p:spPr>
          <a:xfrm>
            <a:off x="6741760" y="4195073"/>
            <a:ext cx="480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rPr>
              <a:t>&amp;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 panose="020B0604020202020204" pitchFamily="34" charset="0"/>
              </a:rPr>
              <a:t>Open Code Initiative </a:t>
            </a:r>
          </a:p>
        </p:txBody>
      </p:sp>
      <p:pic>
        <p:nvPicPr>
          <p:cNvPr id="10" name="Grafik 9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30AAA459-B05F-987A-981F-0F3BECC9B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6209" y="1097639"/>
            <a:ext cx="3985551" cy="33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0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6F092D-727C-44CD-BB0C-F1C722C503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6F092D-727C-44CD-BB0C-F1C722C50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3E5052C-74D3-4E8D-B5BD-60350328090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288"/>
            <a:ext cx="11233150" cy="382733"/>
          </a:xfrm>
        </p:spPr>
        <p:txBody>
          <a:bodyPr vert="horz"/>
          <a:lstStyle/>
          <a:p>
            <a:pPr lvl="0"/>
            <a:r>
              <a:rPr lang="de-DE" dirty="0"/>
              <a:t>Topic Group presentations today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6BC8F31-A681-46B9-8DB4-0776C0D9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B502DCF-743B-6F8D-B5A9-A9A4903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Text, Screenshot, Zahl, Dokument enthält.&#10;&#10;Automatisch generierte Beschreibung">
            <a:extLst>
              <a:ext uri="{FF2B5EF4-FFF2-40B4-BE49-F238E27FC236}">
                <a16:creationId xmlns:a16="http://schemas.microsoft.com/office/drawing/2014/main" id="{FC553DDA-1ACC-41F8-EED9-0AC680C0A0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254760"/>
            <a:ext cx="7772400" cy="48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0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69FAB3-F139-4D43-A7C4-4D804D9FD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79425" y="4142797"/>
            <a:ext cx="11233149" cy="1986698"/>
          </a:xfrm>
        </p:spPr>
        <p:txBody>
          <a:bodyPr/>
          <a:lstStyle/>
          <a:p>
            <a:r>
              <a:rPr lang="de-DE" dirty="0"/>
              <a:t>Thank you for your attention!</a:t>
            </a:r>
          </a:p>
          <a:p>
            <a:pPr lvl="1"/>
            <a:r>
              <a:rPr lang="de-DE" dirty="0"/>
              <a:t>—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41A9665-E7C3-45A5-6F88-B30D8245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69" y="259200"/>
            <a:ext cx="2349501" cy="4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73C7EDE-E72C-BDE6-AF2C-50BA59B9A354}"/>
              </a:ext>
            </a:extLst>
          </p:cNvPr>
          <p:cNvSpPr txBox="1"/>
          <p:nvPr/>
        </p:nvSpPr>
        <p:spPr>
          <a:xfrm>
            <a:off x="8507149" y="6129495"/>
            <a:ext cx="6410849" cy="238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Contact: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eva.weicken@hhi.fraunhofer.de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8982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7" id="{14180148-20CF-4DA7-A721-921E466A1C22}" vid="{F8CF5006-811B-4D57-A7EB-E6DAF4B53F7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7850E76-978A-4CD0-A969-79FF9F4B3039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1777</TotalTime>
  <Words>289</Words>
  <Application>Microsoft Office PowerPoint</Application>
  <PresentationFormat>Widescreen</PresentationFormat>
  <Paragraphs>51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Frutiger LT Com 45 Light</vt:lpstr>
      <vt:lpstr>Frutiger LT Com 55 Roman</vt:lpstr>
      <vt:lpstr>Frutiger LT Com 65 Bold</vt:lpstr>
      <vt:lpstr>Wingdings</vt:lpstr>
      <vt:lpstr>Office 主题​​</vt:lpstr>
      <vt:lpstr>Fraunhofer_Master_16-9</vt:lpstr>
      <vt:lpstr>think-cell Folie</vt:lpstr>
      <vt:lpstr>PowerPoint Presentation</vt:lpstr>
      <vt:lpstr>PowerPoint Presentation</vt:lpstr>
      <vt:lpstr>24 topic groups</vt:lpstr>
      <vt:lpstr>Topic groups organization &amp; output</vt:lpstr>
      <vt:lpstr>Topic groups x working groups</vt:lpstr>
      <vt:lpstr>More topic group activities </vt:lpstr>
      <vt:lpstr>Topic Group presentations today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DEL10 Update: AI4H use cases: Topic Description Documents</dc:title>
  <dc:creator>Campos, Simao</dc:creator>
  <cp:lastModifiedBy>TSB (HT)</cp:lastModifiedBy>
  <cp:revision>78</cp:revision>
  <cp:lastPrinted>2019-04-04T08:49:31Z</cp:lastPrinted>
  <dcterms:created xsi:type="dcterms:W3CDTF">2019-03-31T15:53:06Z</dcterms:created>
  <dcterms:modified xsi:type="dcterms:W3CDTF">2023-07-04T07:44:16Z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