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7"/>
  </p:notesMasterIdLst>
  <p:sldIdLst>
    <p:sldId id="256" r:id="rId5"/>
    <p:sldId id="259" r:id="rId6"/>
    <p:sldId id="356" r:id="rId7"/>
    <p:sldId id="319" r:id="rId8"/>
    <p:sldId id="349" r:id="rId9"/>
    <p:sldId id="260" r:id="rId10"/>
    <p:sldId id="320" r:id="rId11"/>
    <p:sldId id="321" r:id="rId12"/>
    <p:sldId id="322" r:id="rId13"/>
    <p:sldId id="326" r:id="rId14"/>
    <p:sldId id="350" r:id="rId15"/>
    <p:sldId id="353" r:id="rId16"/>
    <p:sldId id="354" r:id="rId17"/>
    <p:sldId id="357" r:id="rId18"/>
    <p:sldId id="352" r:id="rId19"/>
    <p:sldId id="344" r:id="rId20"/>
    <p:sldId id="355" r:id="rId21"/>
    <p:sldId id="347" r:id="rId22"/>
    <p:sldId id="338" r:id="rId23"/>
    <p:sldId id="340" r:id="rId24"/>
    <p:sldId id="358" r:id="rId25"/>
    <p:sldId id="318" r:id="rId26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5D0148-7748-4BE5-92D7-B44B4048679A}" v="3" dt="2023-02-20T16:36:37.4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b88c7cef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" name="Google Shape;462;gb88c7cefc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3" name="Google Shape;463;gb88c7cefc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11</a:t>
            </a:fld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497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b88c7cef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" name="Google Shape;462;gb88c7cefc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3" name="Google Shape;463;gb88c7cefc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12</a:t>
            </a:fld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245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b88c7cef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" name="Google Shape;462;gb88c7cefc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3" name="Google Shape;463;gb88c7cefc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13</a:t>
            </a:fld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608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b88c7cef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" name="Google Shape;462;gb88c7cefc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3" name="Google Shape;463;gb88c7cefc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14</a:t>
            </a:fld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678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d9190b6e5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8" name="Google Shape;488;gd9190b6e5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72655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db23b2afbe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9" name="Google Shape;519;gdb23b2afbe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63489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db23b2afbe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9" name="Google Shape;519;gdb23b2afbe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47057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db23b2afbe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gdb23b2afbe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52789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db23b2afbe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gdb23b2afbe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57916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db23b2afbe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gdb23b2afbe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6131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db23b2afbe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gdb23b2afbe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21276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b88dc4bbbe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5" name="Google Shape;805;gb88dc4bbb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51725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21058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The goal of the open code initiative is to provide software tools to help AI professionals build solution ready to be cleared by regulatory bodies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To achieve this goal we involve developers to code the platform but also regulators and medical professionals who deliver us specific requirements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We are building a tool that is universal and can be used across borders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Usable by multiple stakehoders to build, assess and use algorithms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55499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75274dd0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b75274dd0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gb75274dd0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6</a:t>
            </a:fld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75274dd0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b75274dd0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gb75274dd0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7</a:t>
            </a:fld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688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60820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4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89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9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38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4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3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2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58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0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2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4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7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erath.kherif@fraunhofer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13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9267065" y="845674"/>
            <a:ext cx="1500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FGAI4H-S-047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8532568" y="1215006"/>
            <a:ext cx="2235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Geneva, 3-5 July 2023</a:t>
            </a:r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492470"/>
              </p:ext>
            </p:extLst>
          </p:nvPr>
        </p:nvGraphicFramePr>
        <p:xfrm>
          <a:off x="1424267" y="3274055"/>
          <a:ext cx="9343465" cy="2240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7379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3866469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979617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Editor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DEL5.6: Data sharing practices –Progress review presentation</a:t>
                      </a:r>
                      <a:endParaRPr lang="en-GB" sz="1800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Ferath Kherif</a:t>
                      </a: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CHUV - LREN</a:t>
                      </a: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Switzerland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E-mail: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Ferath.kherif@chuv.ch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GB" sz="18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This PPT discusses the latest </a:t>
                      </a:r>
                      <a:r>
                        <a:rPr lang="en-US" sz="1800" baseline="0" dirty="0"/>
                        <a:t>updates made on the deliverable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Updated DEL5.6: Data sharing practices + Data</a:t>
                      </a:r>
                      <a:r>
                        <a:rPr lang="en-GB" sz="1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sourcing.</a:t>
                      </a:r>
                      <a:endParaRPr lang="en-GB" sz="18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7867D-2EB7-FD44-BB52-26A187BB7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422" y="365125"/>
            <a:ext cx="8173156" cy="1311275"/>
          </a:xfrm>
        </p:spPr>
        <p:txBody>
          <a:bodyPr>
            <a:normAutofit fontScale="90000"/>
          </a:bodyPr>
          <a:lstStyle/>
          <a:p>
            <a:r>
              <a:rPr lang="en-GB" dirty="0"/>
              <a:t>Best practices for data sharing/Sourcing </a:t>
            </a:r>
            <a:br>
              <a:rPr lang="en-GB" dirty="0"/>
            </a:br>
            <a:r>
              <a:rPr lang="en-GB" dirty="0"/>
              <a:t>Platform</a:t>
            </a:r>
            <a:endParaRPr lang="en-GB" noProof="0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2152650" y="2226469"/>
            <a:ext cx="7886700" cy="3263504"/>
          </a:xfrm>
        </p:spPr>
        <p:txBody>
          <a:bodyPr>
            <a:normAutofit/>
          </a:bodyPr>
          <a:lstStyle/>
          <a:p>
            <a:r>
              <a:rPr lang="en-GB" b="1" dirty="0"/>
              <a:t>Data Catalogue &amp; Search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87594" y="4591848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2900083"/>
            <a:ext cx="5434451" cy="258989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9" name="Google Shape;11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9959" y="2900083"/>
            <a:ext cx="5434449" cy="258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4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b88c7cefce_0_0"/>
          <p:cNvSpPr/>
          <p:nvPr/>
        </p:nvSpPr>
        <p:spPr>
          <a:xfrm>
            <a:off x="8552800" y="78375"/>
            <a:ext cx="3505800" cy="1606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6" name="Google Shape;466;gb88c7cefc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F54A72B-AAC1-F94A-F9EF-403263F92E44}"/>
              </a:ext>
            </a:extLst>
          </p:cNvPr>
          <p:cNvGrpSpPr/>
          <p:nvPr/>
        </p:nvGrpSpPr>
        <p:grpSpPr>
          <a:xfrm>
            <a:off x="322553" y="1565519"/>
            <a:ext cx="11333313" cy="4394924"/>
            <a:chOff x="322553" y="1565519"/>
            <a:chExt cx="11333313" cy="4394924"/>
          </a:xfrm>
        </p:grpSpPr>
        <p:grpSp>
          <p:nvGrpSpPr>
            <p:cNvPr id="6" name="Group 5"/>
            <p:cNvGrpSpPr/>
            <p:nvPr/>
          </p:nvGrpSpPr>
          <p:grpSpPr>
            <a:xfrm>
              <a:off x="322553" y="1945800"/>
              <a:ext cx="3566793" cy="3860908"/>
              <a:chOff x="205305" y="977642"/>
              <a:chExt cx="3566793" cy="386090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05305" y="977642"/>
                <a:ext cx="3401963" cy="3860908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7626" y="1139777"/>
                <a:ext cx="3404472" cy="3536638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4183211" y="1977363"/>
              <a:ext cx="3569112" cy="3983080"/>
              <a:chOff x="3564193" y="754421"/>
              <a:chExt cx="3569112" cy="398308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64193" y="754421"/>
                <a:ext cx="3482962" cy="3983080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3731342" y="817548"/>
                <a:ext cx="3401963" cy="3860908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8253903" y="2026295"/>
              <a:ext cx="3401963" cy="3860908"/>
              <a:chOff x="8253903" y="2026295"/>
              <a:chExt cx="3401963" cy="3860908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83561" y="2030568"/>
                <a:ext cx="2742646" cy="3852363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8253903" y="2026295"/>
                <a:ext cx="3401963" cy="3860908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016740" y="1565519"/>
              <a:ext cx="2223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Discover / Capture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33218" y="1608031"/>
              <a:ext cx="1736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Connect Data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079192" y="1566957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Link Data </a:t>
              </a:r>
            </a:p>
          </p:txBody>
        </p:sp>
        <p:sp>
          <p:nvSpPr>
            <p:cNvPr id="2" name="Right Arrow 1"/>
            <p:cNvSpPr/>
            <p:nvPr/>
          </p:nvSpPr>
          <p:spPr>
            <a:xfrm>
              <a:off x="3723701" y="1608031"/>
              <a:ext cx="947451" cy="326820"/>
            </a:xfrm>
            <a:prstGeom prst="rightArrow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7605349" y="1618980"/>
              <a:ext cx="947451" cy="326820"/>
            </a:xfrm>
            <a:prstGeom prst="rightArrow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314487" y="154838"/>
            <a:ext cx="6818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 tools and define the processes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descriptions and intelligent use in the context of the FG - AI4H objectives, including ethical, annotation, and validation challenges. 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712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b88c7cefce_0_0"/>
          <p:cNvSpPr/>
          <p:nvPr/>
        </p:nvSpPr>
        <p:spPr>
          <a:xfrm>
            <a:off x="8552800" y="78375"/>
            <a:ext cx="3505800" cy="1606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6" name="Google Shape;466;gb88c7cefc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33783" y="279734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Level Architecture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9181" y="3441983"/>
            <a:ext cx="11669420" cy="2926749"/>
            <a:chOff x="389181" y="3204475"/>
            <a:chExt cx="11669420" cy="2926749"/>
          </a:xfrm>
        </p:grpSpPr>
        <p:sp>
          <p:nvSpPr>
            <p:cNvPr id="33" name="Rounded Rectangle 32"/>
            <p:cNvSpPr/>
            <p:nvPr/>
          </p:nvSpPr>
          <p:spPr>
            <a:xfrm>
              <a:off x="389181" y="3245763"/>
              <a:ext cx="11669420" cy="1378634"/>
            </a:xfrm>
            <a:prstGeom prst="roundRect">
              <a:avLst/>
            </a:prstGeom>
            <a:solidFill>
              <a:srgbClr val="17A2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API ACCESS LAYER</a:t>
              </a: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6428" y="3204475"/>
              <a:ext cx="952500" cy="95250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787" y="3346165"/>
              <a:ext cx="952500" cy="95250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0287" y="3509031"/>
              <a:ext cx="952500" cy="952500"/>
            </a:xfrm>
            <a:prstGeom prst="rect">
              <a:avLst/>
            </a:prstGeom>
          </p:spPr>
        </p:pic>
        <p:sp>
          <p:nvSpPr>
            <p:cNvPr id="37" name="Rounded Rectangle 36"/>
            <p:cNvSpPr/>
            <p:nvPr/>
          </p:nvSpPr>
          <p:spPr>
            <a:xfrm>
              <a:off x="389181" y="4752590"/>
              <a:ext cx="11669420" cy="1378634"/>
            </a:xfrm>
            <a:prstGeom prst="roundRect">
              <a:avLst/>
            </a:prstGeom>
            <a:solidFill>
              <a:srgbClr val="17A2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LOCAL DATA</a:t>
              </a:r>
            </a:p>
          </p:txBody>
        </p:sp>
        <p:pic>
          <p:nvPicPr>
            <p:cNvPr id="448" name="Picture 44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4869" y="4872560"/>
              <a:ext cx="762000" cy="76200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5493" y="5253560"/>
              <a:ext cx="762000" cy="76200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4754" y="5364929"/>
              <a:ext cx="762000" cy="76200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8691" y="4990372"/>
              <a:ext cx="762000" cy="76200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7061" y="5060907"/>
              <a:ext cx="762000" cy="76200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883" y="3213653"/>
              <a:ext cx="952500" cy="95250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8833" y="3520801"/>
              <a:ext cx="952500" cy="9525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9720" y="4762198"/>
              <a:ext cx="836653" cy="83665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691" y="4776101"/>
              <a:ext cx="836653" cy="83665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4806" y="4743595"/>
              <a:ext cx="836653" cy="836653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5267863" y="3268465"/>
              <a:ext cx="2341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 Catalogue Cloud 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757344" y="5784079"/>
              <a:ext cx="910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Devices </a:t>
              </a:r>
            </a:p>
          </p:txBody>
        </p:sp>
      </p:grpSp>
      <p:sp>
        <p:nvSpPr>
          <p:cNvPr id="8" name="Down Arrow 7"/>
          <p:cNvSpPr/>
          <p:nvPr/>
        </p:nvSpPr>
        <p:spPr>
          <a:xfrm>
            <a:off x="5834886" y="2796423"/>
            <a:ext cx="778010" cy="6701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765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b88c7cefce_0_0"/>
          <p:cNvSpPr/>
          <p:nvPr/>
        </p:nvSpPr>
        <p:spPr>
          <a:xfrm>
            <a:off x="8552800" y="78375"/>
            <a:ext cx="3505800" cy="1606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6" name="Google Shape;466;gb88c7cefc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33783" y="279734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Level Architecture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8553" y="1141015"/>
            <a:ext cx="11571108" cy="1630786"/>
            <a:chOff x="433783" y="1509486"/>
            <a:chExt cx="11571108" cy="1630786"/>
          </a:xfrm>
        </p:grpSpPr>
        <p:sp>
          <p:nvSpPr>
            <p:cNvPr id="30" name="Rounded Rectangle 29"/>
            <p:cNvSpPr/>
            <p:nvPr/>
          </p:nvSpPr>
          <p:spPr>
            <a:xfrm>
              <a:off x="433783" y="1509486"/>
              <a:ext cx="11571108" cy="1630786"/>
            </a:xfrm>
            <a:prstGeom prst="roundRect">
              <a:avLst/>
            </a:prstGeom>
            <a:solidFill>
              <a:srgbClr val="17A2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18" y="2005225"/>
              <a:ext cx="836653" cy="83665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913" y="2005225"/>
              <a:ext cx="836653" cy="83665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2208" y="1997840"/>
              <a:ext cx="836653" cy="83665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6503" y="1994322"/>
              <a:ext cx="836653" cy="83665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0798" y="1986286"/>
              <a:ext cx="836653" cy="83665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5093" y="1997840"/>
              <a:ext cx="836653" cy="83665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9388" y="1997840"/>
              <a:ext cx="836653" cy="83665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2271" y="1975437"/>
              <a:ext cx="836653" cy="83665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7978" y="1994322"/>
              <a:ext cx="836653" cy="83665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3683" y="1997840"/>
              <a:ext cx="836653" cy="836653"/>
            </a:xfrm>
            <a:prstGeom prst="rect">
              <a:avLst/>
            </a:prstGeom>
          </p:spPr>
        </p:pic>
        <p:sp>
          <p:nvSpPr>
            <p:cNvPr id="449" name="TextBox 448"/>
            <p:cNvSpPr txBox="1"/>
            <p:nvPr/>
          </p:nvSpPr>
          <p:spPr>
            <a:xfrm>
              <a:off x="4752499" y="1538172"/>
              <a:ext cx="14289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 SPACES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89181" y="3441983"/>
            <a:ext cx="11669420" cy="2926749"/>
            <a:chOff x="389181" y="3204475"/>
            <a:chExt cx="11669420" cy="2926749"/>
          </a:xfrm>
        </p:grpSpPr>
        <p:sp>
          <p:nvSpPr>
            <p:cNvPr id="33" name="Rounded Rectangle 32"/>
            <p:cNvSpPr/>
            <p:nvPr/>
          </p:nvSpPr>
          <p:spPr>
            <a:xfrm>
              <a:off x="389181" y="3245763"/>
              <a:ext cx="11669420" cy="1378634"/>
            </a:xfrm>
            <a:prstGeom prst="roundRect">
              <a:avLst/>
            </a:prstGeom>
            <a:solidFill>
              <a:srgbClr val="17A2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API ACCESS LAYER</a:t>
              </a: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6428" y="3204475"/>
              <a:ext cx="952500" cy="95250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787" y="3346165"/>
              <a:ext cx="952500" cy="95250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0287" y="3509031"/>
              <a:ext cx="952500" cy="952500"/>
            </a:xfrm>
            <a:prstGeom prst="rect">
              <a:avLst/>
            </a:prstGeom>
          </p:spPr>
        </p:pic>
        <p:sp>
          <p:nvSpPr>
            <p:cNvPr id="37" name="Rounded Rectangle 36"/>
            <p:cNvSpPr/>
            <p:nvPr/>
          </p:nvSpPr>
          <p:spPr>
            <a:xfrm>
              <a:off x="389181" y="4752590"/>
              <a:ext cx="11669420" cy="1378634"/>
            </a:xfrm>
            <a:prstGeom prst="roundRect">
              <a:avLst/>
            </a:prstGeom>
            <a:solidFill>
              <a:srgbClr val="17A2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LOCAL DATA</a:t>
              </a:r>
            </a:p>
          </p:txBody>
        </p:sp>
        <p:pic>
          <p:nvPicPr>
            <p:cNvPr id="448" name="Picture 447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4869" y="4872560"/>
              <a:ext cx="762000" cy="76200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5493" y="5253560"/>
              <a:ext cx="762000" cy="76200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4754" y="5364929"/>
              <a:ext cx="762000" cy="76200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8691" y="4990372"/>
              <a:ext cx="762000" cy="76200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7061" y="5060907"/>
              <a:ext cx="762000" cy="76200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883" y="3213653"/>
              <a:ext cx="952500" cy="95250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8833" y="3520801"/>
              <a:ext cx="952500" cy="9525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9720" y="4762198"/>
              <a:ext cx="836653" cy="83665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691" y="4776101"/>
              <a:ext cx="836653" cy="83665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4806" y="4743595"/>
              <a:ext cx="836653" cy="836653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5267863" y="3268465"/>
              <a:ext cx="2341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 Catalogue Cloud 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757344" y="5784079"/>
              <a:ext cx="910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Devices </a:t>
              </a:r>
            </a:p>
          </p:txBody>
        </p:sp>
      </p:grpSp>
      <p:sp>
        <p:nvSpPr>
          <p:cNvPr id="45" name="Down Arrow 44"/>
          <p:cNvSpPr/>
          <p:nvPr/>
        </p:nvSpPr>
        <p:spPr>
          <a:xfrm>
            <a:off x="5834886" y="2796423"/>
            <a:ext cx="778010" cy="6701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68238" y="2477979"/>
            <a:ext cx="4928541" cy="653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Semantic Layer- UMLS driven</a:t>
            </a:r>
          </a:p>
        </p:txBody>
      </p:sp>
    </p:spTree>
    <p:extLst>
      <p:ext uri="{BB962C8B-B14F-4D97-AF65-F5344CB8AC3E}">
        <p14:creationId xmlns:p14="http://schemas.microsoft.com/office/powerpoint/2010/main" val="3104670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b88c7cefce_0_0"/>
          <p:cNvSpPr/>
          <p:nvPr/>
        </p:nvSpPr>
        <p:spPr>
          <a:xfrm>
            <a:off x="8552800" y="78375"/>
            <a:ext cx="3505800" cy="1606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6" name="Google Shape;466;gb88c7cefc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33783" y="279734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Level Architecture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8553" y="1141015"/>
            <a:ext cx="11571108" cy="1630786"/>
            <a:chOff x="433783" y="1509486"/>
            <a:chExt cx="11571108" cy="1630786"/>
          </a:xfrm>
        </p:grpSpPr>
        <p:sp>
          <p:nvSpPr>
            <p:cNvPr id="30" name="Rounded Rectangle 29"/>
            <p:cNvSpPr/>
            <p:nvPr/>
          </p:nvSpPr>
          <p:spPr>
            <a:xfrm>
              <a:off x="433783" y="1509486"/>
              <a:ext cx="11571108" cy="1630786"/>
            </a:xfrm>
            <a:prstGeom prst="roundRect">
              <a:avLst/>
            </a:prstGeom>
            <a:solidFill>
              <a:srgbClr val="17A2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18" y="2005225"/>
              <a:ext cx="836653" cy="83665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913" y="2005225"/>
              <a:ext cx="836653" cy="83665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2208" y="1997840"/>
              <a:ext cx="836653" cy="83665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6503" y="1994322"/>
              <a:ext cx="836653" cy="83665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0798" y="1986286"/>
              <a:ext cx="836653" cy="83665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5093" y="1997840"/>
              <a:ext cx="836653" cy="83665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9388" y="1997840"/>
              <a:ext cx="836653" cy="83665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2271" y="1975437"/>
              <a:ext cx="836653" cy="83665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7978" y="1994322"/>
              <a:ext cx="836653" cy="83665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3683" y="1997840"/>
              <a:ext cx="836653" cy="836653"/>
            </a:xfrm>
            <a:prstGeom prst="rect">
              <a:avLst/>
            </a:prstGeom>
          </p:spPr>
        </p:pic>
        <p:sp>
          <p:nvSpPr>
            <p:cNvPr id="449" name="TextBox 448"/>
            <p:cNvSpPr txBox="1"/>
            <p:nvPr/>
          </p:nvSpPr>
          <p:spPr>
            <a:xfrm>
              <a:off x="4752499" y="1538172"/>
              <a:ext cx="14289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 SPACES</a:t>
              </a:r>
            </a:p>
          </p:txBody>
        </p:sp>
      </p:grpSp>
      <p:sp>
        <p:nvSpPr>
          <p:cNvPr id="45" name="Down Arrow 44"/>
          <p:cNvSpPr/>
          <p:nvPr/>
        </p:nvSpPr>
        <p:spPr>
          <a:xfrm>
            <a:off x="5834886" y="2796423"/>
            <a:ext cx="778010" cy="6701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68238" y="2477979"/>
            <a:ext cx="4928541" cy="653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Semantic Layer- UMLS driven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74D40D-1CFC-19BC-E9AF-A1E888BF169D}"/>
              </a:ext>
            </a:extLst>
          </p:cNvPr>
          <p:cNvSpPr txBox="1"/>
          <p:nvPr/>
        </p:nvSpPr>
        <p:spPr>
          <a:xfrm>
            <a:off x="5592726" y="3579482"/>
            <a:ext cx="39300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UMLS is developed by the National Library of Medicine (NLM) and integrates various biomedical vocabularies (SNOMED CT, ICD-10, ICD-11, LOINC) and terminologies into a unified framework.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03CE70-DF69-EB67-EC20-2B7B504852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7"/>
          <a:stretch/>
        </p:blipFill>
        <p:spPr bwMode="auto">
          <a:xfrm>
            <a:off x="455530" y="3263750"/>
            <a:ext cx="4427445" cy="337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L7 fhir">
            <a:extLst>
              <a:ext uri="{FF2B5EF4-FFF2-40B4-BE49-F238E27FC236}">
                <a16:creationId xmlns:a16="http://schemas.microsoft.com/office/drawing/2014/main" id="{952603F7-1BAF-0523-8848-EFC31BB99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998" y="4972379"/>
            <a:ext cx="1905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860F5A-73A8-E5C5-2A92-55D2D2CFD1A5}"/>
              </a:ext>
            </a:extLst>
          </p:cNvPr>
          <p:cNvSpPr txBox="1"/>
          <p:nvPr/>
        </p:nvSpPr>
        <p:spPr>
          <a:xfrm>
            <a:off x="5363894" y="5711942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FHIR resources (Patient, Condition, and Observation): create a structured and standardized representation of healthcare data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867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d9190b6e50_1_0"/>
          <p:cNvSpPr txBox="1">
            <a:spLocks noGrp="1"/>
          </p:cNvSpPr>
          <p:nvPr>
            <p:ph type="title"/>
          </p:nvPr>
        </p:nvSpPr>
        <p:spPr>
          <a:xfrm>
            <a:off x="254450" y="-93112"/>
            <a:ext cx="10515600" cy="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/>
              <a:t>Metadata Components</a:t>
            </a:r>
            <a:endParaRPr dirty="0"/>
          </a:p>
        </p:txBody>
      </p:sp>
      <p:pic>
        <p:nvPicPr>
          <p:cNvPr id="506" name="Google Shape;506;gd9190b6e50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469232" y="1082843"/>
            <a:ext cx="2834046" cy="464742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Technologies/Platforms tested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search, data management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Data lineage support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- </a:t>
            </a:r>
            <a:r>
              <a:rPr kumimoji="0" lang="fr-C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Amundsen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- </a:t>
            </a:r>
            <a:r>
              <a:rPr kumimoji="0" lang="fr-CH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DataHub</a:t>
            </a:r>
            <a:endParaRPr kumimoji="0" lang="fr-C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- Atlas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- CKAN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- Magda - </a:t>
            </a:r>
            <a:r>
              <a:rPr kumimoji="0" lang="fr-CH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Federation</a:t>
            </a:r>
            <a:endParaRPr kumimoji="0" lang="fr-C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Cloud </a:t>
            </a:r>
            <a:r>
              <a:rPr kumimoji="0" lang="fr-CH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based</a:t>
            </a:r>
            <a:endParaRPr kumimoji="0" lang="fr-CH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	- Google DC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	</a:t>
            </a:r>
            <a:r>
              <a:rPr kumimoji="0" lang="fr-C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AWS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-Azure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38074" y="1082843"/>
            <a:ext cx="7832558" cy="464742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Technologies/Platforms Selected/built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search, data management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 data lineage  support +federation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Annotation metadata +link to ML model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Governance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Combined multiple approaches based on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own development and Obiba.org suites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-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MetaData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capture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- Data curation according to standards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-Storage: ontologies/semantic based query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- Publish data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- Manage data transfer according to privacy sharing principles (D5.6)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- Advanced query capabilities according to context information.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- data transfer to ML  models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https://www.morphemic.cloud/wp-content/uploads/2022/03/logo_morphemic-ua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820" y="4610050"/>
            <a:ext cx="1637598" cy="112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82047" y="4846993"/>
            <a:ext cx="41088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srgbClr val="49A5CB"/>
                </a:solidFill>
                <a:effectLst/>
                <a:uLnTx/>
                <a:uFillTx/>
                <a:latin typeface="Barlow Semi Condensed"/>
                <a:ea typeface="+mn-ea"/>
                <a:cs typeface="+mn-cs"/>
              </a:rPr>
              <a:t>Cloud </a:t>
            </a:r>
            <a:r>
              <a:rPr kumimoji="0" lang="fr-CH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9A5CB"/>
                </a:solidFill>
                <a:effectLst/>
                <a:uLnTx/>
                <a:uFillTx/>
                <a:latin typeface="Barlow Semi Condensed"/>
                <a:ea typeface="+mn-ea"/>
                <a:cs typeface="+mn-cs"/>
              </a:rPr>
              <a:t>computing</a:t>
            </a:r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srgbClr val="49A5CB"/>
                </a:solidFill>
                <a:effectLst/>
                <a:uLnTx/>
                <a:uFillTx/>
                <a:latin typeface="Barlow Semi Condensed"/>
                <a:ea typeface="+mn-ea"/>
                <a:cs typeface="+mn-cs"/>
              </a:rPr>
              <a:t> </a:t>
            </a:r>
            <a:r>
              <a:rPr kumimoji="0" lang="fr-CH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9A5CB"/>
                </a:solidFill>
                <a:effectLst/>
                <a:uLnTx/>
                <a:uFillTx/>
                <a:latin typeface="Barlow Semi Condensed"/>
                <a:ea typeface="+mn-ea"/>
                <a:cs typeface="+mn-cs"/>
              </a:rPr>
              <a:t>optimization</a:t>
            </a:r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srgbClr val="49A5CB"/>
                </a:solidFill>
                <a:effectLst/>
                <a:uLnTx/>
                <a:uFillTx/>
                <a:latin typeface="Barlow Semi Condensed"/>
                <a:ea typeface="+mn-ea"/>
                <a:cs typeface="+mn-cs"/>
              </a:rPr>
              <a:t> </a:t>
            </a:r>
            <a:r>
              <a:rPr kumimoji="0" lang="fr-CH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9A5CB"/>
                </a:solidFill>
                <a:effectLst/>
                <a:uLnTx/>
                <a:uFillTx/>
                <a:latin typeface="Barlow Semi Condensed"/>
                <a:ea typeface="+mn-ea"/>
                <a:cs typeface="+mn-cs"/>
              </a:rPr>
              <a:t>platform</a:t>
            </a:r>
            <a:endParaRPr kumimoji="0" lang="fr-CH" sz="1800" b="0" i="0" u="none" strike="noStrike" kern="1200" cap="none" spc="0" normalizeH="0" baseline="0" noProof="0" dirty="0">
              <a:ln>
                <a:noFill/>
              </a:ln>
              <a:solidFill>
                <a:srgbClr val="49A5CB"/>
              </a:solidFill>
              <a:effectLst/>
              <a:uLnTx/>
              <a:uFillTx/>
              <a:latin typeface="Barlow Semi Condensed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srgbClr val="49A5CB"/>
                </a:solidFill>
                <a:effectLst/>
                <a:uLnTx/>
                <a:uFillTx/>
                <a:latin typeface="Barlow Semi Condensed"/>
                <a:ea typeface="+mn-ea"/>
                <a:cs typeface="+mn-cs"/>
              </a:rPr>
              <a:t>Intelligent Data management</a:t>
            </a:r>
          </a:p>
        </p:txBody>
      </p:sp>
    </p:spTree>
    <p:extLst>
      <p:ext uri="{BB962C8B-B14F-4D97-AF65-F5344CB8AC3E}">
        <p14:creationId xmlns:p14="http://schemas.microsoft.com/office/powerpoint/2010/main" val="4149762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db23b2afbe_4_0"/>
          <p:cNvSpPr txBox="1">
            <a:spLocks noGrp="1"/>
          </p:cNvSpPr>
          <p:nvPr>
            <p:ph type="title"/>
          </p:nvPr>
        </p:nvSpPr>
        <p:spPr>
          <a:xfrm>
            <a:off x="240700" y="425"/>
            <a:ext cx="10515600" cy="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600" dirty="0"/>
              <a:t>Data sourcing</a:t>
            </a:r>
            <a:endParaRPr sz="3600" dirty="0"/>
          </a:p>
        </p:txBody>
      </p:sp>
      <p:pic>
        <p:nvPicPr>
          <p:cNvPr id="522" name="Google Shape;522;gdb23b2afbe_4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gdb23b2afbe_4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63433"/>
            <a:ext cx="5839250" cy="597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gdb23b2afbe_4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39250" y="927847"/>
            <a:ext cx="5675974" cy="3346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175663" y="241642"/>
            <a:ext cx="3994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Own development and Obiba.org suites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5707" y="3900670"/>
            <a:ext cx="5258183" cy="2601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586753" y="4554071"/>
            <a:ext cx="1344706" cy="1568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298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db23b2afbe_4_0"/>
          <p:cNvSpPr txBox="1">
            <a:spLocks noGrp="1"/>
          </p:cNvSpPr>
          <p:nvPr>
            <p:ph type="title"/>
          </p:nvPr>
        </p:nvSpPr>
        <p:spPr>
          <a:xfrm>
            <a:off x="240700" y="425"/>
            <a:ext cx="10515600" cy="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600" dirty="0"/>
              <a:t>Data sourcing</a:t>
            </a:r>
            <a:endParaRPr sz="3600" dirty="0"/>
          </a:p>
        </p:txBody>
      </p:sp>
      <p:pic>
        <p:nvPicPr>
          <p:cNvPr id="522" name="Google Shape;522;gdb23b2afbe_4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gdb23b2afbe_4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63433"/>
            <a:ext cx="5839250" cy="597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gdb23b2afbe_4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39250" y="927847"/>
            <a:ext cx="5675974" cy="3346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175663" y="241642"/>
            <a:ext cx="3994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Own development and Obiba.org suites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5707" y="3900670"/>
            <a:ext cx="5258183" cy="2601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586753" y="4554071"/>
            <a:ext cx="1344706" cy="1568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206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db23b2afbe_4_0"/>
          <p:cNvSpPr txBox="1">
            <a:spLocks noGrp="1"/>
          </p:cNvSpPr>
          <p:nvPr>
            <p:ph type="title"/>
          </p:nvPr>
        </p:nvSpPr>
        <p:spPr>
          <a:xfrm>
            <a:off x="240700" y="425"/>
            <a:ext cx="10515600" cy="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600" dirty="0"/>
              <a:t>Data Access Request</a:t>
            </a:r>
            <a:endParaRPr sz="3600" dirty="0"/>
          </a:p>
        </p:txBody>
      </p:sp>
      <p:pic>
        <p:nvPicPr>
          <p:cNvPr id="527" name="Google Shape;527;gdb23b2afbe_4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058" y="991850"/>
            <a:ext cx="5254441" cy="535685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b="6121"/>
          <a:stretch/>
        </p:blipFill>
        <p:spPr>
          <a:xfrm>
            <a:off x="3047796" y="874303"/>
            <a:ext cx="4614419" cy="55919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520545" y="2119745"/>
            <a:ext cx="2072299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Quality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DACQORD Principle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140" y="874303"/>
            <a:ext cx="11124379" cy="5970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3831" y="2119745"/>
            <a:ext cx="7821422" cy="4192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7678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db23b2afbe_4_0"/>
          <p:cNvSpPr txBox="1">
            <a:spLocks noGrp="1"/>
          </p:cNvSpPr>
          <p:nvPr>
            <p:ph type="title"/>
          </p:nvPr>
        </p:nvSpPr>
        <p:spPr>
          <a:xfrm>
            <a:off x="240700" y="425"/>
            <a:ext cx="10515600" cy="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600" dirty="0"/>
              <a:t>Data Curation</a:t>
            </a:r>
            <a:endParaRPr sz="3600" dirty="0"/>
          </a:p>
        </p:txBody>
      </p:sp>
      <p:pic>
        <p:nvPicPr>
          <p:cNvPr id="527" name="Google Shape;527;gdb23b2afbe_4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058" y="991850"/>
            <a:ext cx="5254441" cy="535685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b="6121"/>
          <a:stretch/>
        </p:blipFill>
        <p:spPr>
          <a:xfrm>
            <a:off x="3047796" y="874303"/>
            <a:ext cx="4614419" cy="55919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520545" y="2119745"/>
            <a:ext cx="2072299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Quality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DACQORD Principle </a:t>
            </a:r>
          </a:p>
        </p:txBody>
      </p:sp>
    </p:spTree>
    <p:extLst>
      <p:ext uri="{BB962C8B-B14F-4D97-AF65-F5344CB8AC3E}">
        <p14:creationId xmlns:p14="http://schemas.microsoft.com/office/powerpoint/2010/main" val="863913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03" name="Google Shape;103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353435" y="504685"/>
            <a:ext cx="562133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Data Sharing and Data sourcing 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db23b2afbe_4_0"/>
          <p:cNvSpPr txBox="1">
            <a:spLocks noGrp="1"/>
          </p:cNvSpPr>
          <p:nvPr>
            <p:ph type="title"/>
          </p:nvPr>
        </p:nvSpPr>
        <p:spPr>
          <a:xfrm>
            <a:off x="240700" y="425"/>
            <a:ext cx="10515600" cy="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600" dirty="0"/>
              <a:t>MVP: Data sourcing</a:t>
            </a:r>
            <a:endParaRPr sz="3600" dirty="0"/>
          </a:p>
        </p:txBody>
      </p:sp>
      <p:pic>
        <p:nvPicPr>
          <p:cNvPr id="527" name="Google Shape;527;gdb23b2afbe_4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gdb23b2afbe_4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910" y="2321813"/>
            <a:ext cx="4009328" cy="382753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131" y="1725827"/>
            <a:ext cx="4365937" cy="46735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1698" y="2376697"/>
            <a:ext cx="3473040" cy="371776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0196" y="950525"/>
            <a:ext cx="2035323" cy="150659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Rectangle 5"/>
          <p:cNvSpPr/>
          <p:nvPr/>
        </p:nvSpPr>
        <p:spPr>
          <a:xfrm>
            <a:off x="1158949" y="4890977"/>
            <a:ext cx="935665" cy="956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899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db23b2afbe_4_0"/>
          <p:cNvSpPr txBox="1">
            <a:spLocks noGrp="1"/>
          </p:cNvSpPr>
          <p:nvPr>
            <p:ph type="title"/>
          </p:nvPr>
        </p:nvSpPr>
        <p:spPr>
          <a:xfrm>
            <a:off x="240700" y="425"/>
            <a:ext cx="10515600" cy="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600" dirty="0"/>
              <a:t>PLAN</a:t>
            </a:r>
            <a:endParaRPr sz="3600" dirty="0"/>
          </a:p>
        </p:txBody>
      </p:sp>
      <p:pic>
        <p:nvPicPr>
          <p:cNvPr id="527" name="Google Shape;527;gdb23b2afbe_4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158949" y="4890977"/>
            <a:ext cx="935665" cy="956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105AA06-6233-683B-3E45-A2A364363267}"/>
              </a:ext>
            </a:extLst>
          </p:cNvPr>
          <p:cNvSpPr txBox="1">
            <a:spLocks/>
          </p:cNvSpPr>
          <p:nvPr/>
        </p:nvSpPr>
        <p:spPr>
          <a:xfrm>
            <a:off x="517451" y="110493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Data Schema and Metadata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Machine and human-readable data schema that includes metadata and contextual information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Compatibility with existing healthcare data standards and regulations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Federated Sourcing and Integration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Federated sourcing from multiple countries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Integration with open code  AI platforms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Data Quality and Validation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Ability to execute queries and validate data quality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Scalability and Security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Scalability to handle large and diverse datasets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Robust security and privacy measures to protect sensitive data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User Interface and Accessibility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Easy-to-use interface for data discovery and sharing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74151"/>
              </a:solidFill>
              <a:effectLst/>
              <a:uLnTx/>
              <a:uFillTx/>
              <a:latin typeface="Söhne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Demonstration</a:t>
            </a:r>
            <a:r>
              <a:rPr kumimoji="0" lang="fr-CH" sz="40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 validation: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showcasing its effectiveness of the federated approach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374151"/>
              </a:solidFill>
              <a:effectLst/>
              <a:uLnTx/>
              <a:uFillTx/>
              <a:latin typeface="Söhn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809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b88dc4bbbe_0_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808" name="Google Shape;808;gb88dc4bbbe_0_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809" name="Google Shape;809;gb88dc4bbbe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gb88dc4bbbe_0_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t="24654" r="66480" b="31491"/>
          <a:stretch/>
        </p:blipFill>
        <p:spPr>
          <a:xfrm>
            <a:off x="472600" y="4451525"/>
            <a:ext cx="2888400" cy="2125800"/>
          </a:xfrm>
          <a:prstGeom prst="rect">
            <a:avLst/>
          </a:prstGeom>
          <a:noFill/>
          <a:ln>
            <a:noFill/>
          </a:ln>
        </p:spPr>
      </p:pic>
      <p:sp>
        <p:nvSpPr>
          <p:cNvPr id="811" name="Google Shape;811;gb88dc4bbbe_0_9"/>
          <p:cNvSpPr txBox="1"/>
          <p:nvPr/>
        </p:nvSpPr>
        <p:spPr>
          <a:xfrm>
            <a:off x="472600" y="601350"/>
            <a:ext cx="57906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en-GB" sz="3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Thanks for your attention</a:t>
            </a:r>
            <a:endParaRPr kumimoji="0" sz="3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700"/>
              <a:buFont typeface="Arial"/>
              <a:buNone/>
              <a:tabLst/>
              <a:defRPr/>
            </a:pPr>
            <a:r>
              <a:rPr kumimoji="0" lang="en-GB" sz="27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Contact</a:t>
            </a:r>
            <a:endParaRPr kumimoji="0" sz="27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700"/>
              <a:buFont typeface="Arial"/>
              <a:buNone/>
              <a:tabLst/>
              <a:defRPr/>
            </a:pPr>
            <a:r>
              <a:rPr kumimoji="0" lang="fr-CH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Ferath.kherif@chuv.ch</a:t>
            </a:r>
            <a:endParaRPr kumimoji="0" sz="3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Data Sharing and Data sourcing D5.6 </a:t>
            </a:r>
          </a:p>
        </p:txBody>
      </p:sp>
      <p:sp>
        <p:nvSpPr>
          <p:cNvPr id="112" name="Google Shape;112;p3"/>
          <p:cNvSpPr txBox="1"/>
          <p:nvPr/>
        </p:nvSpPr>
        <p:spPr>
          <a:xfrm>
            <a:off x="1872422" y="5174614"/>
            <a:ext cx="810083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Health is not a local problem and requires a connected structure, universal solutions, and joined principles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4E3B60-EC00-EC30-672F-988E85AD1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717" y="1413188"/>
            <a:ext cx="6601746" cy="471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5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Data Sharing and Data sourcing </a:t>
            </a:r>
          </a:p>
        </p:txBody>
      </p:sp>
      <p:sp>
        <p:nvSpPr>
          <p:cNvPr id="112" name="Google Shape;112;p3"/>
          <p:cNvSpPr txBox="1"/>
          <p:nvPr/>
        </p:nvSpPr>
        <p:spPr>
          <a:xfrm>
            <a:off x="1872422" y="5174614"/>
            <a:ext cx="810083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Health is not a local problem and requires a connected structure, universal solutions, and joined principles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FDC9B33-8619-724E-9BEF-3BBF9104A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Initial draft describes the objectives and proposes an initial outline of the planned deliverable “Data Sharing Practices” </a:t>
            </a:r>
          </a:p>
          <a:p>
            <a:r>
              <a:rPr lang="en-GB" dirty="0"/>
              <a:t>This deliverable aims to provide an overview of the existing </a:t>
            </a:r>
            <a:r>
              <a:rPr lang="en-GB" b="1" dirty="0"/>
              <a:t>best practices</a:t>
            </a:r>
            <a:r>
              <a:rPr lang="en-GB" dirty="0"/>
              <a:t> for data sharing of health-related data, including the requirement to enable </a:t>
            </a:r>
            <a:r>
              <a:rPr lang="en-GB" b="1" dirty="0"/>
              <a:t>secure</a:t>
            </a:r>
            <a:r>
              <a:rPr lang="en-GB" dirty="0"/>
              <a:t> data sharing and issues related to data </a:t>
            </a:r>
            <a:r>
              <a:rPr lang="en-GB" b="1" dirty="0"/>
              <a:t>governance</a:t>
            </a:r>
            <a:r>
              <a:rPr lang="en-GB" dirty="0"/>
              <a:t>. </a:t>
            </a:r>
          </a:p>
          <a:p>
            <a:r>
              <a:rPr lang="en-GB" dirty="0"/>
              <a:t>The documents described </a:t>
            </a:r>
            <a:r>
              <a:rPr lang="en-GB" b="1" dirty="0"/>
              <a:t>established solutions </a:t>
            </a:r>
            <a:r>
              <a:rPr lang="en-GB" dirty="0"/>
              <a:t>and </a:t>
            </a:r>
            <a:r>
              <a:rPr lang="en-GB" b="1" dirty="0"/>
              <a:t>novel</a:t>
            </a:r>
            <a:r>
              <a:rPr lang="en-GB" dirty="0"/>
              <a:t> approaches based on </a:t>
            </a:r>
            <a:r>
              <a:rPr lang="en-GB" b="1" dirty="0"/>
              <a:t>distributed and federated environments</a:t>
            </a:r>
            <a:r>
              <a:rPr lang="en-GB" dirty="0"/>
              <a:t>. 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20099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8" name="Rectangle 117">
            <a:extLst>
              <a:ext uri="{FF2B5EF4-FFF2-40B4-BE49-F238E27FC236}">
                <a16:creationId xmlns:a16="http://schemas.microsoft.com/office/drawing/2014/main" id="{12E8CD4E-6381-4807-AA5B-CE0024A8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C6A4DDC-3049-4FEA-B9FF-CBCF8B277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509" y="548417"/>
            <a:ext cx="7491158" cy="5761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946BB3-AE26-DEC0-02A6-9931DD612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5349" y="742747"/>
            <a:ext cx="5261241" cy="552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Rectangle 121">
            <a:extLst>
              <a:ext uri="{FF2B5EF4-FFF2-40B4-BE49-F238E27FC236}">
                <a16:creationId xmlns:a16="http://schemas.microsoft.com/office/drawing/2014/main" id="{87BCB2CF-F2CE-43B5-93CB-386479577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1" y="548418"/>
            <a:ext cx="3704425" cy="1868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3586" y="709284"/>
            <a:ext cx="2749470" cy="1546577"/>
          </a:xfrm>
          <a:prstGeom prst="rect">
            <a:avLst/>
          </a:prstGeom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5"/>
          <a:stretch/>
        </p:blipFill>
        <p:spPr>
          <a:xfrm>
            <a:off x="8201902" y="3191105"/>
            <a:ext cx="3372838" cy="505925"/>
          </a:xfrm>
          <a:prstGeom prst="rect">
            <a:avLst/>
          </a:prstGeom>
          <a:noFill/>
        </p:spPr>
      </p:pic>
      <p:sp>
        <p:nvSpPr>
          <p:cNvPr id="124" name="Rectangle 123">
            <a:extLst>
              <a:ext uri="{FF2B5EF4-FFF2-40B4-BE49-F238E27FC236}">
                <a16:creationId xmlns:a16="http://schemas.microsoft.com/office/drawing/2014/main" id="{2C68A941-4039-4496-9008-274182DFF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1" y="2529926"/>
            <a:ext cx="3704425" cy="182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6726" y="4606119"/>
            <a:ext cx="2763188" cy="1554293"/>
          </a:xfrm>
          <a:prstGeom prst="rect">
            <a:avLst/>
          </a:prstGeom>
        </p:spPr>
      </p:pic>
      <p:sp>
        <p:nvSpPr>
          <p:cNvPr id="126" name="Rectangle 125">
            <a:extLst>
              <a:ext uri="{FF2B5EF4-FFF2-40B4-BE49-F238E27FC236}">
                <a16:creationId xmlns:a16="http://schemas.microsoft.com/office/drawing/2014/main" id="{878B897E-FBB2-4D71-AA1C-3C4DA4A2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4214" y="4441273"/>
            <a:ext cx="3704425" cy="1868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26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b75274dd04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Data Sharing Principles</a:t>
            </a:r>
            <a:endParaRPr dirty="0"/>
          </a:p>
        </p:txBody>
      </p:sp>
      <p:sp>
        <p:nvSpPr>
          <p:cNvPr id="120" name="Google Shape;120;gb75274dd04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SzPts val="1800"/>
              <a:buNone/>
            </a:pPr>
            <a:r>
              <a:rPr lang="en-GB" b="1" dirty="0"/>
              <a:t>Sharing medical data at scale </a:t>
            </a:r>
            <a:r>
              <a:rPr lang="en-GB" dirty="0"/>
              <a:t>is necessary to improve the development and adoption of artificial intelligence solutions for healthcare and to make these solutions more robust. </a:t>
            </a:r>
          </a:p>
          <a:p>
            <a:pPr marL="0" lvl="0" indent="0">
              <a:buSzPts val="1800"/>
              <a:buNone/>
            </a:pPr>
            <a:r>
              <a:rPr lang="en-GB" b="1" dirty="0"/>
              <a:t>Negotiate the balance </a:t>
            </a:r>
            <a:r>
              <a:rPr lang="en-GB" dirty="0"/>
              <a:t>between potential harm from sharing critical data and the potential benefit of improving care.</a:t>
            </a:r>
          </a:p>
          <a:p>
            <a:pPr marL="0" lvl="0" indent="0">
              <a:buSzPts val="1800"/>
              <a:buNone/>
            </a:pPr>
            <a:endParaRPr dirty="0"/>
          </a:p>
        </p:txBody>
      </p:sp>
      <p:pic>
        <p:nvPicPr>
          <p:cNvPr id="121" name="Google Shape;121;gb75274dd0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b75274dd04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Data Sharing Principles</a:t>
            </a:r>
            <a:endParaRPr dirty="0"/>
          </a:p>
        </p:txBody>
      </p:sp>
      <p:sp>
        <p:nvSpPr>
          <p:cNvPr id="120" name="Google Shape;120;gb75274dd04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GB" b="1" dirty="0"/>
              <a:t>Sharing data for appropriate and authorised purposes</a:t>
            </a:r>
            <a:r>
              <a:rPr lang="en-GB" dirty="0"/>
              <a:t>. </a:t>
            </a:r>
            <a:r>
              <a:rPr lang="en-GB" i="1" dirty="0"/>
              <a:t>Why the data is being used</a:t>
            </a:r>
            <a:endParaRPr lang="fr-CH" dirty="0"/>
          </a:p>
          <a:p>
            <a:pPr lvl="0"/>
            <a:r>
              <a:rPr lang="en-GB" b="1" dirty="0"/>
              <a:t>Sharing data only with authorised users.</a:t>
            </a:r>
            <a:r>
              <a:rPr lang="en-GB" dirty="0"/>
              <a:t> </a:t>
            </a:r>
            <a:r>
              <a:rPr lang="en-GB" i="1" dirty="0"/>
              <a:t>Who is using the data</a:t>
            </a:r>
            <a:endParaRPr lang="fr-CH" dirty="0"/>
          </a:p>
          <a:p>
            <a:pPr lvl="0"/>
            <a:r>
              <a:rPr lang="en-GB" b="1" dirty="0"/>
              <a:t>Using data in a safe and secure environment. </a:t>
            </a:r>
            <a:endParaRPr lang="fr-CH" dirty="0"/>
          </a:p>
          <a:p>
            <a:pPr lvl="0"/>
            <a:r>
              <a:rPr lang="en-GB" b="1" dirty="0"/>
              <a:t>Applying appropriate protections to the data.</a:t>
            </a:r>
            <a:r>
              <a:rPr lang="en-GB" dirty="0"/>
              <a:t> </a:t>
            </a:r>
            <a:r>
              <a:rPr lang="en-GB" i="1" dirty="0"/>
              <a:t>Where the data is being used</a:t>
            </a:r>
            <a:endParaRPr lang="fr-CH" dirty="0"/>
          </a:p>
          <a:p>
            <a:pPr lvl="0"/>
            <a:r>
              <a:rPr lang="en-GB" b="1" dirty="0"/>
              <a:t>Ensuring public outputs from data sharing projects do not identify the people or organisations in the data. </a:t>
            </a:r>
            <a:endParaRPr lang="fr-CH" dirty="0"/>
          </a:p>
          <a:p>
            <a:pPr marL="0" lvl="0" indent="0">
              <a:buSzPts val="1800"/>
              <a:buNone/>
            </a:pPr>
            <a:endParaRPr dirty="0"/>
          </a:p>
        </p:txBody>
      </p:sp>
      <p:pic>
        <p:nvPicPr>
          <p:cNvPr id="121" name="Google Shape;121;gb75274dd0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5106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Data Sharing and Data sourcing </a:t>
            </a:r>
          </a:p>
        </p:txBody>
      </p:sp>
      <p:sp>
        <p:nvSpPr>
          <p:cNvPr id="112" name="Google Shape;112;p3"/>
          <p:cNvSpPr txBox="1"/>
          <p:nvPr/>
        </p:nvSpPr>
        <p:spPr>
          <a:xfrm>
            <a:off x="1872422" y="5174614"/>
            <a:ext cx="810083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Health is not a local problem and requires a connected structure, universal solutions, and joined principles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FDC9B33-8619-724E-9BEF-3BBF9104A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Necessary steps and requirements to </a:t>
            </a:r>
            <a:r>
              <a:rPr lang="en-GB" b="1" dirty="0"/>
              <a:t>enable secure data sharing </a:t>
            </a:r>
          </a:p>
          <a:p>
            <a:pPr marL="228600" lvl="1">
              <a:spcBef>
                <a:spcPts val="1000"/>
              </a:spcBef>
            </a:pPr>
            <a:r>
              <a:rPr lang="en-GB" sz="2800" dirty="0"/>
              <a:t>Methods for Data sourcing </a:t>
            </a:r>
          </a:p>
          <a:p>
            <a:pPr lvl="2"/>
            <a:r>
              <a:rPr lang="en-GB" sz="2800" b="1" dirty="0"/>
              <a:t>Centralized data sources</a:t>
            </a:r>
          </a:p>
          <a:p>
            <a:pPr lvl="2"/>
            <a:r>
              <a:rPr lang="en-GB" sz="2800" b="1" dirty="0"/>
              <a:t>Distributed data sources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Data Sharing and Data sourcing </a:t>
            </a:r>
          </a:p>
        </p:txBody>
      </p:sp>
      <p:sp>
        <p:nvSpPr>
          <p:cNvPr id="112" name="Google Shape;112;p3"/>
          <p:cNvSpPr txBox="1"/>
          <p:nvPr/>
        </p:nvSpPr>
        <p:spPr>
          <a:xfrm>
            <a:off x="1872422" y="5174614"/>
            <a:ext cx="810083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Health is not a local problem and requires a connected structure, universal solutions, and joined principles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FDC9B33-8619-724E-9BEF-3BBF9104A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Necessary steps and requirements to </a:t>
            </a:r>
            <a:r>
              <a:rPr lang="en-GB" b="1" dirty="0"/>
              <a:t>enable secure data sharing </a:t>
            </a:r>
          </a:p>
          <a:p>
            <a:pPr lvl="1"/>
            <a:r>
              <a:rPr lang="en-GB" dirty="0"/>
              <a:t>Roles and responsibilities of the </a:t>
            </a:r>
            <a:r>
              <a:rPr lang="en-GB" b="1" dirty="0"/>
              <a:t>data providers, data processors &amp; data receivers</a:t>
            </a:r>
          </a:p>
          <a:p>
            <a:pPr lvl="1"/>
            <a:r>
              <a:rPr lang="en-GB" b="1" dirty="0"/>
              <a:t>Data anonymization and de-identification</a:t>
            </a:r>
            <a:endParaRPr lang="fr-CH" dirty="0"/>
          </a:p>
          <a:p>
            <a:pPr lvl="1"/>
            <a:r>
              <a:rPr lang="en-GB" b="1" dirty="0"/>
              <a:t>Data minimization </a:t>
            </a:r>
            <a:endParaRPr lang="fr-CH" dirty="0"/>
          </a:p>
          <a:p>
            <a:pPr lvl="1"/>
            <a:r>
              <a:rPr lang="en-GB" b="1" dirty="0"/>
              <a:t>Data confidentiality, Data security and privacy</a:t>
            </a:r>
            <a:endParaRPr lang="fr-CH" dirty="0"/>
          </a:p>
          <a:p>
            <a:pPr lvl="1"/>
            <a:r>
              <a:rPr lang="en-GB" b="1" dirty="0"/>
              <a:t>Protection and Privacy assessments. </a:t>
            </a:r>
            <a:endParaRPr lang="fr-CH" dirty="0"/>
          </a:p>
          <a:p>
            <a:pPr lvl="1"/>
            <a:r>
              <a:rPr lang="en-GB" b="1" dirty="0"/>
              <a:t>Responsibilities of data providers and data receivers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Necessary steps and requirements to </a:t>
            </a:r>
            <a:r>
              <a:rPr lang="en-GB" b="1" dirty="0">
                <a:solidFill>
                  <a:prstClr val="black"/>
                </a:solidFill>
              </a:rPr>
              <a:t>enable secure data sourcing </a:t>
            </a:r>
            <a:endParaRPr lang="fr-CH" b="1" dirty="0"/>
          </a:p>
          <a:p>
            <a:pPr lvl="1"/>
            <a:r>
              <a:rPr lang="en-GB" b="1" dirty="0"/>
              <a:t>Description of data</a:t>
            </a:r>
            <a:endParaRPr lang="fr-CH" b="1" dirty="0"/>
          </a:p>
          <a:p>
            <a:pPr lvl="1"/>
            <a:r>
              <a:rPr lang="en-GB" b="1" dirty="0"/>
              <a:t>Data ingestion and update </a:t>
            </a:r>
          </a:p>
          <a:p>
            <a:pPr lvl="1"/>
            <a:r>
              <a:rPr lang="en-GB" b="1" dirty="0"/>
              <a:t>Results and dissemination of results including IA models</a:t>
            </a:r>
          </a:p>
          <a:p>
            <a:pPr marL="457200" lvl="1" indent="0">
              <a:buNone/>
            </a:pPr>
            <a:endParaRPr lang="en-GB" b="1" dirty="0"/>
          </a:p>
          <a:p>
            <a:pPr lvl="1"/>
            <a:endParaRPr lang="fr-CH" b="1" dirty="0"/>
          </a:p>
          <a:p>
            <a:pPr marL="457200" lvl="1" indent="0">
              <a:buNone/>
            </a:pPr>
            <a:endParaRPr lang="en-GB" b="1" dirty="0"/>
          </a:p>
          <a:p>
            <a:pPr marL="457200" lvl="1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0900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4644FD-373C-4EB9-A276-0C0D727F3218}"/>
</file>

<file path=customXml/itemProps2.xml><?xml version="1.0" encoding="utf-8"?>
<ds:datastoreItem xmlns:ds="http://schemas.openxmlformats.org/officeDocument/2006/customXml" ds:itemID="{8D757891-533E-4B08-9CC2-432445C0232A}"/>
</file>

<file path=customXml/itemProps3.xml><?xml version="1.0" encoding="utf-8"?>
<ds:datastoreItem xmlns:ds="http://schemas.openxmlformats.org/officeDocument/2006/customXml" ds:itemID="{263EDF69-883F-4630-8D5D-47FF3AA110B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1777</TotalTime>
  <Words>942</Words>
  <Application>Microsoft Office PowerPoint</Application>
  <PresentationFormat>Widescreen</PresentationFormat>
  <Paragraphs>152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等线</vt:lpstr>
      <vt:lpstr>Arial</vt:lpstr>
      <vt:lpstr>Barlow Semi Condensed</vt:lpstr>
      <vt:lpstr>Calibri</vt:lpstr>
      <vt:lpstr>Calibri Light</vt:lpstr>
      <vt:lpstr>Gill Sans MT</vt:lpstr>
      <vt:lpstr>Raleway</vt:lpstr>
      <vt:lpstr>Söhne</vt:lpstr>
      <vt:lpstr>Office 主题​​</vt:lpstr>
      <vt:lpstr>PowerPoint Presentation</vt:lpstr>
      <vt:lpstr>PowerPoint Presentation</vt:lpstr>
      <vt:lpstr>Data Sharing and Data sourcing D5.6 </vt:lpstr>
      <vt:lpstr>Data Sharing and Data sourcing </vt:lpstr>
      <vt:lpstr>PowerPoint Presentation</vt:lpstr>
      <vt:lpstr>Data Sharing Principles</vt:lpstr>
      <vt:lpstr>Data Sharing Principles</vt:lpstr>
      <vt:lpstr>Data Sharing and Data sourcing </vt:lpstr>
      <vt:lpstr>Data Sharing and Data sourcing </vt:lpstr>
      <vt:lpstr>Best practices for data sharing/Sourcing  Platform</vt:lpstr>
      <vt:lpstr>PowerPoint Presentation</vt:lpstr>
      <vt:lpstr>PowerPoint Presentation</vt:lpstr>
      <vt:lpstr>PowerPoint Presentation</vt:lpstr>
      <vt:lpstr>PowerPoint Presentation</vt:lpstr>
      <vt:lpstr>Metadata Components</vt:lpstr>
      <vt:lpstr>Data sourcing</vt:lpstr>
      <vt:lpstr>Data sourcing</vt:lpstr>
      <vt:lpstr>Data Access Request</vt:lpstr>
      <vt:lpstr>Data Curation</vt:lpstr>
      <vt:lpstr>MVP: Data sourcing</vt:lpstr>
      <vt:lpstr>PLAN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DEL5.6 Update: Data sharing practices – Progress review presentation</dc:title>
  <dc:creator>Campos, Simao</dc:creator>
  <cp:lastModifiedBy>TSB (HT)</cp:lastModifiedBy>
  <cp:revision>78</cp:revision>
  <cp:lastPrinted>2019-04-04T08:49:31Z</cp:lastPrinted>
  <dcterms:created xsi:type="dcterms:W3CDTF">2019-03-31T15:53:06Z</dcterms:created>
  <dcterms:modified xsi:type="dcterms:W3CDTF">2023-07-03T09:51:56Z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