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256" r:id="rId5"/>
    <p:sldId id="1276" r:id="rId6"/>
    <p:sldId id="1319" r:id="rId7"/>
    <p:sldId id="1312" r:id="rId8"/>
    <p:sldId id="1320" r:id="rId9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D0148-7748-4BE5-92D7-B44B4048679A}" v="3" dt="2023-02-20T16:36:37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36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endParaRPr sz="1800" dirty="0"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7" name="Google Shape;16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237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Google Shape;2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4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507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9" name="Google Shape;23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0" name="Google Shape;2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  <a:tabLst/>
              <a:defRPr/>
            </a:pPr>
            <a:fld id="{00000000-1234-1234-1234-123412341234}" type="slidenum">
              <a: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  <a:tabLst/>
                <a:defRPr/>
              </a:pPr>
              <a:t>5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888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userDrawn="1">
  <p:cSld name="1_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6FE972-DAAE-4D2F-8192-4D7CA94403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5428218" cy="6858000"/>
          </a:xfrm>
          <a:prstGeom prst="rect">
            <a:avLst/>
          </a:prstGeom>
        </p:spPr>
      </p:pic>
      <p:sp>
        <p:nvSpPr>
          <p:cNvPr id="6" name="Slide Number Placeholder 57">
            <a:extLst>
              <a:ext uri="{FF2B5EF4-FFF2-40B4-BE49-F238E27FC236}">
                <a16:creationId xmlns:a16="http://schemas.microsoft.com/office/drawing/2014/main" id="{F3CB5560-33C6-C44F-AE01-47375A3A1FE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59091" y="6380937"/>
            <a:ext cx="1052510" cy="365125"/>
          </a:xfrm>
          <a:prstGeom prst="rect">
            <a:avLst/>
          </a:prstGeo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smtClean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‹#›</a:t>
            </a:fld>
            <a:endParaRPr lang="en-GB" sz="1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7" name="Slide Number Placeholder 57">
            <a:extLst>
              <a:ext uri="{FF2B5EF4-FFF2-40B4-BE49-F238E27FC236}">
                <a16:creationId xmlns:a16="http://schemas.microsoft.com/office/drawing/2014/main" id="{2D62D5FB-800F-DF4F-9EA8-BEA0DD4F0026}"/>
              </a:ext>
            </a:extLst>
          </p:cNvPr>
          <p:cNvSpPr txBox="1">
            <a:spLocks/>
          </p:cNvSpPr>
          <p:nvPr userDrawn="1"/>
        </p:nvSpPr>
        <p:spPr>
          <a:xfrm>
            <a:off x="180399" y="6380936"/>
            <a:ext cx="27863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endParaRPr lang="en-GB" sz="1000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B31E2-A2FD-41F0-B65A-6FD1C69C47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763" y="404813"/>
            <a:ext cx="3603625" cy="10461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Noto Sans" panose="020B0502040504020204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FE8572-A23D-4DB0-B103-F2B054D4E6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5250" y="1740530"/>
            <a:ext cx="3603625" cy="54547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3000" b="1">
                <a:solidFill>
                  <a:schemeClr val="bg1"/>
                </a:solidFill>
                <a:latin typeface="Noto Sans" panose="020B0502040504020204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D21E3F-9E45-4D12-971C-66210F91E7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28218" y="-580"/>
            <a:ext cx="6763782" cy="685858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9C2102C-C176-4027-B2FC-92B7B9706EC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28218" y="0"/>
            <a:ext cx="2435089" cy="4870176"/>
          </a:xfrm>
          <a:prstGeom prst="rect">
            <a:avLst/>
          </a:prstGeom>
        </p:spPr>
      </p:pic>
      <p:sp>
        <p:nvSpPr>
          <p:cNvPr id="13" name="Chord 12">
            <a:extLst>
              <a:ext uri="{FF2B5EF4-FFF2-40B4-BE49-F238E27FC236}">
                <a16:creationId xmlns:a16="http://schemas.microsoft.com/office/drawing/2014/main" id="{C76E1F22-B9E7-45BF-BE38-17C6B8BFBFF0}"/>
              </a:ext>
            </a:extLst>
          </p:cNvPr>
          <p:cNvSpPr/>
          <p:nvPr userDrawn="1"/>
        </p:nvSpPr>
        <p:spPr>
          <a:xfrm flipH="1">
            <a:off x="6641835" y="5179979"/>
            <a:ext cx="1142748" cy="1146422"/>
          </a:xfrm>
          <a:prstGeom prst="chord">
            <a:avLst>
              <a:gd name="adj1" fmla="val 15902175"/>
              <a:gd name="adj2" fmla="val 15888143"/>
            </a:avLst>
          </a:prstGeom>
          <a:solidFill>
            <a:srgbClr val="9BDE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0EE39241-A2C3-4D8F-B088-7C3316F35BD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54582" y="-174058"/>
            <a:ext cx="7338285" cy="7115281"/>
          </a:xfrm>
          <a:prstGeom prst="ellipse">
            <a:avLst/>
          </a:prstGeom>
        </p:spPr>
        <p:txBody>
          <a:bodyPr/>
          <a:lstStyle/>
          <a:p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5A14F7-5C6A-664F-AE84-DF773958C6C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250" y="5545911"/>
            <a:ext cx="2096086" cy="64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92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2023/7/3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lpanir@who.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9267065" y="845674"/>
            <a:ext cx="1500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FGAI4H-S-043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8532568" y="1215006"/>
            <a:ext cx="2235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Geneva, 3-5 July 2023</a:t>
            </a:r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917819"/>
              </p:ext>
            </p:extLst>
          </p:nvPr>
        </p:nvGraphicFramePr>
        <p:xfrm>
          <a:off x="1424267" y="3274055"/>
          <a:ext cx="9343465" cy="171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7379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866469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979617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WG-Ethics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WG-Ethics: Ethical considerations on AI for health updates</a:t>
                      </a:r>
                      <a:endParaRPr lang="en-GB" sz="1800" dirty="0"/>
                    </a:p>
                  </a:txBody>
                  <a:tcPr marL="68580" marR="68580" marT="34290" marB="3429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Rohit Malpani </a:t>
                      </a:r>
                      <a:endParaRPr lang="en-GB" sz="1800" b="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en-US" sz="1800" dirty="0"/>
                        <a:t>E-mail: </a:t>
                      </a:r>
                      <a:r>
                        <a:rPr lang="en-US" sz="18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malpanir@who.int</a:t>
                      </a:r>
                      <a:r>
                        <a:rPr lang="en-GB" sz="1800" kern="1200" dirty="0">
                          <a:effectLst/>
                        </a:rPr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a presentation on 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Ethical considerations on AI for health updates</a:t>
                      </a:r>
                      <a:r>
                        <a:rPr lang="en-US" sz="1800" dirty="0"/>
                        <a:t>.</a:t>
                      </a:r>
                      <a:endParaRPr lang="en-GB" sz="1800" dirty="0"/>
                    </a:p>
                  </a:txBody>
                  <a:tcPr marL="68580" marR="68580" marT="34290" marB="3429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7E17A-2E15-4E48-B640-F0D6FF4180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5763" y="404813"/>
            <a:ext cx="4742828" cy="1046162"/>
          </a:xfr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GB">
                <a:latin typeface="+mj-lt"/>
              </a:rPr>
              <a:t>WHO &amp; ITU Joint Working Group on Ethics &amp; Governance of AI for Health </a:t>
            </a:r>
            <a:endParaRPr lang="en-GB" dirty="0">
              <a:latin typeface="+mj-l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D721FD-5C06-6344-81B8-BA8AB6D8DD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5763" y="3383582"/>
            <a:ext cx="4742828" cy="545470"/>
          </a:xfrm>
        </p:spPr>
        <p:txBody>
          <a:bodyPr lIns="91440" tIns="45720" rIns="91440" bIns="45720" anchor="t">
            <a:normAutofit fontScale="77500" lnSpcReduction="20000"/>
          </a:bodyPr>
          <a:lstStyle/>
          <a:p>
            <a:r>
              <a:rPr lang="fr-FR" sz="1800">
                <a:latin typeface="+mj-lt"/>
              </a:rPr>
              <a:t>Update from Ethics Sub-Group </a:t>
            </a:r>
            <a:endParaRPr lang="en-US" sz="1800" dirty="0">
              <a:latin typeface="+mj-lt"/>
            </a:endParaRPr>
          </a:p>
          <a:p>
            <a:r>
              <a:rPr lang="fr-FR" sz="1800">
                <a:latin typeface="+mj-lt"/>
              </a:rPr>
              <a:t>3 July 2023</a:t>
            </a:r>
            <a:endParaRPr lang="en-CH" sz="1800" dirty="0">
              <a:latin typeface="+mj-lt"/>
            </a:endParaRPr>
          </a:p>
        </p:txBody>
      </p:sp>
      <p:pic>
        <p:nvPicPr>
          <p:cNvPr id="8" name="Picture Placeholder 5">
            <a:extLst>
              <a:ext uri="{FF2B5EF4-FFF2-40B4-BE49-F238E27FC236}">
                <a16:creationId xmlns:a16="http://schemas.microsoft.com/office/drawing/2014/main" id="{366E0191-1ADC-FD26-9A27-99C5D10AB55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34" r="16734"/>
          <a:stretch>
            <a:fillRect/>
          </a:stretch>
        </p:blipFill>
        <p:spPr>
          <a:xfrm>
            <a:off x="7794338" y="-174058"/>
            <a:ext cx="7338285" cy="7115281"/>
          </a:xfrm>
        </p:spPr>
      </p:pic>
    </p:spTree>
    <p:extLst>
      <p:ext uri="{BB962C8B-B14F-4D97-AF65-F5344CB8AC3E}">
        <p14:creationId xmlns:p14="http://schemas.microsoft.com/office/powerpoint/2010/main" val="31918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4"/>
          <p:cNvGrpSpPr/>
          <p:nvPr/>
        </p:nvGrpSpPr>
        <p:grpSpPr>
          <a:xfrm>
            <a:off x="457605" y="355599"/>
            <a:ext cx="193527" cy="5867690"/>
            <a:chOff x="298581" y="355599"/>
            <a:chExt cx="193527" cy="5867690"/>
          </a:xfrm>
        </p:grpSpPr>
        <p:sp>
          <p:nvSpPr>
            <p:cNvPr id="170" name="Google Shape;170;p4"/>
            <p:cNvSpPr/>
            <p:nvPr/>
          </p:nvSpPr>
          <p:spPr>
            <a:xfrm>
              <a:off x="298583" y="355599"/>
              <a:ext cx="193525" cy="1466923"/>
            </a:xfrm>
            <a:prstGeom prst="rect">
              <a:avLst/>
            </a:prstGeom>
            <a:solidFill>
              <a:srgbClr val="00528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4"/>
            <p:cNvSpPr/>
            <p:nvPr/>
          </p:nvSpPr>
          <p:spPr>
            <a:xfrm flipH="1">
              <a:off x="298582" y="1822522"/>
              <a:ext cx="193526" cy="1466922"/>
            </a:xfrm>
            <a:prstGeom prst="rect">
              <a:avLst/>
            </a:prstGeom>
            <a:solidFill>
              <a:srgbClr val="07AD73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4"/>
            <p:cNvSpPr/>
            <p:nvPr/>
          </p:nvSpPr>
          <p:spPr>
            <a:xfrm>
              <a:off x="298581" y="3286261"/>
              <a:ext cx="193524" cy="1470106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4"/>
            <p:cNvSpPr/>
            <p:nvPr/>
          </p:nvSpPr>
          <p:spPr>
            <a:xfrm>
              <a:off x="298581" y="4753183"/>
              <a:ext cx="193524" cy="1470106"/>
            </a:xfrm>
            <a:prstGeom prst="rect">
              <a:avLst/>
            </a:prstGeom>
            <a:solidFill>
              <a:srgbClr val="0E9AD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4"/>
          <p:cNvSpPr/>
          <p:nvPr/>
        </p:nvSpPr>
        <p:spPr>
          <a:xfrm>
            <a:off x="1075037" y="567965"/>
            <a:ext cx="10818380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2800" kern="0">
                <a:solidFill>
                  <a:srgbClr val="3F3F3F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  <a:sym typeface="Atkinson Hyperlegible"/>
              </a:rPr>
              <a:t>WHO publications on </a:t>
            </a:r>
            <a:r>
              <a:rPr lang="en-GB" sz="2800" kern="0" dirty="0">
                <a:solidFill>
                  <a:srgbClr val="3F3F3F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  <a:sym typeface="Atkinson Hyperlegible"/>
              </a:rPr>
              <a:t>Ethics and governance </a:t>
            </a:r>
            <a:r>
              <a:rPr lang="en-GB" sz="2800" kern="0">
                <a:solidFill>
                  <a:srgbClr val="3F3F3F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  <a:sym typeface="Atkinson Hyperlegible"/>
              </a:rPr>
              <a:t>of artificial intelligence </a:t>
            </a:r>
            <a:r>
              <a:rPr lang="en-GB" sz="2800" kern="0" dirty="0">
                <a:solidFill>
                  <a:srgbClr val="3F3F3F"/>
                </a:solidFill>
                <a:latin typeface="+mj-lt"/>
                <a:ea typeface="Noto Sans" panose="020B0502040504020204" pitchFamily="34" charset="0"/>
                <a:cs typeface="Noto Sans" panose="020B0502040504020204" pitchFamily="34" charset="0"/>
                <a:sym typeface="Atkinson Hyperlegible"/>
              </a:rPr>
              <a:t>for health</a:t>
            </a:r>
            <a:endParaRPr sz="2800" kern="0" dirty="0">
              <a:solidFill>
                <a:srgbClr val="3F3F3F"/>
              </a:solidFill>
              <a:latin typeface="+mj-lt"/>
              <a:ea typeface="Noto Sans" panose="020B0502040504020204" pitchFamily="34" charset="0"/>
              <a:cs typeface="Noto Sans" panose="020B0502040504020204" pitchFamily="34" charset="0"/>
              <a:sym typeface="Atkinson Hyperlegible"/>
            </a:endParaRPr>
          </a:p>
        </p:txBody>
      </p:sp>
      <p:sp>
        <p:nvSpPr>
          <p:cNvPr id="23" name="Content Placeholder 17">
            <a:extLst>
              <a:ext uri="{FF2B5EF4-FFF2-40B4-BE49-F238E27FC236}">
                <a16:creationId xmlns:a16="http://schemas.microsoft.com/office/drawing/2014/main" id="{5C94045F-8F89-982E-2955-565F0DC250A7}"/>
              </a:ext>
            </a:extLst>
          </p:cNvPr>
          <p:cNvSpPr txBox="1">
            <a:spLocks/>
          </p:cNvSpPr>
          <p:nvPr/>
        </p:nvSpPr>
        <p:spPr>
          <a:xfrm>
            <a:off x="1075037" y="2106789"/>
            <a:ext cx="6032127" cy="1914525"/>
          </a:xfrm>
          <a:prstGeom prst="rect">
            <a:avLst/>
          </a:prstGeom>
        </p:spPr>
        <p:txBody>
          <a:bodyPr lIns="91440" tIns="45720" rIns="91440" bIns="45720" anchor="t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defTabSz="914400"/>
            <a:endParaRPr lang="en-GB" sz="2000" dirty="0">
              <a:solidFill>
                <a:srgbClr val="3F3F3F"/>
              </a:solidFill>
              <a:latin typeface="+mj-lt"/>
              <a:ea typeface="+mn-ea"/>
            </a:endParaRPr>
          </a:p>
        </p:txBody>
      </p:sp>
      <p:pic>
        <p:nvPicPr>
          <p:cNvPr id="24" name="Picture 4" descr="Diagram, schematic, arrow&#10;&#10;Description automatically generated">
            <a:extLst>
              <a:ext uri="{FF2B5EF4-FFF2-40B4-BE49-F238E27FC236}">
                <a16:creationId xmlns:a16="http://schemas.microsoft.com/office/drawing/2014/main" id="{874F0227-71A5-4636-9DF4-0B6BDE73A5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815" y="1609156"/>
            <a:ext cx="3189350" cy="4614131"/>
          </a:xfrm>
          <a:prstGeom prst="rect">
            <a:avLst/>
          </a:prstGeom>
          <a:effectLst>
            <a:outerShdw blurRad="50800" dist="1778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2" descr="Ageism in artificial intelligence for health">
            <a:extLst>
              <a:ext uri="{FF2B5EF4-FFF2-40B4-BE49-F238E27FC236}">
                <a16:creationId xmlns:a16="http://schemas.microsoft.com/office/drawing/2014/main" id="{9668B2C1-C824-E410-5E19-F6C7E641E8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4" y="1609157"/>
            <a:ext cx="3263003" cy="4614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67A0BDD-139B-346B-E27B-F4E66A934971}"/>
              </a:ext>
            </a:extLst>
          </p:cNvPr>
          <p:cNvSpPr txBox="1"/>
          <p:nvPr/>
        </p:nvSpPr>
        <p:spPr>
          <a:xfrm>
            <a:off x="8033847" y="1522032"/>
            <a:ext cx="3700546" cy="40113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>
                <a:solidFill>
                  <a:srgbClr val="0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WHO has also issued a technical guidance document with others planned or under development: </a:t>
            </a:r>
            <a:endParaRPr lang="en-US" sz="1800">
              <a:solidFill>
                <a:srgbClr val="0000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285750" indent="-285750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sz="1800">
                <a:solidFill>
                  <a:srgbClr val="0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May 2020: Ethical Considerations to guide use of digital proximity contact tracing (COVID-19)</a:t>
            </a:r>
          </a:p>
          <a:p>
            <a:pPr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</a:pPr>
            <a:endParaRPr lang="en-US" sz="1800">
              <a:solidFill>
                <a:srgbClr val="000000"/>
              </a:solidFill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742950" lvl="1" indent="-285750">
              <a:lnSpc>
                <a:spcPct val="150000"/>
              </a:lnSpc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1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87;p2">
            <a:extLst>
              <a:ext uri="{FF2B5EF4-FFF2-40B4-BE49-F238E27FC236}">
                <a16:creationId xmlns:a16="http://schemas.microsoft.com/office/drawing/2014/main" id="{2D230906-C179-9F43-B494-41C5ED46B268}"/>
              </a:ext>
            </a:extLst>
          </p:cNvPr>
          <p:cNvSpPr/>
          <p:nvPr/>
        </p:nvSpPr>
        <p:spPr>
          <a:xfrm>
            <a:off x="424070" y="169068"/>
            <a:ext cx="10739229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defTabSz="914400">
              <a:buClr>
                <a:srgbClr val="3F3F3F"/>
              </a:buClr>
              <a:buSzPts val="3200"/>
              <a:defRPr/>
            </a:pPr>
            <a:r>
              <a:rPr lang="en-GB" sz="2800" kern="0">
                <a:solidFill>
                  <a:srgbClr val="3F3F3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Calibri"/>
              </a:rPr>
              <a:t>WHO/ITU Ethics Sub-Group on-going knowledge development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DB7C36-B4EA-8B44-9819-4D64FF29FB90}"/>
              </a:ext>
            </a:extLst>
          </p:cNvPr>
          <p:cNvSpPr/>
          <p:nvPr/>
        </p:nvSpPr>
        <p:spPr>
          <a:xfrm>
            <a:off x="424071" y="692248"/>
            <a:ext cx="10535020" cy="548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b="1">
                <a:solidFill>
                  <a:schemeClr val="accent1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Knowledge Development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WHO interim guidance on the ethics and governance of large multi-modal models in healthcare and medicine (aiming for publication in September 2023)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FF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WHO policy brief on Ethics and governance of pharmaceutical research, development, and access (aiming for publication September/October 2023) 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On-going development of on-line curriculum for programmers on integrating ethical considerations into the design of AI health technologies. (slated for completion by end of 2023)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Development of checklist and policy brief related to legislation accounting for ethics for use of AI for health. (slated for completion by end of 2023)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Collaboration with other WHO departments to contribute ethics component (use of AI for evidence-informed policy making, AI for surveillance)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en-US">
              <a:solidFill>
                <a:srgbClr val="000000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20" name="Slide Number Placeholder 57">
            <a:extLst>
              <a:ext uri="{FF2B5EF4-FFF2-40B4-BE49-F238E27FC236}">
                <a16:creationId xmlns:a16="http://schemas.microsoft.com/office/drawing/2014/main" id="{0A9296AF-3E37-844E-A90D-1E8DDD1F394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59091" y="6380937"/>
            <a:ext cx="10525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4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1089E6-7A24-964E-878B-5CBF37692992}"/>
              </a:ext>
            </a:extLst>
          </p:cNvPr>
          <p:cNvGrpSpPr/>
          <p:nvPr/>
        </p:nvGrpSpPr>
        <p:grpSpPr>
          <a:xfrm>
            <a:off x="11291819" y="352416"/>
            <a:ext cx="193527" cy="5867690"/>
            <a:chOff x="298581" y="355599"/>
            <a:chExt cx="193527" cy="586769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01F3F4-2974-2E4E-AE09-64EA29C79ECC}"/>
                </a:ext>
              </a:extLst>
            </p:cNvPr>
            <p:cNvSpPr/>
            <p:nvPr/>
          </p:nvSpPr>
          <p:spPr>
            <a:xfrm>
              <a:off x="298583" y="355599"/>
              <a:ext cx="193525" cy="1466923"/>
            </a:xfrm>
            <a:prstGeom prst="rect">
              <a:avLst/>
            </a:prstGeom>
            <a:solidFill>
              <a:srgbClr val="0052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308032-D02B-E541-A69D-CDE158587485}"/>
                </a:ext>
              </a:extLst>
            </p:cNvPr>
            <p:cNvSpPr/>
            <p:nvPr/>
          </p:nvSpPr>
          <p:spPr>
            <a:xfrm flipH="1">
              <a:off x="298582" y="1822522"/>
              <a:ext cx="193526" cy="1466922"/>
            </a:xfrm>
            <a:prstGeom prst="rect">
              <a:avLst/>
            </a:prstGeom>
            <a:solidFill>
              <a:srgbClr val="07AD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090ADC-B0E8-A648-9719-AC484DF41DA4}"/>
                </a:ext>
              </a:extLst>
            </p:cNvPr>
            <p:cNvSpPr/>
            <p:nvPr/>
          </p:nvSpPr>
          <p:spPr>
            <a:xfrm>
              <a:off x="298581" y="3286261"/>
              <a:ext cx="193524" cy="1470106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FA09B0-2FBA-0B46-A357-869FC4D2B66C}"/>
                </a:ext>
              </a:extLst>
            </p:cNvPr>
            <p:cNvSpPr/>
            <p:nvPr/>
          </p:nvSpPr>
          <p:spPr>
            <a:xfrm>
              <a:off x="298581" y="4753183"/>
              <a:ext cx="193524" cy="1470106"/>
            </a:xfrm>
            <a:prstGeom prst="rect">
              <a:avLst/>
            </a:prstGeom>
            <a:solidFill>
              <a:srgbClr val="0E9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</p:spTree>
    <p:extLst>
      <p:ext uri="{BB962C8B-B14F-4D97-AF65-F5344CB8AC3E}">
        <p14:creationId xmlns:p14="http://schemas.microsoft.com/office/powerpoint/2010/main" val="13647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87;p2">
            <a:extLst>
              <a:ext uri="{FF2B5EF4-FFF2-40B4-BE49-F238E27FC236}">
                <a16:creationId xmlns:a16="http://schemas.microsoft.com/office/drawing/2014/main" id="{2D230906-C179-9F43-B494-41C5ED46B268}"/>
              </a:ext>
            </a:extLst>
          </p:cNvPr>
          <p:cNvSpPr/>
          <p:nvPr/>
        </p:nvSpPr>
        <p:spPr>
          <a:xfrm>
            <a:off x="1611087" y="169068"/>
            <a:ext cx="8411286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defTabSz="914400">
              <a:buClr>
                <a:srgbClr val="3F3F3F"/>
              </a:buClr>
              <a:buSzPts val="3200"/>
              <a:defRPr/>
            </a:pPr>
            <a:r>
              <a:rPr lang="en-GB" sz="2800" kern="0">
                <a:solidFill>
                  <a:srgbClr val="3F3F3F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Calibri"/>
              </a:rPr>
              <a:t>WHO/ITU Ethics Sub-Group (looking ahead)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5DB7C36-B4EA-8B44-9819-4D64FF29FB90}"/>
              </a:ext>
            </a:extLst>
          </p:cNvPr>
          <p:cNvSpPr/>
          <p:nvPr/>
        </p:nvSpPr>
        <p:spPr>
          <a:xfrm>
            <a:off x="424071" y="692248"/>
            <a:ext cx="10535020" cy="3385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sz="2000" b="1">
                <a:solidFill>
                  <a:schemeClr val="accent1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Dissemination</a:t>
            </a:r>
          </a:p>
          <a:p>
            <a:pPr marL="34290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Regional workshops for other WHO regions (AFRO, SEARO, WPRO).</a:t>
            </a:r>
          </a:p>
          <a:p>
            <a:pPr marL="342900" indent="-2857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Potential future roundtables with civil society, companies, and/or designers/programmers.</a:t>
            </a:r>
          </a:p>
          <a:p>
            <a:pPr marL="571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endParaRPr lang="en-US" b="1">
              <a:solidFill>
                <a:schemeClr val="accent1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  <a:p>
            <a:pPr marL="5715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</a:pPr>
            <a:r>
              <a:rPr lang="en-US" b="1">
                <a:solidFill>
                  <a:schemeClr val="accent1"/>
                </a:solidFill>
                <a:ea typeface="Noto Sans" panose="020B0502040504020204" pitchFamily="34" charset="0"/>
                <a:cs typeface="Noto Sans" panose="020B0502040504020204" pitchFamily="34" charset="0"/>
              </a:rPr>
              <a:t>Knowledge Development</a:t>
            </a:r>
          </a:p>
          <a:p>
            <a:pPr marL="400050" indent="-34290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Development of a full legislative guide to assist with integration of ethical considerations related to the use of AI for health.</a:t>
            </a:r>
            <a:endParaRPr lang="en-US">
              <a:solidFill>
                <a:srgbClr val="000000"/>
              </a:solidFill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20" name="Slide Number Placeholder 57">
            <a:extLst>
              <a:ext uri="{FF2B5EF4-FFF2-40B4-BE49-F238E27FC236}">
                <a16:creationId xmlns:a16="http://schemas.microsoft.com/office/drawing/2014/main" id="{0A9296AF-3E37-844E-A90D-1E8DDD1F394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10959091" y="6380937"/>
            <a:ext cx="105251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GB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5</a:t>
            </a:fld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  <a:sym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F1089E6-7A24-964E-878B-5CBF37692992}"/>
              </a:ext>
            </a:extLst>
          </p:cNvPr>
          <p:cNvGrpSpPr/>
          <p:nvPr/>
        </p:nvGrpSpPr>
        <p:grpSpPr>
          <a:xfrm>
            <a:off x="11291819" y="352416"/>
            <a:ext cx="193527" cy="5867690"/>
            <a:chOff x="298581" y="355599"/>
            <a:chExt cx="193527" cy="586769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201F3F4-2974-2E4E-AE09-64EA29C79ECC}"/>
                </a:ext>
              </a:extLst>
            </p:cNvPr>
            <p:cNvSpPr/>
            <p:nvPr/>
          </p:nvSpPr>
          <p:spPr>
            <a:xfrm>
              <a:off x="298583" y="355599"/>
              <a:ext cx="193525" cy="1466923"/>
            </a:xfrm>
            <a:prstGeom prst="rect">
              <a:avLst/>
            </a:prstGeom>
            <a:solidFill>
              <a:srgbClr val="0052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1308032-D02B-E541-A69D-CDE158587485}"/>
                </a:ext>
              </a:extLst>
            </p:cNvPr>
            <p:cNvSpPr/>
            <p:nvPr/>
          </p:nvSpPr>
          <p:spPr>
            <a:xfrm flipH="1">
              <a:off x="298582" y="1822522"/>
              <a:ext cx="193526" cy="1466922"/>
            </a:xfrm>
            <a:prstGeom prst="rect">
              <a:avLst/>
            </a:prstGeom>
            <a:solidFill>
              <a:srgbClr val="07AD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1090ADC-B0E8-A648-9719-AC484DF41DA4}"/>
                </a:ext>
              </a:extLst>
            </p:cNvPr>
            <p:cNvSpPr/>
            <p:nvPr/>
          </p:nvSpPr>
          <p:spPr>
            <a:xfrm>
              <a:off x="298581" y="3286261"/>
              <a:ext cx="193524" cy="1470106"/>
            </a:xfrm>
            <a:prstGeom prst="rect">
              <a:avLst/>
            </a:prstGeom>
            <a:solidFill>
              <a:srgbClr val="FF6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2FA09B0-2FBA-0B46-A357-869FC4D2B66C}"/>
                </a:ext>
              </a:extLst>
            </p:cNvPr>
            <p:cNvSpPr/>
            <p:nvPr/>
          </p:nvSpPr>
          <p:spPr>
            <a:xfrm>
              <a:off x="298581" y="4753183"/>
              <a:ext cx="193524" cy="1470106"/>
            </a:xfrm>
            <a:prstGeom prst="rect">
              <a:avLst/>
            </a:prstGeom>
            <a:solidFill>
              <a:srgbClr val="0E9AD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H"/>
            </a:p>
          </p:txBody>
        </p:sp>
      </p:grpSp>
    </p:spTree>
    <p:extLst>
      <p:ext uri="{BB962C8B-B14F-4D97-AF65-F5344CB8AC3E}">
        <p14:creationId xmlns:p14="http://schemas.microsoft.com/office/powerpoint/2010/main" val="138355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CDB823-4D2E-451C-A27B-D9F75DADDE0D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1778</TotalTime>
  <Words>316</Words>
  <Application>Microsoft Office PowerPoint</Application>
  <PresentationFormat>Widescreen</PresentationFormat>
  <Paragraphs>38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Cambria</vt:lpstr>
      <vt:lpstr>Noto Sans</vt:lpstr>
      <vt:lpstr>Noto Sans Symbols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WG-Ethics: Ethical considerations on AI for health updates</dc:title>
  <dc:creator>Campos, Simao</dc:creator>
  <cp:lastModifiedBy>TSB (HT)</cp:lastModifiedBy>
  <cp:revision>78</cp:revision>
  <cp:lastPrinted>2019-04-04T08:49:31Z</cp:lastPrinted>
  <dcterms:created xsi:type="dcterms:W3CDTF">2019-03-31T15:53:06Z</dcterms:created>
  <dcterms:modified xsi:type="dcterms:W3CDTF">2023-07-03T08:31:03Z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