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1276" r:id="rId6"/>
    <p:sldId id="1319" r:id="rId7"/>
    <p:sldId id="1312" r:id="rId8"/>
    <p:sldId id="1320" r:id="rId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5D0148-7748-4BE5-92D7-B44B4048679A}" v="3" dt="2023-02-20T16:36:37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DFC79-30DA-484F-85C8-36E3971802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6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7" name="Google Shape;16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37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0" name="Google Shape;24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5079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0" name="Google Shape;24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88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1_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6FE972-DAAE-4D2F-8192-4D7CA94403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428218" cy="6858000"/>
          </a:xfrm>
          <a:prstGeom prst="rect">
            <a:avLst/>
          </a:prstGeom>
        </p:spPr>
      </p:pic>
      <p:sp>
        <p:nvSpPr>
          <p:cNvPr id="6" name="Slide Number Placeholder 57">
            <a:extLst>
              <a:ext uri="{FF2B5EF4-FFF2-40B4-BE49-F238E27FC236}">
                <a16:creationId xmlns:a16="http://schemas.microsoft.com/office/drawing/2014/main" id="{F3CB5560-33C6-C44F-AE01-47375A3A1FE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59091" y="6380937"/>
            <a:ext cx="105251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‹#›</a:t>
            </a:fld>
            <a:endParaRPr lang="en-GB" sz="1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7" name="Slide Number Placeholder 57">
            <a:extLst>
              <a:ext uri="{FF2B5EF4-FFF2-40B4-BE49-F238E27FC236}">
                <a16:creationId xmlns:a16="http://schemas.microsoft.com/office/drawing/2014/main" id="{2D62D5FB-800F-DF4F-9EA8-BEA0DD4F0026}"/>
              </a:ext>
            </a:extLst>
          </p:cNvPr>
          <p:cNvSpPr txBox="1">
            <a:spLocks/>
          </p:cNvSpPr>
          <p:nvPr userDrawn="1"/>
        </p:nvSpPr>
        <p:spPr>
          <a:xfrm>
            <a:off x="180399" y="6380936"/>
            <a:ext cx="27863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endParaRPr lang="en-GB" sz="1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B31E2-A2FD-41F0-B65A-6FD1C69C47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763" y="404813"/>
            <a:ext cx="3603625" cy="10461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Noto Sans" panose="020B0502040504020204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5FE8572-A23D-4DB0-B103-F2B054D4E6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5250" y="1740530"/>
            <a:ext cx="3603625" cy="54547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Noto Sans" panose="020B0502040504020204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D21E3F-9E45-4D12-971C-66210F91E7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28218" y="-580"/>
            <a:ext cx="6763782" cy="68585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C2102C-C176-4027-B2FC-92B7B9706E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428218" y="0"/>
            <a:ext cx="2435089" cy="4870176"/>
          </a:xfrm>
          <a:prstGeom prst="rect">
            <a:avLst/>
          </a:prstGeom>
        </p:spPr>
      </p:pic>
      <p:sp>
        <p:nvSpPr>
          <p:cNvPr id="13" name="Chord 12">
            <a:extLst>
              <a:ext uri="{FF2B5EF4-FFF2-40B4-BE49-F238E27FC236}">
                <a16:creationId xmlns:a16="http://schemas.microsoft.com/office/drawing/2014/main" id="{C76E1F22-B9E7-45BF-BE38-17C6B8BFBFF0}"/>
              </a:ext>
            </a:extLst>
          </p:cNvPr>
          <p:cNvSpPr/>
          <p:nvPr userDrawn="1"/>
        </p:nvSpPr>
        <p:spPr>
          <a:xfrm flipH="1">
            <a:off x="6641835" y="5179979"/>
            <a:ext cx="1142748" cy="1146422"/>
          </a:xfrm>
          <a:prstGeom prst="chord">
            <a:avLst>
              <a:gd name="adj1" fmla="val 15902175"/>
              <a:gd name="adj2" fmla="val 15888143"/>
            </a:avLst>
          </a:prstGeom>
          <a:solidFill>
            <a:srgbClr val="9BD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EE39241-A2C3-4D8F-B088-7C3316F35BD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54582" y="-174058"/>
            <a:ext cx="7338285" cy="7115281"/>
          </a:xfrm>
          <a:prstGeom prst="ellipse">
            <a:avLst/>
          </a:prstGeom>
        </p:spPr>
        <p:txBody>
          <a:bodyPr/>
          <a:lstStyle/>
          <a:p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05A14F7-5C6A-664F-AE84-DF773958C6C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250" y="5545911"/>
            <a:ext cx="2096086" cy="64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92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lpanir@who.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9267065" y="845674"/>
            <a:ext cx="1500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FGAI4H-S-043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8532568" y="1215006"/>
            <a:ext cx="2235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Geneva, 3-5 July 2023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917819"/>
              </p:ext>
            </p:extLst>
          </p:nvPr>
        </p:nvGraphicFramePr>
        <p:xfrm>
          <a:off x="1424267" y="3274055"/>
          <a:ext cx="9343465" cy="171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379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86646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79617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WG-Ethics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WG-Ethics: Ethical considerations on AI for health updates</a:t>
                      </a:r>
                      <a:endParaRPr lang="en-GB" sz="1800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Rohit Malpani </a:t>
                      </a:r>
                      <a:endParaRPr lang="en-GB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dirty="0"/>
                        <a:t>E-mail: 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malpanir@who.int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on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Ethical considerations on AI for health updates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7E17A-2E15-4E48-B640-F0D6FF4180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763" y="404813"/>
            <a:ext cx="4742828" cy="104616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r>
              <a:rPr lang="en-GB">
                <a:latin typeface="+mj-lt"/>
              </a:rPr>
              <a:t>WHO &amp; ITU Joint Working Group on Ethics &amp; Governance of AI for Health </a:t>
            </a:r>
            <a:endParaRPr lang="en-GB" dirty="0"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721FD-5C06-6344-81B8-BA8AB6D8DD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5763" y="3383582"/>
            <a:ext cx="4742828" cy="545470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r>
              <a:rPr lang="fr-FR" sz="1800">
                <a:latin typeface="+mj-lt"/>
              </a:rPr>
              <a:t>Update from Ethics Sub-Group </a:t>
            </a:r>
            <a:endParaRPr lang="en-US" sz="1800" dirty="0">
              <a:latin typeface="+mj-lt"/>
            </a:endParaRPr>
          </a:p>
          <a:p>
            <a:r>
              <a:rPr lang="fr-FR" sz="1800">
                <a:latin typeface="+mj-lt"/>
              </a:rPr>
              <a:t>3 July 2023</a:t>
            </a:r>
            <a:endParaRPr lang="en-CH" sz="1800" dirty="0">
              <a:latin typeface="+mj-lt"/>
            </a:endParaRPr>
          </a:p>
        </p:txBody>
      </p:sp>
      <p:pic>
        <p:nvPicPr>
          <p:cNvPr id="8" name="Picture Placeholder 5">
            <a:extLst>
              <a:ext uri="{FF2B5EF4-FFF2-40B4-BE49-F238E27FC236}">
                <a16:creationId xmlns:a16="http://schemas.microsoft.com/office/drawing/2014/main" id="{366E0191-1ADC-FD26-9A27-99C5D10AB55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4" r="16734"/>
          <a:stretch>
            <a:fillRect/>
          </a:stretch>
        </p:blipFill>
        <p:spPr>
          <a:xfrm>
            <a:off x="7794338" y="-174058"/>
            <a:ext cx="7338285" cy="7115281"/>
          </a:xfrm>
        </p:spPr>
      </p:pic>
    </p:spTree>
    <p:extLst>
      <p:ext uri="{BB962C8B-B14F-4D97-AF65-F5344CB8AC3E}">
        <p14:creationId xmlns:p14="http://schemas.microsoft.com/office/powerpoint/2010/main" val="31918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4"/>
          <p:cNvGrpSpPr/>
          <p:nvPr/>
        </p:nvGrpSpPr>
        <p:grpSpPr>
          <a:xfrm>
            <a:off x="457605" y="355599"/>
            <a:ext cx="193527" cy="5867690"/>
            <a:chOff x="298581" y="355599"/>
            <a:chExt cx="193527" cy="5867690"/>
          </a:xfrm>
        </p:grpSpPr>
        <p:sp>
          <p:nvSpPr>
            <p:cNvPr id="170" name="Google Shape;170;p4"/>
            <p:cNvSpPr/>
            <p:nvPr/>
          </p:nvSpPr>
          <p:spPr>
            <a:xfrm>
              <a:off x="298583" y="355599"/>
              <a:ext cx="193525" cy="1466923"/>
            </a:xfrm>
            <a:prstGeom prst="rect">
              <a:avLst/>
            </a:prstGeom>
            <a:solidFill>
              <a:srgbClr val="00528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4"/>
            <p:cNvSpPr/>
            <p:nvPr/>
          </p:nvSpPr>
          <p:spPr>
            <a:xfrm flipH="1">
              <a:off x="298582" y="1822522"/>
              <a:ext cx="193526" cy="1466922"/>
            </a:xfrm>
            <a:prstGeom prst="rect">
              <a:avLst/>
            </a:prstGeom>
            <a:solidFill>
              <a:srgbClr val="07AD7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298581" y="3286261"/>
              <a:ext cx="193524" cy="1470106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298581" y="4753183"/>
              <a:ext cx="193524" cy="1470106"/>
            </a:xfrm>
            <a:prstGeom prst="rect">
              <a:avLst/>
            </a:prstGeom>
            <a:solidFill>
              <a:srgbClr val="0E9A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4"/>
          <p:cNvSpPr/>
          <p:nvPr/>
        </p:nvSpPr>
        <p:spPr>
          <a:xfrm>
            <a:off x="1075037" y="567965"/>
            <a:ext cx="1081838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2800" kern="0">
                <a:solidFill>
                  <a:srgbClr val="3F3F3F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  <a:sym typeface="Atkinson Hyperlegible"/>
              </a:rPr>
              <a:t>WHO publications on </a:t>
            </a:r>
            <a:r>
              <a:rPr lang="en-GB" sz="2800" kern="0" dirty="0">
                <a:solidFill>
                  <a:srgbClr val="3F3F3F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  <a:sym typeface="Atkinson Hyperlegible"/>
              </a:rPr>
              <a:t>Ethics and governance </a:t>
            </a:r>
            <a:r>
              <a:rPr lang="en-GB" sz="2800" kern="0">
                <a:solidFill>
                  <a:srgbClr val="3F3F3F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  <a:sym typeface="Atkinson Hyperlegible"/>
              </a:rPr>
              <a:t>of artificial intelligence </a:t>
            </a:r>
            <a:r>
              <a:rPr lang="en-GB" sz="2800" kern="0" dirty="0">
                <a:solidFill>
                  <a:srgbClr val="3F3F3F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  <a:sym typeface="Atkinson Hyperlegible"/>
              </a:rPr>
              <a:t>for health</a:t>
            </a:r>
            <a:endParaRPr sz="2800" kern="0" dirty="0">
              <a:solidFill>
                <a:srgbClr val="3F3F3F"/>
              </a:solidFill>
              <a:latin typeface="+mj-lt"/>
              <a:ea typeface="Noto Sans" panose="020B0502040504020204" pitchFamily="34" charset="0"/>
              <a:cs typeface="Noto Sans" panose="020B0502040504020204" pitchFamily="34" charset="0"/>
              <a:sym typeface="Atkinson Hyperlegible"/>
            </a:endParaRPr>
          </a:p>
        </p:txBody>
      </p:sp>
      <p:sp>
        <p:nvSpPr>
          <p:cNvPr id="23" name="Content Placeholder 17">
            <a:extLst>
              <a:ext uri="{FF2B5EF4-FFF2-40B4-BE49-F238E27FC236}">
                <a16:creationId xmlns:a16="http://schemas.microsoft.com/office/drawing/2014/main" id="{5C94045F-8F89-982E-2955-565F0DC250A7}"/>
              </a:ext>
            </a:extLst>
          </p:cNvPr>
          <p:cNvSpPr txBox="1">
            <a:spLocks/>
          </p:cNvSpPr>
          <p:nvPr/>
        </p:nvSpPr>
        <p:spPr>
          <a:xfrm>
            <a:off x="1075037" y="2106789"/>
            <a:ext cx="6032127" cy="1914525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14400"/>
            <a:endParaRPr lang="en-GB" sz="2000" dirty="0">
              <a:solidFill>
                <a:srgbClr val="3F3F3F"/>
              </a:solidFill>
              <a:latin typeface="+mj-lt"/>
              <a:ea typeface="+mn-ea"/>
            </a:endParaRPr>
          </a:p>
        </p:txBody>
      </p:sp>
      <p:pic>
        <p:nvPicPr>
          <p:cNvPr id="24" name="Picture 4" descr="Diagram, schematic, arrow&#10;&#10;Description automatically generated">
            <a:extLst>
              <a:ext uri="{FF2B5EF4-FFF2-40B4-BE49-F238E27FC236}">
                <a16:creationId xmlns:a16="http://schemas.microsoft.com/office/drawing/2014/main" id="{874F0227-71A5-4636-9DF4-0B6BDE73A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815" y="1609156"/>
            <a:ext cx="3189350" cy="4614131"/>
          </a:xfrm>
          <a:prstGeom prst="rect">
            <a:avLst/>
          </a:prstGeom>
          <a:effectLst>
            <a:outerShdw blurRad="50800" dist="1778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2" descr="Ageism in artificial intelligence for health">
            <a:extLst>
              <a:ext uri="{FF2B5EF4-FFF2-40B4-BE49-F238E27FC236}">
                <a16:creationId xmlns:a16="http://schemas.microsoft.com/office/drawing/2014/main" id="{9668B2C1-C824-E410-5E19-F6C7E641E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4" y="1609157"/>
            <a:ext cx="3263003" cy="461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7A0BDD-139B-346B-E27B-F4E66A934971}"/>
              </a:ext>
            </a:extLst>
          </p:cNvPr>
          <p:cNvSpPr txBox="1"/>
          <p:nvPr/>
        </p:nvSpPr>
        <p:spPr>
          <a:xfrm>
            <a:off x="8033847" y="1522032"/>
            <a:ext cx="3700546" cy="4011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>
                <a:solidFill>
                  <a:srgbClr val="00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WHO has also issued a technical guidance document with others planned or under development: </a:t>
            </a:r>
            <a:endParaRPr lang="en-US" sz="1800">
              <a:solidFill>
                <a:srgbClr val="00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00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May 2020: Ethical Considerations to guide use of digital proximity contact tracing (COVID-19)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endParaRPr lang="en-US" sz="1800">
              <a:solidFill>
                <a:srgbClr val="00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1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87;p2">
            <a:extLst>
              <a:ext uri="{FF2B5EF4-FFF2-40B4-BE49-F238E27FC236}">
                <a16:creationId xmlns:a16="http://schemas.microsoft.com/office/drawing/2014/main" id="{2D230906-C179-9F43-B494-41C5ED46B268}"/>
              </a:ext>
            </a:extLst>
          </p:cNvPr>
          <p:cNvSpPr/>
          <p:nvPr/>
        </p:nvSpPr>
        <p:spPr>
          <a:xfrm>
            <a:off x="424070" y="169068"/>
            <a:ext cx="107392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defTabSz="914400">
              <a:buClr>
                <a:srgbClr val="3F3F3F"/>
              </a:buClr>
              <a:buSzPts val="3200"/>
              <a:defRPr/>
            </a:pPr>
            <a:r>
              <a:rPr lang="en-GB" sz="2800" kern="0">
                <a:solidFill>
                  <a:srgbClr val="3F3F3F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Calibri"/>
              </a:rPr>
              <a:t>WHO/ITU Ethics Sub-Group on-going knowledge development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DB7C36-B4EA-8B44-9819-4D64FF29FB90}"/>
              </a:ext>
            </a:extLst>
          </p:cNvPr>
          <p:cNvSpPr/>
          <p:nvPr/>
        </p:nvSpPr>
        <p:spPr>
          <a:xfrm>
            <a:off x="424071" y="692248"/>
            <a:ext cx="10535020" cy="5488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b="1">
                <a:solidFill>
                  <a:schemeClr val="accent1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Knowledge Development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WHO interim guidance on the ethics and governance of large multi-modal models in healthcare and medicine (aiming for publication in September 2023)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WHO policy brief on Ethics and governance of pharmaceutical research, development, and access (aiming for publication September/October 2023) 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On-going development of on-line curriculum for programmers on integrating ethical considerations into the design of AI health technologies. (slated for completion by end of 2023)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Development of checklist and policy brief related to legislation accounting for ethics for use of AI for health. (slated for completion by end of 2023)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Collaboration with other WHO departments to contribute ethics component (use of AI for evidence-informed policy making, AI for surveillance)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20" name="Slide Number Placeholder 57">
            <a:extLst>
              <a:ext uri="{FF2B5EF4-FFF2-40B4-BE49-F238E27FC236}">
                <a16:creationId xmlns:a16="http://schemas.microsoft.com/office/drawing/2014/main" id="{0A9296AF-3E37-844E-A90D-1E8DDD1F394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59091" y="6380937"/>
            <a:ext cx="105251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1089E6-7A24-964E-878B-5CBF37692992}"/>
              </a:ext>
            </a:extLst>
          </p:cNvPr>
          <p:cNvGrpSpPr/>
          <p:nvPr/>
        </p:nvGrpSpPr>
        <p:grpSpPr>
          <a:xfrm>
            <a:off x="11291819" y="352416"/>
            <a:ext cx="193527" cy="5867690"/>
            <a:chOff x="298581" y="355599"/>
            <a:chExt cx="193527" cy="586769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01F3F4-2974-2E4E-AE09-64EA29C79ECC}"/>
                </a:ext>
              </a:extLst>
            </p:cNvPr>
            <p:cNvSpPr/>
            <p:nvPr/>
          </p:nvSpPr>
          <p:spPr>
            <a:xfrm>
              <a:off x="298583" y="355599"/>
              <a:ext cx="193525" cy="1466923"/>
            </a:xfrm>
            <a:prstGeom prst="rect">
              <a:avLst/>
            </a:prstGeom>
            <a:solidFill>
              <a:srgbClr val="0052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308032-D02B-E541-A69D-CDE158587485}"/>
                </a:ext>
              </a:extLst>
            </p:cNvPr>
            <p:cNvSpPr/>
            <p:nvPr/>
          </p:nvSpPr>
          <p:spPr>
            <a:xfrm flipH="1">
              <a:off x="298582" y="1822522"/>
              <a:ext cx="193526" cy="1466922"/>
            </a:xfrm>
            <a:prstGeom prst="rect">
              <a:avLst/>
            </a:prstGeom>
            <a:solidFill>
              <a:srgbClr val="07AD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090ADC-B0E8-A648-9719-AC484DF41DA4}"/>
                </a:ext>
              </a:extLst>
            </p:cNvPr>
            <p:cNvSpPr/>
            <p:nvPr/>
          </p:nvSpPr>
          <p:spPr>
            <a:xfrm>
              <a:off x="298581" y="3286261"/>
              <a:ext cx="193524" cy="1470106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FA09B0-2FBA-0B46-A357-869FC4D2B66C}"/>
                </a:ext>
              </a:extLst>
            </p:cNvPr>
            <p:cNvSpPr/>
            <p:nvPr/>
          </p:nvSpPr>
          <p:spPr>
            <a:xfrm>
              <a:off x="298581" y="4753183"/>
              <a:ext cx="193524" cy="1470106"/>
            </a:xfrm>
            <a:prstGeom prst="rect">
              <a:avLst/>
            </a:prstGeom>
            <a:solidFill>
              <a:srgbClr val="0E9A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</p:grpSp>
    </p:spTree>
    <p:extLst>
      <p:ext uri="{BB962C8B-B14F-4D97-AF65-F5344CB8AC3E}">
        <p14:creationId xmlns:p14="http://schemas.microsoft.com/office/powerpoint/2010/main" val="13647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87;p2">
            <a:extLst>
              <a:ext uri="{FF2B5EF4-FFF2-40B4-BE49-F238E27FC236}">
                <a16:creationId xmlns:a16="http://schemas.microsoft.com/office/drawing/2014/main" id="{2D230906-C179-9F43-B494-41C5ED46B268}"/>
              </a:ext>
            </a:extLst>
          </p:cNvPr>
          <p:cNvSpPr/>
          <p:nvPr/>
        </p:nvSpPr>
        <p:spPr>
          <a:xfrm>
            <a:off x="1611087" y="169068"/>
            <a:ext cx="841128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defTabSz="914400">
              <a:buClr>
                <a:srgbClr val="3F3F3F"/>
              </a:buClr>
              <a:buSzPts val="3200"/>
              <a:defRPr/>
            </a:pPr>
            <a:r>
              <a:rPr lang="en-GB" sz="2800" kern="0">
                <a:solidFill>
                  <a:srgbClr val="3F3F3F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Calibri"/>
              </a:rPr>
              <a:t>WHO/ITU Ethics Sub-Group (looking ahead)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DB7C36-B4EA-8B44-9819-4D64FF29FB90}"/>
              </a:ext>
            </a:extLst>
          </p:cNvPr>
          <p:cNvSpPr/>
          <p:nvPr/>
        </p:nvSpPr>
        <p:spPr>
          <a:xfrm>
            <a:off x="424071" y="692248"/>
            <a:ext cx="10535020" cy="338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sz="2000" b="1">
                <a:solidFill>
                  <a:schemeClr val="accent1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Dissemination</a:t>
            </a:r>
          </a:p>
          <a:p>
            <a:pPr marL="342900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Regional workshops for other WHO regions (AFRO, SEARO, WPRO).</a:t>
            </a:r>
          </a:p>
          <a:p>
            <a:pPr marL="342900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Potential future roundtables with civil society, companies, and/or designers/programmers.</a:t>
            </a:r>
          </a:p>
          <a:p>
            <a:pPr marL="571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endParaRPr lang="en-US" b="1">
              <a:solidFill>
                <a:schemeClr val="accent1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571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b="1">
                <a:solidFill>
                  <a:schemeClr val="accent1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Knowledge Development</a:t>
            </a:r>
          </a:p>
          <a:p>
            <a:pPr marL="40005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Development of a full legislative guide to assist with integration of ethical considerations related to the use of AI for health.</a:t>
            </a:r>
            <a:endParaRPr lang="en-US">
              <a:solidFill>
                <a:srgbClr val="000000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20" name="Slide Number Placeholder 57">
            <a:extLst>
              <a:ext uri="{FF2B5EF4-FFF2-40B4-BE49-F238E27FC236}">
                <a16:creationId xmlns:a16="http://schemas.microsoft.com/office/drawing/2014/main" id="{0A9296AF-3E37-844E-A90D-1E8DDD1F394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59091" y="6380937"/>
            <a:ext cx="105251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1089E6-7A24-964E-878B-5CBF37692992}"/>
              </a:ext>
            </a:extLst>
          </p:cNvPr>
          <p:cNvGrpSpPr/>
          <p:nvPr/>
        </p:nvGrpSpPr>
        <p:grpSpPr>
          <a:xfrm>
            <a:off x="11291819" y="352416"/>
            <a:ext cx="193527" cy="5867690"/>
            <a:chOff x="298581" y="355599"/>
            <a:chExt cx="193527" cy="586769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01F3F4-2974-2E4E-AE09-64EA29C79ECC}"/>
                </a:ext>
              </a:extLst>
            </p:cNvPr>
            <p:cNvSpPr/>
            <p:nvPr/>
          </p:nvSpPr>
          <p:spPr>
            <a:xfrm>
              <a:off x="298583" y="355599"/>
              <a:ext cx="193525" cy="1466923"/>
            </a:xfrm>
            <a:prstGeom prst="rect">
              <a:avLst/>
            </a:prstGeom>
            <a:solidFill>
              <a:srgbClr val="0052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308032-D02B-E541-A69D-CDE158587485}"/>
                </a:ext>
              </a:extLst>
            </p:cNvPr>
            <p:cNvSpPr/>
            <p:nvPr/>
          </p:nvSpPr>
          <p:spPr>
            <a:xfrm flipH="1">
              <a:off x="298582" y="1822522"/>
              <a:ext cx="193526" cy="1466922"/>
            </a:xfrm>
            <a:prstGeom prst="rect">
              <a:avLst/>
            </a:prstGeom>
            <a:solidFill>
              <a:srgbClr val="07AD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090ADC-B0E8-A648-9719-AC484DF41DA4}"/>
                </a:ext>
              </a:extLst>
            </p:cNvPr>
            <p:cNvSpPr/>
            <p:nvPr/>
          </p:nvSpPr>
          <p:spPr>
            <a:xfrm>
              <a:off x="298581" y="3286261"/>
              <a:ext cx="193524" cy="1470106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FA09B0-2FBA-0B46-A357-869FC4D2B66C}"/>
                </a:ext>
              </a:extLst>
            </p:cNvPr>
            <p:cNvSpPr/>
            <p:nvPr/>
          </p:nvSpPr>
          <p:spPr>
            <a:xfrm>
              <a:off x="298581" y="4753183"/>
              <a:ext cx="193524" cy="1470106"/>
            </a:xfrm>
            <a:prstGeom prst="rect">
              <a:avLst/>
            </a:prstGeom>
            <a:solidFill>
              <a:srgbClr val="0E9A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</p:grpSp>
    </p:spTree>
    <p:extLst>
      <p:ext uri="{BB962C8B-B14F-4D97-AF65-F5344CB8AC3E}">
        <p14:creationId xmlns:p14="http://schemas.microsoft.com/office/powerpoint/2010/main" val="138355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DB823-4D2E-451C-A27B-D9F75DADDE0D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316</Words>
  <Application>Microsoft Office PowerPoint</Application>
  <PresentationFormat>Widescreen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Cambria</vt:lpstr>
      <vt:lpstr>Noto Sans</vt:lpstr>
      <vt:lpstr>Noto Sans Symbols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WG-Ethics: Ethical considerations on AI for health updates</dc:title>
  <dc:creator>Campos, Simao</dc:creator>
  <cp:lastModifiedBy>TSB (HT)</cp:lastModifiedBy>
  <cp:revision>78</cp:revision>
  <cp:lastPrinted>2019-04-04T08:49:31Z</cp:lastPrinted>
  <dcterms:created xsi:type="dcterms:W3CDTF">2019-03-31T15:53:06Z</dcterms:created>
  <dcterms:modified xsi:type="dcterms:W3CDTF">2023-07-03T08:31:03Z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