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1"/>
  </p:notesMasterIdLst>
  <p:sldIdLst>
    <p:sldId id="256" r:id="rId6"/>
    <p:sldId id="334" r:id="rId7"/>
    <p:sldId id="337" r:id="rId8"/>
    <p:sldId id="338" r:id="rId9"/>
    <p:sldId id="346" r:id="rId10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CF765F4-227E-4B88-A22B-1019B1C3BF42}">
          <p14:sldIdLst>
            <p14:sldId id="256"/>
            <p14:sldId id="334"/>
            <p14:sldId id="337"/>
            <p14:sldId id="338"/>
            <p14:sldId id="34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5" Type="http://schemas.openxmlformats.org/officeDocument/2006/relationships/image" Target="../media/image3.jp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5" Type="http://schemas.openxmlformats.org/officeDocument/2006/relationships/image" Target="../media/image3.jpg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Relationship Id="rId5" Type="http://schemas.openxmlformats.org/officeDocument/2006/relationships/image" Target="../media/image3.jpg"/><Relationship Id="rId4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3808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388" y="2836283"/>
            <a:ext cx="5916612" cy="3148592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80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32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/>
              <a:t>Subline/speaker/date</a:t>
            </a:r>
            <a:endParaRPr lang="de-DE" dirty="0"/>
          </a:p>
          <a:p>
            <a:pPr lvl="3"/>
            <a:r>
              <a:rPr lang="de-DE"/>
              <a:t>Speakers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1527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09058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002996"/>
            <a:ext cx="5916612" cy="2981879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Subline/speaker/date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32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/>
              <a:t>Speakers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0644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kleine Headlin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43910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388" y="3340524"/>
            <a:ext cx="5916612" cy="2644351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40"/>
              </a:lnSpc>
              <a:spcAft>
                <a:spcPts val="1200"/>
              </a:spcAft>
              <a:defRPr sz="312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184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24 </a:t>
            </a:r>
            <a:r>
              <a:rPr lang="de-DE" dirty="0" err="1"/>
              <a:t>pt</a:t>
            </a:r>
            <a:br>
              <a:rPr lang="de-DE" dirty="0"/>
            </a:br>
            <a:r>
              <a:rPr lang="de-DE" dirty="0"/>
              <a:t>max. 3 Zeilen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/>
              <a:t>Subline/speaker/date</a:t>
            </a:r>
            <a:endParaRPr lang="de-DE" dirty="0"/>
          </a:p>
          <a:p>
            <a:pPr lvl="3"/>
            <a:r>
              <a:rPr lang="de-DE"/>
              <a:t>Speakers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6363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kleine Headlin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15374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038390"/>
            <a:ext cx="5916612" cy="2946485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800"/>
              </a:lnSpc>
              <a:spcAft>
                <a:spcPts val="480"/>
              </a:spcAft>
              <a:defRPr sz="312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lang="de-D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Subline/speaker/date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24 </a:t>
            </a:r>
            <a:r>
              <a:rPr lang="de-DE" dirty="0" err="1"/>
              <a:t>pt</a:t>
            </a:r>
            <a:r>
              <a:rPr lang="de-DE" dirty="0"/>
              <a:t>,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arem</a:t>
            </a:r>
            <a:r>
              <a:rPr lang="de-DE" dirty="0"/>
              <a:t> max. 3 Zeilen</a:t>
            </a:r>
          </a:p>
          <a:p>
            <a:pPr marL="0" lvl="3" indent="0" algn="l" defTabSz="914400" rtl="0" eaLnBrk="1" latinLnBrk="0" hangingPunct="1">
              <a:lnSpc>
                <a:spcPts val="1840"/>
              </a:lnSpc>
              <a:spcBef>
                <a:spcPts val="184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de-DE"/>
              <a:t>Speakers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81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Co-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954403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572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003515"/>
            <a:ext cx="7824783" cy="2502389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Subline/speaker/date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32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/>
              <a:t>Speakers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8006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Co-Bran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95872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2357312"/>
            <a:ext cx="7824787" cy="2669101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lIns="486000" tIns="360000" rIns="360000" bIns="360000" anchor="t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32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/>
              <a:t>Subline/speaker/date</a:t>
            </a:r>
            <a:endParaRPr lang="de-DE" dirty="0"/>
          </a:p>
          <a:p>
            <a:pPr lvl="3"/>
            <a:r>
              <a:rPr lang="de-DE"/>
              <a:t>Speakers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0555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un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82164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FCA74BF2-60AE-432D-B809-6CE549DEA8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490309"/>
            <a:ext cx="11712574" cy="2494566"/>
          </a:xfrm>
          <a:noFill/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Subline/speaker/date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32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/>
              <a:t>Speakers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1779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ob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271664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1CDBC4F6-986A-4A45-A632-2613DCB1992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3323596"/>
            <a:ext cx="11712575" cy="2661279"/>
          </a:xfrm>
          <a:noFill/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32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/>
              <a:t>Subline/speaker/date</a:t>
            </a:r>
            <a:endParaRPr lang="de-DE" dirty="0"/>
          </a:p>
          <a:p>
            <a:pPr lvl="3"/>
            <a:r>
              <a:rPr lang="de-DE"/>
              <a:t>Speakers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87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–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5B6287E-4A4F-4439-B422-A23539B268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040601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5B6287E-4A4F-4439-B422-A23539B26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3168385-808A-40CF-ACBB-25E2FEB39C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15314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9FA541-8597-4991-9A2A-D86D39840E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3149600"/>
            <a:ext cx="5916612" cy="2177878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/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00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DDBA688-BE97-41EF-8F34-A1FF74ABCB8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F81978D-BDF2-4034-B4BA-20CC57D0892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2290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– Bild 2/3 randabfa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5B6287E-4A4F-4439-B422-A23539B268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58610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5B6287E-4A4F-4439-B422-A23539B26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3168385-808A-40CF-ACBB-25E2FEB39C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00213"/>
            <a:ext cx="6781800" cy="4452937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9FA541-8597-4991-9A2A-D86D39840E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3149600"/>
            <a:ext cx="5916612" cy="2176723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/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00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Headline, Frutiger LT </a:t>
            </a:r>
            <a:r>
              <a:rPr kumimoji="0" lang="de-DE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Com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 Bd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, 16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pt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EB97AB-0648-4C20-81AF-315192BBB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349B4F5-3985-40FA-BB6F-4069C03E55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 b="0">
                <a:solidFill>
                  <a:schemeClr val="accent2"/>
                </a:solidFill>
                <a:latin typeface="+mn-lt"/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B0E97B0-79E4-4EE2-931A-53B30FA4703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F20CEBC4-2B19-496A-B80A-55E04A7F55E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538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– Beschreibun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5B6287E-4A4F-4439-B422-A23539B268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54869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5B6287E-4A4F-4439-B422-A23539B26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3168385-808A-40CF-ACBB-25E2FEB39C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9424" y="1700213"/>
            <a:ext cx="6315075" cy="4284662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9FA541-8597-4991-9A2A-D86D39840E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3149600"/>
            <a:ext cx="5916612" cy="1757057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/>
          <a:lstStyle>
            <a:lvl1pPr>
              <a:lnSpc>
                <a:spcPct val="110000"/>
              </a:lnSpc>
              <a:spcAft>
                <a:spcPts val="0"/>
              </a:spcAft>
              <a:defRPr sz="2000" b="1">
                <a:solidFill>
                  <a:schemeClr val="bg1"/>
                </a:solidFill>
              </a:defRPr>
            </a:lvl1pPr>
            <a:lvl2pPr>
              <a:lnSpc>
                <a:spcPts val="2420"/>
              </a:lnSpc>
              <a:spcAft>
                <a:spcPts val="1000"/>
              </a:spcAft>
              <a:defRPr sz="28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defRPr sz="1600" b="0"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Headline, </a:t>
            </a:r>
            <a:r>
              <a:rPr lang="de-DE"/>
              <a:t>Frutiger Bd </a:t>
            </a:r>
            <a:r>
              <a:rPr lang="de-DE" dirty="0"/>
              <a:t>20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Frutiger LT </a:t>
            </a:r>
            <a:r>
              <a:rPr lang="de-DE" err="1"/>
              <a:t>Com</a:t>
            </a:r>
            <a:r>
              <a:rPr lang="de-DE"/>
              <a:t> Lt </a:t>
            </a:r>
            <a:r>
              <a:rPr lang="de-DE" dirty="0"/>
              <a:t>16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EB97AB-0648-4C20-81AF-315192BBB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00B162-5CE1-4081-9F76-7824B5C171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6C6CE5-B69A-4AFB-BE84-FD1E0C29228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C22733B-0EBC-4487-8FB2-F26B09E874F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0453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mit Beschreib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88276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7355B916-F5BD-44FA-A46A-0DDC6C436E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278"/>
          <a:stretch/>
        </p:blipFill>
        <p:spPr>
          <a:xfrm>
            <a:off x="1" y="1"/>
            <a:ext cx="12192000" cy="615315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198" y="1999174"/>
            <a:ext cx="7346583" cy="1731243"/>
          </a:xfr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00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32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55CE55-FB14-4252-8735-FF4916096C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3C758-EFD6-4352-9AF3-08DD6F74DB6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4205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mit Beschreib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61676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Grafik 13">
            <a:extLst>
              <a:ext uri="{FF2B5EF4-FFF2-40B4-BE49-F238E27FC236}">
                <a16:creationId xmlns:a16="http://schemas.microsoft.com/office/drawing/2014/main" id="{6B89D7C3-6348-44ED-84FD-9C88687DD0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10278"/>
          <a:stretch/>
        </p:blipFill>
        <p:spPr>
          <a:xfrm>
            <a:off x="0" y="1"/>
            <a:ext cx="12192000" cy="615315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198" y="1999174"/>
            <a:ext cx="7346585" cy="1731243"/>
          </a:xfr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00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32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F9E246-7B08-4017-9C02-690D3087617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BD3B48C-93B1-4CD5-BDD5-CEDB35FFBB9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4707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C7AF347-EE19-4A49-ACB3-3F7316F7E1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8186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C7AF347-EE19-4A49-ACB3-3F7316F7E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4FD133-02A3-4CCE-886B-5D61839C10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89D932-8DCF-4ABE-8120-3CC2C601E5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99" y="1703388"/>
            <a:ext cx="5437188" cy="264059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7715D3E-BD63-49BD-96CA-087D6CFC2D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388" y="1703388"/>
            <a:ext cx="5437187" cy="264059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5C5B5A5E-5260-4ADB-9A78-B7522733BFD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8EBB350-57B5-4185-9AF1-528B2B4A976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6362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19BFEDD4-0A61-4DAA-847E-5542C0836B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52085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19BFEDD4-0A61-4DAA-847E-5542C0836B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41153CC-8B9B-4F23-A87D-CDC7D540D2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AA71AE-8A22-4F1C-8598-F96615B924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99" y="1703388"/>
            <a:ext cx="3492500" cy="264059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F587FD1-7E1D-43C5-AEEB-11FB82BEE6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2288" y="1703388"/>
            <a:ext cx="3492500" cy="2640595"/>
          </a:xfrm>
        </p:spPr>
        <p:txBody>
          <a:bodyPr/>
          <a:lstStyle>
            <a:lvl9pPr>
              <a:buAutoNum type="arabicPeriod"/>
              <a:defRPr/>
            </a:lvl9pPr>
          </a:lstStyle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D288D47-B1E2-4566-B8EC-6D108A6952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0075" y="1703388"/>
            <a:ext cx="3492500" cy="274002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BAB7EBF-0F2E-4271-97C4-6F0AE76E65E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DA318F0-99FD-4949-BB87-CE59695E881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5846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>
          <p15:clr>
            <a:srgbClr val="FBAE40"/>
          </p15:clr>
        </p15:guide>
        <p15:guide id="2" pos="2729">
          <p15:clr>
            <a:srgbClr val="FBAE40"/>
          </p15:clr>
        </p15:guide>
        <p15:guide id="3" pos="4929">
          <p15:clr>
            <a:srgbClr val="FBAE40"/>
          </p15:clr>
        </p15:guide>
        <p15:guide id="4" pos="517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4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C7AF347-EE19-4A49-ACB3-3F7316F7E1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621238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C7AF347-EE19-4A49-ACB3-3F7316F7E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C0110F-2625-4571-AE19-B8D78EAA1F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EF34A9-6B75-4492-8A12-35A87E55C8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99" y="1703388"/>
            <a:ext cx="2520950" cy="264059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E310D88-98AF-4753-BFFB-0D7937A972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95663" y="1703388"/>
            <a:ext cx="2520950" cy="264059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BED3F47-FB9A-471A-8A6D-C6AC2320A9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5388" y="1703388"/>
            <a:ext cx="2520950" cy="264059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4C0EBAA-DEB8-42ED-9FF0-97A1433AEB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91625" y="1703388"/>
            <a:ext cx="2520950" cy="264059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164EA96-4C0A-4998-B81C-3BACDCEA4AA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FE80D59-DC35-4CE2-A629-BFCADDF0653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730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  <p15:guide id="3" pos="2139">
          <p15:clr>
            <a:srgbClr val="FBAE40"/>
          </p15:clr>
        </p15:guide>
        <p15:guide id="4" pos="1890">
          <p15:clr>
            <a:srgbClr val="FBAE40"/>
          </p15:clr>
        </p15:guide>
        <p15:guide id="5" pos="5541">
          <p15:clr>
            <a:srgbClr val="FBAE40"/>
          </p15:clr>
        </p15:guide>
        <p15:guide id="6" pos="579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3CE2A8B-DF0C-4ED8-B188-C82210FB66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320538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3CE2A8B-DF0C-4ED8-B188-C82210FB66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CFAEF65E-2013-4B54-9E56-910C87DFAA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275388" y="1"/>
            <a:ext cx="5916612" cy="6153149"/>
          </a:xfrm>
          <a:custGeom>
            <a:avLst/>
            <a:gdLst>
              <a:gd name="connsiteX0" fmla="*/ 0 w 5916612"/>
              <a:gd name="connsiteY0" fmla="*/ 0 h 6156325"/>
              <a:gd name="connsiteX1" fmla="*/ 5916612 w 5916612"/>
              <a:gd name="connsiteY1" fmla="*/ 0 h 6156325"/>
              <a:gd name="connsiteX2" fmla="*/ 5916612 w 5916612"/>
              <a:gd name="connsiteY2" fmla="*/ 6156325 h 6156325"/>
              <a:gd name="connsiteX3" fmla="*/ 0 w 5916612"/>
              <a:gd name="connsiteY3" fmla="*/ 6156325 h 615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6612" h="6156325">
                <a:moveTo>
                  <a:pt x="0" y="0"/>
                </a:moveTo>
                <a:lnTo>
                  <a:pt x="5916612" y="0"/>
                </a:lnTo>
                <a:lnTo>
                  <a:pt x="5916612" y="6156325"/>
                </a:lnTo>
                <a:lnTo>
                  <a:pt x="0" y="615632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6DB4C6-EB43-4DAF-85FB-3D5502FB7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95588"/>
            <a:ext cx="5437188" cy="382733"/>
          </a:xfrm>
        </p:spPr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238F142-8C02-4935-B629-B6251A26C1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778321"/>
            <a:ext cx="5437188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4FD108-BE77-4119-8953-7B3B60E98A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199" y="1703388"/>
            <a:ext cx="5437188" cy="264059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D781B2-9C61-4882-AD01-A0C987D5BED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60CFC81-571A-4242-9934-9D0DB704197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0077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3 Spal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D3ED57BE-37A9-4D96-8E88-2396C11862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49301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D3ED57BE-37A9-4D96-8E88-2396C11862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74C1AFAD-5D62-4BBC-A0F2-D7498EBFA13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220075" y="1"/>
            <a:ext cx="3971925" cy="6153149"/>
          </a:xfrm>
          <a:custGeom>
            <a:avLst/>
            <a:gdLst>
              <a:gd name="connsiteX0" fmla="*/ 0 w 3971925"/>
              <a:gd name="connsiteY0" fmla="*/ 0 h 6156325"/>
              <a:gd name="connsiteX1" fmla="*/ 3971925 w 3971925"/>
              <a:gd name="connsiteY1" fmla="*/ 0 h 6156325"/>
              <a:gd name="connsiteX2" fmla="*/ 3971925 w 3971925"/>
              <a:gd name="connsiteY2" fmla="*/ 6156325 h 6156325"/>
              <a:gd name="connsiteX3" fmla="*/ 0 w 3971925"/>
              <a:gd name="connsiteY3" fmla="*/ 6156325 h 615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1925" h="6156325">
                <a:moveTo>
                  <a:pt x="0" y="0"/>
                </a:moveTo>
                <a:lnTo>
                  <a:pt x="3971925" y="0"/>
                </a:lnTo>
                <a:lnTo>
                  <a:pt x="3971925" y="6156325"/>
                </a:lnTo>
                <a:lnTo>
                  <a:pt x="0" y="615632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F28B4-14C0-46CF-91E6-E56862CBC6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95588"/>
            <a:ext cx="7345363" cy="382733"/>
          </a:xfrm>
        </p:spPr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EE1F331-B496-4BC0-8505-F35F3C57A2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778321"/>
            <a:ext cx="7345363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813626-B371-440A-B685-32C7597133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199" y="1703388"/>
            <a:ext cx="3492500" cy="264059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2D2D81B-2964-4DEB-9973-66C95A1B00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2288" y="1703388"/>
            <a:ext cx="3492500" cy="261937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95B9FAE-D08C-4661-B176-A0EAA142837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4DB696A-D8A0-4691-BE81-6E493EE59BF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1431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>
          <p15:clr>
            <a:srgbClr val="FBAE40"/>
          </p15:clr>
        </p15:guide>
        <p15:guide id="2" pos="2729">
          <p15:clr>
            <a:srgbClr val="FBAE40"/>
          </p15:clr>
        </p15:guide>
        <p15:guide id="3" pos="4929">
          <p15:clr>
            <a:srgbClr val="FBAE40"/>
          </p15:clr>
        </p15:guide>
        <p15:guide id="4" pos="51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1 Spalte | klein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73EB3F1D-68CC-4D42-88C6-FD85199577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14407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73EB3F1D-68CC-4D42-88C6-FD85199577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A281D1-4D07-42EA-89AA-EA4C03EDB0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5573968-5EC4-45D8-B356-9D2C25D2EC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99" y="1703388"/>
            <a:ext cx="11233150" cy="264059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6B76B4-FD05-4521-A9B8-94DCF2391F9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4DEF13A-FEA4-4644-8798-3F0416F20F42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06937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1 Spalte | groß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73EB3F1D-68CC-4D42-88C6-FD85199577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84836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73EB3F1D-68CC-4D42-88C6-FD85199577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A281D1-4D07-42EA-89AA-EA4C03EDB0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5573968-5EC4-45D8-B356-9D2C25D2EC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99" y="1703388"/>
            <a:ext cx="11233150" cy="3020314"/>
          </a:xfrm>
        </p:spPr>
        <p:txBody>
          <a:bodyPr/>
          <a:lstStyle>
            <a:lvl1pPr>
              <a:spcAft>
                <a:spcPts val="2200"/>
              </a:spcAft>
              <a:defRPr sz="1800"/>
            </a:lvl1pPr>
            <a:lvl2pPr>
              <a:spcAft>
                <a:spcPts val="2200"/>
              </a:spcAft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1632C5-2A5E-486C-A005-3993C40F70E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C0D9C75-EF98-40A3-B5C0-C490F56C089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0040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| klein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C7AF347-EE19-4A49-ACB3-3F7316F7E1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2921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C7AF347-EE19-4A49-ACB3-3F7316F7E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728811"/>
            <a:ext cx="11233150" cy="382733"/>
          </a:xfrm>
        </p:spPr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4FD133-02A3-4CCE-886B-5D61839C10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417600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89D932-8DCF-4ABE-8120-3CC2C601E5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99" y="1703388"/>
            <a:ext cx="5437188" cy="264059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7715D3E-BD63-49BD-96CA-087D6CFC2D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388" y="1703388"/>
            <a:ext cx="5437187" cy="264059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AD6CBFC-7EA8-4A59-ADD7-332586C3641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08C5F8C-AC4F-4A4C-BDA8-362375EB6EEB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7630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| groß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C7AF347-EE19-4A49-ACB3-3F7316F7E1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2921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C7AF347-EE19-4A49-ACB3-3F7316F7E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728811"/>
            <a:ext cx="11233150" cy="382733"/>
          </a:xfrm>
        </p:spPr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4FD133-02A3-4CCE-886B-5D61839C10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417600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89D932-8DCF-4ABE-8120-3CC2C601E5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99" y="1703388"/>
            <a:ext cx="5437188" cy="3020314"/>
          </a:xfrm>
        </p:spPr>
        <p:txBody>
          <a:bodyPr/>
          <a:lstStyle>
            <a:lvl1pPr>
              <a:spcAft>
                <a:spcPts val="2200"/>
              </a:spcAft>
              <a:defRPr sz="1800"/>
            </a:lvl1pPr>
            <a:lvl2pPr>
              <a:spcAft>
                <a:spcPts val="2200"/>
              </a:spcAft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7715D3E-BD63-49BD-96CA-087D6CFC2D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388" y="1703388"/>
            <a:ext cx="5437187" cy="3020314"/>
          </a:xfrm>
        </p:spPr>
        <p:txBody>
          <a:bodyPr/>
          <a:lstStyle>
            <a:lvl1pPr>
              <a:spcAft>
                <a:spcPts val="2200"/>
              </a:spcAft>
              <a:defRPr sz="1800"/>
            </a:lvl1pPr>
            <a:lvl2pPr>
              <a:spcAft>
                <a:spcPts val="2200"/>
              </a:spcAft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D97D65A9-86C3-4B8F-8904-153D2F8CAFF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F5FF92-C1B1-4D96-BF93-FD5D881278B9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7421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mit Info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3DC8D38B-C18B-45D1-977E-43D6AADFE7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489347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3DC8D38B-C18B-45D1-977E-43D6AADFE7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B3DBCD-172B-459C-8C97-521B960287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0213"/>
            <a:ext cx="5916613" cy="4284662"/>
          </a:xfrm>
          <a:gradFill flip="none" rotWithShape="1">
            <a:gsLst>
              <a:gs pos="33744">
                <a:srgbClr val="00779A">
                  <a:lumMod val="100000"/>
                </a:srgbClr>
              </a:gs>
              <a:gs pos="0">
                <a:srgbClr val="014A6B"/>
              </a:gs>
              <a:gs pos="75000">
                <a:srgbClr val="4DC7D2">
                  <a:lumMod val="90000"/>
                  <a:lumOff val="10000"/>
                </a:srgbClr>
              </a:gs>
              <a:gs pos="100000">
                <a:srgbClr val="04B1AA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288000" rIns="288000" bIns="288000" numCol="1" spcCol="360000">
            <a:noAutofit/>
          </a:bodyPr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208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buAutoNum type="arabicPeriod"/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—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4F9B75C-F431-4271-A789-357B552F17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1700213"/>
            <a:ext cx="5437187" cy="264059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0EAC44-6B23-48D7-9382-254ECE95C3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B4A690-2DD5-436A-A09D-218E639343B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FF491CA-BBC2-436B-A5FD-7E5B429FD30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407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BAB6549-3007-4962-B8D4-52ECE48231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18240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BAB6549-3007-4962-B8D4-52ECE48231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hteck 21">
            <a:extLst>
              <a:ext uri="{FF2B5EF4-FFF2-40B4-BE49-F238E27FC236}">
                <a16:creationId xmlns:a16="http://schemas.microsoft.com/office/drawing/2014/main" id="{30FDEE22-4D74-4924-86C5-CF41B7A9F583}"/>
              </a:ext>
            </a:extLst>
          </p:cNvPr>
          <p:cNvSpPr/>
          <p:nvPr userDrawn="1"/>
        </p:nvSpPr>
        <p:spPr bwMode="gray">
          <a:xfrm>
            <a:off x="479425" y="1206230"/>
            <a:ext cx="473886" cy="8754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ABC3893-E6D0-4680-9CDB-B7D76C158179}"/>
              </a:ext>
            </a:extLst>
          </p:cNvPr>
          <p:cNvCxnSpPr/>
          <p:nvPr userDrawn="1"/>
        </p:nvCxnSpPr>
        <p:spPr>
          <a:xfrm>
            <a:off x="0" y="6143625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19260903-BB55-4E18-8A26-9490D566EE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826785"/>
            <a:ext cx="11233150" cy="1218795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4400">
                <a:solidFill>
                  <a:schemeClr val="accent2"/>
                </a:solidFill>
                <a:latin typeface="Frutiger LT Com 65 Bold" panose="020B0803030504020204" pitchFamily="34" charset="0"/>
              </a:defRPr>
            </a:lvl1pPr>
            <a:lvl2pPr algn="r">
              <a:lnSpc>
                <a:spcPct val="110000"/>
              </a:lnSpc>
              <a:spcAft>
                <a:spcPts val="0"/>
              </a:spcAft>
              <a:defRPr sz="1400">
                <a:solidFill>
                  <a:schemeClr val="accent2"/>
                </a:solidFill>
                <a:latin typeface="+mj-lt"/>
              </a:defRPr>
            </a:lvl2pPr>
            <a:lvl3pPr algn="r">
              <a:lnSpc>
                <a:spcPct val="110000"/>
              </a:lnSpc>
              <a:spcAft>
                <a:spcPts val="0"/>
              </a:spcAft>
              <a:defRPr b="0">
                <a:solidFill>
                  <a:schemeClr val="accent2"/>
                </a:solidFill>
                <a:latin typeface="+mn-lt"/>
              </a:defRPr>
            </a:lvl3pPr>
            <a:lvl4pPr marL="0" indent="0" algn="r">
              <a:lnSpc>
                <a:spcPct val="110000"/>
              </a:lnSpc>
              <a:buNone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de-DE"/>
              <a:t>Quote </a:t>
            </a:r>
            <a:endParaRPr lang="de-DE" dirty="0"/>
          </a:p>
          <a:p>
            <a:pPr lvl="1"/>
            <a:r>
              <a:rPr lang="de-DE"/>
              <a:t>Author name</a:t>
            </a:r>
            <a:endParaRPr lang="de-DE" dirty="0"/>
          </a:p>
          <a:p>
            <a:pPr lvl="2"/>
            <a:r>
              <a:rPr lang="de-DE"/>
              <a:t>Position</a:t>
            </a:r>
            <a:endParaRPr lang="de-DE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30F5BB5-7863-4504-94A4-F39A72E20BF2}"/>
              </a:ext>
            </a:extLst>
          </p:cNvPr>
          <p:cNvGrpSpPr/>
          <p:nvPr userDrawn="1"/>
        </p:nvGrpSpPr>
        <p:grpSpPr>
          <a:xfrm>
            <a:off x="479425" y="476249"/>
            <a:ext cx="1266824" cy="1028701"/>
            <a:chOff x="621507" y="476249"/>
            <a:chExt cx="1266824" cy="1028701"/>
          </a:xfrm>
        </p:grpSpPr>
        <p:sp>
          <p:nvSpPr>
            <p:cNvPr id="3" name="Pfeil: Chevron 2">
              <a:extLst>
                <a:ext uri="{FF2B5EF4-FFF2-40B4-BE49-F238E27FC236}">
                  <a16:creationId xmlns:a16="http://schemas.microsoft.com/office/drawing/2014/main" id="{80955E3B-8357-4836-8592-3039D01F1391}"/>
                </a:ext>
              </a:extLst>
            </p:cNvPr>
            <p:cNvSpPr/>
            <p:nvPr userDrawn="1"/>
          </p:nvSpPr>
          <p:spPr>
            <a:xfrm>
              <a:off x="621507" y="476249"/>
              <a:ext cx="671512" cy="1028701"/>
            </a:xfrm>
            <a:prstGeom prst="chevron">
              <a:avLst>
                <a:gd name="adj" fmla="val 42908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Pfeil: Chevron 18">
              <a:extLst>
                <a:ext uri="{FF2B5EF4-FFF2-40B4-BE49-F238E27FC236}">
                  <a16:creationId xmlns:a16="http://schemas.microsoft.com/office/drawing/2014/main" id="{8245CA0A-C731-43B3-A4D1-99935FA2DE2F}"/>
                </a:ext>
              </a:extLst>
            </p:cNvPr>
            <p:cNvSpPr/>
            <p:nvPr userDrawn="1"/>
          </p:nvSpPr>
          <p:spPr>
            <a:xfrm>
              <a:off x="1216819" y="476249"/>
              <a:ext cx="671512" cy="1028701"/>
            </a:xfrm>
            <a:prstGeom prst="chevron">
              <a:avLst>
                <a:gd name="adj" fmla="val 42908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C8D05E3-CD28-43C1-A7F2-3AD6FBD49D7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B9CAC63-406D-4611-9D8E-7510AE257082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71991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BAB6549-3007-4962-B8D4-52ECE48231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88262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BAB6549-3007-4962-B8D4-52ECE48231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ABC3893-E6D0-4680-9CDB-B7D76C158179}"/>
              </a:ext>
            </a:extLst>
          </p:cNvPr>
          <p:cNvCxnSpPr/>
          <p:nvPr userDrawn="1"/>
        </p:nvCxnSpPr>
        <p:spPr>
          <a:xfrm>
            <a:off x="0" y="6143625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F8D4B216-A5F7-4214-889D-75DD098CB8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209"/>
          <a:stretch/>
        </p:blipFill>
        <p:spPr>
          <a:xfrm>
            <a:off x="1" y="-4763"/>
            <a:ext cx="12192000" cy="6157913"/>
          </a:xfrm>
          <a:prstGeom prst="rect">
            <a:avLst/>
          </a:prstGeom>
        </p:spPr>
      </p:pic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19260903-BB55-4E18-8A26-9490D566EE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826785"/>
            <a:ext cx="11233150" cy="1218795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4400">
                <a:solidFill>
                  <a:schemeClr val="bg1"/>
                </a:solidFill>
                <a:latin typeface="Frutiger LT Com 65 Bold" panose="020B0803030504020204" pitchFamily="34" charset="0"/>
              </a:defRPr>
            </a:lvl1pPr>
            <a:lvl2pPr algn="r">
              <a:lnSpc>
                <a:spcPct val="11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2pPr>
            <a:lvl3pPr algn="r">
              <a:lnSpc>
                <a:spcPct val="110000"/>
              </a:lnSpc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3pPr>
            <a:lvl4pPr marL="0" indent="0" algn="r">
              <a:lnSpc>
                <a:spcPct val="110000"/>
              </a:lnSpc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Quote </a:t>
            </a:r>
            <a:endParaRPr lang="de-DE" dirty="0"/>
          </a:p>
          <a:p>
            <a:pPr lvl="1"/>
            <a:r>
              <a:rPr lang="de-DE"/>
              <a:t>Author name</a:t>
            </a:r>
            <a:endParaRPr lang="de-DE" dirty="0"/>
          </a:p>
          <a:p>
            <a:pPr lvl="2"/>
            <a:r>
              <a:rPr lang="de-DE"/>
              <a:t>Position</a:t>
            </a:r>
            <a:endParaRPr lang="de-DE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42B2AF3-B72B-4E51-98E8-276E33E081FB}"/>
              </a:ext>
            </a:extLst>
          </p:cNvPr>
          <p:cNvGrpSpPr/>
          <p:nvPr userDrawn="1"/>
        </p:nvGrpSpPr>
        <p:grpSpPr>
          <a:xfrm>
            <a:off x="479425" y="476249"/>
            <a:ext cx="1266824" cy="1028701"/>
            <a:chOff x="621507" y="476249"/>
            <a:chExt cx="1266824" cy="1028701"/>
          </a:xfrm>
          <a:solidFill>
            <a:schemeClr val="bg1"/>
          </a:solidFill>
        </p:grpSpPr>
        <p:sp>
          <p:nvSpPr>
            <p:cNvPr id="21" name="Pfeil: Chevron 20">
              <a:extLst>
                <a:ext uri="{FF2B5EF4-FFF2-40B4-BE49-F238E27FC236}">
                  <a16:creationId xmlns:a16="http://schemas.microsoft.com/office/drawing/2014/main" id="{A9E48764-AC81-446C-B62C-88A8F03B3803}"/>
                </a:ext>
              </a:extLst>
            </p:cNvPr>
            <p:cNvSpPr/>
            <p:nvPr userDrawn="1"/>
          </p:nvSpPr>
          <p:spPr>
            <a:xfrm>
              <a:off x="621507" y="476249"/>
              <a:ext cx="671512" cy="1028701"/>
            </a:xfrm>
            <a:prstGeom prst="chevron">
              <a:avLst>
                <a:gd name="adj" fmla="val 42908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Pfeil: Chevron 21">
              <a:extLst>
                <a:ext uri="{FF2B5EF4-FFF2-40B4-BE49-F238E27FC236}">
                  <a16:creationId xmlns:a16="http://schemas.microsoft.com/office/drawing/2014/main" id="{14C3BCAC-351B-4AFA-8D18-F61D609E40E4}"/>
                </a:ext>
              </a:extLst>
            </p:cNvPr>
            <p:cNvSpPr/>
            <p:nvPr userDrawn="1"/>
          </p:nvSpPr>
          <p:spPr>
            <a:xfrm>
              <a:off x="1216819" y="476249"/>
              <a:ext cx="671512" cy="1028701"/>
            </a:xfrm>
            <a:prstGeom prst="chevron">
              <a:avLst>
                <a:gd name="adj" fmla="val 42908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60083F-34CE-4BF0-AB01-7CCA0176F2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2014364-E9C8-427D-963D-1A9622F2922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6381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folie –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86670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952020"/>
            <a:ext cx="5916612" cy="3388337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Contact 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en-US"/>
              <a:t>Title first name last name</a:t>
            </a:r>
            <a:endParaRPr lang="de-DE" dirty="0"/>
          </a:p>
          <a:p>
            <a:pPr lvl="2"/>
            <a:r>
              <a:rPr lang="de-DE"/>
              <a:t>Business unit XXX </a:t>
            </a:r>
            <a:endParaRPr lang="de-DE" dirty="0"/>
          </a:p>
          <a:p>
            <a:pPr lvl="2"/>
            <a:r>
              <a:rPr lang="de-DE" dirty="0"/>
              <a:t>Tel. +49 12 3456-XXXX</a:t>
            </a:r>
          </a:p>
          <a:p>
            <a:pPr lvl="2"/>
            <a:r>
              <a:rPr lang="de-DE" dirty="0"/>
              <a:t>Fax +49 12 3456-XXXX</a:t>
            </a:r>
          </a:p>
          <a:p>
            <a:pPr lvl="2"/>
            <a:r>
              <a:rPr lang="de-DE" dirty="0"/>
              <a:t>vorname.name@fraunhofer.de</a:t>
            </a:r>
          </a:p>
        </p:txBody>
      </p:sp>
    </p:spTree>
    <p:extLst>
      <p:ext uri="{BB962C8B-B14F-4D97-AF65-F5344CB8AC3E}">
        <p14:creationId xmlns:p14="http://schemas.microsoft.com/office/powerpoint/2010/main" val="28436052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folie – Bild ha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43079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572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952020"/>
            <a:ext cx="5916612" cy="3388337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Contact 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en-US"/>
              <a:t>Title first name last name</a:t>
            </a:r>
            <a:endParaRPr lang="de-DE" dirty="0"/>
          </a:p>
          <a:p>
            <a:pPr lvl="2"/>
            <a:r>
              <a:rPr lang="de-DE"/>
              <a:t>Business unit XXX </a:t>
            </a:r>
            <a:endParaRPr lang="de-DE" dirty="0"/>
          </a:p>
          <a:p>
            <a:pPr lvl="2"/>
            <a:r>
              <a:rPr lang="de-DE" dirty="0"/>
              <a:t>Tel. +49 12 3456-XXXX</a:t>
            </a:r>
          </a:p>
          <a:p>
            <a:pPr lvl="2"/>
            <a:r>
              <a:rPr lang="de-DE" dirty="0"/>
              <a:t>Fax +49 12 3456-XXXX</a:t>
            </a:r>
          </a:p>
          <a:p>
            <a:pPr lvl="2"/>
            <a:r>
              <a:rPr lang="de-DE" dirty="0"/>
              <a:t>vorname.name@hhi.fraunhofer.de</a:t>
            </a:r>
          </a:p>
        </p:txBody>
      </p:sp>
    </p:spTree>
    <p:extLst>
      <p:ext uri="{BB962C8B-B14F-4D97-AF65-F5344CB8AC3E}">
        <p14:creationId xmlns:p14="http://schemas.microsoft.com/office/powerpoint/2010/main" val="28755725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folie –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46021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9233E68D-B08D-4763-8344-8324924426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700213"/>
            <a:ext cx="5916612" cy="3848489"/>
          </a:xfrm>
          <a:noFill/>
        </p:spPr>
        <p:txBody>
          <a:bodyPr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baseline="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Contact 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en-US"/>
              <a:t>Title first name last name</a:t>
            </a:r>
            <a:endParaRPr lang="de-DE" dirty="0"/>
          </a:p>
          <a:p>
            <a:pPr lvl="2"/>
            <a:r>
              <a:rPr lang="de-DE"/>
              <a:t>Business unit XXX </a:t>
            </a:r>
            <a:endParaRPr lang="de-DE" dirty="0"/>
          </a:p>
          <a:p>
            <a:pPr lvl="2"/>
            <a:r>
              <a:rPr lang="de-DE" dirty="0"/>
              <a:t>Tel. +49 12 3456-XXXX</a:t>
            </a:r>
          </a:p>
          <a:p>
            <a:pPr lvl="2"/>
            <a:r>
              <a:rPr lang="de-DE" dirty="0"/>
              <a:t>Fax +49 12 3456-XXXX</a:t>
            </a:r>
          </a:p>
          <a:p>
            <a:pPr lvl="2"/>
            <a:r>
              <a:rPr lang="de-DE" dirty="0"/>
              <a:t>vorname.name@hhi.fraunhofer.de</a:t>
            </a:r>
          </a:p>
          <a:p>
            <a:pPr lvl="3"/>
            <a:endParaRPr lang="pt-BR" dirty="0"/>
          </a:p>
          <a:p>
            <a:pPr lvl="3"/>
            <a:r>
              <a:rPr lang="pt-BR" dirty="0"/>
              <a:t>Fraunhofer-Institut für Nachrichtentechnik, Heinrich-Hertz-Institut, HHI</a:t>
            </a:r>
          </a:p>
          <a:p>
            <a:pPr lvl="3"/>
            <a:r>
              <a:rPr lang="pt-BR" dirty="0"/>
              <a:t>Einsteinufer 37</a:t>
            </a:r>
          </a:p>
          <a:p>
            <a:pPr lvl="3"/>
            <a:r>
              <a:rPr lang="pt-BR" dirty="0"/>
              <a:t>10587 Berlin</a:t>
            </a:r>
          </a:p>
          <a:p>
            <a:pPr lvl="3"/>
            <a:r>
              <a:rPr lang="pt-BR" dirty="0"/>
              <a:t>www.hhi.fraunhofer.de</a:t>
            </a:r>
          </a:p>
        </p:txBody>
      </p:sp>
    </p:spTree>
    <p:extLst>
      <p:ext uri="{BB962C8B-B14F-4D97-AF65-F5344CB8AC3E}">
        <p14:creationId xmlns:p14="http://schemas.microsoft.com/office/powerpoint/2010/main" val="1683242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84716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9F17E90D-0C11-4C1A-9AB0-99DFB3D05F3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2255355"/>
            <a:ext cx="11233149" cy="1938992"/>
          </a:xfr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66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7200"/>
              </a:lnSpc>
              <a:spcAft>
                <a:spcPts val="1600"/>
              </a:spcAft>
              <a:defRPr sz="858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ts val="2080"/>
              </a:lnSpc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Thank you for your attention!</a:t>
            </a:r>
            <a:endParaRPr lang="de-DE" dirty="0"/>
          </a:p>
          <a:p>
            <a:pPr lvl="1"/>
            <a:r>
              <a:rPr lang="de-DE" dirty="0"/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22180576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3977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9169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48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tags" Target="../tags/tag1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oleObject" Target="../embeddings/oleObject1.bin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507918F-B2AA-4A76-81D6-4E27E906E3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1550932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5" imgW="344" imgH="345" progId="TCLayout.ActiveDocument.1">
                  <p:embed/>
                </p:oleObj>
              </mc:Choice>
              <mc:Fallback>
                <p:oleObj name="think-cell Folie" r:id="rId3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F507918F-B2AA-4A76-81D6-4E27E906E3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A78C480-B66C-43DB-AAEB-3790EF5A766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395588"/>
            <a:ext cx="11233150" cy="40626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de-DE" dirty="0"/>
              <a:t>Headline, </a:t>
            </a:r>
            <a:r>
              <a:rPr lang="de-DE" dirty="0" err="1"/>
              <a:t>Frutiger</a:t>
            </a:r>
            <a:r>
              <a:rPr lang="de-DE" dirty="0"/>
              <a:t> LT </a:t>
            </a:r>
            <a:r>
              <a:rPr lang="de-DE" dirty="0" err="1"/>
              <a:t>Com</a:t>
            </a:r>
            <a:r>
              <a:rPr lang="de-DE" dirty="0"/>
              <a:t> </a:t>
            </a:r>
            <a:r>
              <a:rPr lang="de-DE" dirty="0" err="1"/>
              <a:t>Bd</a:t>
            </a:r>
            <a:r>
              <a:rPr lang="de-DE" dirty="0"/>
              <a:t>, 24 </a:t>
            </a:r>
            <a:r>
              <a:rPr lang="de-DE" dirty="0" err="1"/>
              <a:t>pt</a:t>
            </a:r>
            <a:r>
              <a:rPr lang="de-DE" dirty="0"/>
              <a:t>, </a:t>
            </a:r>
            <a:r>
              <a:rPr lang="de-DE" dirty="0" err="1"/>
              <a:t>Section</a:t>
            </a:r>
            <a:r>
              <a:rPr lang="de-DE" dirty="0"/>
              <a:t> </a:t>
            </a:r>
            <a:r>
              <a:rPr lang="de-DE" dirty="0" err="1"/>
              <a:t>separator</a:t>
            </a:r>
            <a:endParaRPr lang="de-DE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ED48EE-75FC-48CE-8886-5B06675925EC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78199" y="1703388"/>
            <a:ext cx="11234376" cy="26405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ED49F1F8-4B89-4B18-B579-CD843138501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9425" y="1245411"/>
            <a:ext cx="360000" cy="0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86070D71-EE9E-4293-96A3-C2A0A07F7A62}"/>
              </a:ext>
            </a:extLst>
          </p:cNvPr>
          <p:cNvCxnSpPr/>
          <p:nvPr userDrawn="1"/>
        </p:nvCxnSpPr>
        <p:spPr bwMode="gray">
          <a:xfrm>
            <a:off x="0" y="6146006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Informationsklassifizierung">
            <a:extLst>
              <a:ext uri="{FF2B5EF4-FFF2-40B4-BE49-F238E27FC236}">
                <a16:creationId xmlns:a16="http://schemas.microsoft.com/office/drawing/2014/main" id="{6C489D0F-950D-4913-86C7-7EB1061786F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373847" y="6455836"/>
            <a:ext cx="1444306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800" b="1" dirty="0">
                <a:latin typeface="+mj-lt"/>
              </a:rPr>
              <a:t>Markus Wenzel </a:t>
            </a:r>
            <a:r>
              <a:rPr lang="en-US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endParaRPr lang="en-US" sz="800" b="1" dirty="0">
              <a:latin typeface="+mj-lt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EED91C-7E81-4D59-8D3D-748F37283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843" y="6455835"/>
            <a:ext cx="408932" cy="123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10A8C21-1D34-463B-92D3-33DE9D6969C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1E4CF01-6D6F-4B29-B924-0F3D1CED79B9}"/>
              </a:ext>
            </a:extLst>
          </p:cNvPr>
          <p:cNvSpPr txBox="1"/>
          <p:nvPr userDrawn="1"/>
        </p:nvSpPr>
        <p:spPr>
          <a:xfrm>
            <a:off x="430307" y="6455836"/>
            <a:ext cx="28153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de-DE" sz="800"/>
              <a:t>Page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03606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6" r:id="rId32"/>
  </p:sldLayoutIdLst>
  <p:hf hdr="0" ftr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400" b="0" kern="1200">
          <a:solidFill>
            <a:schemeClr val="accent2"/>
          </a:solidFill>
          <a:latin typeface="Frutiger LT Com 65 Bold" panose="020B08030305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900"/>
        </a:spcAft>
        <a:buFont typeface="Arial" panose="020B0604020202020204" pitchFamily="34" charset="0"/>
        <a:buNone/>
        <a:defRPr sz="1600" b="0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9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+mj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6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>
          <p15:clr>
            <a:srgbClr val="F26B43"/>
          </p15:clr>
        </p15:guide>
        <p15:guide id="2" pos="7378">
          <p15:clr>
            <a:srgbClr val="F26B43"/>
          </p15:clr>
        </p15:guide>
        <p15:guide id="3" orient="horz" pos="300">
          <p15:clr>
            <a:srgbClr val="F26B43"/>
          </p15:clr>
        </p15:guide>
        <p15:guide id="4" orient="horz" pos="4133">
          <p15:clr>
            <a:srgbClr val="F26B43"/>
          </p15:clr>
        </p15:guide>
        <p15:guide id="5" orient="horz" pos="3770">
          <p15:clr>
            <a:srgbClr val="F26B43"/>
          </p15:clr>
        </p15:guide>
        <p15:guide id="8" orient="horz" pos="1071">
          <p15:clr>
            <a:srgbClr val="F26B43"/>
          </p15:clr>
        </p15:guide>
        <p15:guide id="9" orient="horz" pos="38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kus.wenzel@hhi.fraunhofer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en/ITU-T/jca/ml/Pages/default.aspx" TargetMode="External"/><Relationship Id="rId2" Type="http://schemas.openxmlformats.org/officeDocument/2006/relationships/hyperlink" Target="https://www.itu.int/dms_pub/itu-t/opb/fg/T-FG-AI4H-2022-1-PDF-E.pdf" TargetMode="Externa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Relationship Id="rId6" Type="http://schemas.openxmlformats.org/officeDocument/2006/relationships/hyperlink" Target="https://www.itu.int/en/ITU-T/focusgroups/ai4h/Pages/deliverables.aspx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9267065" y="845674"/>
            <a:ext cx="1500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FGAI4H-S-041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8532568" y="1215006"/>
            <a:ext cx="2235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Geneva, 3-5 July 2023</a:t>
            </a: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647829"/>
              </p:ext>
            </p:extLst>
          </p:nvPr>
        </p:nvGraphicFramePr>
        <p:xfrm>
          <a:off x="1424267" y="3274055"/>
          <a:ext cx="9343465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7379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549492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4296594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u="none" strike="noStrike" noProof="0" dirty="0">
                          <a:latin typeface="Frutiger LT Com 45 Light"/>
                        </a:rPr>
                        <a:t>WG-O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Frutiger LT Com 45 Light"/>
                        </a:rPr>
                        <a:t>WG-O:</a:t>
                      </a:r>
                      <a:r>
                        <a:rPr lang="en-US" sz="1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Frutiger LT Com 45 Light"/>
                        </a:rPr>
                        <a:t> </a:t>
                      </a:r>
                      <a:r>
                        <a:rPr lang="en-US" sz="18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Frutiger LT Com 45 Light"/>
                        </a:rPr>
                        <a:t>DEL0.1 and DEL7 updates</a:t>
                      </a:r>
                      <a:endParaRPr lang="en-GB" sz="1800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Frutiger LT Com 45 Light"/>
                        </a:rPr>
                        <a:t>Markus Wenzel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US" sz="1800" b="0" i="0" u="none" strike="noStrike" noProof="0" dirty="0">
                          <a:latin typeface="Frutiger LT Com 45 Light"/>
                          <a:hlinkClick r:id="rId3"/>
                        </a:rPr>
                        <a:t>markus.wenzel@hhi.fraunhofer.de</a:t>
                      </a:r>
                      <a:r>
                        <a:rPr lang="en-GB" sz="1800" kern="1200" dirty="0">
                          <a:effectLst/>
                        </a:rPr>
                        <a:t> 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This PPT contains the 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Frutiger LT Com 45 Light"/>
                        </a:rPr>
                        <a:t>update from WG-O with DEL0.1 and DEL7</a:t>
                      </a:r>
                      <a:r>
                        <a:rPr lang="en-US" sz="1800" dirty="0"/>
                        <a:t>.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" y="4716157"/>
            <a:ext cx="6634948" cy="1268718"/>
          </a:xfrm>
        </p:spPr>
        <p:txBody>
          <a:bodyPr/>
          <a:lstStyle/>
          <a:p>
            <a:r>
              <a:rPr lang="en-US" dirty="0"/>
              <a:t>Markus Wenzel (Fraunhofer HHI, Berlin, Germany)</a:t>
            </a:r>
          </a:p>
          <a:p>
            <a:r>
              <a:rPr lang="en-US" dirty="0"/>
              <a:t>July 2023, Geneva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B403525F-D7F1-1ACB-0807-1FC5F41B5D73}"/>
              </a:ext>
            </a:extLst>
          </p:cNvPr>
          <p:cNvSpPr txBox="1">
            <a:spLocks/>
          </p:cNvSpPr>
          <p:nvPr/>
        </p:nvSpPr>
        <p:spPr bwMode="gray">
          <a:xfrm>
            <a:off x="529545" y="1514836"/>
            <a:ext cx="11176079" cy="1465695"/>
          </a:xfrm>
          <a:prstGeom prst="rect">
            <a:avLst/>
          </a:prstGeom>
          <a:noFill/>
        </p:spPr>
        <p:txBody>
          <a:bodyPr vert="horz" wrap="square" lIns="486000" tIns="360000" rIns="360000" bIns="36000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352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4160" b="0" kern="1200">
                <a:solidFill>
                  <a:schemeClr val="bg1"/>
                </a:solidFill>
                <a:latin typeface="Frutiger LT Com 55 Roman" panose="020B0A03040504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Com 65 Bold"/>
                <a:ea typeface="+mj-lt"/>
                <a:cs typeface="+mj-lt"/>
              </a:rPr>
              <a:t>Update WG-O with DEL0.1 and DEL7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Com 65 Bold"/>
              <a:ea typeface="+mj-lt"/>
              <a:cs typeface="+mj-lt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9646F57-D4FE-7C86-FE8E-53FA95870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042" y="3037859"/>
            <a:ext cx="6249954" cy="130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10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platzhalter 6">
            <a:extLst>
              <a:ext uri="{FF2B5EF4-FFF2-40B4-BE49-F238E27FC236}">
                <a16:creationId xmlns:a16="http://schemas.microsoft.com/office/drawing/2014/main" id="{DD29CE8E-CA9F-F718-D3FE-BE3D1B619E99}"/>
              </a:ext>
            </a:extLst>
          </p:cNvPr>
          <p:cNvSpPr txBox="1">
            <a:spLocks/>
          </p:cNvSpPr>
          <p:nvPr/>
        </p:nvSpPr>
        <p:spPr bwMode="gray">
          <a:xfrm>
            <a:off x="479425" y="1636119"/>
            <a:ext cx="11233149" cy="2410759"/>
          </a:xfrm>
          <a:prstGeom prst="rect">
            <a:avLst/>
          </a:prstGeom>
          <a:solidFill>
            <a:srgbClr val="E5EEF2"/>
          </a:solidFill>
        </p:spPr>
        <p:txBody>
          <a:bodyPr lIns="144000" tIns="144000" rIns="144000" bIns="144000" numCol="1" spcCol="360000">
            <a:noAutofit/>
          </a:bodyPr>
          <a:lstStyle>
            <a:lvl1pPr marL="0" indent="0" algn="l" defTabSz="914400" rtl="0" eaLnBrk="1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80" b="0" kern="1200">
                <a:solidFill>
                  <a:schemeClr val="bg1"/>
                </a:solidFill>
                <a:latin typeface="Frutiger LT Com 55 Roman" panose="020B0A03040504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96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3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BCD42CB-F31B-4D7E-EEAB-313412CD7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5588"/>
            <a:ext cx="11233150" cy="406265"/>
          </a:xfrm>
        </p:spPr>
        <p:txBody>
          <a:bodyPr/>
          <a:lstStyle/>
          <a:p>
            <a:r>
              <a:rPr lang="en-US" b="1" dirty="0">
                <a:latin typeface="Segoe UI"/>
                <a:cs typeface="Segoe UI"/>
              </a:rPr>
              <a:t>Working Group Operations [WG-O]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F28F5247-8972-7C3B-DB34-4D16A3A706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778321"/>
            <a:ext cx="11233150" cy="321627"/>
          </a:xfr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of ITU-WHO Focus Group AI for Health</a:t>
            </a:r>
            <a:endParaRPr lang="en-US" dirty="0">
              <a:cs typeface="Segoe U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DCE8A87-A173-0975-7F91-C34CC22D7761}"/>
              </a:ext>
            </a:extLst>
          </p:cNvPr>
          <p:cNvGrpSpPr/>
          <p:nvPr/>
        </p:nvGrpSpPr>
        <p:grpSpPr>
          <a:xfrm>
            <a:off x="877046" y="2009039"/>
            <a:ext cx="9379120" cy="1633014"/>
            <a:chOff x="938325" y="3063020"/>
            <a:chExt cx="9379120" cy="163301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C7598B2-D5AE-D520-3744-78443A030B06}"/>
                </a:ext>
              </a:extLst>
            </p:cNvPr>
            <p:cNvGrpSpPr/>
            <p:nvPr/>
          </p:nvGrpSpPr>
          <p:grpSpPr>
            <a:xfrm>
              <a:off x="938325" y="3063020"/>
              <a:ext cx="8984676" cy="461665"/>
              <a:chOff x="938325" y="2709113"/>
              <a:chExt cx="8984676" cy="461665"/>
            </a:xfrm>
          </p:grpSpPr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37AF5DE7-A2D0-4B76-A721-1B15CA60BF19}"/>
                  </a:ext>
                </a:extLst>
              </p:cNvPr>
              <p:cNvSpPr txBox="1"/>
              <p:nvPr/>
            </p:nvSpPr>
            <p:spPr>
              <a:xfrm>
                <a:off x="938325" y="2709113"/>
                <a:ext cx="742016" cy="461665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9C7D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B2AC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5/2018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9C7D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B7F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AI for Good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9C7D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B7F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Geneva</a:t>
                </a:r>
                <a:endPara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5B7F"/>
                  </a:solidFill>
                  <a:effectLst/>
                  <a:uLnTx/>
                  <a:uFillTx/>
                  <a:latin typeface="Frutiger LT Com 45 Light"/>
                  <a:ea typeface="+mn-ea"/>
                  <a:cs typeface="+mn-cs"/>
                </a:endParaRPr>
              </a:p>
            </p:txBody>
          </p:sp>
          <p:sp>
            <p:nvSpPr>
              <p:cNvPr id="30" name="Textfeld 30">
                <a:extLst>
                  <a:ext uri="{FF2B5EF4-FFF2-40B4-BE49-F238E27FC236}">
                    <a16:creationId xmlns:a16="http://schemas.microsoft.com/office/drawing/2014/main" id="{6003AC10-2961-F52B-0008-6EB274B94DFA}"/>
                  </a:ext>
                </a:extLst>
              </p:cNvPr>
              <p:cNvSpPr txBox="1"/>
              <p:nvPr/>
            </p:nvSpPr>
            <p:spPr>
              <a:xfrm>
                <a:off x="1876895" y="2709113"/>
                <a:ext cx="1247894" cy="46166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9C7D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B2AC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11/2018</a:t>
                </a:r>
                <a:b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B7F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</a:b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B7F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Columbia Univ. </a:t>
                </a:r>
                <a:b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B7F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</a:b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B7F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NYC</a:t>
                </a:r>
                <a:endPara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5B7F"/>
                  </a:solidFill>
                  <a:effectLst/>
                  <a:uLnTx/>
                  <a:uFillTx/>
                  <a:latin typeface="Frutiger LT Com 45 Light"/>
                  <a:ea typeface="+mn-ea"/>
                  <a:cs typeface="+mn-cs"/>
                </a:endParaRPr>
              </a:p>
            </p:txBody>
          </p:sp>
          <p:sp>
            <p:nvSpPr>
              <p:cNvPr id="33" name="Textfeld 30">
                <a:extLst>
                  <a:ext uri="{FF2B5EF4-FFF2-40B4-BE49-F238E27FC236}">
                    <a16:creationId xmlns:a16="http://schemas.microsoft.com/office/drawing/2014/main" id="{E3F88F6A-1383-C4E8-051B-B73D63F6D405}"/>
                  </a:ext>
                </a:extLst>
              </p:cNvPr>
              <p:cNvSpPr txBox="1"/>
              <p:nvPr/>
            </p:nvSpPr>
            <p:spPr>
              <a:xfrm>
                <a:off x="3214521" y="2709113"/>
                <a:ext cx="686268" cy="461665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9C7D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B2AC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4/2019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9C7D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B7F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World Expo</a:t>
                </a:r>
                <a:b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B7F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</a:b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B7F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Shanghai</a:t>
                </a:r>
                <a:endPara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5B7F"/>
                  </a:solidFill>
                  <a:effectLst/>
                  <a:uLnTx/>
                  <a:uFillTx/>
                  <a:latin typeface="Frutiger LT Com 45 Light"/>
                  <a:ea typeface="+mn-ea"/>
                  <a:cs typeface="+mn-cs"/>
                </a:endParaRPr>
              </a:p>
            </p:txBody>
          </p:sp>
          <p:sp>
            <p:nvSpPr>
              <p:cNvPr id="34" name="Textfeld 30">
                <a:extLst>
                  <a:ext uri="{FF2B5EF4-FFF2-40B4-BE49-F238E27FC236}">
                    <a16:creationId xmlns:a16="http://schemas.microsoft.com/office/drawing/2014/main" id="{0E403427-0ED6-D13A-1AD2-E8227230D2D4}"/>
                  </a:ext>
                </a:extLst>
              </p:cNvPr>
              <p:cNvSpPr txBox="1"/>
              <p:nvPr/>
            </p:nvSpPr>
            <p:spPr>
              <a:xfrm>
                <a:off x="4097343" y="2709113"/>
                <a:ext cx="609080" cy="461665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9C7D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B2AC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9/2019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9C7D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B7F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UCSAF</a:t>
                </a:r>
                <a:b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B7F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</a:b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B7F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Zanzibar</a:t>
                </a:r>
                <a:endPara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5B7F"/>
                  </a:solidFill>
                  <a:effectLst/>
                  <a:uLnTx/>
                  <a:uFillTx/>
                  <a:latin typeface="Frutiger LT Com 45 Light"/>
                  <a:ea typeface="+mn-ea"/>
                  <a:cs typeface="+mn-cs"/>
                </a:endParaRPr>
              </a:p>
            </p:txBody>
          </p:sp>
          <p:sp>
            <p:nvSpPr>
              <p:cNvPr id="35" name="Textfeld 30">
                <a:extLst>
                  <a:ext uri="{FF2B5EF4-FFF2-40B4-BE49-F238E27FC236}">
                    <a16:creationId xmlns:a16="http://schemas.microsoft.com/office/drawing/2014/main" id="{60E5C135-9C1D-BC41-5AF1-45DC6E696CAD}"/>
                  </a:ext>
                </a:extLst>
              </p:cNvPr>
              <p:cNvSpPr txBox="1"/>
              <p:nvPr/>
            </p:nvSpPr>
            <p:spPr>
              <a:xfrm>
                <a:off x="4809670" y="2709113"/>
                <a:ext cx="816977" cy="461665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9C7D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B2AC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01/2020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9C7D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B7F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PAHO/WHO</a:t>
                </a:r>
                <a:b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B7F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</a:b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B7F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Brasilia</a:t>
                </a:r>
                <a:endPara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5B7F"/>
                  </a:solidFill>
                  <a:effectLst/>
                  <a:uLnTx/>
                  <a:uFillTx/>
                  <a:latin typeface="Frutiger LT Com 45 Light"/>
                  <a:ea typeface="+mn-ea"/>
                  <a:cs typeface="+mn-cs"/>
                </a:endParaRPr>
              </a:p>
            </p:txBody>
          </p:sp>
          <p:sp>
            <p:nvSpPr>
              <p:cNvPr id="36" name="Textfeld 30">
                <a:extLst>
                  <a:ext uri="{FF2B5EF4-FFF2-40B4-BE49-F238E27FC236}">
                    <a16:creationId xmlns:a16="http://schemas.microsoft.com/office/drawing/2014/main" id="{0485D80A-F481-3B0C-B245-6BA563EC9475}"/>
                  </a:ext>
                </a:extLst>
              </p:cNvPr>
              <p:cNvSpPr txBox="1"/>
              <p:nvPr/>
            </p:nvSpPr>
            <p:spPr>
              <a:xfrm>
                <a:off x="5724165" y="2709113"/>
                <a:ext cx="496990" cy="30777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9C7D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B2AC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05/2020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9C7D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B7F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Online</a:t>
                </a:r>
                <a:endPara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5B7F"/>
                  </a:solidFill>
                  <a:effectLst/>
                  <a:uLnTx/>
                  <a:uFillTx/>
                  <a:latin typeface="Frutiger LT Com 45 Light"/>
                  <a:ea typeface="+mn-ea"/>
                  <a:cs typeface="+mn-cs"/>
                </a:endParaRPr>
              </a:p>
            </p:txBody>
          </p:sp>
          <p:sp>
            <p:nvSpPr>
              <p:cNvPr id="39" name="Textfeld 30">
                <a:extLst>
                  <a:ext uri="{FF2B5EF4-FFF2-40B4-BE49-F238E27FC236}">
                    <a16:creationId xmlns:a16="http://schemas.microsoft.com/office/drawing/2014/main" id="{04CDBFCA-3C81-5BBC-E479-0EDC512D5240}"/>
                  </a:ext>
                </a:extLst>
              </p:cNvPr>
              <p:cNvSpPr txBox="1"/>
              <p:nvPr/>
            </p:nvSpPr>
            <p:spPr>
              <a:xfrm>
                <a:off x="6417709" y="2709113"/>
                <a:ext cx="496990" cy="30777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9C7D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B2AC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01/2021</a:t>
                </a: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B7F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Online</a:t>
                </a:r>
                <a:endPara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5B7F"/>
                  </a:solidFill>
                  <a:effectLst/>
                  <a:uLnTx/>
                  <a:uFillTx/>
                  <a:latin typeface="Frutiger LT Com 45 Light"/>
                  <a:ea typeface="+mn-ea"/>
                  <a:cs typeface="+mn-cs"/>
                </a:endParaRPr>
              </a:p>
            </p:txBody>
          </p:sp>
          <p:sp>
            <p:nvSpPr>
              <p:cNvPr id="40" name="Textfeld 30">
                <a:extLst>
                  <a:ext uri="{FF2B5EF4-FFF2-40B4-BE49-F238E27FC236}">
                    <a16:creationId xmlns:a16="http://schemas.microsoft.com/office/drawing/2014/main" id="{65FEB3D1-EE0A-2562-4A2D-474BE7AE0DC8}"/>
                  </a:ext>
                </a:extLst>
              </p:cNvPr>
              <p:cNvSpPr txBox="1"/>
              <p:nvPr/>
            </p:nvSpPr>
            <p:spPr>
              <a:xfrm>
                <a:off x="7043666" y="2709113"/>
                <a:ext cx="568204" cy="30777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9C7D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B2AC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09/2021</a:t>
                </a: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B7F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Online</a:t>
                </a:r>
                <a:endPara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5B7F"/>
                  </a:solidFill>
                  <a:effectLst/>
                  <a:uLnTx/>
                  <a:uFillTx/>
                  <a:latin typeface="Frutiger LT Com 45 Light"/>
                  <a:ea typeface="+mn-ea"/>
                  <a:cs typeface="+mn-cs"/>
                </a:endParaRPr>
              </a:p>
            </p:txBody>
          </p:sp>
          <p:sp>
            <p:nvSpPr>
              <p:cNvPr id="47" name="Textfeld 30">
                <a:extLst>
                  <a:ext uri="{FF2B5EF4-FFF2-40B4-BE49-F238E27FC236}">
                    <a16:creationId xmlns:a16="http://schemas.microsoft.com/office/drawing/2014/main" id="{4AF56A14-0CBA-4A78-7E0D-5F30C31D3EB1}"/>
                  </a:ext>
                </a:extLst>
              </p:cNvPr>
              <p:cNvSpPr txBox="1"/>
              <p:nvPr/>
            </p:nvSpPr>
            <p:spPr>
              <a:xfrm>
                <a:off x="7632889" y="2709113"/>
                <a:ext cx="567285" cy="30777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9C7D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B2AC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05/2022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9C7D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B7F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Berlin</a:t>
                </a:r>
                <a:endPara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5B7F"/>
                  </a:solidFill>
                  <a:effectLst/>
                  <a:uLnTx/>
                  <a:uFillTx/>
                  <a:latin typeface="Frutiger LT Com 45 Light"/>
                  <a:ea typeface="+mn-ea"/>
                  <a:cs typeface="+mn-cs"/>
                </a:endParaRPr>
              </a:p>
            </p:txBody>
          </p:sp>
          <p:sp>
            <p:nvSpPr>
              <p:cNvPr id="49" name="Textfeld 30">
                <a:extLst>
                  <a:ext uri="{FF2B5EF4-FFF2-40B4-BE49-F238E27FC236}">
                    <a16:creationId xmlns:a16="http://schemas.microsoft.com/office/drawing/2014/main" id="{11B1D3A8-1F0D-54EF-AD3F-45C268BDD5C6}"/>
                  </a:ext>
                </a:extLst>
              </p:cNvPr>
              <p:cNvSpPr txBox="1"/>
              <p:nvPr/>
            </p:nvSpPr>
            <p:spPr>
              <a:xfrm>
                <a:off x="8396728" y="2709113"/>
                <a:ext cx="587700" cy="30777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9C7D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B2AC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12/2022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9C7D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B7F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Douala</a:t>
                </a:r>
                <a:endPara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5B7F"/>
                  </a:solidFill>
                  <a:effectLst/>
                  <a:uLnTx/>
                  <a:uFillTx/>
                  <a:latin typeface="Frutiger LT Com 45 Light"/>
                  <a:ea typeface="+mn-ea"/>
                  <a:cs typeface="+mn-cs"/>
                </a:endParaRPr>
              </a:p>
            </p:txBody>
          </p:sp>
          <p:sp>
            <p:nvSpPr>
              <p:cNvPr id="50" name="Textfeld 30">
                <a:extLst>
                  <a:ext uri="{FF2B5EF4-FFF2-40B4-BE49-F238E27FC236}">
                    <a16:creationId xmlns:a16="http://schemas.microsoft.com/office/drawing/2014/main" id="{5F615666-0DC1-F9F2-044B-7FB39EA0237D}"/>
                  </a:ext>
                </a:extLst>
              </p:cNvPr>
              <p:cNvSpPr txBox="1"/>
              <p:nvPr/>
            </p:nvSpPr>
            <p:spPr>
              <a:xfrm>
                <a:off x="9180985" y="2709113"/>
                <a:ext cx="742016" cy="461665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9C7D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B2AC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07/2023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9C7D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B7F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AI for Good</a:t>
                </a:r>
                <a:b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B7F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</a:b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B7F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Geneva</a:t>
                </a:r>
                <a:endPara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5B7F"/>
                  </a:solidFill>
                  <a:effectLst/>
                  <a:uLnTx/>
                  <a:uFillTx/>
                  <a:latin typeface="Frutiger LT Com 45 Light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92D568C-7498-D0CA-FF80-3DAEF88D0040}"/>
                </a:ext>
              </a:extLst>
            </p:cNvPr>
            <p:cNvGrpSpPr/>
            <p:nvPr/>
          </p:nvGrpSpPr>
          <p:grpSpPr>
            <a:xfrm>
              <a:off x="1453801" y="4218818"/>
              <a:ext cx="8273020" cy="477216"/>
              <a:chOff x="1453801" y="4586718"/>
              <a:chExt cx="8273020" cy="477216"/>
            </a:xfrm>
          </p:grpSpPr>
          <p:sp>
            <p:nvSpPr>
              <p:cNvPr id="51" name="Textfeld 30">
                <a:extLst>
                  <a:ext uri="{FF2B5EF4-FFF2-40B4-BE49-F238E27FC236}">
                    <a16:creationId xmlns:a16="http://schemas.microsoft.com/office/drawing/2014/main" id="{BEE9DE1D-6605-889C-A2AE-23948E6CDD9D}"/>
                  </a:ext>
                </a:extLst>
              </p:cNvPr>
              <p:cNvSpPr txBox="1"/>
              <p:nvPr/>
            </p:nvSpPr>
            <p:spPr>
              <a:xfrm>
                <a:off x="1453801" y="4602269"/>
                <a:ext cx="554660" cy="461665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9C7D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B2AC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10/2018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9C7D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B7F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WHO HQ</a:t>
                </a:r>
                <a:b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B7F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</a:b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B7F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Geneva</a:t>
                </a:r>
                <a:endPara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5B7F"/>
                  </a:solidFill>
                  <a:effectLst/>
                  <a:uLnTx/>
                  <a:uFillTx/>
                  <a:latin typeface="Frutiger LT Com 45 Light"/>
                  <a:ea typeface="+mn-ea"/>
                  <a:cs typeface="+mn-cs"/>
                </a:endParaRPr>
              </a:p>
            </p:txBody>
          </p:sp>
          <p:sp>
            <p:nvSpPr>
              <p:cNvPr id="52" name="Textfeld 30">
                <a:extLst>
                  <a:ext uri="{FF2B5EF4-FFF2-40B4-BE49-F238E27FC236}">
                    <a16:creationId xmlns:a16="http://schemas.microsoft.com/office/drawing/2014/main" id="{D3C80196-6931-2055-30F0-251978441BD0}"/>
                  </a:ext>
                </a:extLst>
              </p:cNvPr>
              <p:cNvSpPr txBox="1"/>
              <p:nvPr/>
            </p:nvSpPr>
            <p:spPr>
              <a:xfrm>
                <a:off x="2815639" y="4602269"/>
                <a:ext cx="609326" cy="461665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9C7D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B2AC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1/2019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9C7D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B7F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EPFL</a:t>
                </a:r>
                <a:b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B7F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</a:b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B7F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Lausanne</a:t>
                </a:r>
                <a:endPara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5B7F"/>
                  </a:solidFill>
                  <a:effectLst/>
                  <a:uLnTx/>
                  <a:uFillTx/>
                  <a:latin typeface="Frutiger LT Com 45 Light"/>
                  <a:ea typeface="+mn-ea"/>
                  <a:cs typeface="+mn-cs"/>
                </a:endParaRPr>
              </a:p>
            </p:txBody>
          </p:sp>
          <p:sp>
            <p:nvSpPr>
              <p:cNvPr id="54" name="Textfeld 30">
                <a:extLst>
                  <a:ext uri="{FF2B5EF4-FFF2-40B4-BE49-F238E27FC236}">
                    <a16:creationId xmlns:a16="http://schemas.microsoft.com/office/drawing/2014/main" id="{1B521154-93C2-AB16-B132-D3AA47463E84}"/>
                  </a:ext>
                </a:extLst>
              </p:cNvPr>
              <p:cNvSpPr txBox="1"/>
              <p:nvPr/>
            </p:nvSpPr>
            <p:spPr>
              <a:xfrm>
                <a:off x="3749329" y="4602269"/>
                <a:ext cx="718115" cy="461665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9C7D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B2AC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5/2019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9C7D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B7F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AI for Good</a:t>
                </a:r>
                <a:b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B7F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</a:b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B7F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Geneva</a:t>
                </a:r>
                <a:endPara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5B7F"/>
                  </a:solidFill>
                  <a:effectLst/>
                  <a:uLnTx/>
                  <a:uFillTx/>
                  <a:latin typeface="Frutiger LT Com 45 Light"/>
                  <a:ea typeface="+mn-ea"/>
                  <a:cs typeface="+mn-cs"/>
                </a:endParaRPr>
              </a:p>
            </p:txBody>
          </p:sp>
          <p:sp>
            <p:nvSpPr>
              <p:cNvPr id="55" name="Textfeld 30">
                <a:extLst>
                  <a:ext uri="{FF2B5EF4-FFF2-40B4-BE49-F238E27FC236}">
                    <a16:creationId xmlns:a16="http://schemas.microsoft.com/office/drawing/2014/main" id="{AB1304DB-256B-E770-C881-B201871ED53F}"/>
                  </a:ext>
                </a:extLst>
              </p:cNvPr>
              <p:cNvSpPr txBox="1"/>
              <p:nvPr/>
            </p:nvSpPr>
            <p:spPr>
              <a:xfrm>
                <a:off x="4576416" y="4586718"/>
                <a:ext cx="915030" cy="477216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9C7D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B2AC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11/2019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9C7D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B7F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ICMR &amp; NICF</a:t>
                </a:r>
                <a:b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B7F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</a:b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B7F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New Delhi</a:t>
                </a:r>
                <a:endPara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5B7F"/>
                  </a:solidFill>
                  <a:effectLst/>
                  <a:uLnTx/>
                  <a:uFillTx/>
                  <a:latin typeface="Frutiger LT Com 45 Light"/>
                  <a:ea typeface="+mn-ea"/>
                  <a:cs typeface="+mn-cs"/>
                </a:endParaRPr>
              </a:p>
            </p:txBody>
          </p:sp>
          <p:sp>
            <p:nvSpPr>
              <p:cNvPr id="56" name="Textfeld 30">
                <a:extLst>
                  <a:ext uri="{FF2B5EF4-FFF2-40B4-BE49-F238E27FC236}">
                    <a16:creationId xmlns:a16="http://schemas.microsoft.com/office/drawing/2014/main" id="{A8C32A05-B46B-9A2D-D8FF-8D35FAEB4F1F}"/>
                  </a:ext>
                </a:extLst>
              </p:cNvPr>
              <p:cNvSpPr txBox="1"/>
              <p:nvPr/>
            </p:nvSpPr>
            <p:spPr>
              <a:xfrm>
                <a:off x="6062836" y="4602269"/>
                <a:ext cx="566853" cy="30777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9C7D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B2AC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09/2020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9C7D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B7F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Online</a:t>
                </a:r>
                <a:endPara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5B7F"/>
                  </a:solidFill>
                  <a:effectLst/>
                  <a:uLnTx/>
                  <a:uFillTx/>
                  <a:latin typeface="Frutiger LT Com 45 Light"/>
                  <a:ea typeface="+mn-ea"/>
                  <a:cs typeface="+mn-cs"/>
                </a:endParaRPr>
              </a:p>
            </p:txBody>
          </p:sp>
          <p:sp>
            <p:nvSpPr>
              <p:cNvPr id="57" name="Textfeld 30">
                <a:extLst>
                  <a:ext uri="{FF2B5EF4-FFF2-40B4-BE49-F238E27FC236}">
                    <a16:creationId xmlns:a16="http://schemas.microsoft.com/office/drawing/2014/main" id="{EBB684ED-D558-A8D9-BBF8-33D85AFCB5A0}"/>
                  </a:ext>
                </a:extLst>
              </p:cNvPr>
              <p:cNvSpPr txBox="1"/>
              <p:nvPr/>
            </p:nvSpPr>
            <p:spPr>
              <a:xfrm>
                <a:off x="6738660" y="4602269"/>
                <a:ext cx="499370" cy="30777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9C7D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B2AC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05/2021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9C7D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B7F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Online</a:t>
                </a:r>
                <a:endPara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5B7F"/>
                  </a:solidFill>
                  <a:effectLst/>
                  <a:uLnTx/>
                  <a:uFillTx/>
                  <a:latin typeface="Frutiger LT Com 45 Light"/>
                  <a:ea typeface="+mn-ea"/>
                  <a:cs typeface="+mn-cs"/>
                </a:endParaRPr>
              </a:p>
            </p:txBody>
          </p:sp>
          <p:sp>
            <p:nvSpPr>
              <p:cNvPr id="58" name="Textfeld 30">
                <a:extLst>
                  <a:ext uri="{FF2B5EF4-FFF2-40B4-BE49-F238E27FC236}">
                    <a16:creationId xmlns:a16="http://schemas.microsoft.com/office/drawing/2014/main" id="{3B6081ED-DFDF-E231-D86A-41818126DF66}"/>
                  </a:ext>
                </a:extLst>
              </p:cNvPr>
              <p:cNvSpPr txBox="1"/>
              <p:nvPr/>
            </p:nvSpPr>
            <p:spPr>
              <a:xfrm>
                <a:off x="7376494" y="4602269"/>
                <a:ext cx="499370" cy="30777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9C7D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B2AC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02/2022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9C7D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B7F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Online</a:t>
                </a:r>
                <a:endPara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5B7F"/>
                  </a:solidFill>
                  <a:effectLst/>
                  <a:uLnTx/>
                  <a:uFillTx/>
                  <a:latin typeface="Frutiger LT Com 45 Light"/>
                  <a:ea typeface="+mn-ea"/>
                  <a:cs typeface="+mn-cs"/>
                </a:endParaRPr>
              </a:p>
            </p:txBody>
          </p:sp>
          <p:sp>
            <p:nvSpPr>
              <p:cNvPr id="59" name="Textfeld 30">
                <a:extLst>
                  <a:ext uri="{FF2B5EF4-FFF2-40B4-BE49-F238E27FC236}">
                    <a16:creationId xmlns:a16="http://schemas.microsoft.com/office/drawing/2014/main" id="{85F73E70-48DD-686D-EB47-8FBC93688F6F}"/>
                  </a:ext>
                </a:extLst>
              </p:cNvPr>
              <p:cNvSpPr txBox="1"/>
              <p:nvPr/>
            </p:nvSpPr>
            <p:spPr>
              <a:xfrm>
                <a:off x="8069829" y="4602269"/>
                <a:ext cx="566853" cy="30777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9C7D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B2AC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09/2022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9C7D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B7F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Helsinki</a:t>
                </a:r>
                <a:endPara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5B7F"/>
                  </a:solidFill>
                  <a:effectLst/>
                  <a:uLnTx/>
                  <a:uFillTx/>
                  <a:latin typeface="Frutiger LT Com 45 Light"/>
                  <a:ea typeface="+mn-ea"/>
                  <a:cs typeface="+mn-cs"/>
                </a:endParaRPr>
              </a:p>
            </p:txBody>
          </p:sp>
          <p:sp>
            <p:nvSpPr>
              <p:cNvPr id="60" name="Textfeld 30">
                <a:extLst>
                  <a:ext uri="{FF2B5EF4-FFF2-40B4-BE49-F238E27FC236}">
                    <a16:creationId xmlns:a16="http://schemas.microsoft.com/office/drawing/2014/main" id="{88C20E4E-6843-0748-DE78-E0917D7CF787}"/>
                  </a:ext>
                </a:extLst>
              </p:cNvPr>
              <p:cNvSpPr txBox="1"/>
              <p:nvPr/>
            </p:nvSpPr>
            <p:spPr>
              <a:xfrm>
                <a:off x="8857684" y="4586718"/>
                <a:ext cx="869137" cy="30777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9C7D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B2AC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03/2023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9C7D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B7F"/>
                    </a:solidFill>
                    <a:effectLst/>
                    <a:uLnTx/>
                    <a:uFillTx/>
                    <a:latin typeface="Frutiger LT Com 45 Light"/>
                    <a:ea typeface="+mn-ea"/>
                    <a:cs typeface="+mn-cs"/>
                  </a:rPr>
                  <a:t>Harvard/MIT</a:t>
                </a:r>
                <a:endPara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5B7F"/>
                  </a:solidFill>
                  <a:effectLst/>
                  <a:uLnTx/>
                  <a:uFillTx/>
                  <a:latin typeface="Frutiger LT Com 45 Light"/>
                  <a:ea typeface="+mn-ea"/>
                  <a:cs typeface="+mn-cs"/>
                </a:endParaRPr>
              </a:p>
            </p:txBody>
          </p:sp>
        </p:grpSp>
        <p:sp>
          <p:nvSpPr>
            <p:cNvPr id="4" name="Pfeil: nach rechts 33">
              <a:extLst>
                <a:ext uri="{FF2B5EF4-FFF2-40B4-BE49-F238E27FC236}">
                  <a16:creationId xmlns:a16="http://schemas.microsoft.com/office/drawing/2014/main" id="{D8290260-CB77-49F8-95DC-7C0AB6262E13}"/>
                </a:ext>
              </a:extLst>
            </p:cNvPr>
            <p:cNvSpPr/>
            <p:nvPr/>
          </p:nvSpPr>
          <p:spPr>
            <a:xfrm>
              <a:off x="938325" y="3524685"/>
              <a:ext cx="9379120" cy="641891"/>
            </a:xfrm>
            <a:prstGeom prst="rightArrow">
              <a:avLst/>
            </a:prstGeom>
            <a:solidFill>
              <a:srgbClr val="669DB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9C7D"/>
                </a:buClr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Com 65 Bold"/>
                <a:ea typeface="+mn-ea"/>
                <a:cs typeface="+mn-cs"/>
              </a:endParaRPr>
            </a:p>
          </p:txBody>
        </p:sp>
      </p:grp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FB5721D-A367-18A1-D686-833870A2CF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EF13A-FEA4-4644-8798-3F0416F20F42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F2201E-E565-3921-6775-23C8D002E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4192" y="2403505"/>
            <a:ext cx="787400" cy="787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0ECC3F-9331-6D0E-ABD4-7F77BFD406A4}"/>
              </a:ext>
            </a:extLst>
          </p:cNvPr>
          <p:cNvSpPr txBox="1"/>
          <p:nvPr/>
        </p:nvSpPr>
        <p:spPr>
          <a:xfrm>
            <a:off x="515596" y="4361204"/>
            <a:ext cx="1001577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C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Support meeting/workshop organization, topic groups, funding acquisition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C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Deliverable editing: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DEL0.1,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 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DEL7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(DEL10)</a:t>
            </a:r>
          </a:p>
        </p:txBody>
      </p:sp>
      <p:pic>
        <p:nvPicPr>
          <p:cNvPr id="11" name="Picture 4" descr="Text&#10;&#10;Description automatically generated">
            <a:extLst>
              <a:ext uri="{FF2B5EF4-FFF2-40B4-BE49-F238E27FC236}">
                <a16:creationId xmlns:a16="http://schemas.microsoft.com/office/drawing/2014/main" id="{C90FB777-982C-EED5-AEDC-594037108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0" y="6284044"/>
            <a:ext cx="2004060" cy="40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66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8472CBC4-AB5F-D5F2-565E-AED5BE43C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5588"/>
            <a:ext cx="11233150" cy="406265"/>
          </a:xfrm>
        </p:spPr>
        <p:txBody>
          <a:bodyPr/>
          <a:lstStyle/>
          <a:p>
            <a:r>
              <a:rPr lang="en-US" b="1" dirty="0">
                <a:latin typeface="Frutiger LT Com 65 Bold"/>
              </a:rPr>
              <a:t>DEL0.1) Common unified terms in AI for health </a:t>
            </a:r>
            <a:endParaRPr lang="en-US" b="1" dirty="0"/>
          </a:p>
        </p:txBody>
      </p:sp>
      <p:sp>
        <p:nvSpPr>
          <p:cNvPr id="12" name="Textplatzhalter 15">
            <a:extLst>
              <a:ext uri="{FF2B5EF4-FFF2-40B4-BE49-F238E27FC236}">
                <a16:creationId xmlns:a16="http://schemas.microsoft.com/office/drawing/2014/main" id="{741F8A32-BBB2-7C50-5F06-B2E0432EB1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778321"/>
            <a:ext cx="11233150" cy="321627"/>
          </a:xfr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/>
              <a:t>ITU-WHO Focus Group AI for Health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B959B9-EBD1-AB30-FAA7-370256AFFEE5}"/>
              </a:ext>
            </a:extLst>
          </p:cNvPr>
          <p:cNvSpPr/>
          <p:nvPr/>
        </p:nvSpPr>
        <p:spPr>
          <a:xfrm>
            <a:off x="481466" y="1714454"/>
            <a:ext cx="3655406" cy="4263300"/>
          </a:xfrm>
          <a:prstGeom prst="rect">
            <a:avLst/>
          </a:prstGeom>
          <a:solidFill>
            <a:srgbClr val="CCDEE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marR="0" lvl="0" indent="-18000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srgbClr val="179C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  <p:sp>
        <p:nvSpPr>
          <p:cNvPr id="18" name="Rechteck 2">
            <a:extLst>
              <a:ext uri="{FF2B5EF4-FFF2-40B4-BE49-F238E27FC236}">
                <a16:creationId xmlns:a16="http://schemas.microsoft.com/office/drawing/2014/main" id="{FA5FE409-5424-8044-646F-B741D0E983A1}"/>
              </a:ext>
            </a:extLst>
          </p:cNvPr>
          <p:cNvSpPr/>
          <p:nvPr/>
        </p:nvSpPr>
        <p:spPr>
          <a:xfrm>
            <a:off x="4226157" y="1714454"/>
            <a:ext cx="7837617" cy="4263577"/>
          </a:xfrm>
          <a:prstGeom prst="rect">
            <a:avLst/>
          </a:prstGeom>
          <a:solidFill>
            <a:srgbClr val="E5EE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88000" rIns="288000" bIns="108000" rtlCol="0" anchor="t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4B1AA"/>
              </a:buClr>
              <a:buSzTx/>
              <a:buFont typeface="Wingdings" panose="02070309020205020404" pitchFamily="49" charset="0"/>
              <a:buChar char="§"/>
              <a:tabLst/>
              <a:defRPr/>
            </a:pPr>
            <a:r>
              <a:rPr kumimoji="0" lang="en-US" sz="1800" b="0" i="0" u="none" strike="noStrike" kern="1300" cap="none" spc="0" normalizeH="0" baseline="0" noProof="0" dirty="0">
                <a:ln>
                  <a:noFill/>
                </a:ln>
                <a:solidFill>
                  <a:srgbClr val="337C99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Glossary: Terms and definitions </a:t>
            </a:r>
            <a:r>
              <a:rPr kumimoji="0" lang="en-US" sz="1800" b="0" i="0" u="none" strike="noStrike" kern="1300" cap="none" spc="0" normalizeH="0" baseline="0" noProof="0" dirty="0">
                <a:ln>
                  <a:noFill/>
                </a:ln>
                <a:solidFill>
                  <a:srgbClr val="337C99"/>
                </a:solidFill>
                <a:effectLst/>
                <a:uLnTx/>
                <a:uFillTx/>
                <a:latin typeface="Frutiger LT Com 45 Light"/>
                <a:ea typeface="+mn-lt"/>
                <a:cs typeface="+mn-lt"/>
              </a:rPr>
              <a:t>from renowned sources (journals, standards)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LT Com 45 Light"/>
              <a:ea typeface="+mn-lt"/>
              <a:cs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4B1AA"/>
              </a:buClr>
              <a:buSzTx/>
              <a:buFont typeface="Wingdings" panose="02070309020205020404" pitchFamily="49" charset="0"/>
              <a:buChar char="§"/>
              <a:tabLst/>
              <a:defRPr/>
            </a:pPr>
            <a:r>
              <a:rPr kumimoji="0" lang="en-US" sz="1800" b="0" i="0" u="none" strike="noStrike" kern="1300" cap="none" spc="0" normalizeH="0" baseline="0" noProof="0" dirty="0">
                <a:ln>
                  <a:noFill/>
                </a:ln>
                <a:solidFill>
                  <a:srgbClr val="337C99"/>
                </a:solidFill>
                <a:effectLst/>
                <a:uLnTx/>
                <a:uFillTx/>
                <a:latin typeface="Frutiger LT Com 45 Light"/>
                <a:ea typeface="+mn-lt"/>
                <a:cs typeface="+mn-lt"/>
              </a:rPr>
              <a:t>Joint work WHO, ITU, FGAI4H colleagues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4B1AA"/>
              </a:buClr>
              <a:buSzTx/>
              <a:buFont typeface="Wingdings" panose="02070309020205020404" pitchFamily="49" charset="0"/>
              <a:buChar char="§"/>
              <a:tabLst/>
              <a:defRPr/>
            </a:pPr>
            <a:r>
              <a:rPr kumimoji="0" lang="en-US" sz="1700" b="0" i="0" u="none" strike="noStrike" kern="13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Com 45 Light"/>
                <a:ea typeface="+mn-lt"/>
                <a:cs typeface="+mn-lt"/>
                <a:hlinkClick r:id="rId2"/>
              </a:rPr>
              <a:t>https://www.itu.int/dms_pub/itu-t/opb/fg/T-FG-AI4H-2022-1-PDF-E.pdf</a:t>
            </a:r>
            <a:r>
              <a:rPr kumimoji="0" lang="en-US" sz="1800" b="0" i="0" u="none" strike="noStrike" kern="13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Com 45 Light"/>
                <a:ea typeface="+mn-lt"/>
                <a:cs typeface="+mn-lt"/>
              </a:rPr>
              <a:t>  </a:t>
            </a:r>
            <a:endParaRPr kumimoji="0" lang="en-US" sz="1800" b="0" i="0" u="none" strike="noStrike" kern="1300" cap="none" spc="0" normalizeH="0" baseline="0" noProof="0" dirty="0">
              <a:ln>
                <a:noFill/>
              </a:ln>
              <a:solidFill>
                <a:srgbClr val="337C99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4B1AA"/>
              </a:buClr>
              <a:buSzTx/>
              <a:buFont typeface="Wingdings" panose="02070309020205020404" pitchFamily="49" charset="0"/>
              <a:buChar char="§"/>
              <a:tabLst/>
              <a:defRPr/>
            </a:pPr>
            <a:r>
              <a:rPr kumimoji="0" lang="en-US" sz="1800" b="0" i="1" u="none" strike="noStrike" kern="1300" cap="none" spc="0" normalizeH="0" baseline="0" noProof="0" dirty="0">
                <a:ln>
                  <a:noFill/>
                </a:ln>
                <a:solidFill>
                  <a:srgbClr val="337C99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  <a:hlinkClick r:id="rId3"/>
              </a:rPr>
              <a:t>ITU-T</a:t>
            </a:r>
            <a:r>
              <a:rPr kumimoji="0" lang="en-US" sz="1800" b="0" i="1" u="none" strike="noStrike" kern="1300" cap="none" spc="0" normalizeH="0" baseline="0" noProof="0" dirty="0">
                <a:ln>
                  <a:noFill/>
                </a:ln>
                <a:solidFill>
                  <a:srgbClr val="337C99"/>
                </a:solidFill>
                <a:effectLst/>
                <a:uLnTx/>
                <a:uFillTx/>
                <a:latin typeface="Frutiger LT Com 45 Light"/>
                <a:ea typeface="+mn-lt"/>
                <a:cs typeface="+mn-lt"/>
                <a:hlinkClick r:id="rId3"/>
              </a:rPr>
              <a:t> Joint Coordination Activity on Machine Learning</a:t>
            </a:r>
            <a:r>
              <a:rPr kumimoji="0" lang="en-US" sz="1800" b="0" i="0" u="none" strike="noStrike" kern="1300" cap="none" spc="0" normalizeH="0" baseline="0" noProof="0" dirty="0">
                <a:ln>
                  <a:noFill/>
                </a:ln>
                <a:solidFill>
                  <a:srgbClr val="337C99"/>
                </a:solidFill>
                <a:effectLst/>
                <a:uLnTx/>
                <a:uFillTx/>
                <a:latin typeface="Frutiger LT Com 45 Light"/>
                <a:ea typeface="+mn-lt"/>
                <a:cs typeface="+mn-lt"/>
              </a:rPr>
              <a:t> (JCA-ML)</a:t>
            </a:r>
            <a:endParaRPr kumimoji="0" lang="en-US" sz="1800" b="0" i="0" u="none" strike="noStrike" kern="1300" cap="none" spc="0" normalizeH="0" baseline="0" noProof="0" dirty="0">
              <a:ln>
                <a:noFill/>
              </a:ln>
              <a:solidFill>
                <a:srgbClr val="337C99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4B1AA"/>
              </a:buClr>
              <a:buSzTx/>
              <a:buFont typeface="Wingdings" panose="02070309020205020404" pitchFamily="49" charset="0"/>
              <a:buChar char="§"/>
              <a:tabLst/>
              <a:defRPr/>
            </a:pPr>
            <a:r>
              <a:rPr kumimoji="0" lang="en-US" sz="1800" b="0" i="0" u="none" strike="noStrike" kern="1300" cap="none" spc="0" normalizeH="0" baseline="0" noProof="0" dirty="0">
                <a:ln>
                  <a:noFill/>
                </a:ln>
                <a:solidFill>
                  <a:srgbClr val="337C99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Working on Machine Learning Standardization Roadmap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4B1AA"/>
              </a:buClr>
              <a:buSzTx/>
              <a:buFont typeface="Wingdings" panose="02070309020205020404" pitchFamily="49" charset="0"/>
              <a:buChar char="§"/>
              <a:tabLst/>
              <a:defRPr/>
            </a:pPr>
            <a:r>
              <a:rPr kumimoji="0" lang="en-US" sz="1800" b="0" i="0" u="none" strike="noStrike" kern="1300" cap="none" spc="0" normalizeH="0" baseline="0" noProof="0" dirty="0">
                <a:ln>
                  <a:noFill/>
                </a:ln>
                <a:solidFill>
                  <a:srgbClr val="337C99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Glossary of Terms and Definitions for Machine Learning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4B1AA"/>
              </a:buClr>
              <a:buSzTx/>
              <a:buFont typeface="Wingdings" panose="02070309020205020404" pitchFamily="49" charset="0"/>
              <a:buChar char="§"/>
              <a:tabLst/>
              <a:defRPr/>
            </a:pPr>
            <a:r>
              <a:rPr kumimoji="0" lang="en-US" sz="1200" b="0" i="0" u="none" strike="noStrike" kern="1300" cap="none" spc="0" normalizeH="0" baseline="0" noProof="0" dirty="0">
                <a:ln>
                  <a:noFill/>
                </a:ln>
                <a:solidFill>
                  <a:srgbClr val="337C99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“request that, if you have any ML-related standards, that are currently in progress or have been approved, you provide the relevant information to JCA-ML as an input document.”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Com 45 Light"/>
              <a:ea typeface="+mn-lt"/>
              <a:cs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4B1AA"/>
              </a:buClr>
              <a:buSzTx/>
              <a:buFont typeface="Wingdings" panose="02070309020205020404" pitchFamily="49" charset="0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7C99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Send liaison statement to JCA-ML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45027"/>
          <a:stretch/>
        </p:blipFill>
        <p:spPr>
          <a:xfrm>
            <a:off x="570751" y="1796029"/>
            <a:ext cx="3420080" cy="265615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9291D-1AF5-8611-A79C-23E9FE8CC25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318F0-99FD-4949-BB87-CE59695E8811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  <p:pic>
        <p:nvPicPr>
          <p:cNvPr id="7" name="Picture 4" descr="Text&#10;&#10;Description automatically generated">
            <a:extLst>
              <a:ext uri="{FF2B5EF4-FFF2-40B4-BE49-F238E27FC236}">
                <a16:creationId xmlns:a16="http://schemas.microsoft.com/office/drawing/2014/main" id="{A1216282-EB19-ECC9-DDAA-9A3F9AEBF9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7880" y="6269801"/>
            <a:ext cx="2004060" cy="40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87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27D8C997-0292-DAEF-0793-C95BF3855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433" y="2240573"/>
            <a:ext cx="2743200" cy="16785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36BA80-6890-4F1D-92DA-5513F58B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5588"/>
            <a:ext cx="11233150" cy="385939"/>
          </a:xfrm>
        </p:spPr>
        <p:txBody>
          <a:bodyPr/>
          <a:lstStyle/>
          <a:p>
            <a:r>
              <a:rPr lang="en-US" b="1" dirty="0">
                <a:latin typeface="Frutiger LT Com 65 Bold"/>
                <a:ea typeface="+mj-lt"/>
                <a:cs typeface="+mj-lt"/>
              </a:rPr>
              <a:t>DEL7) AI for health evaluation considerations 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1C1FB508-C7A5-4242-AF34-1EFFF9B29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0" y="6269801"/>
            <a:ext cx="2004060" cy="409699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3D4A84B-9988-40D9-8F9B-E8DAA93E870B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4"/>
          <a:srcRect r="38447" b="637"/>
          <a:stretch/>
        </p:blipFill>
        <p:spPr>
          <a:xfrm>
            <a:off x="3488617" y="1352224"/>
            <a:ext cx="2098171" cy="1008550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040D33E6-407D-4A05-A060-A8F79269D01F}"/>
              </a:ext>
            </a:extLst>
          </p:cNvPr>
          <p:cNvSpPr txBox="1"/>
          <p:nvPr/>
        </p:nvSpPr>
        <p:spPr>
          <a:xfrm>
            <a:off x="479423" y="3916311"/>
            <a:ext cx="5819037" cy="17266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Calibri Light"/>
              </a:rPr>
              <a:t>Context: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lt"/>
              <a:cs typeface="+mn-lt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Health AI models offer great potential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lt"/>
                <a:cs typeface="+mn-lt"/>
              </a:rPr>
              <a:t>Recognize, classify, predict, warn, recommend, …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lt"/>
                <a:cs typeface="+mn-lt"/>
              </a:rPr>
              <a:t>Effective, safe, accurate, robust, plausible, fair?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lt"/>
                <a:cs typeface="+mn-lt"/>
              </a:rPr>
              <a:t>Standards for trustworthy healthcare AI needed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lt"/>
                <a:cs typeface="+mn-lt"/>
              </a:rPr>
              <a:t>Careful evaluation plays crucial role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Calibri"/>
            </a:endParaRPr>
          </a:p>
        </p:txBody>
      </p:sp>
      <p:pic>
        <p:nvPicPr>
          <p:cNvPr id="9" name="Content Placeholder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A06887C-B2A7-484F-99F6-A16160617F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419" y="1620806"/>
            <a:ext cx="2395981" cy="1627391"/>
          </a:xfrm>
          <a:prstGeom prst="rect">
            <a:avLst/>
          </a:prstGeom>
        </p:spPr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id="{0B6AC4FD-ABEC-98B0-4534-5924B2715C2E}"/>
              </a:ext>
            </a:extLst>
          </p:cNvPr>
          <p:cNvSpPr txBox="1"/>
          <p:nvPr/>
        </p:nvSpPr>
        <p:spPr>
          <a:xfrm>
            <a:off x="6426437" y="2132175"/>
            <a:ext cx="5372385" cy="3570208"/>
          </a:xfrm>
          <a:prstGeom prst="rect">
            <a:avLst/>
          </a:prstGeom>
          <a:noFill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lt"/>
                <a:cs typeface="+mn-lt"/>
              </a:rPr>
              <a:t>DEL7 outline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Background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Evaluation process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Novelty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Standardized model benchmarking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Benchmarking platform requirements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Best practices from literature​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DEL7 status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Published as output document of FG-AI4H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(under publication preparation)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lt"/>
                <a:cs typeface="+mn-lt"/>
                <a:hlinkClick r:id="rId6"/>
              </a:rPr>
              <a:t>https://www.itu.int/en/ITU-T/focusgroups/ai4h/Pages/deliverables.aspx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lt"/>
                <a:cs typeface="+mn-lt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Arial"/>
            </a:endParaRPr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E28A8FC8-02ED-B134-C7A2-984866BFEDC7}"/>
              </a:ext>
            </a:extLst>
          </p:cNvPr>
          <p:cNvSpPr txBox="1">
            <a:spLocks/>
          </p:cNvSpPr>
          <p:nvPr/>
        </p:nvSpPr>
        <p:spPr>
          <a:xfrm>
            <a:off x="479425" y="778321"/>
            <a:ext cx="11233150" cy="32162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79C7D"/>
                </a:solidFill>
                <a:effectLst/>
                <a:uLnTx/>
                <a:uFillTx/>
                <a:latin typeface="Frutiger LT Com 65 Bold"/>
                <a:ea typeface="+mn-ea"/>
                <a:cs typeface="+mn-cs"/>
              </a:rPr>
              <a:t>ITU-WHO Focus Group AI for Health</a:t>
            </a:r>
          </a:p>
        </p:txBody>
      </p:sp>
      <p:sp>
        <p:nvSpPr>
          <p:cNvPr id="19" name="Slide Number Placeholder 17">
            <a:extLst>
              <a:ext uri="{FF2B5EF4-FFF2-40B4-BE49-F238E27FC236}">
                <a16:creationId xmlns:a16="http://schemas.microsoft.com/office/drawing/2014/main" id="{F9302D97-9C15-0E46-F32B-663480D4C14C}"/>
              </a:ext>
            </a:extLst>
          </p:cNvPr>
          <p:cNvSpPr txBox="1">
            <a:spLocks/>
          </p:cNvSpPr>
          <p:nvPr/>
        </p:nvSpPr>
        <p:spPr>
          <a:xfrm>
            <a:off x="626385" y="6427349"/>
            <a:ext cx="408932" cy="123112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EF13A-FEA4-4644-8798-3F0416F20F42}" type="slidenum"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5652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raunhofer_Master_16-9">
  <a:themeElements>
    <a:clrScheme name="Fraunhofer_Color">
      <a:dk1>
        <a:sysClr val="windowText" lastClr="000000"/>
      </a:dk1>
      <a:lt1>
        <a:sysClr val="window" lastClr="FFFFFF"/>
      </a:lt1>
      <a:dk2>
        <a:srgbClr val="F58220"/>
      </a:dk2>
      <a:lt2>
        <a:srgbClr val="A6BBC8"/>
      </a:lt2>
      <a:accent1>
        <a:srgbClr val="179C7D"/>
      </a:accent1>
      <a:accent2>
        <a:srgbClr val="005B7F"/>
      </a:accent2>
      <a:accent3>
        <a:srgbClr val="A6BBC8"/>
      </a:accent3>
      <a:accent4>
        <a:srgbClr val="008598"/>
      </a:accent4>
      <a:accent5>
        <a:srgbClr val="39C1CD"/>
      </a:accent5>
      <a:accent6>
        <a:srgbClr val="B2D235"/>
      </a:accent6>
      <a:hlink>
        <a:srgbClr val="179C7D"/>
      </a:hlink>
      <a:folHlink>
        <a:srgbClr val="005B7F"/>
      </a:folHlink>
    </a:clrScheme>
    <a:fontScheme name="Fraunhofer_Fonts">
      <a:majorFont>
        <a:latin typeface="Frutiger LT Com 65 Bold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CDEE5"/>
        </a:solidFill>
        <a:ln w="9525">
          <a:noFill/>
        </a:ln>
      </a:spPr>
      <a:bodyPr lIns="108000" tIns="108000" rIns="108000" bIns="108000" rtlCol="0" anchor="ctr"/>
      <a:lstStyle>
        <a:defPPr marL="180000" indent="-180000" algn="l">
          <a:lnSpc>
            <a:spcPts val="1960"/>
          </a:lnSpc>
          <a:buClr>
            <a:schemeClr val="accent1"/>
          </a:buClr>
          <a:buFont typeface="Wingdings" panose="05000000000000000000" pitchFamily="2" charset="2"/>
          <a:buChar char="§"/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180000" indent="-180000" algn="l">
          <a:lnSpc>
            <a:spcPts val="1960"/>
          </a:lnSpc>
          <a:buClr>
            <a:schemeClr val="accent1"/>
          </a:buClr>
          <a:buFont typeface="Wingdings" panose="05000000000000000000" pitchFamily="2" charset="2"/>
          <a:buChar char="§"/>
          <a:defRPr sz="1400" dirty="0" smtClean="0"/>
        </a:defPPr>
      </a:lstStyle>
    </a:txDef>
  </a:objectDefaults>
  <a:extraClrSchemeLst/>
  <a:custClrLst>
    <a:custClr>
      <a:srgbClr val="179C7D"/>
    </a:custClr>
    <a:custClr>
      <a:srgbClr val="005B7F"/>
    </a:custClr>
    <a:custClr>
      <a:srgbClr val="A6BBC8"/>
    </a:custClr>
    <a:custClr>
      <a:srgbClr val="F58220"/>
    </a:custClr>
    <a:custClr>
      <a:srgbClr val="FFFFFF"/>
    </a:custClr>
    <a:custClr>
      <a:srgbClr val="337C99"/>
    </a:custClr>
    <a:custClr>
      <a:srgbClr val="669DB2"/>
    </a:custClr>
    <a:custClr>
      <a:srgbClr val="99BDCC"/>
    </a:custClr>
    <a:custClr>
      <a:srgbClr val="CCDEE5"/>
    </a:custClr>
    <a:custClr>
      <a:srgbClr val="E5EEF2"/>
    </a:custClr>
    <a:custClr>
      <a:srgbClr val="1C3F52"/>
    </a:custClr>
    <a:custClr>
      <a:srgbClr val="D3C7AE"/>
    </a:custClr>
    <a:custClr>
      <a:srgbClr val="008598"/>
    </a:custClr>
    <a:custClr>
      <a:srgbClr val="39C1CD"/>
    </a:custClr>
    <a:custClr>
      <a:srgbClr val="B2D235"/>
    </a:custClr>
    <a:custClr>
      <a:srgbClr val="FDB913"/>
    </a:custClr>
    <a:custClr>
      <a:srgbClr val="BB0056"/>
    </a:custClr>
    <a:custClr>
      <a:srgbClr val="7C154D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HHI_Master für Präsentationen_EN.pptx" id="{F76CD5A7-3263-44B8-9281-D11CDC4A237D}" vid="{E8FEB365-5CF3-4F33-963C-27BAFBB81EC7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A2938E9-A394-4BD3-A067-F27A120C27D8}"/>
</file>

<file path=customXml/itemProps2.xml><?xml version="1.0" encoding="utf-8"?>
<ds:datastoreItem xmlns:ds="http://schemas.openxmlformats.org/officeDocument/2006/customXml" ds:itemID="{263EDF69-883F-4630-8D5D-47FF3AA110B2}"/>
</file>

<file path=customXml/itemProps3.xml><?xml version="1.0" encoding="utf-8"?>
<ds:datastoreItem xmlns:ds="http://schemas.openxmlformats.org/officeDocument/2006/customXml" ds:itemID="{8D757891-533E-4B08-9CC2-432445C0232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1781</TotalTime>
  <Words>403</Words>
  <Application>Microsoft Office PowerPoint</Application>
  <PresentationFormat>Widescreen</PresentationFormat>
  <Paragraphs>90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等线</vt:lpstr>
      <vt:lpstr>Arial</vt:lpstr>
      <vt:lpstr>Calibri</vt:lpstr>
      <vt:lpstr>Calibri Light</vt:lpstr>
      <vt:lpstr>Frutiger LT Com 45 Light</vt:lpstr>
      <vt:lpstr>Frutiger LT Com 65 Bold</vt:lpstr>
      <vt:lpstr>Frutiger LT Com 75 Black</vt:lpstr>
      <vt:lpstr>Segoe UI</vt:lpstr>
      <vt:lpstr>Wingdings</vt:lpstr>
      <vt:lpstr>Office 主题​​</vt:lpstr>
      <vt:lpstr>Fraunhofer_Master_16-9</vt:lpstr>
      <vt:lpstr>think-cell Folie</vt:lpstr>
      <vt:lpstr>PowerPoint Presentation</vt:lpstr>
      <vt:lpstr>PowerPoint Presentation</vt:lpstr>
      <vt:lpstr>Working Group Operations [WG-O]</vt:lpstr>
      <vt:lpstr>DEL0.1) Common unified terms in AI for health </vt:lpstr>
      <vt:lpstr>DEL7) AI for health evaluation considerations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WG-O: DEL0.1 and DEL7 updates</dc:title>
  <dc:creator>Campos, Simao</dc:creator>
  <cp:lastModifiedBy>TSB (HT)</cp:lastModifiedBy>
  <cp:revision>79</cp:revision>
  <cp:lastPrinted>2019-04-04T08:49:31Z</cp:lastPrinted>
  <dcterms:created xsi:type="dcterms:W3CDTF">2019-03-31T15:53:06Z</dcterms:created>
  <dcterms:modified xsi:type="dcterms:W3CDTF">2023-07-03T08:13:16Z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