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706" r:id="rId6"/>
    <p:sldMasterId id="2147483709" r:id="rId7"/>
  </p:sldMasterIdLst>
  <p:notesMasterIdLst>
    <p:notesMasterId r:id="rId28"/>
  </p:notesMasterIdLst>
  <p:sldIdLst>
    <p:sldId id="256" r:id="rId8"/>
    <p:sldId id="779" r:id="rId9"/>
    <p:sldId id="790" r:id="rId10"/>
    <p:sldId id="938" r:id="rId11"/>
    <p:sldId id="924" r:id="rId12"/>
    <p:sldId id="925" r:id="rId13"/>
    <p:sldId id="926" r:id="rId14"/>
    <p:sldId id="927" r:id="rId15"/>
    <p:sldId id="929" r:id="rId16"/>
    <p:sldId id="930" r:id="rId17"/>
    <p:sldId id="931" r:id="rId18"/>
    <p:sldId id="935" r:id="rId19"/>
    <p:sldId id="934" r:id="rId20"/>
    <p:sldId id="933" r:id="rId21"/>
    <p:sldId id="882" r:id="rId22"/>
    <p:sldId id="871" r:id="rId23"/>
    <p:sldId id="874" r:id="rId24"/>
    <p:sldId id="898" r:id="rId25"/>
    <p:sldId id="701" r:id="rId26"/>
    <p:sldId id="979" r:id="rId27"/>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029" autoAdjust="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2023/7/3</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rxiv.org/pdf/1610.05820.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arxiv.org/pdf/1609.02943.pdf" TargetMode="External"/><Relationship Id="rId5" Type="http://schemas.openxmlformats.org/officeDocument/2006/relationships/hyperlink" Target="https://towardsdatascience.com/poisoning-attacks-on-machine-learning-1ff247c254db" TargetMode="External"/><Relationship Id="rId4" Type="http://schemas.openxmlformats.org/officeDocument/2006/relationships/hyperlink" Target="https://eprint.iacr.org/2017/715.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Better than explaining it, you can sign up and use it today!</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584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slides with </a:t>
            </a:r>
            <a:r>
              <a:rPr lang="en-US" dirty="0" err="1"/>
              <a:t>bewnchmarks</a:t>
            </a:r>
            <a:endParaRPr lang="en-US" dirty="0"/>
          </a:p>
          <a:p>
            <a:r>
              <a:rPr lang="en-US" dirty="0"/>
              <a:t>2019 slides with Benchmarks</a:t>
            </a:r>
          </a:p>
          <a:p>
            <a:r>
              <a:rPr lang="en-US" dirty="0"/>
              <a:t>2020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95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with data secretly shared across multiple hospitals</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770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29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774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41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Experience</a:t>
            </a:r>
          </a:p>
          <a:p>
            <a:pPr marL="171450" indent="-171450">
              <a:buFontTx/>
              <a:buChar char="-"/>
            </a:pPr>
            <a:r>
              <a:rPr lang="en-US" dirty="0"/>
              <a:t>We’ve been doing this for a while, at least in terms of the recent PETs evolutionary timeline</a:t>
            </a:r>
          </a:p>
          <a:p>
            <a:pPr marL="171450" indent="-171450">
              <a:buFontTx/>
              <a:buChar char="-"/>
            </a:pPr>
            <a:r>
              <a:rPr lang="en-US" dirty="0"/>
              <a:t>Kind of old school- well not as old school as Nigel, </a:t>
            </a:r>
          </a:p>
          <a:p>
            <a:pPr marL="171450" indent="-171450">
              <a:buFontTx/>
              <a:buChar char="-"/>
            </a:pPr>
            <a:r>
              <a:rPr lang="en-US" dirty="0"/>
              <a:t>We’re focused on scalable PPML and data analytics- what we call secret computing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4282A-C63D-4967-A973-30E3192430B8}"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563993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83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14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969D8A"/>
                </a:solidFill>
                <a:effectLst/>
                <a:latin typeface="Montserrat" pitchFamily="2" charset="77"/>
              </a:rPr>
              <a:t>In order to identify Alzheimer’s disease effectively,  it is necessary to have an unbiased prediction model. Unfortunately, if the training uses data available only at the hospital, the model can skew, since most of the samples are AD patients. Hence, having access to diverse data sources such as private clinics, radiology labs, and even pharmaceutical companies while safeguarding patient privacy is critical to building great predictive models. </a:t>
            </a:r>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97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GB" b="0" i="0" dirty="0">
                <a:solidFill>
                  <a:srgbClr val="969D8A"/>
                </a:solidFill>
                <a:effectLst/>
                <a:latin typeface="Montserrat" pitchFamily="2" charset="77"/>
              </a:rPr>
              <a:t>Train the models on the devices by using local data</a:t>
            </a:r>
          </a:p>
          <a:p>
            <a:pPr algn="l">
              <a:buFont typeface="+mj-lt"/>
              <a:buNone/>
            </a:pPr>
            <a:r>
              <a:rPr lang="en-GB" b="0" i="0" dirty="0">
                <a:solidFill>
                  <a:srgbClr val="969D8A"/>
                </a:solidFill>
                <a:effectLst/>
                <a:latin typeface="Montserrat" pitchFamily="2" charset="77"/>
              </a:rPr>
              <a:t>In the first step, the current model is downloaded from the central server to the devices. Once downloaded, the model is updated using the device’s local data for a specific number of iterations. FL relies on local devices’ computation power to process the data.</a:t>
            </a:r>
          </a:p>
          <a:p>
            <a:pPr algn="l">
              <a:buFont typeface="+mj-lt"/>
              <a:buNone/>
            </a:pPr>
            <a:endParaRPr lang="en-GB" b="0" i="0" dirty="0">
              <a:solidFill>
                <a:srgbClr val="969D8A"/>
              </a:solidFill>
              <a:effectLst/>
              <a:latin typeface="Montserrat" pitchFamily="2" charset="77"/>
            </a:endParaRPr>
          </a:p>
          <a:p>
            <a:pPr algn="l">
              <a:buFont typeface="+mj-lt"/>
              <a:buNone/>
            </a:pPr>
            <a:r>
              <a:rPr lang="en-GB" b="0" i="0" dirty="0">
                <a:solidFill>
                  <a:srgbClr val="969D8A"/>
                </a:solidFill>
                <a:effectLst/>
                <a:latin typeface="Montserrat" pitchFamily="2" charset="77"/>
              </a:rPr>
              <a:t>Send local updates (gradient data) to the central server</a:t>
            </a:r>
          </a:p>
          <a:p>
            <a:pPr algn="l">
              <a:buFont typeface="+mj-lt"/>
              <a:buNone/>
            </a:pPr>
            <a:r>
              <a:rPr lang="en-GB" b="0" i="0" dirty="0">
                <a:solidFill>
                  <a:srgbClr val="969D8A"/>
                </a:solidFill>
                <a:effectLst/>
                <a:latin typeface="Montserrat" pitchFamily="2" charset="77"/>
              </a:rPr>
              <a:t>Next, the gradient values from the locally trained model on the devices are sent to the central server. Since the training is performed on the devices, the technique is built to accommodate millions of devices with minimum latencies or overheads, as the compute nodes need not communicate with each other—only with the central server</a:t>
            </a:r>
          </a:p>
          <a:p>
            <a:pPr algn="l">
              <a:buFont typeface="+mj-lt"/>
              <a:buNone/>
            </a:pPr>
            <a:endParaRPr lang="en-GB" b="0" i="0" dirty="0">
              <a:solidFill>
                <a:srgbClr val="969D8A"/>
              </a:solidFill>
              <a:effectLst/>
              <a:latin typeface="Montserrat" pitchFamily="2" charset="77"/>
            </a:endParaRPr>
          </a:p>
          <a:p>
            <a:pPr algn="l">
              <a:buFont typeface="+mj-lt"/>
              <a:buNone/>
            </a:pPr>
            <a:r>
              <a:rPr lang="en-GB" b="0" i="0" dirty="0">
                <a:solidFill>
                  <a:srgbClr val="969D8A"/>
                </a:solidFill>
                <a:effectLst/>
                <a:latin typeface="Montserrat" pitchFamily="2" charset="77"/>
              </a:rPr>
              <a:t>Aggregate all the local updates at the central server</a:t>
            </a:r>
          </a:p>
          <a:p>
            <a:pPr algn="l">
              <a:buFont typeface="+mj-lt"/>
              <a:buNone/>
            </a:pPr>
            <a:r>
              <a:rPr lang="en-GB" b="0" i="0" dirty="0">
                <a:solidFill>
                  <a:srgbClr val="969D8A"/>
                </a:solidFill>
                <a:effectLst/>
                <a:latin typeface="Montserrat" pitchFamily="2" charset="77"/>
              </a:rPr>
              <a:t>Once the devices send local updates to the central server, the server’s task is to aggregate the model parameters into a global model. Algorithms such as </a:t>
            </a:r>
            <a:r>
              <a:rPr lang="en-GB" b="0" i="0" dirty="0" err="1">
                <a:solidFill>
                  <a:srgbClr val="969D8A"/>
                </a:solidFill>
                <a:effectLst/>
                <a:latin typeface="Montserrat" pitchFamily="2" charset="77"/>
              </a:rPr>
              <a:t>FedAvg</a:t>
            </a:r>
            <a:r>
              <a:rPr lang="en-GB" b="0" i="0" dirty="0">
                <a:solidFill>
                  <a:srgbClr val="969D8A"/>
                </a:solidFill>
                <a:effectLst/>
                <a:latin typeface="Montserrat" pitchFamily="2" charset="77"/>
              </a:rPr>
              <a:t> or </a:t>
            </a:r>
            <a:r>
              <a:rPr lang="en-GB" b="0" i="0" dirty="0" err="1">
                <a:solidFill>
                  <a:srgbClr val="969D8A"/>
                </a:solidFill>
                <a:effectLst/>
                <a:latin typeface="Montserrat" pitchFamily="2" charset="77"/>
              </a:rPr>
              <a:t>FedSVD</a:t>
            </a:r>
            <a:r>
              <a:rPr lang="en-GB" b="0" i="0" dirty="0">
                <a:solidFill>
                  <a:srgbClr val="969D8A"/>
                </a:solidFill>
                <a:effectLst/>
                <a:latin typeface="Montserrat" pitchFamily="2" charset="77"/>
              </a:rPr>
              <a:t> make it easier to use functions such as Stochastic Gradient Descent in an FL environment.</a:t>
            </a:r>
          </a:p>
          <a:p>
            <a:pPr algn="l">
              <a:buFont typeface="+mj-lt"/>
              <a:buNone/>
            </a:pPr>
            <a:endParaRPr lang="en-GB" b="0" i="0" dirty="0">
              <a:solidFill>
                <a:srgbClr val="969D8A"/>
              </a:solidFill>
              <a:effectLst/>
              <a:latin typeface="Montserrat" pitchFamily="2" charset="77"/>
            </a:endParaRPr>
          </a:p>
          <a:p>
            <a:pPr algn="l">
              <a:buFont typeface="+mj-lt"/>
              <a:buNone/>
            </a:pPr>
            <a:r>
              <a:rPr lang="en-GB" b="0" i="0" dirty="0">
                <a:solidFill>
                  <a:srgbClr val="969D8A"/>
                </a:solidFill>
                <a:effectLst/>
                <a:latin typeface="Montserrat" pitchFamily="2" charset="77"/>
              </a:rPr>
              <a:t>Broadcast the improved parameters back to the devices</a:t>
            </a:r>
          </a:p>
          <a:p>
            <a:pPr algn="l">
              <a:buFont typeface="+mj-lt"/>
              <a:buNone/>
            </a:pPr>
            <a:r>
              <a:rPr lang="en-GB" b="0" i="0" dirty="0">
                <a:solidFill>
                  <a:srgbClr val="969D8A"/>
                </a:solidFill>
                <a:effectLst/>
                <a:latin typeface="Montserrat" pitchFamily="2" charset="77"/>
              </a:rPr>
              <a:t>With the updated parameters, devices can access a more accurate model than they could have built using their local data.  A new party can join or leave at any time without halting the training of the model, as it’s not reliant on any specific data.</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42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969D8A"/>
                </a:solidFill>
                <a:effectLst/>
                <a:latin typeface="Montserrat" pitchFamily="2" charset="77"/>
              </a:rPr>
              <a:t>Membership Inference Attacks: With Membership inference attacks, adversaries can exploit privacy leakage about individual data records in </a:t>
            </a:r>
            <a:r>
              <a:rPr lang="en-GB" b="0" i="0" u="none" strike="noStrike" dirty="0">
                <a:solidFill>
                  <a:srgbClr val="7FA541"/>
                </a:solidFill>
                <a:effectLst/>
                <a:latin typeface="Montserrat" pitchFamily="2" charset="77"/>
                <a:hlinkClick r:id="rId3"/>
              </a:rPr>
              <a:t>FL training</a:t>
            </a:r>
            <a:r>
              <a:rPr lang="en-GB" b="0" i="0" dirty="0">
                <a:solidFill>
                  <a:srgbClr val="969D8A"/>
                </a:solidFill>
                <a:effectLst/>
                <a:latin typeface="Montserrat" pitchFamily="2" charset="77"/>
              </a:rPr>
              <a:t>. The membership inference attack can determine if the record was in the model’s training dataset. An adversary builds a shadow model to create a dataset that is familiar to the original dataset. If the (shadow) model’s prediction has high confidence values, it is similar to the original dataset. </a:t>
            </a:r>
          </a:p>
          <a:p>
            <a:pPr algn="l">
              <a:buFont typeface="+mj-lt"/>
              <a:buAutoNum type="arabicPeriod"/>
            </a:pPr>
            <a:endParaRPr lang="en-GB" b="0" i="0" dirty="0">
              <a:solidFill>
                <a:srgbClr val="969D8A"/>
              </a:solidFill>
              <a:effectLst/>
              <a:latin typeface="Montserrat" pitchFamily="2" charset="77"/>
            </a:endParaRPr>
          </a:p>
          <a:p>
            <a:pPr algn="l">
              <a:buFont typeface="+mj-lt"/>
              <a:buAutoNum type="arabicPeriod"/>
            </a:pPr>
            <a:r>
              <a:rPr lang="en-GB" b="0" i="0" dirty="0">
                <a:solidFill>
                  <a:srgbClr val="969D8A"/>
                </a:solidFill>
                <a:effectLst/>
                <a:latin typeface="Montserrat" pitchFamily="2" charset="77"/>
              </a:rPr>
              <a:t>Inference attacks </a:t>
            </a:r>
            <a:r>
              <a:rPr lang="en-GB" b="0" i="0" u="none" strike="noStrike" dirty="0">
                <a:solidFill>
                  <a:srgbClr val="7FA541"/>
                </a:solidFill>
                <a:effectLst/>
                <a:latin typeface="Montserrat" pitchFamily="2" charset="77"/>
                <a:hlinkClick r:id="rId4"/>
              </a:rPr>
              <a:t>exploit privacy leakage</a:t>
            </a:r>
            <a:r>
              <a:rPr lang="en-GB" b="0" i="0" dirty="0">
                <a:solidFill>
                  <a:srgbClr val="969D8A"/>
                </a:solidFill>
                <a:effectLst/>
                <a:latin typeface="Montserrat" pitchFamily="2" charset="77"/>
              </a:rPr>
              <a:t> that occurs during gradient sharing in FL training. Model updates can leak extra information about the unintended features of participants’ training data to the adversarial participants, as deep learning models appear to internally recognize many features of the data that are not apparently related to the main tasks.</a:t>
            </a:r>
          </a:p>
          <a:p>
            <a:pPr algn="l">
              <a:buFont typeface="+mj-lt"/>
              <a:buAutoNum type="arabicPeriod"/>
            </a:pPr>
            <a:endParaRPr lang="en-GB" b="0" i="0" dirty="0">
              <a:solidFill>
                <a:srgbClr val="969D8A"/>
              </a:solidFill>
              <a:effectLst/>
              <a:latin typeface="Montserrat" pitchFamily="2" charset="77"/>
            </a:endParaRPr>
          </a:p>
          <a:p>
            <a:pPr algn="l">
              <a:buFont typeface="+mj-lt"/>
              <a:buAutoNum type="arabicPeriod"/>
            </a:pPr>
            <a:r>
              <a:rPr lang="en-GB" b="0" i="0" dirty="0">
                <a:solidFill>
                  <a:srgbClr val="969D8A"/>
                </a:solidFill>
                <a:effectLst/>
                <a:latin typeface="Montserrat" pitchFamily="2" charset="77"/>
              </a:rPr>
              <a:t>Model Poisoning Attacks: Model poisoning attacks affect model performance without being noticed. One could deploy a </a:t>
            </a:r>
            <a:r>
              <a:rPr lang="en-GB" b="0" i="1" dirty="0">
                <a:solidFill>
                  <a:srgbClr val="969D8A"/>
                </a:solidFill>
                <a:effectLst/>
                <a:latin typeface="Montserrat" pitchFamily="2" charset="77"/>
              </a:rPr>
              <a:t>flipping attack</a:t>
            </a:r>
            <a:r>
              <a:rPr lang="en-GB" b="0" i="0" dirty="0">
                <a:solidFill>
                  <a:srgbClr val="969D8A"/>
                </a:solidFill>
                <a:effectLst/>
                <a:latin typeface="Montserrat" pitchFamily="2" charset="77"/>
              </a:rPr>
              <a:t> by manipulating the model update or a more complex </a:t>
            </a:r>
            <a:r>
              <a:rPr lang="en-GB" b="0" i="1" dirty="0">
                <a:solidFill>
                  <a:srgbClr val="969D8A"/>
                </a:solidFill>
                <a:effectLst/>
                <a:latin typeface="Montserrat" pitchFamily="2" charset="77"/>
              </a:rPr>
              <a:t>target attack</a:t>
            </a:r>
            <a:r>
              <a:rPr lang="en-GB" b="0" i="0" dirty="0">
                <a:solidFill>
                  <a:srgbClr val="969D8A"/>
                </a:solidFill>
                <a:effectLst/>
                <a:latin typeface="Montserrat" pitchFamily="2" charset="77"/>
              </a:rPr>
              <a:t> that can leverage global ML models to do what they want. </a:t>
            </a:r>
            <a:r>
              <a:rPr lang="en-GB" b="0" i="0" u="none" strike="noStrike" dirty="0">
                <a:solidFill>
                  <a:srgbClr val="7FA541"/>
                </a:solidFill>
                <a:effectLst/>
                <a:latin typeface="Montserrat" pitchFamily="2" charset="77"/>
                <a:hlinkClick r:id="rId5"/>
              </a:rPr>
              <a:t>This blog post</a:t>
            </a:r>
            <a:r>
              <a:rPr lang="en-GB" b="0" i="0" dirty="0">
                <a:solidFill>
                  <a:srgbClr val="969D8A"/>
                </a:solidFill>
                <a:effectLst/>
                <a:latin typeface="Montserrat" pitchFamily="2" charset="77"/>
              </a:rPr>
              <a:t> details more on model poisoning attacks</a:t>
            </a:r>
          </a:p>
          <a:p>
            <a:pPr algn="l">
              <a:buFont typeface="+mj-lt"/>
              <a:buAutoNum type="arabicPeriod"/>
            </a:pPr>
            <a:endParaRPr lang="en-GB" b="0" i="0" dirty="0">
              <a:solidFill>
                <a:srgbClr val="969D8A"/>
              </a:solidFill>
              <a:effectLst/>
              <a:latin typeface="Montserrat" pitchFamily="2" charset="77"/>
            </a:endParaRPr>
          </a:p>
          <a:p>
            <a:pPr algn="l">
              <a:buFont typeface="+mj-lt"/>
              <a:buAutoNum type="arabicPeriod"/>
            </a:pPr>
            <a:r>
              <a:rPr lang="en-GB" b="0" i="0" dirty="0">
                <a:solidFill>
                  <a:srgbClr val="969D8A"/>
                </a:solidFill>
                <a:effectLst/>
                <a:latin typeface="Montserrat" pitchFamily="2" charset="77"/>
              </a:rPr>
              <a:t>Model Inversion Attacks: If an adversary can query the model enough times, they can reconstruct the clear-text model using an </a:t>
            </a:r>
            <a:r>
              <a:rPr lang="en-GB" b="0" i="1" u="none" strike="noStrike" dirty="0">
                <a:solidFill>
                  <a:srgbClr val="7FA541"/>
                </a:solidFill>
                <a:effectLst/>
                <a:latin typeface="Montserrat" pitchFamily="2" charset="77"/>
                <a:hlinkClick r:id="rId6"/>
              </a:rPr>
              <a:t>Equation solving attack</a:t>
            </a:r>
            <a:r>
              <a:rPr lang="en-GB" b="0" i="0" dirty="0">
                <a:solidFill>
                  <a:srgbClr val="969D8A"/>
                </a:solidFill>
                <a:effectLst/>
                <a:latin typeface="Montserrat" pitchFamily="2" charset="77"/>
              </a:rPr>
              <a:t>. The adversary can learn about the distribution of the training data from other participating devices. The adversary can also save the snapshot of the FL model parameters, and conduct property inference by exploiting the difference between the consecutive snapshots, which is equal to the aggregated updates from all participants less the adversary. The main reason is that the gradients are derived from the participants’ private data.</a:t>
            </a:r>
          </a:p>
          <a:p>
            <a:br>
              <a:rPr lang="en-GB" dirty="0"/>
            </a:b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831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61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C6008-AC98-433A-BCE0-502AC6CBCAC0}" type="datetimeyyyy">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D1EC3-B1A7-4643-9402-3609FDDD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09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ient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6544-6539-49D1-8F6C-BCE65EA091F2}"/>
              </a:ext>
            </a:extLst>
          </p:cNvPr>
          <p:cNvSpPr>
            <a:spLocks noGrp="1"/>
          </p:cNvSpPr>
          <p:nvPr>
            <p:ph type="title" hasCustomPrompt="1"/>
          </p:nvPr>
        </p:nvSpPr>
        <p:spPr>
          <a:xfrm>
            <a:off x="1500256" y="158127"/>
            <a:ext cx="9151086" cy="522910"/>
          </a:xfrm>
        </p:spPr>
        <p:txBody>
          <a:bodyPr/>
          <a:lstStyle>
            <a:lvl1pPr>
              <a:defRPr/>
            </a:lvl1pPr>
          </a:lstStyle>
          <a:p>
            <a:r>
              <a:rPr lang="en-US" dirty="0" err="1"/>
              <a:t>Inpher</a:t>
            </a:r>
            <a:r>
              <a:rPr lang="en-US" dirty="0"/>
              <a:t> &amp; [Client Name]</a:t>
            </a:r>
          </a:p>
        </p:txBody>
      </p:sp>
      <p:sp>
        <p:nvSpPr>
          <p:cNvPr id="3" name="Content Placeholder 2">
            <a:extLst>
              <a:ext uri="{FF2B5EF4-FFF2-40B4-BE49-F238E27FC236}">
                <a16:creationId xmlns:a16="http://schemas.microsoft.com/office/drawing/2014/main" id="{1D81C451-85A4-4355-82BC-04663E4FD63C}"/>
              </a:ext>
            </a:extLst>
          </p:cNvPr>
          <p:cNvSpPr>
            <a:spLocks noGrp="1"/>
          </p:cNvSpPr>
          <p:nvPr>
            <p:ph idx="1" hasCustomPrompt="1"/>
          </p:nvPr>
        </p:nvSpPr>
        <p:spPr>
          <a:xfrm>
            <a:off x="1500256" y="4249666"/>
            <a:ext cx="4595744" cy="1708216"/>
          </a:xfrm>
        </p:spPr>
        <p:txBody>
          <a:bodyPr>
            <a:normAutofit/>
          </a:bodyPr>
          <a:lstStyle>
            <a:lvl1pPr marL="365760">
              <a:defRPr sz="1400"/>
            </a:lvl1pPr>
            <a:lvl2pPr marL="457200" indent="0">
              <a:buNone/>
              <a:defRPr sz="1400"/>
            </a:lvl2pPr>
            <a:lvl3pPr>
              <a:defRPr sz="1400"/>
            </a:lvl3pPr>
            <a:lvl4pPr>
              <a:defRPr sz="1400"/>
            </a:lvl4pPr>
            <a:lvl5pPr>
              <a:defRPr sz="1400"/>
            </a:lvl5pPr>
          </a:lstStyle>
          <a:p>
            <a:pPr lvl="0"/>
            <a:r>
              <a:rPr lang="en-US" dirty="0"/>
              <a:t>SAMPLE ITEMS: Overview of </a:t>
            </a:r>
            <a:r>
              <a:rPr lang="en-US" dirty="0" err="1"/>
              <a:t>Inpher</a:t>
            </a:r>
            <a:r>
              <a:rPr lang="en-US" dirty="0"/>
              <a:t> (Company, Secret Computing, XOR, Use Case Discussion); Demo of XOR (if interested); Q&amp;A, feedback, further info sharing, next steps</a:t>
            </a:r>
          </a:p>
        </p:txBody>
      </p:sp>
      <p:sp>
        <p:nvSpPr>
          <p:cNvPr id="4" name="Date Placeholder 3">
            <a:extLst>
              <a:ext uri="{FF2B5EF4-FFF2-40B4-BE49-F238E27FC236}">
                <a16:creationId xmlns:a16="http://schemas.microsoft.com/office/drawing/2014/main" id="{62267043-F41B-4E91-9F03-B1A73F66720D}"/>
              </a:ext>
            </a:extLst>
          </p:cNvPr>
          <p:cNvSpPr>
            <a:spLocks noGrp="1"/>
          </p:cNvSpPr>
          <p:nvPr>
            <p:ph type="dt" sz="half" idx="10"/>
          </p:nvPr>
        </p:nvSpPr>
        <p:spPr>
          <a:xfrm>
            <a:off x="0" y="6446846"/>
            <a:ext cx="1496725" cy="365125"/>
          </a:xfrm>
        </p:spPr>
        <p:txBody>
          <a:bodyPr/>
          <a:lstStyle>
            <a:lvl1pPr>
              <a:defRPr sz="1100"/>
            </a:lvl1pPr>
          </a:lstStyle>
          <a:p>
            <a:r>
              <a:rPr lang="en-US"/>
              <a:t>Inpher, Confidential</a:t>
            </a:r>
          </a:p>
        </p:txBody>
      </p:sp>
      <p:sp>
        <p:nvSpPr>
          <p:cNvPr id="5" name="Footer Placeholder 4">
            <a:extLst>
              <a:ext uri="{FF2B5EF4-FFF2-40B4-BE49-F238E27FC236}">
                <a16:creationId xmlns:a16="http://schemas.microsoft.com/office/drawing/2014/main" id="{1FA9790B-CE1A-4081-879B-44BA3945A018}"/>
              </a:ext>
            </a:extLst>
          </p:cNvPr>
          <p:cNvSpPr>
            <a:spLocks noGrp="1"/>
          </p:cNvSpPr>
          <p:nvPr>
            <p:ph type="ftr" sz="quarter" idx="11"/>
          </p:nvPr>
        </p:nvSpPr>
        <p:spPr>
          <a:xfrm>
            <a:off x="1496725" y="6446846"/>
            <a:ext cx="9602369" cy="365125"/>
          </a:xfrm>
        </p:spPr>
        <p:txBody>
          <a:bodyPr/>
          <a:lstStyle>
            <a:lvl1pPr algn="l">
              <a:defRPr sz="1100"/>
            </a:lvl1pPr>
          </a:lstStyle>
          <a:p>
            <a:endParaRPr lang="en-US"/>
          </a:p>
        </p:txBody>
      </p:sp>
      <p:sp>
        <p:nvSpPr>
          <p:cNvPr id="6" name="Slide Number Placeholder 5">
            <a:extLst>
              <a:ext uri="{FF2B5EF4-FFF2-40B4-BE49-F238E27FC236}">
                <a16:creationId xmlns:a16="http://schemas.microsoft.com/office/drawing/2014/main" id="{2473CC2E-E2BB-4B8B-9B61-90DF2D4169E0}"/>
              </a:ext>
            </a:extLst>
          </p:cNvPr>
          <p:cNvSpPr>
            <a:spLocks noGrp="1"/>
          </p:cNvSpPr>
          <p:nvPr>
            <p:ph type="sldNum" sz="quarter" idx="12"/>
          </p:nvPr>
        </p:nvSpPr>
        <p:spPr>
          <a:xfrm>
            <a:off x="11099094" y="6453196"/>
            <a:ext cx="787400" cy="365125"/>
          </a:xfrm>
        </p:spPr>
        <p:txBody>
          <a:bodyPr/>
          <a:lstStyle>
            <a:lvl1pPr>
              <a:defRPr sz="1100"/>
            </a:lvl1pPr>
          </a:lstStyle>
          <a:p>
            <a:fld id="{A28A9843-DC4B-4BBF-BCF8-80D0693281D8}" type="slidenum">
              <a:rPr lang="en-US" smtClean="0"/>
              <a:pPr/>
              <a:t>‹#›</a:t>
            </a:fld>
            <a:endParaRPr lang="en-US"/>
          </a:p>
        </p:txBody>
      </p:sp>
      <p:sp>
        <p:nvSpPr>
          <p:cNvPr id="10" name="Text Placeholder 9">
            <a:extLst>
              <a:ext uri="{FF2B5EF4-FFF2-40B4-BE49-F238E27FC236}">
                <a16:creationId xmlns:a16="http://schemas.microsoft.com/office/drawing/2014/main" id="{622AB247-638B-4240-A9EA-97CBA4C1DA41}"/>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a:t>Click to edit Master text styles</a:t>
            </a:r>
          </a:p>
        </p:txBody>
      </p:sp>
      <p:cxnSp>
        <p:nvCxnSpPr>
          <p:cNvPr id="9" name="Straight Connector 8">
            <a:extLst>
              <a:ext uri="{FF2B5EF4-FFF2-40B4-BE49-F238E27FC236}">
                <a16:creationId xmlns:a16="http://schemas.microsoft.com/office/drawing/2014/main" id="{C777E582-F06C-4B7B-B17F-DF867EB59B24}"/>
              </a:ext>
            </a:extLst>
          </p:cNvPr>
          <p:cNvCxnSpPr>
            <a:cxnSpLocks/>
          </p:cNvCxnSpPr>
          <p:nvPr userDrawn="1"/>
        </p:nvCxnSpPr>
        <p:spPr>
          <a:xfrm flipH="1">
            <a:off x="1496726" y="1387395"/>
            <a:ext cx="4465924" cy="0"/>
          </a:xfrm>
          <a:prstGeom prst="line">
            <a:avLst/>
          </a:prstGeom>
          <a:ln w="28575">
            <a:solidFill>
              <a:srgbClr val="8CC74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8CB9C92-83B4-46B9-8863-F6AD9332375E}"/>
              </a:ext>
            </a:extLst>
          </p:cNvPr>
          <p:cNvSpPr txBox="1"/>
          <p:nvPr userDrawn="1"/>
        </p:nvSpPr>
        <p:spPr>
          <a:xfrm>
            <a:off x="1496725" y="998219"/>
            <a:ext cx="1904997" cy="369332"/>
          </a:xfrm>
          <a:prstGeom prst="rect">
            <a:avLst/>
          </a:prstGeom>
          <a:noFill/>
        </p:spPr>
        <p:txBody>
          <a:bodyPr wrap="square" rtlCol="0">
            <a:spAutoFit/>
          </a:bodyPr>
          <a:lstStyle/>
          <a:p>
            <a:pPr marL="0" indent="0">
              <a:buFontTx/>
              <a:buNone/>
            </a:pPr>
            <a:r>
              <a:rPr lang="en-US" b="1">
                <a:solidFill>
                  <a:schemeClr val="accent5"/>
                </a:solidFill>
              </a:rPr>
              <a:t>Agenda</a:t>
            </a:r>
            <a:endParaRPr lang="en-US">
              <a:solidFill>
                <a:schemeClr val="accent5"/>
              </a:solidFill>
            </a:endParaRPr>
          </a:p>
        </p:txBody>
      </p:sp>
      <p:sp>
        <p:nvSpPr>
          <p:cNvPr id="12" name="TextBox 11">
            <a:extLst>
              <a:ext uri="{FF2B5EF4-FFF2-40B4-BE49-F238E27FC236}">
                <a16:creationId xmlns:a16="http://schemas.microsoft.com/office/drawing/2014/main" id="{0560A410-633F-4E45-A5B5-9D2AD6B86460}"/>
              </a:ext>
            </a:extLst>
          </p:cNvPr>
          <p:cNvSpPr txBox="1"/>
          <p:nvPr userDrawn="1"/>
        </p:nvSpPr>
        <p:spPr>
          <a:xfrm>
            <a:off x="6225888" y="993239"/>
            <a:ext cx="3003834" cy="369332"/>
          </a:xfrm>
          <a:prstGeom prst="rect">
            <a:avLst/>
          </a:prstGeom>
          <a:noFill/>
        </p:spPr>
        <p:txBody>
          <a:bodyPr wrap="square" rtlCol="0">
            <a:spAutoFit/>
          </a:bodyPr>
          <a:lstStyle/>
          <a:p>
            <a:pPr marL="0" indent="0">
              <a:buFontTx/>
              <a:buNone/>
            </a:pPr>
            <a:r>
              <a:rPr lang="en-US" b="1">
                <a:solidFill>
                  <a:schemeClr val="accent5"/>
                </a:solidFill>
              </a:rPr>
              <a:t>Goals &amp; Next Steps</a:t>
            </a:r>
            <a:endParaRPr lang="en-US">
              <a:solidFill>
                <a:schemeClr val="accent5"/>
              </a:solidFill>
            </a:endParaRPr>
          </a:p>
        </p:txBody>
      </p:sp>
      <p:sp>
        <p:nvSpPr>
          <p:cNvPr id="13" name="TextBox 12">
            <a:extLst>
              <a:ext uri="{FF2B5EF4-FFF2-40B4-BE49-F238E27FC236}">
                <a16:creationId xmlns:a16="http://schemas.microsoft.com/office/drawing/2014/main" id="{E40725CA-28BA-490C-B900-8E2991CC71EE}"/>
              </a:ext>
            </a:extLst>
          </p:cNvPr>
          <p:cNvSpPr txBox="1"/>
          <p:nvPr userDrawn="1"/>
        </p:nvSpPr>
        <p:spPr>
          <a:xfrm>
            <a:off x="1496725" y="1959096"/>
            <a:ext cx="1028631" cy="307777"/>
          </a:xfrm>
          <a:prstGeom prst="rect">
            <a:avLst/>
          </a:prstGeom>
          <a:noFill/>
        </p:spPr>
        <p:txBody>
          <a:bodyPr wrap="square" rtlCol="0">
            <a:spAutoFit/>
          </a:bodyPr>
          <a:lstStyle/>
          <a:p>
            <a:pPr marL="0" indent="0">
              <a:buFontTx/>
              <a:buNone/>
            </a:pPr>
            <a:r>
              <a:rPr lang="en-US" sz="1400" b="0" u="sng"/>
              <a:t>Inpher</a:t>
            </a:r>
          </a:p>
        </p:txBody>
      </p:sp>
      <p:cxnSp>
        <p:nvCxnSpPr>
          <p:cNvPr id="16" name="Straight Connector 15">
            <a:extLst>
              <a:ext uri="{FF2B5EF4-FFF2-40B4-BE49-F238E27FC236}">
                <a16:creationId xmlns:a16="http://schemas.microsoft.com/office/drawing/2014/main" id="{B95FA5C4-A905-4C0A-884D-B6144F91171D}"/>
              </a:ext>
            </a:extLst>
          </p:cNvPr>
          <p:cNvCxnSpPr>
            <a:cxnSpLocks/>
          </p:cNvCxnSpPr>
          <p:nvPr userDrawn="1"/>
        </p:nvCxnSpPr>
        <p:spPr>
          <a:xfrm flipH="1">
            <a:off x="6273517" y="1387395"/>
            <a:ext cx="4465924" cy="0"/>
          </a:xfrm>
          <a:prstGeom prst="line">
            <a:avLst/>
          </a:prstGeom>
          <a:ln w="28575">
            <a:solidFill>
              <a:srgbClr val="8CC74F"/>
            </a:solidFill>
          </a:ln>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a16="http://schemas.microsoft.com/office/drawing/2014/main" id="{71C81A07-B187-40A7-98A6-EF3E913102DF}"/>
              </a:ext>
            </a:extLst>
          </p:cNvPr>
          <p:cNvSpPr>
            <a:spLocks noGrp="1"/>
          </p:cNvSpPr>
          <p:nvPr>
            <p:ph sz="quarter" idx="14" hasCustomPrompt="1"/>
          </p:nvPr>
        </p:nvSpPr>
        <p:spPr>
          <a:xfrm>
            <a:off x="1496725" y="3076431"/>
            <a:ext cx="2070388" cy="307975"/>
          </a:xfrm>
        </p:spPr>
        <p:txBody>
          <a:bodyPr>
            <a:noAutofit/>
          </a:bodyPr>
          <a:lstStyle>
            <a:lvl1pPr marL="0" indent="0">
              <a:buNone/>
              <a:defRPr sz="1400" u="sng"/>
            </a:lvl1pPr>
          </a:lstStyle>
          <a:p>
            <a:pPr lvl="0"/>
            <a:r>
              <a:rPr lang="en-US" dirty="0"/>
              <a:t>Client Name </a:t>
            </a:r>
          </a:p>
        </p:txBody>
      </p:sp>
      <p:sp>
        <p:nvSpPr>
          <p:cNvPr id="22" name="Text Placeholder 21">
            <a:extLst>
              <a:ext uri="{FF2B5EF4-FFF2-40B4-BE49-F238E27FC236}">
                <a16:creationId xmlns:a16="http://schemas.microsoft.com/office/drawing/2014/main" id="{A14DAD07-72A9-4C1C-BF6A-CF889C5902E4}"/>
              </a:ext>
            </a:extLst>
          </p:cNvPr>
          <p:cNvSpPr>
            <a:spLocks noGrp="1"/>
          </p:cNvSpPr>
          <p:nvPr>
            <p:ph type="body" sz="quarter" idx="15" hasCustomPrompt="1"/>
          </p:nvPr>
        </p:nvSpPr>
        <p:spPr>
          <a:xfrm>
            <a:off x="1849091" y="2171066"/>
            <a:ext cx="4246910" cy="800588"/>
          </a:xfrm>
        </p:spPr>
        <p:txBody>
          <a:bodyPr>
            <a:noAutofit/>
          </a:bodyPr>
          <a:lstStyle>
            <a:lvl1pPr marL="365760">
              <a:lnSpc>
                <a:spcPct val="100000"/>
              </a:lnSpc>
              <a:spcBef>
                <a:spcPts val="0"/>
              </a:spcBef>
              <a:defRPr sz="1200"/>
            </a:lvl1pPr>
            <a:lvl2pPr>
              <a:defRPr sz="1400"/>
            </a:lvl2pPr>
            <a:lvl3pPr>
              <a:defRPr sz="1400"/>
            </a:lvl3pPr>
            <a:lvl4pPr>
              <a:defRPr sz="1400"/>
            </a:lvl4pPr>
            <a:lvl5pPr>
              <a:defRPr sz="1400"/>
            </a:lvl5pPr>
          </a:lstStyle>
          <a:p>
            <a:pPr lvl="0"/>
            <a:r>
              <a:rPr lang="en-US" dirty="0"/>
              <a:t>Name, Title</a:t>
            </a:r>
          </a:p>
          <a:p>
            <a:pPr lvl="0"/>
            <a:r>
              <a:rPr lang="en-US" dirty="0"/>
              <a:t>Name, Title</a:t>
            </a:r>
          </a:p>
          <a:p>
            <a:pPr lvl="0"/>
            <a:r>
              <a:rPr lang="en-US" dirty="0"/>
              <a:t>Name, Title</a:t>
            </a:r>
          </a:p>
          <a:p>
            <a:pPr lvl="0"/>
            <a:r>
              <a:rPr lang="en-US" dirty="0"/>
              <a:t>Name, Title</a:t>
            </a:r>
          </a:p>
          <a:p>
            <a:pPr lvl="0"/>
            <a:endParaRPr lang="en-US" dirty="0"/>
          </a:p>
        </p:txBody>
      </p:sp>
      <p:sp>
        <p:nvSpPr>
          <p:cNvPr id="24" name="Text Placeholder 23">
            <a:extLst>
              <a:ext uri="{FF2B5EF4-FFF2-40B4-BE49-F238E27FC236}">
                <a16:creationId xmlns:a16="http://schemas.microsoft.com/office/drawing/2014/main" id="{3B86DEC7-7ECC-46CF-A32B-E89D3C21FE77}"/>
              </a:ext>
            </a:extLst>
          </p:cNvPr>
          <p:cNvSpPr>
            <a:spLocks noGrp="1"/>
          </p:cNvSpPr>
          <p:nvPr>
            <p:ph type="body" sz="quarter" idx="16" hasCustomPrompt="1"/>
          </p:nvPr>
        </p:nvSpPr>
        <p:spPr>
          <a:xfrm>
            <a:off x="6273516" y="3711964"/>
            <a:ext cx="4465923" cy="1741837"/>
          </a:xfrm>
        </p:spPr>
        <p:txBody>
          <a:bodyPr>
            <a:noAutofit/>
          </a:bodyPr>
          <a:lstStyle>
            <a:lvl1pPr marL="365760">
              <a:defRPr sz="1400"/>
            </a:lvl1pPr>
            <a:lvl2pPr marL="457200" indent="0">
              <a:buNone/>
              <a:defRPr sz="1400"/>
            </a:lvl2pPr>
            <a:lvl3pPr>
              <a:defRPr sz="1400"/>
            </a:lvl3pPr>
            <a:lvl4pPr>
              <a:defRPr sz="1400"/>
            </a:lvl4pPr>
            <a:lvl5pPr>
              <a:defRPr sz="1400"/>
            </a:lvl5pPr>
          </a:lstStyle>
          <a:p>
            <a:pPr lvl="0"/>
            <a:r>
              <a:rPr lang="en-US" dirty="0"/>
              <a:t>SAMPLE ITEMS: Further learnings; Additional demos; POC; Go forward</a:t>
            </a:r>
          </a:p>
        </p:txBody>
      </p:sp>
      <p:sp>
        <p:nvSpPr>
          <p:cNvPr id="26" name="Text Placeholder 25">
            <a:extLst>
              <a:ext uri="{FF2B5EF4-FFF2-40B4-BE49-F238E27FC236}">
                <a16:creationId xmlns:a16="http://schemas.microsoft.com/office/drawing/2014/main" id="{98CC5E64-CC62-4629-9EB5-7D30B12F4613}"/>
              </a:ext>
            </a:extLst>
          </p:cNvPr>
          <p:cNvSpPr>
            <a:spLocks noGrp="1"/>
          </p:cNvSpPr>
          <p:nvPr>
            <p:ph type="body" sz="quarter" idx="17" hasCustomPrompt="1"/>
          </p:nvPr>
        </p:nvSpPr>
        <p:spPr>
          <a:xfrm>
            <a:off x="6273517" y="1934915"/>
            <a:ext cx="4465924" cy="1438908"/>
          </a:xfrm>
        </p:spPr>
        <p:txBody>
          <a:bodyPr>
            <a:noAutofit/>
          </a:bodyPr>
          <a:lstStyle>
            <a:lvl1pPr marL="365760">
              <a:defRPr sz="1400"/>
            </a:lvl1pPr>
            <a:lvl2pPr>
              <a:defRPr sz="1400"/>
            </a:lvl2pPr>
            <a:lvl3pPr>
              <a:defRPr sz="1400"/>
            </a:lvl3pPr>
            <a:lvl4pPr>
              <a:defRPr sz="1400"/>
            </a:lvl4pPr>
            <a:lvl5pPr>
              <a:defRPr sz="1400"/>
            </a:lvl5pPr>
          </a:lstStyle>
          <a:p>
            <a:pPr lvl="0"/>
            <a:r>
              <a:rPr lang="en-US" dirty="0"/>
              <a:t>SAMPLE ITEMS: Mutual understanding &amp; alignment of interests; Project feasibility and product capability level-set; Next step planning</a:t>
            </a:r>
          </a:p>
        </p:txBody>
      </p:sp>
      <p:sp>
        <p:nvSpPr>
          <p:cNvPr id="27" name="Text Placeholder 21">
            <a:extLst>
              <a:ext uri="{FF2B5EF4-FFF2-40B4-BE49-F238E27FC236}">
                <a16:creationId xmlns:a16="http://schemas.microsoft.com/office/drawing/2014/main" id="{392CF3D4-F267-4335-A0E2-AC18B5CBEC02}"/>
              </a:ext>
            </a:extLst>
          </p:cNvPr>
          <p:cNvSpPr>
            <a:spLocks noGrp="1"/>
          </p:cNvSpPr>
          <p:nvPr>
            <p:ph type="body" sz="quarter" idx="18" hasCustomPrompt="1"/>
          </p:nvPr>
        </p:nvSpPr>
        <p:spPr>
          <a:xfrm>
            <a:off x="1844399" y="3265318"/>
            <a:ext cx="4246910" cy="800588"/>
          </a:xfrm>
        </p:spPr>
        <p:txBody>
          <a:bodyPr>
            <a:noAutofit/>
          </a:bodyPr>
          <a:lstStyle>
            <a:lvl1pPr marL="365760">
              <a:lnSpc>
                <a:spcPct val="100000"/>
              </a:lnSpc>
              <a:spcBef>
                <a:spcPts val="0"/>
              </a:spcBef>
              <a:defRPr sz="1200"/>
            </a:lvl1pPr>
            <a:lvl2pPr>
              <a:defRPr sz="1400"/>
            </a:lvl2pPr>
            <a:lvl3pPr>
              <a:defRPr sz="1400"/>
            </a:lvl3pPr>
            <a:lvl4pPr>
              <a:defRPr sz="1400"/>
            </a:lvl4pPr>
            <a:lvl5pPr>
              <a:defRPr sz="1400"/>
            </a:lvl5pPr>
          </a:lstStyle>
          <a:p>
            <a:pPr lvl="0"/>
            <a:r>
              <a:rPr lang="en-US" dirty="0"/>
              <a:t>Name, Title</a:t>
            </a:r>
          </a:p>
          <a:p>
            <a:pPr lvl="0"/>
            <a:r>
              <a:rPr lang="en-US" dirty="0"/>
              <a:t>Name, Title</a:t>
            </a:r>
          </a:p>
          <a:p>
            <a:pPr lvl="0"/>
            <a:r>
              <a:rPr lang="en-US" dirty="0"/>
              <a:t>Name, Title</a:t>
            </a:r>
          </a:p>
          <a:p>
            <a:pPr lvl="0"/>
            <a:r>
              <a:rPr lang="en-US" dirty="0"/>
              <a:t>Name, Title</a:t>
            </a:r>
          </a:p>
          <a:p>
            <a:pPr lvl="0"/>
            <a:endParaRPr lang="en-US" dirty="0"/>
          </a:p>
        </p:txBody>
      </p:sp>
      <p:sp>
        <p:nvSpPr>
          <p:cNvPr id="28" name="TextBox 27">
            <a:extLst>
              <a:ext uri="{FF2B5EF4-FFF2-40B4-BE49-F238E27FC236}">
                <a16:creationId xmlns:a16="http://schemas.microsoft.com/office/drawing/2014/main" id="{74364762-D4E9-49AC-8213-C6DB90D4063C}"/>
              </a:ext>
            </a:extLst>
          </p:cNvPr>
          <p:cNvSpPr txBox="1"/>
          <p:nvPr userDrawn="1"/>
        </p:nvSpPr>
        <p:spPr>
          <a:xfrm>
            <a:off x="6273517" y="1651505"/>
            <a:ext cx="1028631" cy="307777"/>
          </a:xfrm>
          <a:prstGeom prst="rect">
            <a:avLst/>
          </a:prstGeom>
          <a:noFill/>
        </p:spPr>
        <p:txBody>
          <a:bodyPr wrap="square" rtlCol="0">
            <a:spAutoFit/>
          </a:bodyPr>
          <a:lstStyle/>
          <a:p>
            <a:pPr marL="0" indent="0">
              <a:buFontTx/>
              <a:buNone/>
            </a:pPr>
            <a:r>
              <a:rPr lang="en-US" sz="1400" b="0" u="sng"/>
              <a:t>Goals</a:t>
            </a:r>
          </a:p>
        </p:txBody>
      </p:sp>
      <p:sp>
        <p:nvSpPr>
          <p:cNvPr id="29" name="TextBox 28">
            <a:extLst>
              <a:ext uri="{FF2B5EF4-FFF2-40B4-BE49-F238E27FC236}">
                <a16:creationId xmlns:a16="http://schemas.microsoft.com/office/drawing/2014/main" id="{9FA203E8-231A-4A94-831A-081971BF489B}"/>
              </a:ext>
            </a:extLst>
          </p:cNvPr>
          <p:cNvSpPr txBox="1"/>
          <p:nvPr userDrawn="1"/>
        </p:nvSpPr>
        <p:spPr>
          <a:xfrm>
            <a:off x="6273516" y="3441567"/>
            <a:ext cx="1028631" cy="307777"/>
          </a:xfrm>
          <a:prstGeom prst="rect">
            <a:avLst/>
          </a:prstGeom>
          <a:noFill/>
        </p:spPr>
        <p:txBody>
          <a:bodyPr wrap="square" rtlCol="0">
            <a:spAutoFit/>
          </a:bodyPr>
          <a:lstStyle/>
          <a:p>
            <a:pPr marL="0" indent="0">
              <a:buFontTx/>
              <a:buNone/>
            </a:pPr>
            <a:r>
              <a:rPr lang="en-US" sz="1400" b="0" u="sng"/>
              <a:t>Next Steps</a:t>
            </a:r>
          </a:p>
        </p:txBody>
      </p:sp>
      <p:sp>
        <p:nvSpPr>
          <p:cNvPr id="30" name="TextBox 29">
            <a:extLst>
              <a:ext uri="{FF2B5EF4-FFF2-40B4-BE49-F238E27FC236}">
                <a16:creationId xmlns:a16="http://schemas.microsoft.com/office/drawing/2014/main" id="{ECCB2630-9790-40C2-86B6-167CD466DA35}"/>
              </a:ext>
            </a:extLst>
          </p:cNvPr>
          <p:cNvSpPr txBox="1"/>
          <p:nvPr userDrawn="1"/>
        </p:nvSpPr>
        <p:spPr>
          <a:xfrm>
            <a:off x="1496725" y="1653675"/>
            <a:ext cx="1831973" cy="307777"/>
          </a:xfrm>
          <a:prstGeom prst="rect">
            <a:avLst/>
          </a:prstGeom>
          <a:noFill/>
        </p:spPr>
        <p:txBody>
          <a:bodyPr wrap="square" rtlCol="0">
            <a:spAutoFit/>
          </a:bodyPr>
          <a:lstStyle/>
          <a:p>
            <a:pPr marL="285750" indent="-285750">
              <a:buFontTx/>
              <a:buBlip>
                <a:blip r:embed="rId2"/>
              </a:buBlip>
            </a:pPr>
            <a:r>
              <a:rPr lang="en-US" sz="1400" b="0"/>
              <a:t>Who’s on the call</a:t>
            </a:r>
          </a:p>
        </p:txBody>
      </p:sp>
    </p:spTree>
    <p:extLst>
      <p:ext uri="{BB962C8B-B14F-4D97-AF65-F5344CB8AC3E}">
        <p14:creationId xmlns:p14="http://schemas.microsoft.com/office/powerpoint/2010/main" val="3205697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64">
          <p15:clr>
            <a:srgbClr val="FBAE40"/>
          </p15:clr>
        </p15:guide>
        <p15:guide id="4"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pic>
        <p:nvPicPr>
          <p:cNvPr id="9" name="Picture 8" descr="A picture containing animal&#10;&#10;Description automatically generated">
            <a:extLst>
              <a:ext uri="{FF2B5EF4-FFF2-40B4-BE49-F238E27FC236}">
                <a16:creationId xmlns:a16="http://schemas.microsoft.com/office/drawing/2014/main" id="{D043F234-F9FA-4C34-857C-4FFE6F8110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7"/>
            <a:ext cx="9151086" cy="571715"/>
          </a:xfrm>
        </p:spPr>
        <p:txBody>
          <a:bodyPr/>
          <a:lstStyle>
            <a:lvl1pP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51607"/>
            <a:ext cx="1500190"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189" y="6451607"/>
            <a:ext cx="9590105"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4" y="645160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pic>
        <p:nvPicPr>
          <p:cNvPr id="10" name="Picture 9">
            <a:extLst>
              <a:ext uri="{FF2B5EF4-FFF2-40B4-BE49-F238E27FC236}">
                <a16:creationId xmlns:a16="http://schemas.microsoft.com/office/drawing/2014/main" id="{2EF9D70C-E600-43EB-938A-DB4F8E7B109F}"/>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225833" y="253401"/>
            <a:ext cx="409433" cy="414488"/>
          </a:xfrm>
          <a:prstGeom prst="rect">
            <a:avLst/>
          </a:prstGeom>
        </p:spPr>
      </p:pic>
      <p:sp>
        <p:nvSpPr>
          <p:cNvPr id="14" name="Text Placeholder 13">
            <a:extLst>
              <a:ext uri="{FF2B5EF4-FFF2-40B4-BE49-F238E27FC236}">
                <a16:creationId xmlns:a16="http://schemas.microsoft.com/office/drawing/2014/main" id="{716283BC-8FE4-49DE-AA93-5A3DD0BEBF06}"/>
              </a:ext>
            </a:extLst>
          </p:cNvPr>
          <p:cNvSpPr>
            <a:spLocks noGrp="1"/>
          </p:cNvSpPr>
          <p:nvPr>
            <p:ph type="body" sz="quarter" idx="13"/>
          </p:nvPr>
        </p:nvSpPr>
        <p:spPr>
          <a:xfrm>
            <a:off x="1500189" y="729842"/>
            <a:ext cx="9151086" cy="571715"/>
          </a:xfrm>
        </p:spPr>
        <p:txBody>
          <a:bodyPr>
            <a:normAutofit/>
          </a:bodyPr>
          <a:lstStyle>
            <a:lvl1pPr marL="0" indent="0">
              <a:buNone/>
              <a:defRPr sz="28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85197506"/>
      </p:ext>
    </p:extLst>
  </p:cSld>
  <p:clrMapOvr>
    <a:masterClrMapping/>
  </p:clrMapOvr>
  <p:extLst>
    <p:ext uri="{DCECCB84-F9BA-43D5-87BE-67443E8EF086}">
      <p15:sldGuideLst xmlns:p15="http://schemas.microsoft.com/office/powerpoint/2012/main">
        <p15:guide id="1" pos="264">
          <p15:clr>
            <a:srgbClr val="FBAE40"/>
          </p15:clr>
        </p15:guide>
        <p15:guide id="5" orient="horz" pos="2160">
          <p15:clr>
            <a:srgbClr val="FBAE40"/>
          </p15:clr>
        </p15:guide>
        <p15:guide id="6"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rmal Bullets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6544-6539-49D1-8F6C-BCE65EA091F2}"/>
              </a:ext>
            </a:extLst>
          </p:cNvPr>
          <p:cNvSpPr>
            <a:spLocks noGrp="1"/>
          </p:cNvSpPr>
          <p:nvPr>
            <p:ph type="title"/>
          </p:nvPr>
        </p:nvSpPr>
        <p:spPr>
          <a:xfrm>
            <a:off x="1500256" y="158127"/>
            <a:ext cx="9151086" cy="52291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81C451-85A4-4355-82BC-04663E4FD63C}"/>
              </a:ext>
            </a:extLst>
          </p:cNvPr>
          <p:cNvSpPr>
            <a:spLocks noGrp="1"/>
          </p:cNvSpPr>
          <p:nvPr>
            <p:ph idx="1"/>
          </p:nvPr>
        </p:nvSpPr>
        <p:spPr/>
        <p:txBody>
          <a:bodyPr/>
          <a:lstStyle>
            <a:lvl1pPr marL="365760">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267043-F41B-4E91-9F03-B1A73F66720D}"/>
              </a:ext>
            </a:extLst>
          </p:cNvPr>
          <p:cNvSpPr>
            <a:spLocks noGrp="1"/>
          </p:cNvSpPr>
          <p:nvPr>
            <p:ph type="dt" sz="half" idx="10"/>
          </p:nvPr>
        </p:nvSpPr>
        <p:spPr>
          <a:xfrm>
            <a:off x="0" y="6446846"/>
            <a:ext cx="1500256" cy="365125"/>
          </a:xfrm>
        </p:spPr>
        <p:txBody>
          <a:bodyPr/>
          <a:lstStyle>
            <a:lvl1pPr>
              <a:defRPr sz="1100"/>
            </a:lvl1pPr>
          </a:lstStyle>
          <a:p>
            <a:r>
              <a:rPr lang="en-US"/>
              <a:t>Inpher, Confidential</a:t>
            </a:r>
          </a:p>
        </p:txBody>
      </p:sp>
      <p:sp>
        <p:nvSpPr>
          <p:cNvPr id="5" name="Footer Placeholder 4">
            <a:extLst>
              <a:ext uri="{FF2B5EF4-FFF2-40B4-BE49-F238E27FC236}">
                <a16:creationId xmlns:a16="http://schemas.microsoft.com/office/drawing/2014/main" id="{1FA9790B-CE1A-4081-879B-44BA3945A018}"/>
              </a:ext>
            </a:extLst>
          </p:cNvPr>
          <p:cNvSpPr>
            <a:spLocks noGrp="1"/>
          </p:cNvSpPr>
          <p:nvPr>
            <p:ph type="ftr" sz="quarter" idx="11"/>
          </p:nvPr>
        </p:nvSpPr>
        <p:spPr>
          <a:xfrm>
            <a:off x="1500256" y="6446846"/>
            <a:ext cx="9598838" cy="365125"/>
          </a:xfrm>
        </p:spPr>
        <p:txBody>
          <a:bodyPr/>
          <a:lstStyle>
            <a:lvl1pPr algn="l">
              <a:defRPr sz="1100"/>
            </a:lvl1pPr>
          </a:lstStyle>
          <a:p>
            <a:endParaRPr lang="en-US"/>
          </a:p>
        </p:txBody>
      </p:sp>
      <p:sp>
        <p:nvSpPr>
          <p:cNvPr id="6" name="Slide Number Placeholder 5">
            <a:extLst>
              <a:ext uri="{FF2B5EF4-FFF2-40B4-BE49-F238E27FC236}">
                <a16:creationId xmlns:a16="http://schemas.microsoft.com/office/drawing/2014/main" id="{2473CC2E-E2BB-4B8B-9B61-90DF2D4169E0}"/>
              </a:ext>
            </a:extLst>
          </p:cNvPr>
          <p:cNvSpPr>
            <a:spLocks noGrp="1"/>
          </p:cNvSpPr>
          <p:nvPr>
            <p:ph type="sldNum" sz="quarter" idx="12"/>
          </p:nvPr>
        </p:nvSpPr>
        <p:spPr>
          <a:xfrm>
            <a:off x="11099094" y="6453196"/>
            <a:ext cx="787400" cy="365125"/>
          </a:xfrm>
        </p:spPr>
        <p:txBody>
          <a:bodyPr/>
          <a:lstStyle>
            <a:lvl1pPr>
              <a:defRPr sz="1100"/>
            </a:lvl1pPr>
          </a:lstStyle>
          <a:p>
            <a:fld id="{A28A9843-DC4B-4BBF-BCF8-80D0693281D8}" type="slidenum">
              <a:rPr lang="en-US" smtClean="0"/>
              <a:pPr/>
              <a:t>‹#›</a:t>
            </a:fld>
            <a:endParaRPr lang="en-US"/>
          </a:p>
        </p:txBody>
      </p:sp>
      <p:sp>
        <p:nvSpPr>
          <p:cNvPr id="10" name="Text Placeholder 9">
            <a:extLst>
              <a:ext uri="{FF2B5EF4-FFF2-40B4-BE49-F238E27FC236}">
                <a16:creationId xmlns:a16="http://schemas.microsoft.com/office/drawing/2014/main" id="{622AB247-638B-4240-A9EA-97CBA4C1DA41}"/>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89B956F3-62E3-4A5E-8CEE-0AB763BDD052}"/>
              </a:ext>
            </a:extLst>
          </p:cNvPr>
          <p:cNvSpPr>
            <a:spLocks noGrp="1"/>
          </p:cNvSpPr>
          <p:nvPr>
            <p:ph type="body" sz="quarter" idx="14"/>
          </p:nvPr>
        </p:nvSpPr>
        <p:spPr>
          <a:xfrm>
            <a:off x="1500257" y="681038"/>
            <a:ext cx="9151086" cy="522910"/>
          </a:xfrm>
        </p:spPr>
        <p:txBody>
          <a:bodyPr>
            <a:normAutofit/>
          </a:bodyPr>
          <a:lstStyle>
            <a:lvl1pPr marL="0" indent="0">
              <a:buNone/>
              <a:defRPr sz="2800">
                <a:latin typeface="+mj-lt"/>
              </a:defRPr>
            </a:lvl1pPr>
          </a:lstStyle>
          <a:p>
            <a:pPr lvl="0"/>
            <a:r>
              <a:rPr lang="en-US"/>
              <a:t>Click to edit Master text styles</a:t>
            </a:r>
          </a:p>
        </p:txBody>
      </p:sp>
    </p:spTree>
    <p:extLst>
      <p:ext uri="{BB962C8B-B14F-4D97-AF65-F5344CB8AC3E}">
        <p14:creationId xmlns:p14="http://schemas.microsoft.com/office/powerpoint/2010/main" val="3853603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64">
          <p15:clr>
            <a:srgbClr val="FBAE40"/>
          </p15:clr>
        </p15:guide>
        <p15:guide id="4" orient="horz" pos="40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243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51607"/>
            <a:ext cx="1500256" cy="365125"/>
          </a:xfrm>
        </p:spPr>
        <p:txBody>
          <a:bodyPr/>
          <a:lstStyle>
            <a:lvl1pPr>
              <a:defRPr sz="1100"/>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51607"/>
            <a:ext cx="9590038" cy="365125"/>
          </a:xfrm>
        </p:spPr>
        <p:txBody>
          <a:bodyPr/>
          <a:lstStyle>
            <a:lvl1pPr algn="l">
              <a:defRPr sz="1100"/>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4" y="6451606"/>
            <a:ext cx="787400" cy="365125"/>
          </a:xfrm>
        </p:spPr>
        <p:txBody>
          <a:bodyPr/>
          <a:lstStyle>
            <a:lvl1pPr>
              <a:defRPr sz="1100"/>
            </a:lvl1pPr>
          </a:lstStyle>
          <a:p>
            <a:fld id="{A28A9843-DC4B-4BBF-BCF8-80D0693281D8}" type="slidenum">
              <a:rPr lang="en-US" smtClean="0"/>
              <a:pPr/>
              <a:t>‹#›</a:t>
            </a:fld>
            <a:endParaRPr lang="en-US"/>
          </a:p>
        </p:txBody>
      </p:sp>
      <p:sp>
        <p:nvSpPr>
          <p:cNvPr id="8" name="Text Placeholder 7">
            <a:extLst>
              <a:ext uri="{FF2B5EF4-FFF2-40B4-BE49-F238E27FC236}">
                <a16:creationId xmlns:a16="http://schemas.microsoft.com/office/drawing/2014/main" id="{64EE46F4-9A65-4A3B-ADEB-17A0C1E8D3CC}"/>
              </a:ext>
            </a:extLst>
          </p:cNvPr>
          <p:cNvSpPr>
            <a:spLocks noGrp="1"/>
          </p:cNvSpPr>
          <p:nvPr>
            <p:ph type="body" sz="quarter" idx="13"/>
          </p:nvPr>
        </p:nvSpPr>
        <p:spPr>
          <a:xfrm>
            <a:off x="1500257" y="695327"/>
            <a:ext cx="9151086" cy="532437"/>
          </a:xfrm>
        </p:spPr>
        <p:txBody>
          <a:bodyPr>
            <a:normAutofit/>
          </a:bodyPr>
          <a:lstStyle>
            <a:lvl1pPr marL="0" indent="0">
              <a:buNone/>
              <a:defRPr sz="2800">
                <a:latin typeface="+mj-lt"/>
              </a:defRPr>
            </a:lvl1pPr>
          </a:lstStyle>
          <a:p>
            <a:pPr lvl="0"/>
            <a:r>
              <a:rPr lang="en-US"/>
              <a:t>Click to edit Master text styles</a:t>
            </a:r>
          </a:p>
        </p:txBody>
      </p:sp>
    </p:spTree>
    <p:extLst>
      <p:ext uri="{BB962C8B-B14F-4D97-AF65-F5344CB8AC3E}">
        <p14:creationId xmlns:p14="http://schemas.microsoft.com/office/powerpoint/2010/main" val="3012408175"/>
      </p:ext>
    </p:extLst>
  </p:cSld>
  <p:clrMapOvr>
    <a:masterClrMapping/>
  </p:clrMapOvr>
  <p:extLst>
    <p:ext uri="{DCECCB84-F9BA-43D5-87BE-67443E8EF086}">
      <p15:sldGuideLst xmlns:p15="http://schemas.microsoft.com/office/powerpoint/2012/main">
        <p15:guide id="1" pos="264">
          <p15:clr>
            <a:srgbClr val="FBAE40"/>
          </p15:clr>
        </p15:guide>
        <p15:guide id="5" orient="horz" pos="2160">
          <p15:clr>
            <a:srgbClr val="FBAE40"/>
          </p15:clr>
        </p15:guide>
        <p15:guide id="6" orient="horz" pos="40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w Guidelines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6082"/>
          </a:xfrm>
        </p:spPr>
        <p:txBody>
          <a:bodyPr/>
          <a:lstStyle/>
          <a:p>
            <a:r>
              <a:rPr lang="en-US"/>
              <a:t>Click to edit Master title style</a:t>
            </a:r>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1865" y="6451602"/>
            <a:ext cx="1502121" cy="365125"/>
          </a:xfrm>
        </p:spPr>
        <p:txBody>
          <a:bodyPr/>
          <a:lstStyle>
            <a:lvl1pPr>
              <a:defRPr sz="1100"/>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4435" y="6451602"/>
            <a:ext cx="9580567" cy="365125"/>
          </a:xfrm>
        </p:spPr>
        <p:txBody>
          <a:bodyPr/>
          <a:lstStyle>
            <a:lvl1pPr algn="l">
              <a:defRPr sz="1100"/>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76" y="6451601"/>
            <a:ext cx="787400" cy="365125"/>
          </a:xfrm>
        </p:spPr>
        <p:txBody>
          <a:bodyPr/>
          <a:lstStyle>
            <a:lvl1pPr>
              <a:defRPr sz="1100"/>
            </a:lvl1pPr>
          </a:lstStyle>
          <a:p>
            <a:fld id="{A28A9843-DC4B-4BBF-BCF8-80D0693281D8}" type="slidenum">
              <a:rPr lang="en-US" smtClean="0"/>
              <a:pPr/>
              <a:t>‹#›</a:t>
            </a:fld>
            <a:endParaRPr lang="en-US"/>
          </a:p>
        </p:txBody>
      </p:sp>
      <p:cxnSp>
        <p:nvCxnSpPr>
          <p:cNvPr id="6" name="Straight Connector 5">
            <a:extLst>
              <a:ext uri="{FF2B5EF4-FFF2-40B4-BE49-F238E27FC236}">
                <a16:creationId xmlns:a16="http://schemas.microsoft.com/office/drawing/2014/main" id="{9BE64528-4C0C-49B0-8CE2-FBA212A8F21D}"/>
              </a:ext>
            </a:extLst>
          </p:cNvPr>
          <p:cNvCxnSpPr/>
          <p:nvPr userDrawn="1"/>
        </p:nvCxnSpPr>
        <p:spPr>
          <a:xfrm>
            <a:off x="2392" y="-19685"/>
            <a:ext cx="12192000"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594C31-0C5D-4ABC-A8E0-BAD412C17941}"/>
              </a:ext>
            </a:extLst>
          </p:cNvPr>
          <p:cNvCxnSpPr>
            <a:cxnSpLocks/>
          </p:cNvCxnSpPr>
          <p:nvPr userDrawn="1"/>
        </p:nvCxnSpPr>
        <p:spPr>
          <a:xfrm flipV="1">
            <a:off x="2392" y="-19685"/>
            <a:ext cx="12192000" cy="6858000"/>
          </a:xfrm>
          <a:prstGeom prst="line">
            <a:avLst/>
          </a:prstGeom>
          <a:ln>
            <a:solidFill>
              <a:srgbClr val="8CC74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AD1F08-E953-444E-BC5E-897C7ACB70BF}"/>
              </a:ext>
            </a:extLst>
          </p:cNvPr>
          <p:cNvCxnSpPr>
            <a:cxnSpLocks/>
          </p:cNvCxnSpPr>
          <p:nvPr userDrawn="1"/>
        </p:nvCxnSpPr>
        <p:spPr>
          <a:xfrm flipH="1">
            <a:off x="6096605" y="-19685"/>
            <a:ext cx="1787" cy="6858000"/>
          </a:xfrm>
          <a:prstGeom prst="line">
            <a:avLst/>
          </a:prstGeom>
          <a:ln>
            <a:solidFill>
              <a:srgbClr val="8CC74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32CACB-2A61-4F1C-916E-15946841289A}"/>
              </a:ext>
            </a:extLst>
          </p:cNvPr>
          <p:cNvCxnSpPr>
            <a:cxnSpLocks/>
          </p:cNvCxnSpPr>
          <p:nvPr userDrawn="1"/>
        </p:nvCxnSpPr>
        <p:spPr>
          <a:xfrm>
            <a:off x="13709" y="-19685"/>
            <a:ext cx="3050978" cy="6858000"/>
          </a:xfrm>
          <a:prstGeom prst="line">
            <a:avLst/>
          </a:prstGeom>
          <a:ln>
            <a:solidFill>
              <a:srgbClr val="8CC74F"/>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A798BC-0B8F-4F52-B582-8C782D263B85}"/>
              </a:ext>
            </a:extLst>
          </p:cNvPr>
          <p:cNvCxnSpPr>
            <a:cxnSpLocks/>
          </p:cNvCxnSpPr>
          <p:nvPr userDrawn="1"/>
        </p:nvCxnSpPr>
        <p:spPr>
          <a:xfrm flipH="1">
            <a:off x="11327" y="-73256"/>
            <a:ext cx="6096000" cy="6817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D19DE1-9807-47E7-B172-653B891AE98E}"/>
              </a:ext>
            </a:extLst>
          </p:cNvPr>
          <p:cNvCxnSpPr>
            <a:cxnSpLocks/>
          </p:cNvCxnSpPr>
          <p:nvPr userDrawn="1"/>
        </p:nvCxnSpPr>
        <p:spPr>
          <a:xfrm flipH="1">
            <a:off x="3059248" y="-19686"/>
            <a:ext cx="1787"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1DDEE6-67C0-45AF-ABF1-F271E5863813}"/>
              </a:ext>
            </a:extLst>
          </p:cNvPr>
          <p:cNvCxnSpPr>
            <a:cxnSpLocks/>
          </p:cNvCxnSpPr>
          <p:nvPr userDrawn="1"/>
        </p:nvCxnSpPr>
        <p:spPr>
          <a:xfrm flipH="1">
            <a:off x="1502648" y="-39825"/>
            <a:ext cx="1787" cy="6858000"/>
          </a:xfrm>
          <a:prstGeom prst="line">
            <a:avLst/>
          </a:prstGeom>
          <a:ln>
            <a:solidFill>
              <a:srgbClr val="8CC74F"/>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506BBA-7FEC-417F-BC88-6A51B3C94F12}"/>
              </a:ext>
            </a:extLst>
          </p:cNvPr>
          <p:cNvCxnSpPr>
            <a:cxnSpLocks/>
          </p:cNvCxnSpPr>
          <p:nvPr userDrawn="1"/>
        </p:nvCxnSpPr>
        <p:spPr>
          <a:xfrm flipH="1">
            <a:off x="10653734" y="136525"/>
            <a:ext cx="1787" cy="6858000"/>
          </a:xfrm>
          <a:prstGeom prst="line">
            <a:avLst/>
          </a:prstGeom>
          <a:ln>
            <a:solidFill>
              <a:srgbClr val="8CC74F"/>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CC3776-07BE-4E14-9F14-D7FD5C0C85A4}"/>
              </a:ext>
            </a:extLst>
          </p:cNvPr>
          <p:cNvCxnSpPr>
            <a:cxnSpLocks/>
          </p:cNvCxnSpPr>
          <p:nvPr userDrawn="1"/>
        </p:nvCxnSpPr>
        <p:spPr>
          <a:xfrm>
            <a:off x="9147671" y="-19505"/>
            <a:ext cx="3050978" cy="6858000"/>
          </a:xfrm>
          <a:prstGeom prst="line">
            <a:avLst/>
          </a:prstGeom>
          <a:ln>
            <a:solidFill>
              <a:srgbClr val="8CC74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C4E1A2-0E3D-4BDD-BD29-8585D436EC26}"/>
              </a:ext>
            </a:extLst>
          </p:cNvPr>
          <p:cNvCxnSpPr>
            <a:cxnSpLocks/>
          </p:cNvCxnSpPr>
          <p:nvPr userDrawn="1"/>
        </p:nvCxnSpPr>
        <p:spPr>
          <a:xfrm flipH="1">
            <a:off x="9145884" y="-19506"/>
            <a:ext cx="3043235" cy="681772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097D3B-BFFC-4BAD-B6FB-D716C9DC36A7}"/>
              </a:ext>
            </a:extLst>
          </p:cNvPr>
          <p:cNvCxnSpPr>
            <a:cxnSpLocks/>
          </p:cNvCxnSpPr>
          <p:nvPr userDrawn="1"/>
        </p:nvCxnSpPr>
        <p:spPr>
          <a:xfrm flipH="1">
            <a:off x="9147295" y="-80103"/>
            <a:ext cx="1787"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E135BB5-FB6C-4012-8675-2B5BCF4789D8}"/>
              </a:ext>
            </a:extLst>
          </p:cNvPr>
          <p:cNvSpPr>
            <a:spLocks noGrp="1"/>
          </p:cNvSpPr>
          <p:nvPr>
            <p:ph type="body" sz="quarter" idx="13"/>
          </p:nvPr>
        </p:nvSpPr>
        <p:spPr>
          <a:xfrm>
            <a:off x="1502649" y="694211"/>
            <a:ext cx="9144026" cy="536082"/>
          </a:xfrm>
        </p:spPr>
        <p:txBody>
          <a:bodyPr>
            <a:normAutofit/>
          </a:bodyPr>
          <a:lstStyle>
            <a:lvl1pPr marL="0" indent="0">
              <a:buNone/>
              <a:defRPr sz="2800">
                <a:latin typeface="+mj-lt"/>
              </a:defRPr>
            </a:lvl1pPr>
          </a:lstStyle>
          <a:p>
            <a:pPr lvl="0"/>
            <a:r>
              <a:rPr lang="en-US"/>
              <a:t>Click to edit Master text styles</a:t>
            </a:r>
          </a:p>
        </p:txBody>
      </p:sp>
    </p:spTree>
    <p:extLst>
      <p:ext uri="{BB962C8B-B14F-4D97-AF65-F5344CB8AC3E}">
        <p14:creationId xmlns:p14="http://schemas.microsoft.com/office/powerpoint/2010/main" val="3702306220"/>
      </p:ext>
    </p:extLst>
  </p:cSld>
  <p:clrMapOvr>
    <a:masterClrMapping/>
  </p:clrMapOvr>
  <p:extLst>
    <p:ext uri="{DCECCB84-F9BA-43D5-87BE-67443E8EF086}">
      <p15:sldGuideLst xmlns:p15="http://schemas.microsoft.com/office/powerpoint/2012/main">
        <p15:guide id="1" pos="264">
          <p15:clr>
            <a:srgbClr val="FBAE40"/>
          </p15:clr>
        </p15:guide>
        <p15:guide id="2"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 White Backgrou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46846"/>
            <a:ext cx="1500256" cy="365125"/>
          </a:xfrm>
        </p:spPr>
        <p:txBody>
          <a:bodyPr/>
          <a:lstStyle>
            <a:lvl1pPr>
              <a:defRPr sz="1100"/>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46846"/>
            <a:ext cx="9590034" cy="365125"/>
          </a:xfrm>
        </p:spPr>
        <p:txBody>
          <a:bodyPr/>
          <a:lstStyle>
            <a:lvl1pPr algn="l">
              <a:defRPr sz="1100"/>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0" y="6453196"/>
            <a:ext cx="787400" cy="365125"/>
          </a:xfrm>
        </p:spPr>
        <p:txBody>
          <a:bodyPr/>
          <a:lstStyle>
            <a:lvl1pPr>
              <a:defRPr sz="1100"/>
            </a:lvl1pPr>
          </a:lstStyle>
          <a:p>
            <a:fld id="{A28A9843-DC4B-4BBF-BCF8-80D0693281D8}" type="slidenum">
              <a:rPr lang="en-US" smtClean="0"/>
              <a:pPr/>
              <a:t>‹#›</a:t>
            </a:fld>
            <a:endParaRPr lang="en-US"/>
          </a:p>
        </p:txBody>
      </p:sp>
      <p:cxnSp>
        <p:nvCxnSpPr>
          <p:cNvPr id="8" name="Straight Connector 7">
            <a:extLst>
              <a:ext uri="{FF2B5EF4-FFF2-40B4-BE49-F238E27FC236}">
                <a16:creationId xmlns:a16="http://schemas.microsoft.com/office/drawing/2014/main" id="{95AD1F08-E953-444E-BC5E-897C7ACB70BF}"/>
              </a:ext>
            </a:extLst>
          </p:cNvPr>
          <p:cNvCxnSpPr>
            <a:cxnSpLocks/>
          </p:cNvCxnSpPr>
          <p:nvPr userDrawn="1"/>
        </p:nvCxnSpPr>
        <p:spPr>
          <a:xfrm>
            <a:off x="6074753" y="1346412"/>
            <a:ext cx="0" cy="5049626"/>
          </a:xfrm>
          <a:prstGeom prst="line">
            <a:avLst/>
          </a:prstGeom>
          <a:ln w="28575">
            <a:solidFill>
              <a:srgbClr val="8CC74F"/>
            </a:solidFill>
          </a:ln>
        </p:spPr>
        <p:style>
          <a:lnRef idx="1">
            <a:schemeClr val="accent1"/>
          </a:lnRef>
          <a:fillRef idx="0">
            <a:schemeClr val="accent1"/>
          </a:fillRef>
          <a:effectRef idx="0">
            <a:schemeClr val="accent1"/>
          </a:effectRef>
          <a:fontRef idx="minor">
            <a:schemeClr val="tx1"/>
          </a:fontRef>
        </p:style>
      </p:cxnSp>
      <p:sp>
        <p:nvSpPr>
          <p:cNvPr id="25" name="Content Placeholder 24">
            <a:extLst>
              <a:ext uri="{FF2B5EF4-FFF2-40B4-BE49-F238E27FC236}">
                <a16:creationId xmlns:a16="http://schemas.microsoft.com/office/drawing/2014/main" id="{5BA95B92-6E3B-4220-B41A-4919854B0B14}"/>
              </a:ext>
            </a:extLst>
          </p:cNvPr>
          <p:cNvSpPr>
            <a:spLocks noGrp="1"/>
          </p:cNvSpPr>
          <p:nvPr>
            <p:ph sz="quarter" idx="15" hasCustomPrompt="1"/>
          </p:nvPr>
        </p:nvSpPr>
        <p:spPr>
          <a:xfrm>
            <a:off x="7334039" y="1454141"/>
            <a:ext cx="3170966" cy="2254218"/>
          </a:xfrm>
        </p:spPr>
        <p:txBody>
          <a:bodyPr anchor="ctr"/>
          <a:lstStyle>
            <a:lvl1pPr marL="0" indent="0" algn="ctr">
              <a:buNone/>
              <a:defRPr/>
            </a:lvl1pPr>
          </a:lstStyle>
          <a:p>
            <a:pPr lvl="0"/>
            <a:r>
              <a:rPr lang="en-US" dirty="0"/>
              <a:t>[Insert relevant pictures, diagrams, charts, etc.]</a:t>
            </a:r>
          </a:p>
        </p:txBody>
      </p:sp>
      <p:sp>
        <p:nvSpPr>
          <p:cNvPr id="27" name="Media Placeholder 26">
            <a:extLst>
              <a:ext uri="{FF2B5EF4-FFF2-40B4-BE49-F238E27FC236}">
                <a16:creationId xmlns:a16="http://schemas.microsoft.com/office/drawing/2014/main" id="{9268B20B-908E-4CCB-8856-62F7593111D3}"/>
              </a:ext>
            </a:extLst>
          </p:cNvPr>
          <p:cNvSpPr>
            <a:spLocks noGrp="1"/>
          </p:cNvSpPr>
          <p:nvPr>
            <p:ph type="media" sz="quarter" idx="16" hasCustomPrompt="1"/>
          </p:nvPr>
        </p:nvSpPr>
        <p:spPr>
          <a:xfrm>
            <a:off x="10648950" y="158750"/>
            <a:ext cx="1401763" cy="1079500"/>
          </a:xfrm>
        </p:spPr>
        <p:txBody>
          <a:bodyPr anchor="ctr">
            <a:normAutofit/>
          </a:bodyPr>
          <a:lstStyle>
            <a:lvl1pPr marL="0" indent="0" algn="ctr">
              <a:buNone/>
              <a:defRPr sz="1800"/>
            </a:lvl1pPr>
          </a:lstStyle>
          <a:p>
            <a:r>
              <a:rPr lang="en-US"/>
              <a:t>[Client logo goes here]</a:t>
            </a:r>
          </a:p>
        </p:txBody>
      </p:sp>
      <p:sp>
        <p:nvSpPr>
          <p:cNvPr id="19" name="TextBox 18">
            <a:extLst>
              <a:ext uri="{FF2B5EF4-FFF2-40B4-BE49-F238E27FC236}">
                <a16:creationId xmlns:a16="http://schemas.microsoft.com/office/drawing/2014/main" id="{620EF17F-576A-4E4E-812C-A6FFE1B14993}"/>
              </a:ext>
            </a:extLst>
          </p:cNvPr>
          <p:cNvSpPr txBox="1"/>
          <p:nvPr userDrawn="1"/>
        </p:nvSpPr>
        <p:spPr>
          <a:xfrm>
            <a:off x="1500256" y="1451295"/>
            <a:ext cx="4466533" cy="923330"/>
          </a:xfrm>
          <a:prstGeom prst="rect">
            <a:avLst/>
          </a:prstGeom>
          <a:solidFill>
            <a:schemeClr val="accent6"/>
          </a:solidFill>
          <a:ln w="28575">
            <a:solidFill>
              <a:schemeClr val="tx1"/>
            </a:solidFill>
          </a:ln>
        </p:spPr>
        <p:txBody>
          <a:bodyPr wrap="square" rtlCol="0">
            <a:spAutoFit/>
          </a:bodyPr>
          <a:lstStyle/>
          <a:p>
            <a:r>
              <a:rPr lang="en-US" sz="1800" b="1"/>
              <a:t>Industry: </a:t>
            </a:r>
          </a:p>
          <a:p>
            <a:r>
              <a:rPr lang="en-US" sz="1800" b="1"/>
              <a:t>Application Area:  </a:t>
            </a:r>
          </a:p>
          <a:p>
            <a:r>
              <a:rPr lang="en-US" sz="1800" b="1"/>
              <a:t>Functions: </a:t>
            </a:r>
          </a:p>
        </p:txBody>
      </p:sp>
      <p:sp>
        <p:nvSpPr>
          <p:cNvPr id="22" name="Text Placeholder 21">
            <a:extLst>
              <a:ext uri="{FF2B5EF4-FFF2-40B4-BE49-F238E27FC236}">
                <a16:creationId xmlns:a16="http://schemas.microsoft.com/office/drawing/2014/main" id="{93279AB2-DE34-477F-8F93-7FC4EC181655}"/>
              </a:ext>
            </a:extLst>
          </p:cNvPr>
          <p:cNvSpPr>
            <a:spLocks noGrp="1"/>
          </p:cNvSpPr>
          <p:nvPr>
            <p:ph type="body" sz="quarter" idx="17" hasCustomPrompt="1"/>
          </p:nvPr>
        </p:nvSpPr>
        <p:spPr>
          <a:xfrm>
            <a:off x="2471101" y="1480473"/>
            <a:ext cx="3485995" cy="285407"/>
          </a:xfrm>
        </p:spPr>
        <p:txBody>
          <a:bodyPr>
            <a:noAutofit/>
          </a:bodyPr>
          <a:lstStyle>
            <a:lvl1pPr marL="0" indent="0">
              <a:buNone/>
              <a:defRPr sz="1800"/>
            </a:lvl1pPr>
          </a:lstStyle>
          <a:p>
            <a:pPr lvl="0"/>
            <a:r>
              <a:rPr lang="en-US" dirty="0"/>
              <a:t>[Insert here]</a:t>
            </a:r>
          </a:p>
        </p:txBody>
      </p:sp>
      <p:sp>
        <p:nvSpPr>
          <p:cNvPr id="26" name="Text Placeholder 21">
            <a:extLst>
              <a:ext uri="{FF2B5EF4-FFF2-40B4-BE49-F238E27FC236}">
                <a16:creationId xmlns:a16="http://schemas.microsoft.com/office/drawing/2014/main" id="{849E441A-29FC-48C9-9064-4FF01AF24AA0}"/>
              </a:ext>
            </a:extLst>
          </p:cNvPr>
          <p:cNvSpPr>
            <a:spLocks noGrp="1"/>
          </p:cNvSpPr>
          <p:nvPr>
            <p:ph type="body" sz="quarter" idx="18" hasCustomPrompt="1"/>
          </p:nvPr>
        </p:nvSpPr>
        <p:spPr>
          <a:xfrm>
            <a:off x="3319785" y="1758700"/>
            <a:ext cx="2645217" cy="285407"/>
          </a:xfrm>
        </p:spPr>
        <p:txBody>
          <a:bodyPr>
            <a:noAutofit/>
          </a:bodyPr>
          <a:lstStyle>
            <a:lvl1pPr marL="0" indent="0">
              <a:buNone/>
              <a:defRPr sz="1800"/>
            </a:lvl1pPr>
          </a:lstStyle>
          <a:p>
            <a:pPr lvl="0"/>
            <a:r>
              <a:rPr lang="en-US" dirty="0"/>
              <a:t>[Insert here]</a:t>
            </a:r>
          </a:p>
        </p:txBody>
      </p:sp>
      <p:sp>
        <p:nvSpPr>
          <p:cNvPr id="28" name="Text Placeholder 21">
            <a:extLst>
              <a:ext uri="{FF2B5EF4-FFF2-40B4-BE49-F238E27FC236}">
                <a16:creationId xmlns:a16="http://schemas.microsoft.com/office/drawing/2014/main" id="{30F9B14F-2A89-41B1-B026-F75EE0D5BF2C}"/>
              </a:ext>
            </a:extLst>
          </p:cNvPr>
          <p:cNvSpPr>
            <a:spLocks noGrp="1"/>
          </p:cNvSpPr>
          <p:nvPr>
            <p:ph type="body" sz="quarter" idx="19" hasCustomPrompt="1"/>
          </p:nvPr>
        </p:nvSpPr>
        <p:spPr>
          <a:xfrm>
            <a:off x="2610920" y="2031339"/>
            <a:ext cx="3354082" cy="285407"/>
          </a:xfrm>
        </p:spPr>
        <p:txBody>
          <a:bodyPr>
            <a:noAutofit/>
          </a:bodyPr>
          <a:lstStyle>
            <a:lvl1pPr marL="0" indent="0">
              <a:buNone/>
              <a:defRPr sz="1800"/>
            </a:lvl1pPr>
          </a:lstStyle>
          <a:p>
            <a:pPr lvl="0"/>
            <a:r>
              <a:rPr lang="en-US" dirty="0"/>
              <a:t>[Insert here]</a:t>
            </a:r>
          </a:p>
        </p:txBody>
      </p:sp>
      <p:sp>
        <p:nvSpPr>
          <p:cNvPr id="31" name="TextBox 30">
            <a:extLst>
              <a:ext uri="{FF2B5EF4-FFF2-40B4-BE49-F238E27FC236}">
                <a16:creationId xmlns:a16="http://schemas.microsoft.com/office/drawing/2014/main" id="{1B825587-0571-4AE6-97F4-978AB5E9141D}"/>
              </a:ext>
            </a:extLst>
          </p:cNvPr>
          <p:cNvSpPr txBox="1"/>
          <p:nvPr userDrawn="1"/>
        </p:nvSpPr>
        <p:spPr>
          <a:xfrm>
            <a:off x="1500257" y="2625764"/>
            <a:ext cx="1568452" cy="369332"/>
          </a:xfrm>
          <a:prstGeom prst="rect">
            <a:avLst/>
          </a:prstGeom>
          <a:noFill/>
        </p:spPr>
        <p:txBody>
          <a:bodyPr wrap="square" rtlCol="0">
            <a:spAutoFit/>
          </a:bodyPr>
          <a:lstStyle/>
          <a:p>
            <a:pPr marL="285750" indent="-285750">
              <a:buFontTx/>
              <a:buBlip>
                <a:blip r:embed="rId2"/>
              </a:buBlip>
            </a:pPr>
            <a:r>
              <a:rPr lang="en-US" b="1"/>
              <a:t>Situation: </a:t>
            </a:r>
            <a:r>
              <a:rPr lang="en-US"/>
              <a:t> </a:t>
            </a:r>
          </a:p>
        </p:txBody>
      </p:sp>
      <p:sp>
        <p:nvSpPr>
          <p:cNvPr id="32" name="TextBox 31">
            <a:extLst>
              <a:ext uri="{FF2B5EF4-FFF2-40B4-BE49-F238E27FC236}">
                <a16:creationId xmlns:a16="http://schemas.microsoft.com/office/drawing/2014/main" id="{C4B7CE63-1233-4E32-BB0E-391B3A16217A}"/>
              </a:ext>
            </a:extLst>
          </p:cNvPr>
          <p:cNvSpPr txBox="1"/>
          <p:nvPr userDrawn="1"/>
        </p:nvSpPr>
        <p:spPr>
          <a:xfrm>
            <a:off x="1502647" y="3802272"/>
            <a:ext cx="1901423" cy="369332"/>
          </a:xfrm>
          <a:prstGeom prst="rect">
            <a:avLst/>
          </a:prstGeom>
          <a:noFill/>
        </p:spPr>
        <p:txBody>
          <a:bodyPr wrap="square" rtlCol="0">
            <a:spAutoFit/>
          </a:bodyPr>
          <a:lstStyle/>
          <a:p>
            <a:pPr marL="285750" indent="-285750">
              <a:buFontTx/>
              <a:buBlip>
                <a:blip r:embed="rId2"/>
              </a:buBlip>
            </a:pPr>
            <a:r>
              <a:rPr lang="en-US" b="1"/>
              <a:t>Complication: </a:t>
            </a:r>
            <a:r>
              <a:rPr lang="en-US"/>
              <a:t> </a:t>
            </a:r>
          </a:p>
        </p:txBody>
      </p:sp>
      <p:sp>
        <p:nvSpPr>
          <p:cNvPr id="33" name="TextBox 32">
            <a:extLst>
              <a:ext uri="{FF2B5EF4-FFF2-40B4-BE49-F238E27FC236}">
                <a16:creationId xmlns:a16="http://schemas.microsoft.com/office/drawing/2014/main" id="{E8217287-F0AE-49D5-B01A-7323F886370F}"/>
              </a:ext>
            </a:extLst>
          </p:cNvPr>
          <p:cNvSpPr txBox="1"/>
          <p:nvPr userDrawn="1"/>
        </p:nvSpPr>
        <p:spPr>
          <a:xfrm>
            <a:off x="1503541" y="4917342"/>
            <a:ext cx="1901423" cy="369332"/>
          </a:xfrm>
          <a:prstGeom prst="rect">
            <a:avLst/>
          </a:prstGeom>
          <a:noFill/>
        </p:spPr>
        <p:txBody>
          <a:bodyPr wrap="square" rtlCol="0">
            <a:spAutoFit/>
          </a:bodyPr>
          <a:lstStyle/>
          <a:p>
            <a:pPr marL="285750" indent="-285750">
              <a:buFontTx/>
              <a:buBlip>
                <a:blip r:embed="rId2"/>
              </a:buBlip>
            </a:pPr>
            <a:r>
              <a:rPr lang="en-US" b="1"/>
              <a:t>Resolution: </a:t>
            </a:r>
            <a:r>
              <a:rPr lang="en-US"/>
              <a:t> </a:t>
            </a:r>
          </a:p>
        </p:txBody>
      </p:sp>
      <p:sp>
        <p:nvSpPr>
          <p:cNvPr id="34" name="Text Placeholder 21">
            <a:extLst>
              <a:ext uri="{FF2B5EF4-FFF2-40B4-BE49-F238E27FC236}">
                <a16:creationId xmlns:a16="http://schemas.microsoft.com/office/drawing/2014/main" id="{8F372690-A238-422B-8BD5-28BA375F5C28}"/>
              </a:ext>
            </a:extLst>
          </p:cNvPr>
          <p:cNvSpPr>
            <a:spLocks noGrp="1"/>
          </p:cNvSpPr>
          <p:nvPr>
            <p:ph type="body" sz="quarter" idx="20" hasCustomPrompt="1"/>
          </p:nvPr>
        </p:nvSpPr>
        <p:spPr>
          <a:xfrm>
            <a:off x="1795019" y="2907297"/>
            <a:ext cx="4169983" cy="871983"/>
          </a:xfrm>
        </p:spPr>
        <p:txBody>
          <a:bodyPr>
            <a:noAutofit/>
          </a:bodyPr>
          <a:lstStyle>
            <a:lvl1pPr marL="0" indent="0">
              <a:buNone/>
              <a:defRPr sz="1800"/>
            </a:lvl1pPr>
          </a:lstStyle>
          <a:p>
            <a:pPr lvl="0"/>
            <a:r>
              <a:rPr lang="en-US" dirty="0"/>
              <a:t>[Insert here]</a:t>
            </a:r>
          </a:p>
        </p:txBody>
      </p:sp>
      <p:sp>
        <p:nvSpPr>
          <p:cNvPr id="35" name="Text Placeholder 21">
            <a:extLst>
              <a:ext uri="{FF2B5EF4-FFF2-40B4-BE49-F238E27FC236}">
                <a16:creationId xmlns:a16="http://schemas.microsoft.com/office/drawing/2014/main" id="{C636D74D-A798-407A-BE84-D4A66C18576A}"/>
              </a:ext>
            </a:extLst>
          </p:cNvPr>
          <p:cNvSpPr>
            <a:spLocks noGrp="1"/>
          </p:cNvSpPr>
          <p:nvPr>
            <p:ph type="body" sz="quarter" idx="21" hasCustomPrompt="1"/>
          </p:nvPr>
        </p:nvSpPr>
        <p:spPr>
          <a:xfrm>
            <a:off x="1790700" y="4108482"/>
            <a:ext cx="4169983" cy="871983"/>
          </a:xfrm>
        </p:spPr>
        <p:txBody>
          <a:bodyPr>
            <a:noAutofit/>
          </a:bodyPr>
          <a:lstStyle>
            <a:lvl1pPr marL="0" indent="0">
              <a:buNone/>
              <a:defRPr sz="1800"/>
            </a:lvl1pPr>
          </a:lstStyle>
          <a:p>
            <a:pPr lvl="0"/>
            <a:r>
              <a:rPr lang="en-US" dirty="0"/>
              <a:t>[Insert here]</a:t>
            </a:r>
          </a:p>
        </p:txBody>
      </p:sp>
      <p:sp>
        <p:nvSpPr>
          <p:cNvPr id="36" name="Text Placeholder 21">
            <a:extLst>
              <a:ext uri="{FF2B5EF4-FFF2-40B4-BE49-F238E27FC236}">
                <a16:creationId xmlns:a16="http://schemas.microsoft.com/office/drawing/2014/main" id="{8976C4BE-DB16-4933-8C55-9A765F487F44}"/>
              </a:ext>
            </a:extLst>
          </p:cNvPr>
          <p:cNvSpPr>
            <a:spLocks noGrp="1"/>
          </p:cNvSpPr>
          <p:nvPr>
            <p:ph type="body" sz="quarter" idx="22" hasCustomPrompt="1"/>
          </p:nvPr>
        </p:nvSpPr>
        <p:spPr>
          <a:xfrm>
            <a:off x="1787114" y="5226423"/>
            <a:ext cx="4169983" cy="871983"/>
          </a:xfrm>
        </p:spPr>
        <p:txBody>
          <a:bodyPr>
            <a:noAutofit/>
          </a:bodyPr>
          <a:lstStyle>
            <a:lvl1pPr marL="0" indent="0">
              <a:buNone/>
              <a:defRPr sz="1800"/>
            </a:lvl1pPr>
          </a:lstStyle>
          <a:p>
            <a:pPr lvl="0"/>
            <a:r>
              <a:rPr lang="en-US" dirty="0"/>
              <a:t>[Insert here]</a:t>
            </a:r>
          </a:p>
        </p:txBody>
      </p:sp>
      <p:sp>
        <p:nvSpPr>
          <p:cNvPr id="37" name="TextBox 36">
            <a:extLst>
              <a:ext uri="{FF2B5EF4-FFF2-40B4-BE49-F238E27FC236}">
                <a16:creationId xmlns:a16="http://schemas.microsoft.com/office/drawing/2014/main" id="{526705EE-531F-431A-B6EA-4F6190B8E12B}"/>
              </a:ext>
            </a:extLst>
          </p:cNvPr>
          <p:cNvSpPr txBox="1"/>
          <p:nvPr userDrawn="1"/>
        </p:nvSpPr>
        <p:spPr>
          <a:xfrm>
            <a:off x="7334039" y="3771899"/>
            <a:ext cx="1901423" cy="369332"/>
          </a:xfrm>
          <a:prstGeom prst="rect">
            <a:avLst/>
          </a:prstGeom>
          <a:noFill/>
        </p:spPr>
        <p:txBody>
          <a:bodyPr wrap="square" rtlCol="0">
            <a:spAutoFit/>
          </a:bodyPr>
          <a:lstStyle/>
          <a:p>
            <a:pPr marL="285750" indent="-285750">
              <a:buFontTx/>
              <a:buBlip>
                <a:blip r:embed="rId2"/>
              </a:buBlip>
            </a:pPr>
            <a:r>
              <a:rPr lang="en-US" b="1"/>
              <a:t>Outcomes: </a:t>
            </a:r>
            <a:r>
              <a:rPr lang="en-US"/>
              <a:t> </a:t>
            </a:r>
          </a:p>
        </p:txBody>
      </p:sp>
      <p:sp>
        <p:nvSpPr>
          <p:cNvPr id="7" name="Content Placeholder 6">
            <a:extLst>
              <a:ext uri="{FF2B5EF4-FFF2-40B4-BE49-F238E27FC236}">
                <a16:creationId xmlns:a16="http://schemas.microsoft.com/office/drawing/2014/main" id="{903A09E8-068C-4024-B28C-A619778E83FA}"/>
              </a:ext>
            </a:extLst>
          </p:cNvPr>
          <p:cNvSpPr>
            <a:spLocks noGrp="1"/>
          </p:cNvSpPr>
          <p:nvPr>
            <p:ph sz="quarter" idx="25" hasCustomPrompt="1"/>
          </p:nvPr>
        </p:nvSpPr>
        <p:spPr>
          <a:xfrm>
            <a:off x="7626905" y="4080980"/>
            <a:ext cx="2878100" cy="2254218"/>
          </a:xfrm>
        </p:spPr>
        <p:txBody>
          <a:bodyPr>
            <a:noAutofit/>
          </a:bodyPr>
          <a:lstStyle>
            <a:lvl1pPr marL="365760" indent="-228600">
              <a:spcBef>
                <a:spcPts val="0"/>
              </a:spcBef>
              <a:spcAft>
                <a:spcPts val="600"/>
              </a:spcAft>
              <a:buClr>
                <a:schemeClr val="accent5"/>
              </a:buClr>
              <a:buFont typeface="Myriad Pro" panose="020B0503030403020204" pitchFamily="34" charset="0"/>
              <a:buChar char="−"/>
              <a:defRPr sz="1800"/>
            </a:lvl1pPr>
            <a:lvl2pPr>
              <a:spcBef>
                <a:spcPts val="0"/>
              </a:spcBef>
              <a:spcAft>
                <a:spcPts val="600"/>
              </a:spcAft>
              <a:defRPr sz="1800"/>
            </a:lvl2pPr>
            <a:lvl3pPr>
              <a:spcBef>
                <a:spcPts val="0"/>
              </a:spcBef>
              <a:spcAft>
                <a:spcPts val="600"/>
              </a:spcAft>
              <a:defRPr sz="1800"/>
            </a:lvl3pPr>
            <a:lvl4pPr>
              <a:spcBef>
                <a:spcPts val="0"/>
              </a:spcBef>
              <a:spcAft>
                <a:spcPts val="600"/>
              </a:spcAft>
              <a:defRPr sz="1800"/>
            </a:lvl4pPr>
            <a:lvl5pPr>
              <a:spcBef>
                <a:spcPts val="0"/>
              </a:spcBef>
              <a:spcAft>
                <a:spcPts val="600"/>
              </a:spcAft>
              <a:defRPr sz="18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8">
            <a:extLst>
              <a:ext uri="{FF2B5EF4-FFF2-40B4-BE49-F238E27FC236}">
                <a16:creationId xmlns:a16="http://schemas.microsoft.com/office/drawing/2014/main" id="{E9348392-75BD-438C-BFBE-3132D97C0E4A}"/>
              </a:ext>
            </a:extLst>
          </p:cNvPr>
          <p:cNvSpPr>
            <a:spLocks noGrp="1"/>
          </p:cNvSpPr>
          <p:nvPr>
            <p:ph type="body" sz="quarter" idx="14" hasCustomPrompt="1"/>
          </p:nvPr>
        </p:nvSpPr>
        <p:spPr>
          <a:xfrm>
            <a:off x="1500257" y="681038"/>
            <a:ext cx="9151086" cy="522910"/>
          </a:xfrm>
        </p:spPr>
        <p:txBody>
          <a:bodyPr>
            <a:normAutofit/>
          </a:bodyPr>
          <a:lstStyle>
            <a:lvl1pPr marL="0" indent="0">
              <a:buNone/>
              <a:defRPr sz="2800" b="1">
                <a:solidFill>
                  <a:schemeClr val="tx1"/>
                </a:solidFill>
                <a:latin typeface="+mj-lt"/>
              </a:defRPr>
            </a:lvl1pPr>
          </a:lstStyle>
          <a:p>
            <a:pPr lvl="0"/>
            <a:r>
              <a:rPr lang="en-US" dirty="0"/>
              <a:t>Case Study – [Insert Client Name]</a:t>
            </a:r>
          </a:p>
        </p:txBody>
      </p:sp>
      <p:sp>
        <p:nvSpPr>
          <p:cNvPr id="24" name="Title 1">
            <a:extLst>
              <a:ext uri="{FF2B5EF4-FFF2-40B4-BE49-F238E27FC236}">
                <a16:creationId xmlns:a16="http://schemas.microsoft.com/office/drawing/2014/main" id="{9C1E9371-2A34-487E-BE7D-A34368F238B5}"/>
              </a:ext>
            </a:extLst>
          </p:cNvPr>
          <p:cNvSpPr>
            <a:spLocks noGrp="1"/>
          </p:cNvSpPr>
          <p:nvPr>
            <p:ph type="title" hasCustomPrompt="1"/>
          </p:nvPr>
        </p:nvSpPr>
        <p:spPr>
          <a:xfrm>
            <a:off x="1500256" y="158128"/>
            <a:ext cx="9151086" cy="532436"/>
          </a:xfrm>
        </p:spPr>
        <p:txBody>
          <a:bodyPr/>
          <a:lstStyle>
            <a:lvl1pPr>
              <a:defRPr b="1"/>
            </a:lvl1pPr>
          </a:lstStyle>
          <a:p>
            <a:r>
              <a:rPr lang="en-US" dirty="0"/>
              <a:t>[Use Case Name]</a:t>
            </a:r>
          </a:p>
        </p:txBody>
      </p:sp>
      <p:sp>
        <p:nvSpPr>
          <p:cNvPr id="29" name="Text Placeholder 9">
            <a:extLst>
              <a:ext uri="{FF2B5EF4-FFF2-40B4-BE49-F238E27FC236}">
                <a16:creationId xmlns:a16="http://schemas.microsoft.com/office/drawing/2014/main" id="{2457ED4E-1B46-45C2-ADAC-69CE483B0A6D}"/>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925456255"/>
      </p:ext>
    </p:extLst>
  </p:cSld>
  <p:clrMapOvr>
    <a:masterClrMapping/>
  </p:clrMapOvr>
  <p:extLst>
    <p:ext uri="{DCECCB84-F9BA-43D5-87BE-67443E8EF086}">
      <p15:sldGuideLst xmlns:p15="http://schemas.microsoft.com/office/powerpoint/2012/main">
        <p15:guide id="1" pos="264">
          <p15:clr>
            <a:srgbClr val="FBAE40"/>
          </p15:clr>
        </p15:guide>
        <p15:guide id="2" orient="horz" pos="4056">
          <p15:clr>
            <a:srgbClr val="FBAE40"/>
          </p15:clr>
        </p15:guide>
        <p15:guide id="3"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rmal Bullets - Gray Gradi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0D0FE3-4ED3-4F1D-BD8B-3298125B81D1}"/>
              </a:ext>
            </a:extLst>
          </p:cNvPr>
          <p:cNvSpPr/>
          <p:nvPr userDrawn="1"/>
        </p:nvSpPr>
        <p:spPr>
          <a:xfrm>
            <a:off x="0" y="4427814"/>
            <a:ext cx="12192000" cy="2430186"/>
          </a:xfrm>
          <a:prstGeom prst="rect">
            <a:avLst/>
          </a:prstGeom>
          <a:gradFill>
            <a:gsLst>
              <a:gs pos="0">
                <a:schemeClr val="tx1">
                  <a:lumMod val="65000"/>
                  <a:lumOff val="35000"/>
                </a:scheme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46544-6539-49D1-8F6C-BCE65EA091F2}"/>
              </a:ext>
            </a:extLst>
          </p:cNvPr>
          <p:cNvSpPr>
            <a:spLocks noGrp="1"/>
          </p:cNvSpPr>
          <p:nvPr>
            <p:ph type="title"/>
          </p:nvPr>
        </p:nvSpPr>
        <p:spPr>
          <a:xfrm>
            <a:off x="1500256" y="158127"/>
            <a:ext cx="9151086" cy="52291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81C451-85A4-4355-82BC-04663E4FD63C}"/>
              </a:ext>
            </a:extLst>
          </p:cNvPr>
          <p:cNvSpPr>
            <a:spLocks noGrp="1"/>
          </p:cNvSpPr>
          <p:nvPr>
            <p:ph idx="1"/>
          </p:nvPr>
        </p:nvSpPr>
        <p:spPr/>
        <p:txBody>
          <a:bodyPr/>
          <a:lstStyle>
            <a:lvl1pPr marL="365760">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267043-F41B-4E91-9F03-B1A73F66720D}"/>
              </a:ext>
            </a:extLst>
          </p:cNvPr>
          <p:cNvSpPr>
            <a:spLocks noGrp="1"/>
          </p:cNvSpPr>
          <p:nvPr>
            <p:ph type="dt" sz="half" idx="10"/>
          </p:nvPr>
        </p:nvSpPr>
        <p:spPr>
          <a:xfrm>
            <a:off x="0" y="6446846"/>
            <a:ext cx="1500256" cy="365125"/>
          </a:xfrm>
        </p:spPr>
        <p:txBody>
          <a:bodyPr/>
          <a:lstStyle>
            <a:lvl1pPr>
              <a:defRPr sz="1100">
                <a:solidFill>
                  <a:schemeClr val="bg1"/>
                </a:solidFill>
              </a:defRPr>
            </a:lvl1pPr>
          </a:lstStyle>
          <a:p>
            <a:r>
              <a:rPr lang="en-US"/>
              <a:t>Inpher, Confidential</a:t>
            </a:r>
          </a:p>
        </p:txBody>
      </p:sp>
      <p:sp>
        <p:nvSpPr>
          <p:cNvPr id="5" name="Footer Placeholder 4">
            <a:extLst>
              <a:ext uri="{FF2B5EF4-FFF2-40B4-BE49-F238E27FC236}">
                <a16:creationId xmlns:a16="http://schemas.microsoft.com/office/drawing/2014/main" id="{1FA9790B-CE1A-4081-879B-44BA3945A018}"/>
              </a:ext>
            </a:extLst>
          </p:cNvPr>
          <p:cNvSpPr>
            <a:spLocks noGrp="1"/>
          </p:cNvSpPr>
          <p:nvPr>
            <p:ph type="ftr" sz="quarter" idx="11"/>
          </p:nvPr>
        </p:nvSpPr>
        <p:spPr>
          <a:xfrm>
            <a:off x="1500256" y="6446846"/>
            <a:ext cx="9598838" cy="365125"/>
          </a:xfrm>
        </p:spPr>
        <p:txBody>
          <a:bodyPr/>
          <a:lstStyle>
            <a:lvl1pPr algn="l">
              <a:defRPr sz="11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473CC2E-E2BB-4B8B-9B61-90DF2D4169E0}"/>
              </a:ext>
            </a:extLst>
          </p:cNvPr>
          <p:cNvSpPr>
            <a:spLocks noGrp="1"/>
          </p:cNvSpPr>
          <p:nvPr>
            <p:ph type="sldNum" sz="quarter" idx="12"/>
          </p:nvPr>
        </p:nvSpPr>
        <p:spPr>
          <a:xfrm>
            <a:off x="11099094" y="645319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sp>
        <p:nvSpPr>
          <p:cNvPr id="10" name="Text Placeholder 9">
            <a:extLst>
              <a:ext uri="{FF2B5EF4-FFF2-40B4-BE49-F238E27FC236}">
                <a16:creationId xmlns:a16="http://schemas.microsoft.com/office/drawing/2014/main" id="{622AB247-638B-4240-A9EA-97CBA4C1DA41}"/>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89B956F3-62E3-4A5E-8CEE-0AB763BDD052}"/>
              </a:ext>
            </a:extLst>
          </p:cNvPr>
          <p:cNvSpPr>
            <a:spLocks noGrp="1"/>
          </p:cNvSpPr>
          <p:nvPr>
            <p:ph type="body" sz="quarter" idx="14"/>
          </p:nvPr>
        </p:nvSpPr>
        <p:spPr>
          <a:xfrm>
            <a:off x="1500257" y="681038"/>
            <a:ext cx="9151086" cy="522910"/>
          </a:xfrm>
        </p:spPr>
        <p:txBody>
          <a:bodyPr>
            <a:normAutofit/>
          </a:bodyPr>
          <a:lstStyle>
            <a:lvl1pPr marL="0" indent="0">
              <a:buNone/>
              <a:defRPr sz="2800">
                <a:latin typeface="+mj-lt"/>
              </a:defRPr>
            </a:lvl1pPr>
          </a:lstStyle>
          <a:p>
            <a:pPr lvl="0"/>
            <a:r>
              <a:rPr lang="en-US"/>
              <a:t>Click to edit Master text styles</a:t>
            </a:r>
          </a:p>
        </p:txBody>
      </p:sp>
    </p:spTree>
    <p:extLst>
      <p:ext uri="{BB962C8B-B14F-4D97-AF65-F5344CB8AC3E}">
        <p14:creationId xmlns:p14="http://schemas.microsoft.com/office/powerpoint/2010/main" val="21479837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64">
          <p15:clr>
            <a:srgbClr val="FBAE40"/>
          </p15:clr>
        </p15:guide>
        <p15:guide id="4" orient="horz" pos="40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mpty - Gray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39D0F6-E39C-48F2-85C4-EA8ABC698202}"/>
              </a:ext>
            </a:extLst>
          </p:cNvPr>
          <p:cNvSpPr/>
          <p:nvPr userDrawn="1"/>
        </p:nvSpPr>
        <p:spPr>
          <a:xfrm>
            <a:off x="0" y="4427814"/>
            <a:ext cx="12192000" cy="2430186"/>
          </a:xfrm>
          <a:prstGeom prst="rect">
            <a:avLst/>
          </a:prstGeom>
          <a:gradFill>
            <a:gsLst>
              <a:gs pos="0">
                <a:schemeClr val="tx1">
                  <a:lumMod val="65000"/>
                  <a:lumOff val="35000"/>
                </a:scheme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243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51607"/>
            <a:ext cx="1500256"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51607"/>
            <a:ext cx="9590038"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4" y="645160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sp>
        <p:nvSpPr>
          <p:cNvPr id="8" name="Text Placeholder 7">
            <a:extLst>
              <a:ext uri="{FF2B5EF4-FFF2-40B4-BE49-F238E27FC236}">
                <a16:creationId xmlns:a16="http://schemas.microsoft.com/office/drawing/2014/main" id="{64EE46F4-9A65-4A3B-ADEB-17A0C1E8D3CC}"/>
              </a:ext>
            </a:extLst>
          </p:cNvPr>
          <p:cNvSpPr>
            <a:spLocks noGrp="1"/>
          </p:cNvSpPr>
          <p:nvPr>
            <p:ph type="body" sz="quarter" idx="13"/>
          </p:nvPr>
        </p:nvSpPr>
        <p:spPr>
          <a:xfrm>
            <a:off x="1500257" y="695327"/>
            <a:ext cx="9151086" cy="532437"/>
          </a:xfrm>
        </p:spPr>
        <p:txBody>
          <a:bodyPr>
            <a:normAutofit/>
          </a:bodyPr>
          <a:lstStyle>
            <a:lvl1pPr marL="0" indent="0">
              <a:buNone/>
              <a:defRPr sz="2800">
                <a:latin typeface="+mj-lt"/>
              </a:defRPr>
            </a:lvl1pPr>
          </a:lstStyle>
          <a:p>
            <a:pPr lvl="0"/>
            <a:r>
              <a:rPr lang="en-US"/>
              <a:t>Click to edit Master text styles</a:t>
            </a:r>
          </a:p>
        </p:txBody>
      </p:sp>
    </p:spTree>
    <p:extLst>
      <p:ext uri="{BB962C8B-B14F-4D97-AF65-F5344CB8AC3E}">
        <p14:creationId xmlns:p14="http://schemas.microsoft.com/office/powerpoint/2010/main" val="1810337015"/>
      </p:ext>
    </p:extLst>
  </p:cSld>
  <p:clrMapOvr>
    <a:masterClrMapping/>
  </p:clrMapOvr>
  <p:extLst>
    <p:ext uri="{DCECCB84-F9BA-43D5-87BE-67443E8EF086}">
      <p15:sldGuideLst xmlns:p15="http://schemas.microsoft.com/office/powerpoint/2012/main">
        <p15:guide id="1" pos="264">
          <p15:clr>
            <a:srgbClr val="FBAE40"/>
          </p15:clr>
        </p15:guide>
        <p15:guide id="5" orient="horz" pos="2160">
          <p15:clr>
            <a:srgbClr val="FBAE40"/>
          </p15:clr>
        </p15:guide>
        <p15:guide id="6" orient="horz" pos="4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ty w Guidelines - Gray Gradi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C0303F-5B81-4A15-855A-2A462A517434}"/>
              </a:ext>
            </a:extLst>
          </p:cNvPr>
          <p:cNvSpPr/>
          <p:nvPr userDrawn="1"/>
        </p:nvSpPr>
        <p:spPr>
          <a:xfrm>
            <a:off x="0" y="4427814"/>
            <a:ext cx="12192000" cy="2430186"/>
          </a:xfrm>
          <a:prstGeom prst="rect">
            <a:avLst/>
          </a:prstGeom>
          <a:gradFill>
            <a:gsLst>
              <a:gs pos="0">
                <a:schemeClr val="tx1">
                  <a:lumMod val="65000"/>
                  <a:lumOff val="35000"/>
                </a:scheme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6082"/>
          </a:xfrm>
        </p:spPr>
        <p:txBody>
          <a:bodyPr/>
          <a:lstStyle/>
          <a:p>
            <a:r>
              <a:rPr lang="en-US"/>
              <a:t>Click to edit Master title style</a:t>
            </a:r>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7060" y="6451602"/>
            <a:ext cx="1493196"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6905" y="6451602"/>
            <a:ext cx="9578097"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76" y="6451601"/>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cxnSp>
        <p:nvCxnSpPr>
          <p:cNvPr id="6" name="Straight Connector 5">
            <a:extLst>
              <a:ext uri="{FF2B5EF4-FFF2-40B4-BE49-F238E27FC236}">
                <a16:creationId xmlns:a16="http://schemas.microsoft.com/office/drawing/2014/main" id="{9BE64528-4C0C-49B0-8CE2-FBA212A8F21D}"/>
              </a:ext>
            </a:extLst>
          </p:cNvPr>
          <p:cNvCxnSpPr/>
          <p:nvPr userDrawn="1"/>
        </p:nvCxnSpPr>
        <p:spPr>
          <a:xfrm>
            <a:off x="2392" y="-19685"/>
            <a:ext cx="12192000"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594C31-0C5D-4ABC-A8E0-BAD412C17941}"/>
              </a:ext>
            </a:extLst>
          </p:cNvPr>
          <p:cNvCxnSpPr>
            <a:cxnSpLocks/>
          </p:cNvCxnSpPr>
          <p:nvPr userDrawn="1"/>
        </p:nvCxnSpPr>
        <p:spPr>
          <a:xfrm flipV="1">
            <a:off x="2392" y="-19685"/>
            <a:ext cx="12192000" cy="6858000"/>
          </a:xfrm>
          <a:prstGeom prst="line">
            <a:avLst/>
          </a:prstGeom>
          <a:ln>
            <a:solidFill>
              <a:srgbClr val="8CC74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AD1F08-E953-444E-BC5E-897C7ACB70BF}"/>
              </a:ext>
            </a:extLst>
          </p:cNvPr>
          <p:cNvCxnSpPr>
            <a:cxnSpLocks/>
          </p:cNvCxnSpPr>
          <p:nvPr userDrawn="1"/>
        </p:nvCxnSpPr>
        <p:spPr>
          <a:xfrm flipH="1">
            <a:off x="6096605" y="-19685"/>
            <a:ext cx="1787" cy="6858000"/>
          </a:xfrm>
          <a:prstGeom prst="line">
            <a:avLst/>
          </a:prstGeom>
          <a:ln>
            <a:solidFill>
              <a:srgbClr val="8CC74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32CACB-2A61-4F1C-916E-15946841289A}"/>
              </a:ext>
            </a:extLst>
          </p:cNvPr>
          <p:cNvCxnSpPr>
            <a:cxnSpLocks/>
          </p:cNvCxnSpPr>
          <p:nvPr userDrawn="1"/>
        </p:nvCxnSpPr>
        <p:spPr>
          <a:xfrm>
            <a:off x="13709" y="-19685"/>
            <a:ext cx="3050978" cy="6858000"/>
          </a:xfrm>
          <a:prstGeom prst="line">
            <a:avLst/>
          </a:prstGeom>
          <a:ln>
            <a:solidFill>
              <a:srgbClr val="8CC74F"/>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A798BC-0B8F-4F52-B582-8C782D263B85}"/>
              </a:ext>
            </a:extLst>
          </p:cNvPr>
          <p:cNvCxnSpPr>
            <a:cxnSpLocks/>
          </p:cNvCxnSpPr>
          <p:nvPr userDrawn="1"/>
        </p:nvCxnSpPr>
        <p:spPr>
          <a:xfrm flipH="1">
            <a:off x="11327" y="-73256"/>
            <a:ext cx="6096000" cy="6817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D19DE1-9807-47E7-B172-653B891AE98E}"/>
              </a:ext>
            </a:extLst>
          </p:cNvPr>
          <p:cNvCxnSpPr>
            <a:cxnSpLocks/>
          </p:cNvCxnSpPr>
          <p:nvPr userDrawn="1"/>
        </p:nvCxnSpPr>
        <p:spPr>
          <a:xfrm flipH="1">
            <a:off x="3059248" y="-19686"/>
            <a:ext cx="1787"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1DDEE6-67C0-45AF-ABF1-F271E5863813}"/>
              </a:ext>
            </a:extLst>
          </p:cNvPr>
          <p:cNvCxnSpPr>
            <a:cxnSpLocks/>
          </p:cNvCxnSpPr>
          <p:nvPr userDrawn="1"/>
        </p:nvCxnSpPr>
        <p:spPr>
          <a:xfrm flipH="1">
            <a:off x="1502648" y="-39825"/>
            <a:ext cx="1787" cy="6858000"/>
          </a:xfrm>
          <a:prstGeom prst="line">
            <a:avLst/>
          </a:prstGeom>
          <a:ln>
            <a:solidFill>
              <a:srgbClr val="8CC74F"/>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506BBA-7FEC-417F-BC88-6A51B3C94F12}"/>
              </a:ext>
            </a:extLst>
          </p:cNvPr>
          <p:cNvCxnSpPr>
            <a:cxnSpLocks/>
          </p:cNvCxnSpPr>
          <p:nvPr userDrawn="1"/>
        </p:nvCxnSpPr>
        <p:spPr>
          <a:xfrm flipH="1">
            <a:off x="10653734" y="136525"/>
            <a:ext cx="1787" cy="6858000"/>
          </a:xfrm>
          <a:prstGeom prst="line">
            <a:avLst/>
          </a:prstGeom>
          <a:ln>
            <a:solidFill>
              <a:srgbClr val="8CC74F"/>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CC3776-07BE-4E14-9F14-D7FD5C0C85A4}"/>
              </a:ext>
            </a:extLst>
          </p:cNvPr>
          <p:cNvCxnSpPr>
            <a:cxnSpLocks/>
          </p:cNvCxnSpPr>
          <p:nvPr userDrawn="1"/>
        </p:nvCxnSpPr>
        <p:spPr>
          <a:xfrm>
            <a:off x="9147671" y="-19505"/>
            <a:ext cx="3050978" cy="6858000"/>
          </a:xfrm>
          <a:prstGeom prst="line">
            <a:avLst/>
          </a:prstGeom>
          <a:ln>
            <a:solidFill>
              <a:srgbClr val="8CC74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C4E1A2-0E3D-4BDD-BD29-8585D436EC26}"/>
              </a:ext>
            </a:extLst>
          </p:cNvPr>
          <p:cNvCxnSpPr>
            <a:cxnSpLocks/>
          </p:cNvCxnSpPr>
          <p:nvPr userDrawn="1"/>
        </p:nvCxnSpPr>
        <p:spPr>
          <a:xfrm flipH="1">
            <a:off x="9145884" y="-19506"/>
            <a:ext cx="3043235" cy="681772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097D3B-BFFC-4BAD-B6FB-D716C9DC36A7}"/>
              </a:ext>
            </a:extLst>
          </p:cNvPr>
          <p:cNvCxnSpPr>
            <a:cxnSpLocks/>
          </p:cNvCxnSpPr>
          <p:nvPr userDrawn="1"/>
        </p:nvCxnSpPr>
        <p:spPr>
          <a:xfrm flipH="1">
            <a:off x="9147295" y="-80103"/>
            <a:ext cx="1787"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E135BB5-FB6C-4012-8675-2B5BCF4789D8}"/>
              </a:ext>
            </a:extLst>
          </p:cNvPr>
          <p:cNvSpPr>
            <a:spLocks noGrp="1"/>
          </p:cNvSpPr>
          <p:nvPr>
            <p:ph type="body" sz="quarter" idx="13"/>
          </p:nvPr>
        </p:nvSpPr>
        <p:spPr>
          <a:xfrm>
            <a:off x="1502649" y="694211"/>
            <a:ext cx="9144026" cy="536082"/>
          </a:xfrm>
        </p:spPr>
        <p:txBody>
          <a:bodyPr>
            <a:normAutofit/>
          </a:bodyPr>
          <a:lstStyle>
            <a:lvl1pPr marL="0" indent="0">
              <a:buNone/>
              <a:defRPr sz="2800">
                <a:latin typeface="+mj-lt"/>
              </a:defRPr>
            </a:lvl1pPr>
          </a:lstStyle>
          <a:p>
            <a:pPr lvl="0"/>
            <a:r>
              <a:rPr lang="en-US"/>
              <a:t>Click to edit Master text styles</a:t>
            </a:r>
          </a:p>
        </p:txBody>
      </p:sp>
    </p:spTree>
    <p:extLst>
      <p:ext uri="{BB962C8B-B14F-4D97-AF65-F5344CB8AC3E}">
        <p14:creationId xmlns:p14="http://schemas.microsoft.com/office/powerpoint/2010/main" val="401046093"/>
      </p:ext>
    </p:extLst>
  </p:cSld>
  <p:clrMapOvr>
    <a:masterClrMapping/>
  </p:clrMapOvr>
  <p:extLst>
    <p:ext uri="{DCECCB84-F9BA-43D5-87BE-67443E8EF086}">
      <p15:sldGuideLst xmlns:p15="http://schemas.microsoft.com/office/powerpoint/2012/main">
        <p15:guide id="1" pos="264">
          <p15:clr>
            <a:srgbClr val="FBAE40"/>
          </p15:clr>
        </p15:guide>
        <p15:guide id="2" orient="horz" pos="40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 Gray Gradi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A7030A2-1CD5-4C4D-A812-7987325EE430}"/>
              </a:ext>
            </a:extLst>
          </p:cNvPr>
          <p:cNvSpPr/>
          <p:nvPr userDrawn="1"/>
        </p:nvSpPr>
        <p:spPr>
          <a:xfrm>
            <a:off x="0" y="4427814"/>
            <a:ext cx="12192000" cy="2430186"/>
          </a:xfrm>
          <a:prstGeom prst="rect">
            <a:avLst/>
          </a:prstGeom>
          <a:gradFill>
            <a:gsLst>
              <a:gs pos="0">
                <a:schemeClr val="tx1">
                  <a:lumMod val="65000"/>
                  <a:lumOff val="35000"/>
                </a:scheme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46846"/>
            <a:ext cx="1500256"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46846"/>
            <a:ext cx="9590034"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0" y="645319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cxnSp>
        <p:nvCxnSpPr>
          <p:cNvPr id="8" name="Straight Connector 7">
            <a:extLst>
              <a:ext uri="{FF2B5EF4-FFF2-40B4-BE49-F238E27FC236}">
                <a16:creationId xmlns:a16="http://schemas.microsoft.com/office/drawing/2014/main" id="{95AD1F08-E953-444E-BC5E-897C7ACB70BF}"/>
              </a:ext>
            </a:extLst>
          </p:cNvPr>
          <p:cNvCxnSpPr>
            <a:cxnSpLocks/>
          </p:cNvCxnSpPr>
          <p:nvPr userDrawn="1"/>
        </p:nvCxnSpPr>
        <p:spPr>
          <a:xfrm>
            <a:off x="6074753" y="1346412"/>
            <a:ext cx="0" cy="5049626"/>
          </a:xfrm>
          <a:prstGeom prst="line">
            <a:avLst/>
          </a:prstGeom>
          <a:ln w="28575">
            <a:solidFill>
              <a:srgbClr val="8CC74F"/>
            </a:solidFill>
          </a:ln>
        </p:spPr>
        <p:style>
          <a:lnRef idx="1">
            <a:schemeClr val="accent1"/>
          </a:lnRef>
          <a:fillRef idx="0">
            <a:schemeClr val="accent1"/>
          </a:fillRef>
          <a:effectRef idx="0">
            <a:schemeClr val="accent1"/>
          </a:effectRef>
          <a:fontRef idx="minor">
            <a:schemeClr val="tx1"/>
          </a:fontRef>
        </p:style>
      </p:cxnSp>
      <p:sp>
        <p:nvSpPr>
          <p:cNvPr id="27" name="Media Placeholder 26">
            <a:extLst>
              <a:ext uri="{FF2B5EF4-FFF2-40B4-BE49-F238E27FC236}">
                <a16:creationId xmlns:a16="http://schemas.microsoft.com/office/drawing/2014/main" id="{9268B20B-908E-4CCB-8856-62F7593111D3}"/>
              </a:ext>
            </a:extLst>
          </p:cNvPr>
          <p:cNvSpPr>
            <a:spLocks noGrp="1"/>
          </p:cNvSpPr>
          <p:nvPr>
            <p:ph type="media" sz="quarter" idx="16" hasCustomPrompt="1"/>
          </p:nvPr>
        </p:nvSpPr>
        <p:spPr>
          <a:xfrm>
            <a:off x="10648950" y="158750"/>
            <a:ext cx="1401763" cy="1079500"/>
          </a:xfrm>
        </p:spPr>
        <p:txBody>
          <a:bodyPr anchor="ctr">
            <a:normAutofit/>
          </a:bodyPr>
          <a:lstStyle>
            <a:lvl1pPr marL="0" indent="0" algn="ctr">
              <a:buNone/>
              <a:defRPr sz="1800"/>
            </a:lvl1pPr>
          </a:lstStyle>
          <a:p>
            <a:r>
              <a:rPr lang="en-US"/>
              <a:t>[Client logo goes here]</a:t>
            </a:r>
          </a:p>
        </p:txBody>
      </p:sp>
      <p:sp>
        <p:nvSpPr>
          <p:cNvPr id="19" name="TextBox 18">
            <a:extLst>
              <a:ext uri="{FF2B5EF4-FFF2-40B4-BE49-F238E27FC236}">
                <a16:creationId xmlns:a16="http://schemas.microsoft.com/office/drawing/2014/main" id="{620EF17F-576A-4E4E-812C-A6FFE1B14993}"/>
              </a:ext>
            </a:extLst>
          </p:cNvPr>
          <p:cNvSpPr txBox="1"/>
          <p:nvPr userDrawn="1"/>
        </p:nvSpPr>
        <p:spPr>
          <a:xfrm>
            <a:off x="1500256" y="1451295"/>
            <a:ext cx="4466533" cy="923330"/>
          </a:xfrm>
          <a:prstGeom prst="rect">
            <a:avLst/>
          </a:prstGeom>
          <a:solidFill>
            <a:schemeClr val="accent6"/>
          </a:solidFill>
          <a:ln w="28575">
            <a:solidFill>
              <a:schemeClr val="tx1"/>
            </a:solidFill>
          </a:ln>
        </p:spPr>
        <p:txBody>
          <a:bodyPr wrap="square" rtlCol="0">
            <a:spAutoFit/>
          </a:bodyPr>
          <a:lstStyle/>
          <a:p>
            <a:r>
              <a:rPr lang="en-US" sz="1800" b="1"/>
              <a:t>Industry: </a:t>
            </a:r>
          </a:p>
          <a:p>
            <a:r>
              <a:rPr lang="en-US" sz="1800" b="1"/>
              <a:t>Application Area:  </a:t>
            </a:r>
          </a:p>
          <a:p>
            <a:r>
              <a:rPr lang="en-US" sz="1800" b="1"/>
              <a:t>Functions: </a:t>
            </a:r>
          </a:p>
        </p:txBody>
      </p:sp>
      <p:sp>
        <p:nvSpPr>
          <p:cNvPr id="22" name="Text Placeholder 21">
            <a:extLst>
              <a:ext uri="{FF2B5EF4-FFF2-40B4-BE49-F238E27FC236}">
                <a16:creationId xmlns:a16="http://schemas.microsoft.com/office/drawing/2014/main" id="{93279AB2-DE34-477F-8F93-7FC4EC181655}"/>
              </a:ext>
            </a:extLst>
          </p:cNvPr>
          <p:cNvSpPr>
            <a:spLocks noGrp="1"/>
          </p:cNvSpPr>
          <p:nvPr>
            <p:ph type="body" sz="quarter" idx="17" hasCustomPrompt="1"/>
          </p:nvPr>
        </p:nvSpPr>
        <p:spPr>
          <a:xfrm>
            <a:off x="2471101" y="1480473"/>
            <a:ext cx="3485995" cy="285407"/>
          </a:xfrm>
        </p:spPr>
        <p:txBody>
          <a:bodyPr>
            <a:noAutofit/>
          </a:bodyPr>
          <a:lstStyle>
            <a:lvl1pPr marL="0" indent="0">
              <a:buNone/>
              <a:defRPr sz="1800"/>
            </a:lvl1pPr>
          </a:lstStyle>
          <a:p>
            <a:pPr lvl="0"/>
            <a:r>
              <a:rPr lang="en-US" dirty="0"/>
              <a:t>[Insert here]</a:t>
            </a:r>
          </a:p>
        </p:txBody>
      </p:sp>
      <p:sp>
        <p:nvSpPr>
          <p:cNvPr id="26" name="Text Placeholder 21">
            <a:extLst>
              <a:ext uri="{FF2B5EF4-FFF2-40B4-BE49-F238E27FC236}">
                <a16:creationId xmlns:a16="http://schemas.microsoft.com/office/drawing/2014/main" id="{849E441A-29FC-48C9-9064-4FF01AF24AA0}"/>
              </a:ext>
            </a:extLst>
          </p:cNvPr>
          <p:cNvSpPr>
            <a:spLocks noGrp="1"/>
          </p:cNvSpPr>
          <p:nvPr>
            <p:ph type="body" sz="quarter" idx="18" hasCustomPrompt="1"/>
          </p:nvPr>
        </p:nvSpPr>
        <p:spPr>
          <a:xfrm>
            <a:off x="3319785" y="1758700"/>
            <a:ext cx="2645217" cy="285407"/>
          </a:xfrm>
        </p:spPr>
        <p:txBody>
          <a:bodyPr>
            <a:noAutofit/>
          </a:bodyPr>
          <a:lstStyle>
            <a:lvl1pPr marL="0" indent="0">
              <a:buNone/>
              <a:defRPr sz="1800"/>
            </a:lvl1pPr>
          </a:lstStyle>
          <a:p>
            <a:pPr lvl="0"/>
            <a:r>
              <a:rPr lang="en-US" dirty="0"/>
              <a:t>[Insert here]</a:t>
            </a:r>
          </a:p>
        </p:txBody>
      </p:sp>
      <p:sp>
        <p:nvSpPr>
          <p:cNvPr id="28" name="Text Placeholder 21">
            <a:extLst>
              <a:ext uri="{FF2B5EF4-FFF2-40B4-BE49-F238E27FC236}">
                <a16:creationId xmlns:a16="http://schemas.microsoft.com/office/drawing/2014/main" id="{30F9B14F-2A89-41B1-B026-F75EE0D5BF2C}"/>
              </a:ext>
            </a:extLst>
          </p:cNvPr>
          <p:cNvSpPr>
            <a:spLocks noGrp="1"/>
          </p:cNvSpPr>
          <p:nvPr>
            <p:ph type="body" sz="quarter" idx="19" hasCustomPrompt="1"/>
          </p:nvPr>
        </p:nvSpPr>
        <p:spPr>
          <a:xfrm>
            <a:off x="2610920" y="2031339"/>
            <a:ext cx="3354082" cy="285407"/>
          </a:xfrm>
        </p:spPr>
        <p:txBody>
          <a:bodyPr>
            <a:noAutofit/>
          </a:bodyPr>
          <a:lstStyle>
            <a:lvl1pPr marL="0" indent="0">
              <a:buNone/>
              <a:defRPr sz="1800"/>
            </a:lvl1pPr>
          </a:lstStyle>
          <a:p>
            <a:pPr lvl="0"/>
            <a:r>
              <a:rPr lang="en-US" dirty="0"/>
              <a:t>[Insert here]</a:t>
            </a:r>
          </a:p>
        </p:txBody>
      </p:sp>
      <p:sp>
        <p:nvSpPr>
          <p:cNvPr id="31" name="TextBox 30">
            <a:extLst>
              <a:ext uri="{FF2B5EF4-FFF2-40B4-BE49-F238E27FC236}">
                <a16:creationId xmlns:a16="http://schemas.microsoft.com/office/drawing/2014/main" id="{1B825587-0571-4AE6-97F4-978AB5E9141D}"/>
              </a:ext>
            </a:extLst>
          </p:cNvPr>
          <p:cNvSpPr txBox="1"/>
          <p:nvPr userDrawn="1"/>
        </p:nvSpPr>
        <p:spPr>
          <a:xfrm>
            <a:off x="1500257" y="2625764"/>
            <a:ext cx="1568452" cy="369332"/>
          </a:xfrm>
          <a:prstGeom prst="rect">
            <a:avLst/>
          </a:prstGeom>
          <a:noFill/>
        </p:spPr>
        <p:txBody>
          <a:bodyPr wrap="square" rtlCol="0">
            <a:spAutoFit/>
          </a:bodyPr>
          <a:lstStyle/>
          <a:p>
            <a:pPr marL="285750" indent="-285750">
              <a:buFontTx/>
              <a:buBlip>
                <a:blip r:embed="rId2"/>
              </a:buBlip>
            </a:pPr>
            <a:r>
              <a:rPr lang="en-US" b="1"/>
              <a:t>Situation: </a:t>
            </a:r>
            <a:r>
              <a:rPr lang="en-US"/>
              <a:t> </a:t>
            </a:r>
          </a:p>
        </p:txBody>
      </p:sp>
      <p:sp>
        <p:nvSpPr>
          <p:cNvPr id="32" name="TextBox 31">
            <a:extLst>
              <a:ext uri="{FF2B5EF4-FFF2-40B4-BE49-F238E27FC236}">
                <a16:creationId xmlns:a16="http://schemas.microsoft.com/office/drawing/2014/main" id="{C4B7CE63-1233-4E32-BB0E-391B3A16217A}"/>
              </a:ext>
            </a:extLst>
          </p:cNvPr>
          <p:cNvSpPr txBox="1"/>
          <p:nvPr userDrawn="1"/>
        </p:nvSpPr>
        <p:spPr>
          <a:xfrm>
            <a:off x="1502647" y="3802272"/>
            <a:ext cx="1901423" cy="369332"/>
          </a:xfrm>
          <a:prstGeom prst="rect">
            <a:avLst/>
          </a:prstGeom>
          <a:noFill/>
        </p:spPr>
        <p:txBody>
          <a:bodyPr wrap="square" rtlCol="0">
            <a:spAutoFit/>
          </a:bodyPr>
          <a:lstStyle/>
          <a:p>
            <a:pPr marL="285750" indent="-285750">
              <a:buFontTx/>
              <a:buBlip>
                <a:blip r:embed="rId2"/>
              </a:buBlip>
            </a:pPr>
            <a:r>
              <a:rPr lang="en-US" b="1"/>
              <a:t>Complication: </a:t>
            </a:r>
            <a:r>
              <a:rPr lang="en-US"/>
              <a:t> </a:t>
            </a:r>
          </a:p>
        </p:txBody>
      </p:sp>
      <p:sp>
        <p:nvSpPr>
          <p:cNvPr id="33" name="TextBox 32">
            <a:extLst>
              <a:ext uri="{FF2B5EF4-FFF2-40B4-BE49-F238E27FC236}">
                <a16:creationId xmlns:a16="http://schemas.microsoft.com/office/drawing/2014/main" id="{E8217287-F0AE-49D5-B01A-7323F886370F}"/>
              </a:ext>
            </a:extLst>
          </p:cNvPr>
          <p:cNvSpPr txBox="1"/>
          <p:nvPr userDrawn="1"/>
        </p:nvSpPr>
        <p:spPr>
          <a:xfrm>
            <a:off x="1503541" y="4917342"/>
            <a:ext cx="1901423" cy="369332"/>
          </a:xfrm>
          <a:prstGeom prst="rect">
            <a:avLst/>
          </a:prstGeom>
          <a:noFill/>
        </p:spPr>
        <p:txBody>
          <a:bodyPr wrap="square" rtlCol="0">
            <a:spAutoFit/>
          </a:bodyPr>
          <a:lstStyle/>
          <a:p>
            <a:pPr marL="285750" indent="-285750">
              <a:buFontTx/>
              <a:buBlip>
                <a:blip r:embed="rId2"/>
              </a:buBlip>
            </a:pPr>
            <a:r>
              <a:rPr lang="en-US" b="1"/>
              <a:t>Resolution: </a:t>
            </a:r>
            <a:r>
              <a:rPr lang="en-US"/>
              <a:t> </a:t>
            </a:r>
          </a:p>
        </p:txBody>
      </p:sp>
      <p:sp>
        <p:nvSpPr>
          <p:cNvPr id="34" name="Text Placeholder 21">
            <a:extLst>
              <a:ext uri="{FF2B5EF4-FFF2-40B4-BE49-F238E27FC236}">
                <a16:creationId xmlns:a16="http://schemas.microsoft.com/office/drawing/2014/main" id="{8F372690-A238-422B-8BD5-28BA375F5C28}"/>
              </a:ext>
            </a:extLst>
          </p:cNvPr>
          <p:cNvSpPr>
            <a:spLocks noGrp="1"/>
          </p:cNvSpPr>
          <p:nvPr>
            <p:ph type="body" sz="quarter" idx="20" hasCustomPrompt="1"/>
          </p:nvPr>
        </p:nvSpPr>
        <p:spPr>
          <a:xfrm>
            <a:off x="1795019" y="2907297"/>
            <a:ext cx="4169983" cy="871983"/>
          </a:xfrm>
        </p:spPr>
        <p:txBody>
          <a:bodyPr>
            <a:noAutofit/>
          </a:bodyPr>
          <a:lstStyle>
            <a:lvl1pPr marL="0" indent="0">
              <a:buNone/>
              <a:defRPr sz="1800"/>
            </a:lvl1pPr>
          </a:lstStyle>
          <a:p>
            <a:pPr lvl="0"/>
            <a:r>
              <a:rPr lang="en-US" dirty="0"/>
              <a:t>[Insert here]</a:t>
            </a:r>
          </a:p>
        </p:txBody>
      </p:sp>
      <p:sp>
        <p:nvSpPr>
          <p:cNvPr id="35" name="Text Placeholder 21">
            <a:extLst>
              <a:ext uri="{FF2B5EF4-FFF2-40B4-BE49-F238E27FC236}">
                <a16:creationId xmlns:a16="http://schemas.microsoft.com/office/drawing/2014/main" id="{C636D74D-A798-407A-BE84-D4A66C18576A}"/>
              </a:ext>
            </a:extLst>
          </p:cNvPr>
          <p:cNvSpPr>
            <a:spLocks noGrp="1"/>
          </p:cNvSpPr>
          <p:nvPr>
            <p:ph type="body" sz="quarter" idx="21" hasCustomPrompt="1"/>
          </p:nvPr>
        </p:nvSpPr>
        <p:spPr>
          <a:xfrm>
            <a:off x="1790700" y="4108482"/>
            <a:ext cx="4169983" cy="871983"/>
          </a:xfrm>
        </p:spPr>
        <p:txBody>
          <a:bodyPr>
            <a:noAutofit/>
          </a:bodyPr>
          <a:lstStyle>
            <a:lvl1pPr marL="0" indent="0">
              <a:buNone/>
              <a:defRPr sz="1800"/>
            </a:lvl1pPr>
          </a:lstStyle>
          <a:p>
            <a:pPr lvl="0"/>
            <a:r>
              <a:rPr lang="en-US" dirty="0"/>
              <a:t>[Insert here]</a:t>
            </a:r>
          </a:p>
        </p:txBody>
      </p:sp>
      <p:sp>
        <p:nvSpPr>
          <p:cNvPr id="36" name="Text Placeholder 21">
            <a:extLst>
              <a:ext uri="{FF2B5EF4-FFF2-40B4-BE49-F238E27FC236}">
                <a16:creationId xmlns:a16="http://schemas.microsoft.com/office/drawing/2014/main" id="{8976C4BE-DB16-4933-8C55-9A765F487F44}"/>
              </a:ext>
            </a:extLst>
          </p:cNvPr>
          <p:cNvSpPr>
            <a:spLocks noGrp="1"/>
          </p:cNvSpPr>
          <p:nvPr>
            <p:ph type="body" sz="quarter" idx="22" hasCustomPrompt="1"/>
          </p:nvPr>
        </p:nvSpPr>
        <p:spPr>
          <a:xfrm>
            <a:off x="1787114" y="5226423"/>
            <a:ext cx="4169983" cy="871983"/>
          </a:xfrm>
        </p:spPr>
        <p:txBody>
          <a:bodyPr>
            <a:noAutofit/>
          </a:bodyPr>
          <a:lstStyle>
            <a:lvl1pPr marL="0" indent="0">
              <a:buNone/>
              <a:defRPr sz="1800"/>
            </a:lvl1pPr>
          </a:lstStyle>
          <a:p>
            <a:pPr lvl="0"/>
            <a:r>
              <a:rPr lang="en-US" dirty="0"/>
              <a:t>[Insert here]</a:t>
            </a:r>
          </a:p>
        </p:txBody>
      </p:sp>
      <p:sp>
        <p:nvSpPr>
          <p:cNvPr id="29" name="Text Placeholder 8">
            <a:extLst>
              <a:ext uri="{FF2B5EF4-FFF2-40B4-BE49-F238E27FC236}">
                <a16:creationId xmlns:a16="http://schemas.microsoft.com/office/drawing/2014/main" id="{80D5741C-216A-4184-995B-E9EA6544D572}"/>
              </a:ext>
            </a:extLst>
          </p:cNvPr>
          <p:cNvSpPr>
            <a:spLocks noGrp="1"/>
          </p:cNvSpPr>
          <p:nvPr>
            <p:ph type="body" sz="quarter" idx="14" hasCustomPrompt="1"/>
          </p:nvPr>
        </p:nvSpPr>
        <p:spPr>
          <a:xfrm>
            <a:off x="1500257" y="681038"/>
            <a:ext cx="9151086" cy="522910"/>
          </a:xfrm>
        </p:spPr>
        <p:txBody>
          <a:bodyPr>
            <a:normAutofit/>
          </a:bodyPr>
          <a:lstStyle>
            <a:lvl1pPr marL="0" indent="0">
              <a:buNone/>
              <a:defRPr sz="2800" b="1">
                <a:solidFill>
                  <a:schemeClr val="tx1"/>
                </a:solidFill>
                <a:latin typeface="+mj-lt"/>
              </a:defRPr>
            </a:lvl1pPr>
          </a:lstStyle>
          <a:p>
            <a:pPr lvl="0"/>
            <a:r>
              <a:rPr lang="en-US" dirty="0"/>
              <a:t>Case Study – [Insert Client Name]</a:t>
            </a:r>
          </a:p>
        </p:txBody>
      </p:sp>
      <p:sp>
        <p:nvSpPr>
          <p:cNvPr id="30" name="Title 1">
            <a:extLst>
              <a:ext uri="{FF2B5EF4-FFF2-40B4-BE49-F238E27FC236}">
                <a16:creationId xmlns:a16="http://schemas.microsoft.com/office/drawing/2014/main" id="{CAEB9F9A-CB44-4F50-B9A8-160CE5B0919D}"/>
              </a:ext>
            </a:extLst>
          </p:cNvPr>
          <p:cNvSpPr>
            <a:spLocks noGrp="1"/>
          </p:cNvSpPr>
          <p:nvPr>
            <p:ph type="title" hasCustomPrompt="1"/>
          </p:nvPr>
        </p:nvSpPr>
        <p:spPr>
          <a:xfrm>
            <a:off x="1500256" y="158128"/>
            <a:ext cx="9151086" cy="532436"/>
          </a:xfrm>
        </p:spPr>
        <p:txBody>
          <a:bodyPr/>
          <a:lstStyle>
            <a:lvl1pPr>
              <a:defRPr/>
            </a:lvl1pPr>
          </a:lstStyle>
          <a:p>
            <a:r>
              <a:rPr lang="en-US" dirty="0"/>
              <a:t>[Use Case Name]</a:t>
            </a:r>
          </a:p>
        </p:txBody>
      </p:sp>
      <p:sp>
        <p:nvSpPr>
          <p:cNvPr id="38" name="Text Placeholder 9">
            <a:extLst>
              <a:ext uri="{FF2B5EF4-FFF2-40B4-BE49-F238E27FC236}">
                <a16:creationId xmlns:a16="http://schemas.microsoft.com/office/drawing/2014/main" id="{D0DAE29D-28D0-4E1C-80F2-C8935028DE8C}"/>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a:t>Click to edit Master text styles</a:t>
            </a:r>
          </a:p>
        </p:txBody>
      </p:sp>
      <p:sp>
        <p:nvSpPr>
          <p:cNvPr id="24" name="Content Placeholder 24">
            <a:extLst>
              <a:ext uri="{FF2B5EF4-FFF2-40B4-BE49-F238E27FC236}">
                <a16:creationId xmlns:a16="http://schemas.microsoft.com/office/drawing/2014/main" id="{EF8E6F16-94B8-484A-8548-CAB209738EDB}"/>
              </a:ext>
            </a:extLst>
          </p:cNvPr>
          <p:cNvSpPr>
            <a:spLocks noGrp="1"/>
          </p:cNvSpPr>
          <p:nvPr>
            <p:ph sz="quarter" idx="15" hasCustomPrompt="1"/>
          </p:nvPr>
        </p:nvSpPr>
        <p:spPr>
          <a:xfrm>
            <a:off x="7334039" y="1454141"/>
            <a:ext cx="3170966" cy="2254218"/>
          </a:xfrm>
        </p:spPr>
        <p:txBody>
          <a:bodyPr anchor="ctr"/>
          <a:lstStyle>
            <a:lvl1pPr marL="0" indent="0" algn="ctr">
              <a:buNone/>
              <a:defRPr/>
            </a:lvl1pPr>
          </a:lstStyle>
          <a:p>
            <a:pPr lvl="0"/>
            <a:r>
              <a:rPr lang="en-US" dirty="0"/>
              <a:t>[Insert relevant pictures, diagrams, charts, etc.]</a:t>
            </a:r>
          </a:p>
        </p:txBody>
      </p:sp>
      <p:sp>
        <p:nvSpPr>
          <p:cNvPr id="40" name="TextBox 39">
            <a:extLst>
              <a:ext uri="{FF2B5EF4-FFF2-40B4-BE49-F238E27FC236}">
                <a16:creationId xmlns:a16="http://schemas.microsoft.com/office/drawing/2014/main" id="{561AAFFC-CE19-4D33-A77A-FD2988A4C142}"/>
              </a:ext>
            </a:extLst>
          </p:cNvPr>
          <p:cNvSpPr txBox="1"/>
          <p:nvPr userDrawn="1"/>
        </p:nvSpPr>
        <p:spPr>
          <a:xfrm>
            <a:off x="7334039" y="3771899"/>
            <a:ext cx="1901423" cy="369332"/>
          </a:xfrm>
          <a:prstGeom prst="rect">
            <a:avLst/>
          </a:prstGeom>
          <a:noFill/>
        </p:spPr>
        <p:txBody>
          <a:bodyPr wrap="square" rtlCol="0">
            <a:spAutoFit/>
          </a:bodyPr>
          <a:lstStyle/>
          <a:p>
            <a:pPr marL="285750" indent="-285750">
              <a:buFontTx/>
              <a:buBlip>
                <a:blip r:embed="rId2"/>
              </a:buBlip>
            </a:pPr>
            <a:r>
              <a:rPr lang="en-US" b="1"/>
              <a:t>Outcomes: </a:t>
            </a:r>
            <a:r>
              <a:rPr lang="en-US"/>
              <a:t> </a:t>
            </a:r>
          </a:p>
        </p:txBody>
      </p:sp>
      <p:sp>
        <p:nvSpPr>
          <p:cNvPr id="41" name="Content Placeholder 6">
            <a:extLst>
              <a:ext uri="{FF2B5EF4-FFF2-40B4-BE49-F238E27FC236}">
                <a16:creationId xmlns:a16="http://schemas.microsoft.com/office/drawing/2014/main" id="{FFAF8192-1B9D-4D66-BB5B-5E8EBE6FFC3C}"/>
              </a:ext>
            </a:extLst>
          </p:cNvPr>
          <p:cNvSpPr>
            <a:spLocks noGrp="1"/>
          </p:cNvSpPr>
          <p:nvPr>
            <p:ph sz="quarter" idx="25" hasCustomPrompt="1"/>
          </p:nvPr>
        </p:nvSpPr>
        <p:spPr>
          <a:xfrm>
            <a:off x="7626905" y="4080980"/>
            <a:ext cx="2878100" cy="2254218"/>
          </a:xfrm>
        </p:spPr>
        <p:txBody>
          <a:bodyPr>
            <a:noAutofit/>
          </a:bodyPr>
          <a:lstStyle>
            <a:lvl1pPr marL="365760" indent="-228600">
              <a:spcBef>
                <a:spcPts val="0"/>
              </a:spcBef>
              <a:spcAft>
                <a:spcPts val="600"/>
              </a:spcAft>
              <a:buClr>
                <a:schemeClr val="accent5"/>
              </a:buClr>
              <a:buFont typeface="Myriad Pro" panose="020B0503030403020204" pitchFamily="34" charset="0"/>
              <a:buChar char="−"/>
              <a:defRPr sz="1800"/>
            </a:lvl1pPr>
            <a:lvl2pPr>
              <a:spcBef>
                <a:spcPts val="0"/>
              </a:spcBef>
              <a:spcAft>
                <a:spcPts val="600"/>
              </a:spcAft>
              <a:defRPr sz="1800"/>
            </a:lvl2pPr>
            <a:lvl3pPr>
              <a:spcBef>
                <a:spcPts val="0"/>
              </a:spcBef>
              <a:spcAft>
                <a:spcPts val="600"/>
              </a:spcAft>
              <a:defRPr sz="1800"/>
            </a:lvl3pPr>
            <a:lvl4pPr>
              <a:spcBef>
                <a:spcPts val="0"/>
              </a:spcBef>
              <a:spcAft>
                <a:spcPts val="600"/>
              </a:spcAft>
              <a:defRPr sz="1800"/>
            </a:lvl4pPr>
            <a:lvl5pPr>
              <a:spcBef>
                <a:spcPts val="0"/>
              </a:spcBef>
              <a:spcAft>
                <a:spcPts val="600"/>
              </a:spcAft>
              <a:defRPr sz="18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254806"/>
      </p:ext>
    </p:extLst>
  </p:cSld>
  <p:clrMapOvr>
    <a:masterClrMapping/>
  </p:clrMapOvr>
  <p:extLst>
    <p:ext uri="{DCECCB84-F9BA-43D5-87BE-67443E8EF086}">
      <p15:sldGuideLst xmlns:p15="http://schemas.microsoft.com/office/powerpoint/2012/main">
        <p15:guide id="1" pos="264">
          <p15:clr>
            <a:srgbClr val="FBAE40"/>
          </p15:clr>
        </p15:guide>
        <p15:guide id="2" orient="horz" pos="4056">
          <p15:clr>
            <a:srgbClr val="FBAE40"/>
          </p15:clr>
        </p15:guide>
        <p15:guide id="3"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rmal Bullets - Black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407683-A502-4234-94BE-7F2D55338CC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37A46544-6539-49D1-8F6C-BCE65EA091F2}"/>
              </a:ext>
            </a:extLst>
          </p:cNvPr>
          <p:cNvSpPr>
            <a:spLocks noGrp="1"/>
          </p:cNvSpPr>
          <p:nvPr>
            <p:ph type="title"/>
          </p:nvPr>
        </p:nvSpPr>
        <p:spPr>
          <a:xfrm>
            <a:off x="1500256" y="158127"/>
            <a:ext cx="9151086" cy="52291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81C451-85A4-4355-82BC-04663E4FD63C}"/>
              </a:ext>
            </a:extLst>
          </p:cNvPr>
          <p:cNvSpPr>
            <a:spLocks noGrp="1"/>
          </p:cNvSpPr>
          <p:nvPr>
            <p:ph idx="1"/>
          </p:nvPr>
        </p:nvSpPr>
        <p:spPr/>
        <p:txBody>
          <a:bodyPr/>
          <a:lstStyle>
            <a:lvl1pPr marL="365760">
              <a:spcBef>
                <a:spcPts val="0"/>
              </a:spcBef>
              <a:spcAft>
                <a:spcPts val="600"/>
              </a:spcAft>
              <a:defRPr>
                <a:solidFill>
                  <a:schemeClr val="bg1"/>
                </a:solidFill>
              </a:defRPr>
            </a:lvl1pPr>
            <a:lvl2pPr>
              <a:spcBef>
                <a:spcPts val="0"/>
              </a:spcBef>
              <a:spcAft>
                <a:spcPts val="600"/>
              </a:spcAft>
              <a:defRPr>
                <a:solidFill>
                  <a:schemeClr val="bg1"/>
                </a:solidFill>
              </a:defRPr>
            </a:lvl2pPr>
            <a:lvl3pPr>
              <a:spcBef>
                <a:spcPts val="0"/>
              </a:spcBef>
              <a:spcAft>
                <a:spcPts val="600"/>
              </a:spcAft>
              <a:defRPr>
                <a:solidFill>
                  <a:schemeClr val="bg1"/>
                </a:solidFill>
              </a:defRPr>
            </a:lvl3pPr>
            <a:lvl4pPr>
              <a:spcBef>
                <a:spcPts val="0"/>
              </a:spcBef>
              <a:spcAft>
                <a:spcPts val="600"/>
              </a:spcAft>
              <a:defRPr>
                <a:solidFill>
                  <a:schemeClr val="bg1"/>
                </a:solidFill>
              </a:defRPr>
            </a:lvl4pPr>
            <a:lvl5pPr>
              <a:spcBef>
                <a:spcPts val="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267043-F41B-4E91-9F03-B1A73F66720D}"/>
              </a:ext>
            </a:extLst>
          </p:cNvPr>
          <p:cNvSpPr>
            <a:spLocks noGrp="1"/>
          </p:cNvSpPr>
          <p:nvPr>
            <p:ph type="dt" sz="half" idx="10"/>
          </p:nvPr>
        </p:nvSpPr>
        <p:spPr>
          <a:xfrm>
            <a:off x="0" y="6446846"/>
            <a:ext cx="1500256" cy="365125"/>
          </a:xfrm>
        </p:spPr>
        <p:txBody>
          <a:bodyPr/>
          <a:lstStyle>
            <a:lvl1pPr>
              <a:defRPr sz="1100">
                <a:solidFill>
                  <a:schemeClr val="bg1"/>
                </a:solidFill>
              </a:defRPr>
            </a:lvl1pPr>
          </a:lstStyle>
          <a:p>
            <a:r>
              <a:rPr lang="en-US"/>
              <a:t>Inpher, Confidential</a:t>
            </a:r>
          </a:p>
        </p:txBody>
      </p:sp>
      <p:sp>
        <p:nvSpPr>
          <p:cNvPr id="5" name="Footer Placeholder 4">
            <a:extLst>
              <a:ext uri="{FF2B5EF4-FFF2-40B4-BE49-F238E27FC236}">
                <a16:creationId xmlns:a16="http://schemas.microsoft.com/office/drawing/2014/main" id="{1FA9790B-CE1A-4081-879B-44BA3945A018}"/>
              </a:ext>
            </a:extLst>
          </p:cNvPr>
          <p:cNvSpPr>
            <a:spLocks noGrp="1"/>
          </p:cNvSpPr>
          <p:nvPr>
            <p:ph type="ftr" sz="quarter" idx="11"/>
          </p:nvPr>
        </p:nvSpPr>
        <p:spPr>
          <a:xfrm>
            <a:off x="1500256" y="6446846"/>
            <a:ext cx="9598838" cy="365125"/>
          </a:xfrm>
        </p:spPr>
        <p:txBody>
          <a:bodyPr/>
          <a:lstStyle>
            <a:lvl1pPr algn="l">
              <a:defRPr sz="11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473CC2E-E2BB-4B8B-9B61-90DF2D4169E0}"/>
              </a:ext>
            </a:extLst>
          </p:cNvPr>
          <p:cNvSpPr>
            <a:spLocks noGrp="1"/>
          </p:cNvSpPr>
          <p:nvPr>
            <p:ph type="sldNum" sz="quarter" idx="12"/>
          </p:nvPr>
        </p:nvSpPr>
        <p:spPr>
          <a:xfrm>
            <a:off x="11099094" y="645319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sp>
        <p:nvSpPr>
          <p:cNvPr id="10" name="Text Placeholder 9">
            <a:extLst>
              <a:ext uri="{FF2B5EF4-FFF2-40B4-BE49-F238E27FC236}">
                <a16:creationId xmlns:a16="http://schemas.microsoft.com/office/drawing/2014/main" id="{622AB247-638B-4240-A9EA-97CBA4C1DA41}"/>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89B956F3-62E3-4A5E-8CEE-0AB763BDD052}"/>
              </a:ext>
            </a:extLst>
          </p:cNvPr>
          <p:cNvSpPr>
            <a:spLocks noGrp="1"/>
          </p:cNvSpPr>
          <p:nvPr>
            <p:ph type="body" sz="quarter" idx="14"/>
          </p:nvPr>
        </p:nvSpPr>
        <p:spPr>
          <a:xfrm>
            <a:off x="1500257" y="681038"/>
            <a:ext cx="9151086" cy="522910"/>
          </a:xfrm>
        </p:spPr>
        <p:txBody>
          <a:bodyPr>
            <a:normAutofit/>
          </a:bodyPr>
          <a:lstStyle>
            <a:lvl1pPr marL="0" indent="0">
              <a:buNone/>
              <a:defRPr sz="2800">
                <a:solidFill>
                  <a:schemeClr val="bg1"/>
                </a:solidFill>
                <a:latin typeface="+mj-lt"/>
              </a:defRPr>
            </a:lvl1pPr>
          </a:lstStyle>
          <a:p>
            <a:pPr lvl="0"/>
            <a:r>
              <a:rPr lang="en-US"/>
              <a:t>Click to edit Master text styles</a:t>
            </a:r>
          </a:p>
        </p:txBody>
      </p:sp>
      <p:pic>
        <p:nvPicPr>
          <p:cNvPr id="11" name="Picture 10">
            <a:extLst>
              <a:ext uri="{FF2B5EF4-FFF2-40B4-BE49-F238E27FC236}">
                <a16:creationId xmlns:a16="http://schemas.microsoft.com/office/drawing/2014/main" id="{24A57914-9857-4F4B-BD51-6D8A97DDC5E2}"/>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25833" y="251945"/>
            <a:ext cx="409433" cy="414488"/>
          </a:xfrm>
          <a:prstGeom prst="rect">
            <a:avLst/>
          </a:prstGeom>
        </p:spPr>
      </p:pic>
    </p:spTree>
    <p:extLst>
      <p:ext uri="{BB962C8B-B14F-4D97-AF65-F5344CB8AC3E}">
        <p14:creationId xmlns:p14="http://schemas.microsoft.com/office/powerpoint/2010/main" val="2337581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64">
          <p15:clr>
            <a:srgbClr val="FBAE40"/>
          </p15:clr>
        </p15:guide>
        <p15:guide id="4" orient="horz" pos="405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ty - Black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F75F09-F51D-44E6-B6FF-5F87DB9902D1}"/>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4701DF-BC86-4839-BEA1-EE347321BB1C}"/>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25833" y="251945"/>
            <a:ext cx="409433" cy="414488"/>
          </a:xfrm>
          <a:prstGeom prst="rect">
            <a:avLst/>
          </a:prstGeom>
        </p:spPr>
      </p:pic>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2436"/>
          </a:xfrm>
        </p:spPr>
        <p:txBody>
          <a:bodyPr/>
          <a:lstStyle>
            <a:lvl1pP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51607"/>
            <a:ext cx="1500256"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51607"/>
            <a:ext cx="9590038"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4" y="645160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sp>
        <p:nvSpPr>
          <p:cNvPr id="8" name="Text Placeholder 7">
            <a:extLst>
              <a:ext uri="{FF2B5EF4-FFF2-40B4-BE49-F238E27FC236}">
                <a16:creationId xmlns:a16="http://schemas.microsoft.com/office/drawing/2014/main" id="{64EE46F4-9A65-4A3B-ADEB-17A0C1E8D3CC}"/>
              </a:ext>
            </a:extLst>
          </p:cNvPr>
          <p:cNvSpPr>
            <a:spLocks noGrp="1"/>
          </p:cNvSpPr>
          <p:nvPr>
            <p:ph type="body" sz="quarter" idx="13"/>
          </p:nvPr>
        </p:nvSpPr>
        <p:spPr>
          <a:xfrm>
            <a:off x="1500257" y="695327"/>
            <a:ext cx="9151086" cy="532437"/>
          </a:xfrm>
        </p:spPr>
        <p:txBody>
          <a:bodyPr>
            <a:normAutofit/>
          </a:bodyPr>
          <a:lstStyle>
            <a:lvl1pPr marL="0" indent="0">
              <a:buNone/>
              <a:defRPr sz="28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814232482"/>
      </p:ext>
    </p:extLst>
  </p:cSld>
  <p:clrMapOvr>
    <a:masterClrMapping/>
  </p:clrMapOvr>
  <p:extLst>
    <p:ext uri="{DCECCB84-F9BA-43D5-87BE-67443E8EF086}">
      <p15:sldGuideLst xmlns:p15="http://schemas.microsoft.com/office/powerpoint/2012/main">
        <p15:guide id="1" pos="264">
          <p15:clr>
            <a:srgbClr val="FBAE40"/>
          </p15:clr>
        </p15:guide>
        <p15:guide id="5" orient="horz" pos="2160">
          <p15:clr>
            <a:srgbClr val="FBAE40"/>
          </p15:clr>
        </p15:guide>
        <p15:guide id="6" orient="horz" pos="40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w Guidelines - Black Backgroun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41ACFEF-1AB0-428F-B88B-3B1F4EDF763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D0EAC25A-C0FD-42D1-981F-86E66F890B72}"/>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25833" y="251945"/>
            <a:ext cx="409433" cy="414488"/>
          </a:xfrm>
          <a:prstGeom prst="rect">
            <a:avLst/>
          </a:prstGeom>
        </p:spPr>
      </p:pic>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6082"/>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51602"/>
            <a:ext cx="1500256"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7" y="6451602"/>
            <a:ext cx="9584746"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76" y="6451601"/>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cxnSp>
        <p:nvCxnSpPr>
          <p:cNvPr id="6" name="Straight Connector 5">
            <a:extLst>
              <a:ext uri="{FF2B5EF4-FFF2-40B4-BE49-F238E27FC236}">
                <a16:creationId xmlns:a16="http://schemas.microsoft.com/office/drawing/2014/main" id="{9BE64528-4C0C-49B0-8CE2-FBA212A8F21D}"/>
              </a:ext>
            </a:extLst>
          </p:cNvPr>
          <p:cNvCxnSpPr/>
          <p:nvPr userDrawn="1"/>
        </p:nvCxnSpPr>
        <p:spPr>
          <a:xfrm>
            <a:off x="2392" y="-19685"/>
            <a:ext cx="12192000"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594C31-0C5D-4ABC-A8E0-BAD412C17941}"/>
              </a:ext>
            </a:extLst>
          </p:cNvPr>
          <p:cNvCxnSpPr>
            <a:cxnSpLocks/>
          </p:cNvCxnSpPr>
          <p:nvPr userDrawn="1"/>
        </p:nvCxnSpPr>
        <p:spPr>
          <a:xfrm flipV="1">
            <a:off x="2392" y="-19685"/>
            <a:ext cx="12192000" cy="6858000"/>
          </a:xfrm>
          <a:prstGeom prst="line">
            <a:avLst/>
          </a:prstGeom>
          <a:ln>
            <a:solidFill>
              <a:srgbClr val="8CC74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AD1F08-E953-444E-BC5E-897C7ACB70BF}"/>
              </a:ext>
            </a:extLst>
          </p:cNvPr>
          <p:cNvCxnSpPr>
            <a:cxnSpLocks/>
          </p:cNvCxnSpPr>
          <p:nvPr userDrawn="1"/>
        </p:nvCxnSpPr>
        <p:spPr>
          <a:xfrm flipH="1">
            <a:off x="6096605" y="-19685"/>
            <a:ext cx="1787" cy="6858000"/>
          </a:xfrm>
          <a:prstGeom prst="line">
            <a:avLst/>
          </a:prstGeom>
          <a:ln>
            <a:solidFill>
              <a:srgbClr val="8CC74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32CACB-2A61-4F1C-916E-15946841289A}"/>
              </a:ext>
            </a:extLst>
          </p:cNvPr>
          <p:cNvCxnSpPr>
            <a:cxnSpLocks/>
          </p:cNvCxnSpPr>
          <p:nvPr userDrawn="1"/>
        </p:nvCxnSpPr>
        <p:spPr>
          <a:xfrm>
            <a:off x="13709" y="-19685"/>
            <a:ext cx="3050978" cy="6858000"/>
          </a:xfrm>
          <a:prstGeom prst="line">
            <a:avLst/>
          </a:prstGeom>
          <a:ln>
            <a:solidFill>
              <a:srgbClr val="8CC74F"/>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A798BC-0B8F-4F52-B582-8C782D263B85}"/>
              </a:ext>
            </a:extLst>
          </p:cNvPr>
          <p:cNvCxnSpPr>
            <a:cxnSpLocks/>
          </p:cNvCxnSpPr>
          <p:nvPr userDrawn="1"/>
        </p:nvCxnSpPr>
        <p:spPr>
          <a:xfrm flipH="1">
            <a:off x="11327" y="-73256"/>
            <a:ext cx="6096000" cy="6817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D19DE1-9807-47E7-B172-653B891AE98E}"/>
              </a:ext>
            </a:extLst>
          </p:cNvPr>
          <p:cNvCxnSpPr>
            <a:cxnSpLocks/>
          </p:cNvCxnSpPr>
          <p:nvPr userDrawn="1"/>
        </p:nvCxnSpPr>
        <p:spPr>
          <a:xfrm flipH="1">
            <a:off x="3059248" y="-19686"/>
            <a:ext cx="1787"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1DDEE6-67C0-45AF-ABF1-F271E5863813}"/>
              </a:ext>
            </a:extLst>
          </p:cNvPr>
          <p:cNvCxnSpPr>
            <a:cxnSpLocks/>
          </p:cNvCxnSpPr>
          <p:nvPr userDrawn="1"/>
        </p:nvCxnSpPr>
        <p:spPr>
          <a:xfrm flipH="1">
            <a:off x="1502648" y="-39825"/>
            <a:ext cx="1787" cy="6858000"/>
          </a:xfrm>
          <a:prstGeom prst="line">
            <a:avLst/>
          </a:prstGeom>
          <a:ln>
            <a:solidFill>
              <a:srgbClr val="8CC74F"/>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506BBA-7FEC-417F-BC88-6A51B3C94F12}"/>
              </a:ext>
            </a:extLst>
          </p:cNvPr>
          <p:cNvCxnSpPr>
            <a:cxnSpLocks/>
          </p:cNvCxnSpPr>
          <p:nvPr userDrawn="1"/>
        </p:nvCxnSpPr>
        <p:spPr>
          <a:xfrm flipH="1">
            <a:off x="10653734" y="136525"/>
            <a:ext cx="1787" cy="6858000"/>
          </a:xfrm>
          <a:prstGeom prst="line">
            <a:avLst/>
          </a:prstGeom>
          <a:ln>
            <a:solidFill>
              <a:srgbClr val="8CC74F"/>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CC3776-07BE-4E14-9F14-D7FD5C0C85A4}"/>
              </a:ext>
            </a:extLst>
          </p:cNvPr>
          <p:cNvCxnSpPr>
            <a:cxnSpLocks/>
          </p:cNvCxnSpPr>
          <p:nvPr userDrawn="1"/>
        </p:nvCxnSpPr>
        <p:spPr>
          <a:xfrm>
            <a:off x="9147671" y="-19505"/>
            <a:ext cx="3050978" cy="6858000"/>
          </a:xfrm>
          <a:prstGeom prst="line">
            <a:avLst/>
          </a:prstGeom>
          <a:ln>
            <a:solidFill>
              <a:srgbClr val="8CC74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C4E1A2-0E3D-4BDD-BD29-8585D436EC26}"/>
              </a:ext>
            </a:extLst>
          </p:cNvPr>
          <p:cNvCxnSpPr>
            <a:cxnSpLocks/>
          </p:cNvCxnSpPr>
          <p:nvPr userDrawn="1"/>
        </p:nvCxnSpPr>
        <p:spPr>
          <a:xfrm flipH="1">
            <a:off x="9145884" y="-19506"/>
            <a:ext cx="3043235" cy="681772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097D3B-BFFC-4BAD-B6FB-D716C9DC36A7}"/>
              </a:ext>
            </a:extLst>
          </p:cNvPr>
          <p:cNvCxnSpPr>
            <a:cxnSpLocks/>
          </p:cNvCxnSpPr>
          <p:nvPr userDrawn="1"/>
        </p:nvCxnSpPr>
        <p:spPr>
          <a:xfrm flipH="1">
            <a:off x="9147295" y="-80103"/>
            <a:ext cx="1787"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E135BB5-FB6C-4012-8675-2B5BCF4789D8}"/>
              </a:ext>
            </a:extLst>
          </p:cNvPr>
          <p:cNvSpPr>
            <a:spLocks noGrp="1"/>
          </p:cNvSpPr>
          <p:nvPr>
            <p:ph type="body" sz="quarter" idx="13"/>
          </p:nvPr>
        </p:nvSpPr>
        <p:spPr>
          <a:xfrm>
            <a:off x="1502649" y="694211"/>
            <a:ext cx="9144026" cy="536082"/>
          </a:xfrm>
        </p:spPr>
        <p:txBody>
          <a:bodyPr>
            <a:normAutofit/>
          </a:bodyPr>
          <a:lstStyle>
            <a:lvl1pPr marL="0" indent="0">
              <a:buNone/>
              <a:defRPr sz="28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217711471"/>
      </p:ext>
    </p:extLst>
  </p:cSld>
  <p:clrMapOvr>
    <a:masterClrMapping/>
  </p:clrMapOvr>
  <p:extLst>
    <p:ext uri="{DCECCB84-F9BA-43D5-87BE-67443E8EF086}">
      <p15:sldGuideLst xmlns:p15="http://schemas.microsoft.com/office/powerpoint/2012/main">
        <p15:guide id="1" pos="264">
          <p15:clr>
            <a:srgbClr val="FBAE40"/>
          </p15:clr>
        </p15:guide>
        <p15:guide id="2" orient="horz" pos="405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 Black Backgroun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6DE66F5-BCFE-48C6-9F93-5119F1827C9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968B661-A987-4F24-B6DA-98CF872ABE85}"/>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25833" y="251945"/>
            <a:ext cx="409433" cy="414488"/>
          </a:xfrm>
          <a:prstGeom prst="rect">
            <a:avLst/>
          </a:prstGeom>
        </p:spPr>
      </p:pic>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46846"/>
            <a:ext cx="1500256"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46846"/>
            <a:ext cx="9590034"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0" y="645319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cxnSp>
        <p:nvCxnSpPr>
          <p:cNvPr id="8" name="Straight Connector 7">
            <a:extLst>
              <a:ext uri="{FF2B5EF4-FFF2-40B4-BE49-F238E27FC236}">
                <a16:creationId xmlns:a16="http://schemas.microsoft.com/office/drawing/2014/main" id="{95AD1F08-E953-444E-BC5E-897C7ACB70BF}"/>
              </a:ext>
            </a:extLst>
          </p:cNvPr>
          <p:cNvCxnSpPr>
            <a:cxnSpLocks/>
          </p:cNvCxnSpPr>
          <p:nvPr userDrawn="1"/>
        </p:nvCxnSpPr>
        <p:spPr>
          <a:xfrm>
            <a:off x="6074753" y="1346412"/>
            <a:ext cx="0" cy="5049626"/>
          </a:xfrm>
          <a:prstGeom prst="line">
            <a:avLst/>
          </a:prstGeom>
          <a:ln w="28575">
            <a:solidFill>
              <a:srgbClr val="8CC74F"/>
            </a:solidFill>
          </a:ln>
        </p:spPr>
        <p:style>
          <a:lnRef idx="1">
            <a:schemeClr val="accent1"/>
          </a:lnRef>
          <a:fillRef idx="0">
            <a:schemeClr val="accent1"/>
          </a:fillRef>
          <a:effectRef idx="0">
            <a:schemeClr val="accent1"/>
          </a:effectRef>
          <a:fontRef idx="minor">
            <a:schemeClr val="tx1"/>
          </a:fontRef>
        </p:style>
      </p:cxnSp>
      <p:sp>
        <p:nvSpPr>
          <p:cNvPr id="27" name="Media Placeholder 26">
            <a:extLst>
              <a:ext uri="{FF2B5EF4-FFF2-40B4-BE49-F238E27FC236}">
                <a16:creationId xmlns:a16="http://schemas.microsoft.com/office/drawing/2014/main" id="{9268B20B-908E-4CCB-8856-62F7593111D3}"/>
              </a:ext>
            </a:extLst>
          </p:cNvPr>
          <p:cNvSpPr>
            <a:spLocks noGrp="1"/>
          </p:cNvSpPr>
          <p:nvPr>
            <p:ph type="media" sz="quarter" idx="16" hasCustomPrompt="1"/>
          </p:nvPr>
        </p:nvSpPr>
        <p:spPr>
          <a:xfrm>
            <a:off x="10648950" y="158750"/>
            <a:ext cx="1401763" cy="1079500"/>
          </a:xfrm>
        </p:spPr>
        <p:txBody>
          <a:bodyPr anchor="ctr">
            <a:normAutofit/>
          </a:bodyPr>
          <a:lstStyle>
            <a:lvl1pPr marL="0" indent="0" algn="ctr">
              <a:buNone/>
              <a:defRPr sz="1800">
                <a:solidFill>
                  <a:schemeClr val="bg1"/>
                </a:solidFill>
              </a:defRPr>
            </a:lvl1pPr>
          </a:lstStyle>
          <a:p>
            <a:r>
              <a:rPr lang="en-US"/>
              <a:t>[Client logo goes here]</a:t>
            </a:r>
          </a:p>
        </p:txBody>
      </p:sp>
      <p:sp>
        <p:nvSpPr>
          <p:cNvPr id="19" name="TextBox 18">
            <a:extLst>
              <a:ext uri="{FF2B5EF4-FFF2-40B4-BE49-F238E27FC236}">
                <a16:creationId xmlns:a16="http://schemas.microsoft.com/office/drawing/2014/main" id="{620EF17F-576A-4E4E-812C-A6FFE1B14993}"/>
              </a:ext>
            </a:extLst>
          </p:cNvPr>
          <p:cNvSpPr txBox="1"/>
          <p:nvPr userDrawn="1"/>
        </p:nvSpPr>
        <p:spPr>
          <a:xfrm>
            <a:off x="1500256" y="1451295"/>
            <a:ext cx="4466533" cy="923330"/>
          </a:xfrm>
          <a:prstGeom prst="rect">
            <a:avLst/>
          </a:prstGeom>
          <a:solidFill>
            <a:schemeClr val="accent6"/>
          </a:solidFill>
          <a:ln w="28575">
            <a:solidFill>
              <a:schemeClr val="tx1"/>
            </a:solidFill>
          </a:ln>
        </p:spPr>
        <p:txBody>
          <a:bodyPr wrap="square" rtlCol="0">
            <a:spAutoFit/>
          </a:bodyPr>
          <a:lstStyle/>
          <a:p>
            <a:r>
              <a:rPr lang="en-US" sz="1800" b="1"/>
              <a:t>Industry: </a:t>
            </a:r>
          </a:p>
          <a:p>
            <a:r>
              <a:rPr lang="en-US" sz="1800" b="1"/>
              <a:t>Application Area:  </a:t>
            </a:r>
          </a:p>
          <a:p>
            <a:r>
              <a:rPr lang="en-US" sz="1800" b="1"/>
              <a:t>Functions: </a:t>
            </a:r>
          </a:p>
        </p:txBody>
      </p:sp>
      <p:sp>
        <p:nvSpPr>
          <p:cNvPr id="22" name="Text Placeholder 21">
            <a:extLst>
              <a:ext uri="{FF2B5EF4-FFF2-40B4-BE49-F238E27FC236}">
                <a16:creationId xmlns:a16="http://schemas.microsoft.com/office/drawing/2014/main" id="{93279AB2-DE34-477F-8F93-7FC4EC181655}"/>
              </a:ext>
            </a:extLst>
          </p:cNvPr>
          <p:cNvSpPr>
            <a:spLocks noGrp="1"/>
          </p:cNvSpPr>
          <p:nvPr>
            <p:ph type="body" sz="quarter" idx="17" hasCustomPrompt="1"/>
          </p:nvPr>
        </p:nvSpPr>
        <p:spPr>
          <a:xfrm>
            <a:off x="2471101" y="1480473"/>
            <a:ext cx="3485995" cy="285407"/>
          </a:xfrm>
        </p:spPr>
        <p:txBody>
          <a:bodyPr>
            <a:noAutofit/>
          </a:bodyPr>
          <a:lstStyle>
            <a:lvl1pPr marL="0" indent="0">
              <a:buNone/>
              <a:defRPr sz="1800"/>
            </a:lvl1pPr>
          </a:lstStyle>
          <a:p>
            <a:pPr lvl="0"/>
            <a:r>
              <a:rPr lang="en-US" dirty="0"/>
              <a:t>[Insert here]</a:t>
            </a:r>
          </a:p>
        </p:txBody>
      </p:sp>
      <p:sp>
        <p:nvSpPr>
          <p:cNvPr id="26" name="Text Placeholder 21">
            <a:extLst>
              <a:ext uri="{FF2B5EF4-FFF2-40B4-BE49-F238E27FC236}">
                <a16:creationId xmlns:a16="http://schemas.microsoft.com/office/drawing/2014/main" id="{849E441A-29FC-48C9-9064-4FF01AF24AA0}"/>
              </a:ext>
            </a:extLst>
          </p:cNvPr>
          <p:cNvSpPr>
            <a:spLocks noGrp="1"/>
          </p:cNvSpPr>
          <p:nvPr>
            <p:ph type="body" sz="quarter" idx="18" hasCustomPrompt="1"/>
          </p:nvPr>
        </p:nvSpPr>
        <p:spPr>
          <a:xfrm>
            <a:off x="3319785" y="1758700"/>
            <a:ext cx="2645217" cy="285407"/>
          </a:xfrm>
        </p:spPr>
        <p:txBody>
          <a:bodyPr>
            <a:noAutofit/>
          </a:bodyPr>
          <a:lstStyle>
            <a:lvl1pPr marL="0" indent="0">
              <a:buNone/>
              <a:defRPr sz="1800"/>
            </a:lvl1pPr>
          </a:lstStyle>
          <a:p>
            <a:pPr lvl="0"/>
            <a:r>
              <a:rPr lang="en-US" dirty="0"/>
              <a:t>[Insert here]</a:t>
            </a:r>
          </a:p>
        </p:txBody>
      </p:sp>
      <p:sp>
        <p:nvSpPr>
          <p:cNvPr id="28" name="Text Placeholder 21">
            <a:extLst>
              <a:ext uri="{FF2B5EF4-FFF2-40B4-BE49-F238E27FC236}">
                <a16:creationId xmlns:a16="http://schemas.microsoft.com/office/drawing/2014/main" id="{30F9B14F-2A89-41B1-B026-F75EE0D5BF2C}"/>
              </a:ext>
            </a:extLst>
          </p:cNvPr>
          <p:cNvSpPr>
            <a:spLocks noGrp="1"/>
          </p:cNvSpPr>
          <p:nvPr>
            <p:ph type="body" sz="quarter" idx="19" hasCustomPrompt="1"/>
          </p:nvPr>
        </p:nvSpPr>
        <p:spPr>
          <a:xfrm>
            <a:off x="2610920" y="2031339"/>
            <a:ext cx="3354082" cy="285407"/>
          </a:xfrm>
        </p:spPr>
        <p:txBody>
          <a:bodyPr>
            <a:noAutofit/>
          </a:bodyPr>
          <a:lstStyle>
            <a:lvl1pPr marL="0" indent="0">
              <a:buNone/>
              <a:defRPr sz="1800"/>
            </a:lvl1pPr>
          </a:lstStyle>
          <a:p>
            <a:pPr lvl="0"/>
            <a:r>
              <a:rPr lang="en-US" dirty="0"/>
              <a:t>[Insert here]</a:t>
            </a:r>
          </a:p>
        </p:txBody>
      </p:sp>
      <p:sp>
        <p:nvSpPr>
          <p:cNvPr id="31" name="TextBox 30">
            <a:extLst>
              <a:ext uri="{FF2B5EF4-FFF2-40B4-BE49-F238E27FC236}">
                <a16:creationId xmlns:a16="http://schemas.microsoft.com/office/drawing/2014/main" id="{1B825587-0571-4AE6-97F4-978AB5E9141D}"/>
              </a:ext>
            </a:extLst>
          </p:cNvPr>
          <p:cNvSpPr txBox="1"/>
          <p:nvPr userDrawn="1"/>
        </p:nvSpPr>
        <p:spPr>
          <a:xfrm>
            <a:off x="1500257" y="2625764"/>
            <a:ext cx="1568452" cy="369332"/>
          </a:xfrm>
          <a:prstGeom prst="rect">
            <a:avLst/>
          </a:prstGeom>
          <a:noFill/>
        </p:spPr>
        <p:txBody>
          <a:bodyPr wrap="square" rtlCol="0">
            <a:spAutoFit/>
          </a:bodyPr>
          <a:lstStyle/>
          <a:p>
            <a:pPr marL="285750" indent="-285750">
              <a:buFontTx/>
              <a:buBlip>
                <a:blip r:embed="rId3"/>
              </a:buBlip>
            </a:pPr>
            <a:r>
              <a:rPr lang="en-US" b="1">
                <a:solidFill>
                  <a:schemeClr val="bg1"/>
                </a:solidFill>
              </a:rPr>
              <a:t>Situation: </a:t>
            </a:r>
            <a:r>
              <a:rPr lang="en-US">
                <a:solidFill>
                  <a:schemeClr val="bg1"/>
                </a:solidFill>
              </a:rPr>
              <a:t> </a:t>
            </a:r>
          </a:p>
        </p:txBody>
      </p:sp>
      <p:sp>
        <p:nvSpPr>
          <p:cNvPr id="32" name="TextBox 31">
            <a:extLst>
              <a:ext uri="{FF2B5EF4-FFF2-40B4-BE49-F238E27FC236}">
                <a16:creationId xmlns:a16="http://schemas.microsoft.com/office/drawing/2014/main" id="{C4B7CE63-1233-4E32-BB0E-391B3A16217A}"/>
              </a:ext>
            </a:extLst>
          </p:cNvPr>
          <p:cNvSpPr txBox="1"/>
          <p:nvPr userDrawn="1"/>
        </p:nvSpPr>
        <p:spPr>
          <a:xfrm>
            <a:off x="1502647" y="3802272"/>
            <a:ext cx="1901423" cy="369332"/>
          </a:xfrm>
          <a:prstGeom prst="rect">
            <a:avLst/>
          </a:prstGeom>
          <a:noFill/>
        </p:spPr>
        <p:txBody>
          <a:bodyPr wrap="square" rtlCol="0">
            <a:spAutoFit/>
          </a:bodyPr>
          <a:lstStyle/>
          <a:p>
            <a:pPr marL="285750" indent="-285750">
              <a:buFontTx/>
              <a:buBlip>
                <a:blip r:embed="rId3"/>
              </a:buBlip>
            </a:pPr>
            <a:r>
              <a:rPr lang="en-US" b="1">
                <a:solidFill>
                  <a:schemeClr val="bg1"/>
                </a:solidFill>
              </a:rPr>
              <a:t>Complication: </a:t>
            </a:r>
            <a:r>
              <a:rPr lang="en-US">
                <a:solidFill>
                  <a:schemeClr val="bg1"/>
                </a:solidFill>
              </a:rPr>
              <a:t> </a:t>
            </a:r>
          </a:p>
        </p:txBody>
      </p:sp>
      <p:sp>
        <p:nvSpPr>
          <p:cNvPr id="33" name="TextBox 32">
            <a:extLst>
              <a:ext uri="{FF2B5EF4-FFF2-40B4-BE49-F238E27FC236}">
                <a16:creationId xmlns:a16="http://schemas.microsoft.com/office/drawing/2014/main" id="{E8217287-F0AE-49D5-B01A-7323F886370F}"/>
              </a:ext>
            </a:extLst>
          </p:cNvPr>
          <p:cNvSpPr txBox="1"/>
          <p:nvPr userDrawn="1"/>
        </p:nvSpPr>
        <p:spPr>
          <a:xfrm>
            <a:off x="1503541" y="4917342"/>
            <a:ext cx="1901423" cy="369332"/>
          </a:xfrm>
          <a:prstGeom prst="rect">
            <a:avLst/>
          </a:prstGeom>
          <a:noFill/>
        </p:spPr>
        <p:txBody>
          <a:bodyPr wrap="square" rtlCol="0">
            <a:spAutoFit/>
          </a:bodyPr>
          <a:lstStyle/>
          <a:p>
            <a:pPr marL="285750" indent="-285750">
              <a:buFontTx/>
              <a:buBlip>
                <a:blip r:embed="rId3"/>
              </a:buBlip>
            </a:pPr>
            <a:r>
              <a:rPr lang="en-US" b="1">
                <a:solidFill>
                  <a:schemeClr val="bg1"/>
                </a:solidFill>
              </a:rPr>
              <a:t>Resolution: </a:t>
            </a:r>
            <a:r>
              <a:rPr lang="en-US">
                <a:solidFill>
                  <a:schemeClr val="bg1"/>
                </a:solidFill>
              </a:rPr>
              <a:t> </a:t>
            </a:r>
          </a:p>
        </p:txBody>
      </p:sp>
      <p:sp>
        <p:nvSpPr>
          <p:cNvPr id="34" name="Text Placeholder 21">
            <a:extLst>
              <a:ext uri="{FF2B5EF4-FFF2-40B4-BE49-F238E27FC236}">
                <a16:creationId xmlns:a16="http://schemas.microsoft.com/office/drawing/2014/main" id="{8F372690-A238-422B-8BD5-28BA375F5C28}"/>
              </a:ext>
            </a:extLst>
          </p:cNvPr>
          <p:cNvSpPr>
            <a:spLocks noGrp="1"/>
          </p:cNvSpPr>
          <p:nvPr>
            <p:ph type="body" sz="quarter" idx="20" hasCustomPrompt="1"/>
          </p:nvPr>
        </p:nvSpPr>
        <p:spPr>
          <a:xfrm>
            <a:off x="1795019" y="2907297"/>
            <a:ext cx="4169983" cy="871983"/>
          </a:xfrm>
        </p:spPr>
        <p:txBody>
          <a:bodyPr>
            <a:noAutofit/>
          </a:bodyPr>
          <a:lstStyle>
            <a:lvl1pPr marL="0" indent="0">
              <a:buNone/>
              <a:defRPr sz="1800">
                <a:solidFill>
                  <a:schemeClr val="bg1"/>
                </a:solidFill>
              </a:defRPr>
            </a:lvl1pPr>
          </a:lstStyle>
          <a:p>
            <a:pPr lvl="0"/>
            <a:r>
              <a:rPr lang="en-US" dirty="0"/>
              <a:t>[Insert here]</a:t>
            </a:r>
          </a:p>
        </p:txBody>
      </p:sp>
      <p:sp>
        <p:nvSpPr>
          <p:cNvPr id="35" name="Text Placeholder 21">
            <a:extLst>
              <a:ext uri="{FF2B5EF4-FFF2-40B4-BE49-F238E27FC236}">
                <a16:creationId xmlns:a16="http://schemas.microsoft.com/office/drawing/2014/main" id="{C636D74D-A798-407A-BE84-D4A66C18576A}"/>
              </a:ext>
            </a:extLst>
          </p:cNvPr>
          <p:cNvSpPr>
            <a:spLocks noGrp="1"/>
          </p:cNvSpPr>
          <p:nvPr>
            <p:ph type="body" sz="quarter" idx="21" hasCustomPrompt="1"/>
          </p:nvPr>
        </p:nvSpPr>
        <p:spPr>
          <a:xfrm>
            <a:off x="1790700" y="4108482"/>
            <a:ext cx="4169983" cy="871983"/>
          </a:xfrm>
        </p:spPr>
        <p:txBody>
          <a:bodyPr>
            <a:noAutofit/>
          </a:bodyPr>
          <a:lstStyle>
            <a:lvl1pPr marL="0" indent="0">
              <a:buNone/>
              <a:defRPr sz="1800">
                <a:solidFill>
                  <a:schemeClr val="bg1"/>
                </a:solidFill>
              </a:defRPr>
            </a:lvl1pPr>
          </a:lstStyle>
          <a:p>
            <a:pPr lvl="0"/>
            <a:r>
              <a:rPr lang="en-US" dirty="0"/>
              <a:t>[Insert here]</a:t>
            </a:r>
          </a:p>
        </p:txBody>
      </p:sp>
      <p:sp>
        <p:nvSpPr>
          <p:cNvPr id="36" name="Text Placeholder 21">
            <a:extLst>
              <a:ext uri="{FF2B5EF4-FFF2-40B4-BE49-F238E27FC236}">
                <a16:creationId xmlns:a16="http://schemas.microsoft.com/office/drawing/2014/main" id="{8976C4BE-DB16-4933-8C55-9A765F487F44}"/>
              </a:ext>
            </a:extLst>
          </p:cNvPr>
          <p:cNvSpPr>
            <a:spLocks noGrp="1"/>
          </p:cNvSpPr>
          <p:nvPr>
            <p:ph type="body" sz="quarter" idx="22" hasCustomPrompt="1"/>
          </p:nvPr>
        </p:nvSpPr>
        <p:spPr>
          <a:xfrm>
            <a:off x="1787114" y="5226423"/>
            <a:ext cx="4169983" cy="871983"/>
          </a:xfrm>
        </p:spPr>
        <p:txBody>
          <a:bodyPr>
            <a:noAutofit/>
          </a:bodyPr>
          <a:lstStyle>
            <a:lvl1pPr marL="0" indent="0">
              <a:buNone/>
              <a:defRPr sz="1800">
                <a:solidFill>
                  <a:schemeClr val="bg1"/>
                </a:solidFill>
              </a:defRPr>
            </a:lvl1pPr>
          </a:lstStyle>
          <a:p>
            <a:pPr lvl="0"/>
            <a:r>
              <a:rPr lang="en-US" dirty="0"/>
              <a:t>[Insert here]</a:t>
            </a:r>
          </a:p>
        </p:txBody>
      </p:sp>
      <p:sp>
        <p:nvSpPr>
          <p:cNvPr id="38" name="Text Placeholder 8">
            <a:extLst>
              <a:ext uri="{FF2B5EF4-FFF2-40B4-BE49-F238E27FC236}">
                <a16:creationId xmlns:a16="http://schemas.microsoft.com/office/drawing/2014/main" id="{34D5E3D4-C4ED-4733-BAD2-AA7B0C785DDD}"/>
              </a:ext>
            </a:extLst>
          </p:cNvPr>
          <p:cNvSpPr>
            <a:spLocks noGrp="1"/>
          </p:cNvSpPr>
          <p:nvPr>
            <p:ph type="body" sz="quarter" idx="14" hasCustomPrompt="1"/>
          </p:nvPr>
        </p:nvSpPr>
        <p:spPr>
          <a:xfrm>
            <a:off x="1500257" y="681038"/>
            <a:ext cx="9151086" cy="522910"/>
          </a:xfrm>
        </p:spPr>
        <p:txBody>
          <a:bodyPr>
            <a:normAutofit/>
          </a:bodyPr>
          <a:lstStyle>
            <a:lvl1pPr marL="0" indent="0">
              <a:buNone/>
              <a:defRPr sz="2800" b="1">
                <a:solidFill>
                  <a:schemeClr val="bg1"/>
                </a:solidFill>
                <a:latin typeface="+mj-lt"/>
              </a:defRPr>
            </a:lvl1pPr>
          </a:lstStyle>
          <a:p>
            <a:pPr lvl="0"/>
            <a:r>
              <a:rPr lang="en-US" dirty="0"/>
              <a:t>Case Study – [Insert Client Name]</a:t>
            </a:r>
          </a:p>
        </p:txBody>
      </p:sp>
      <p:sp>
        <p:nvSpPr>
          <p:cNvPr id="39" name="Title 1">
            <a:extLst>
              <a:ext uri="{FF2B5EF4-FFF2-40B4-BE49-F238E27FC236}">
                <a16:creationId xmlns:a16="http://schemas.microsoft.com/office/drawing/2014/main" id="{D5E9BF0C-61C5-4196-B0D8-E0211F19802B}"/>
              </a:ext>
            </a:extLst>
          </p:cNvPr>
          <p:cNvSpPr>
            <a:spLocks noGrp="1"/>
          </p:cNvSpPr>
          <p:nvPr>
            <p:ph type="title" hasCustomPrompt="1"/>
          </p:nvPr>
        </p:nvSpPr>
        <p:spPr>
          <a:xfrm>
            <a:off x="1500256" y="158128"/>
            <a:ext cx="9151086" cy="532436"/>
          </a:xfrm>
        </p:spPr>
        <p:txBody>
          <a:bodyPr/>
          <a:lstStyle>
            <a:lvl1pPr>
              <a:defRPr>
                <a:solidFill>
                  <a:schemeClr val="bg1"/>
                </a:solidFill>
              </a:defRPr>
            </a:lvl1pPr>
          </a:lstStyle>
          <a:p>
            <a:r>
              <a:rPr lang="en-US" dirty="0"/>
              <a:t>[Use Case Name]</a:t>
            </a:r>
          </a:p>
        </p:txBody>
      </p:sp>
      <p:sp>
        <p:nvSpPr>
          <p:cNvPr id="41" name="Text Placeholder 9">
            <a:extLst>
              <a:ext uri="{FF2B5EF4-FFF2-40B4-BE49-F238E27FC236}">
                <a16:creationId xmlns:a16="http://schemas.microsoft.com/office/drawing/2014/main" id="{47D907A0-F558-468C-9AD3-EF7DCE9EB958}"/>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a:t>Click to edit Master text styles</a:t>
            </a:r>
          </a:p>
        </p:txBody>
      </p:sp>
      <p:sp>
        <p:nvSpPr>
          <p:cNvPr id="40" name="Content Placeholder 24">
            <a:extLst>
              <a:ext uri="{FF2B5EF4-FFF2-40B4-BE49-F238E27FC236}">
                <a16:creationId xmlns:a16="http://schemas.microsoft.com/office/drawing/2014/main" id="{E424CA58-7B87-4E74-BC1D-39FE6CB086D0}"/>
              </a:ext>
            </a:extLst>
          </p:cNvPr>
          <p:cNvSpPr>
            <a:spLocks noGrp="1"/>
          </p:cNvSpPr>
          <p:nvPr>
            <p:ph sz="quarter" idx="15" hasCustomPrompt="1"/>
          </p:nvPr>
        </p:nvSpPr>
        <p:spPr>
          <a:xfrm>
            <a:off x="7334039" y="1454141"/>
            <a:ext cx="3170966" cy="2254218"/>
          </a:xfrm>
        </p:spPr>
        <p:txBody>
          <a:bodyPr anchor="ctr"/>
          <a:lstStyle>
            <a:lvl1pPr marL="0" indent="0" algn="ctr">
              <a:buNone/>
              <a:defRPr>
                <a:solidFill>
                  <a:schemeClr val="bg1"/>
                </a:solidFill>
              </a:defRPr>
            </a:lvl1pPr>
          </a:lstStyle>
          <a:p>
            <a:pPr lvl="0"/>
            <a:r>
              <a:rPr lang="en-US" dirty="0"/>
              <a:t>[Insert relevant pictures, diagrams, charts, etc.]</a:t>
            </a:r>
          </a:p>
        </p:txBody>
      </p:sp>
      <p:sp>
        <p:nvSpPr>
          <p:cNvPr id="43" name="TextBox 42">
            <a:extLst>
              <a:ext uri="{FF2B5EF4-FFF2-40B4-BE49-F238E27FC236}">
                <a16:creationId xmlns:a16="http://schemas.microsoft.com/office/drawing/2014/main" id="{DBFB383E-DA79-4D9B-BC41-D188AF574CA7}"/>
              </a:ext>
            </a:extLst>
          </p:cNvPr>
          <p:cNvSpPr txBox="1"/>
          <p:nvPr userDrawn="1"/>
        </p:nvSpPr>
        <p:spPr>
          <a:xfrm>
            <a:off x="7334039" y="3771899"/>
            <a:ext cx="1901423" cy="369332"/>
          </a:xfrm>
          <a:prstGeom prst="rect">
            <a:avLst/>
          </a:prstGeom>
          <a:noFill/>
        </p:spPr>
        <p:txBody>
          <a:bodyPr wrap="square" rtlCol="0">
            <a:spAutoFit/>
          </a:bodyPr>
          <a:lstStyle/>
          <a:p>
            <a:pPr marL="285750" indent="-285750">
              <a:buFontTx/>
              <a:buBlip>
                <a:blip r:embed="rId3"/>
              </a:buBlip>
            </a:pPr>
            <a:r>
              <a:rPr lang="en-US" b="1">
                <a:solidFill>
                  <a:schemeClr val="bg1"/>
                </a:solidFill>
              </a:rPr>
              <a:t>Outcomes: </a:t>
            </a:r>
            <a:r>
              <a:rPr lang="en-US">
                <a:solidFill>
                  <a:schemeClr val="bg1"/>
                </a:solidFill>
              </a:rPr>
              <a:t> </a:t>
            </a:r>
          </a:p>
        </p:txBody>
      </p:sp>
      <p:sp>
        <p:nvSpPr>
          <p:cNvPr id="44" name="Content Placeholder 6">
            <a:extLst>
              <a:ext uri="{FF2B5EF4-FFF2-40B4-BE49-F238E27FC236}">
                <a16:creationId xmlns:a16="http://schemas.microsoft.com/office/drawing/2014/main" id="{6087610C-900A-4F7A-BC58-1583106937AB}"/>
              </a:ext>
            </a:extLst>
          </p:cNvPr>
          <p:cNvSpPr>
            <a:spLocks noGrp="1"/>
          </p:cNvSpPr>
          <p:nvPr>
            <p:ph sz="quarter" idx="25" hasCustomPrompt="1"/>
          </p:nvPr>
        </p:nvSpPr>
        <p:spPr>
          <a:xfrm>
            <a:off x="7626905" y="4080980"/>
            <a:ext cx="2878100" cy="2254218"/>
          </a:xfrm>
        </p:spPr>
        <p:txBody>
          <a:bodyPr>
            <a:noAutofit/>
          </a:bodyPr>
          <a:lstStyle>
            <a:lvl1pPr marL="365760" indent="-228600">
              <a:spcBef>
                <a:spcPts val="0"/>
              </a:spcBef>
              <a:spcAft>
                <a:spcPts val="600"/>
              </a:spcAft>
              <a:buClr>
                <a:schemeClr val="accent5"/>
              </a:buClr>
              <a:buFont typeface="Myriad Pro" panose="020B0503030403020204" pitchFamily="34" charset="0"/>
              <a:buChar char="−"/>
              <a:defRPr sz="1800">
                <a:solidFill>
                  <a:schemeClr val="bg1"/>
                </a:solidFill>
              </a:defRPr>
            </a:lvl1pPr>
            <a:lvl2pPr>
              <a:spcBef>
                <a:spcPts val="0"/>
              </a:spcBef>
              <a:spcAft>
                <a:spcPts val="600"/>
              </a:spcAft>
              <a:defRPr sz="1800">
                <a:solidFill>
                  <a:schemeClr val="bg1"/>
                </a:solidFill>
              </a:defRPr>
            </a:lvl2pPr>
            <a:lvl3pPr>
              <a:spcBef>
                <a:spcPts val="0"/>
              </a:spcBef>
              <a:spcAft>
                <a:spcPts val="600"/>
              </a:spcAft>
              <a:defRPr sz="1800">
                <a:solidFill>
                  <a:schemeClr val="bg1"/>
                </a:solidFill>
              </a:defRPr>
            </a:lvl3pPr>
            <a:lvl4pPr>
              <a:spcBef>
                <a:spcPts val="0"/>
              </a:spcBef>
              <a:spcAft>
                <a:spcPts val="600"/>
              </a:spcAft>
              <a:defRPr sz="1800">
                <a:solidFill>
                  <a:schemeClr val="bg1"/>
                </a:solidFill>
              </a:defRPr>
            </a:lvl4pPr>
            <a:lvl5pPr>
              <a:spcBef>
                <a:spcPts val="0"/>
              </a:spcBef>
              <a:spcAft>
                <a:spcPts val="600"/>
              </a:spcAft>
              <a:defRPr sz="1800">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5360670"/>
      </p:ext>
    </p:extLst>
  </p:cSld>
  <p:clrMapOvr>
    <a:masterClrMapping/>
  </p:clrMapOvr>
  <p:extLst>
    <p:ext uri="{DCECCB84-F9BA-43D5-87BE-67443E8EF086}">
      <p15:sldGuideLst xmlns:p15="http://schemas.microsoft.com/office/powerpoint/2012/main">
        <p15:guide id="1" pos="264">
          <p15:clr>
            <a:srgbClr val="FBAE40"/>
          </p15:clr>
        </p15:guide>
        <p15:guide id="2" orient="horz" pos="4056">
          <p15:clr>
            <a:srgbClr val="FBAE40"/>
          </p15:clr>
        </p15:guide>
        <p15:guide id="3"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09B3-1354-43D7-879E-16E9F07BC6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DAFF7D-16C5-4BE4-991C-2C4CF2245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3901DC-A90E-4BD3-8BE0-D717CD75BF43}"/>
              </a:ext>
            </a:extLst>
          </p:cNvPr>
          <p:cNvSpPr>
            <a:spLocks noGrp="1"/>
          </p:cNvSpPr>
          <p:nvPr>
            <p:ph type="dt" sz="half" idx="10"/>
          </p:nvPr>
        </p:nvSpPr>
        <p:spPr/>
        <p:txBody>
          <a:bodyPr/>
          <a:lstStyle/>
          <a:p>
            <a:r>
              <a:rPr lang="en-US"/>
              <a:t>Inpher Confidential :: 2020</a:t>
            </a:r>
          </a:p>
        </p:txBody>
      </p:sp>
      <p:sp>
        <p:nvSpPr>
          <p:cNvPr id="5" name="Footer Placeholder 4">
            <a:extLst>
              <a:ext uri="{FF2B5EF4-FFF2-40B4-BE49-F238E27FC236}">
                <a16:creationId xmlns:a16="http://schemas.microsoft.com/office/drawing/2014/main" id="{7BEF6E18-A5B9-4431-9A52-8D3637BD0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31E58-97E4-490E-B590-227FF438C7EE}"/>
              </a:ext>
            </a:extLst>
          </p:cNvPr>
          <p:cNvSpPr>
            <a:spLocks noGrp="1"/>
          </p:cNvSpPr>
          <p:nvPr>
            <p:ph type="sldNum" sz="quarter" idx="12"/>
          </p:nvPr>
        </p:nvSpPr>
        <p:spPr/>
        <p:txBody>
          <a:bodyPr/>
          <a:lstStyle/>
          <a:p>
            <a:fld id="{A28A9843-DC4B-4BBF-BCF8-80D0693281D8}" type="slidenum">
              <a:rPr lang="en-US" smtClean="0"/>
              <a:t>‹#›</a:t>
            </a:fld>
            <a:endParaRPr lang="en-US"/>
          </a:p>
        </p:txBody>
      </p:sp>
    </p:spTree>
    <p:extLst>
      <p:ext uri="{BB962C8B-B14F-4D97-AF65-F5344CB8AC3E}">
        <p14:creationId xmlns:p14="http://schemas.microsoft.com/office/powerpoint/2010/main" val="254548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5A57-7F88-48A4-85B6-D2CB2A2D8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30C25F-162C-4B42-AE88-4FEAFC206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D19DC9-2911-44DB-B711-ACDC17D24259}"/>
              </a:ext>
            </a:extLst>
          </p:cNvPr>
          <p:cNvSpPr>
            <a:spLocks noGrp="1"/>
          </p:cNvSpPr>
          <p:nvPr>
            <p:ph type="dt" sz="half" idx="10"/>
          </p:nvPr>
        </p:nvSpPr>
        <p:spPr/>
        <p:txBody>
          <a:bodyPr/>
          <a:lstStyle/>
          <a:p>
            <a:r>
              <a:rPr lang="en-US"/>
              <a:t>Inpher Confidential :: 2020</a:t>
            </a:r>
          </a:p>
        </p:txBody>
      </p:sp>
      <p:sp>
        <p:nvSpPr>
          <p:cNvPr id="5" name="Footer Placeholder 4">
            <a:extLst>
              <a:ext uri="{FF2B5EF4-FFF2-40B4-BE49-F238E27FC236}">
                <a16:creationId xmlns:a16="http://schemas.microsoft.com/office/drawing/2014/main" id="{4EA22B04-DEBE-4BA7-A816-B256CED12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420DD-29E1-45A4-8D12-524F5ABDBA51}"/>
              </a:ext>
            </a:extLst>
          </p:cNvPr>
          <p:cNvSpPr>
            <a:spLocks noGrp="1"/>
          </p:cNvSpPr>
          <p:nvPr>
            <p:ph type="sldNum" sz="quarter" idx="12"/>
          </p:nvPr>
        </p:nvSpPr>
        <p:spPr/>
        <p:txBody>
          <a:bodyPr/>
          <a:lstStyle/>
          <a:p>
            <a:fld id="{A28A9843-DC4B-4BBF-BCF8-80D0693281D8}" type="slidenum">
              <a:rPr lang="en-US" smtClean="0"/>
              <a:t>‹#›</a:t>
            </a:fld>
            <a:endParaRPr lang="en-US"/>
          </a:p>
        </p:txBody>
      </p:sp>
    </p:spTree>
    <p:extLst>
      <p:ext uri="{BB962C8B-B14F-4D97-AF65-F5344CB8AC3E}">
        <p14:creationId xmlns:p14="http://schemas.microsoft.com/office/powerpoint/2010/main" val="2019018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E568-0B67-49A4-B9BE-4863074DE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77164-24A5-421D-98E3-BABDF96E5D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5FB0FF-BE3C-4788-B523-9C980684A3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FD1EA1-63AE-4E6A-B45E-8DA157228B8F}"/>
              </a:ext>
            </a:extLst>
          </p:cNvPr>
          <p:cNvSpPr>
            <a:spLocks noGrp="1"/>
          </p:cNvSpPr>
          <p:nvPr>
            <p:ph type="dt" sz="half" idx="10"/>
          </p:nvPr>
        </p:nvSpPr>
        <p:spPr/>
        <p:txBody>
          <a:bodyPr/>
          <a:lstStyle/>
          <a:p>
            <a:r>
              <a:rPr lang="en-US"/>
              <a:t>Inpher Confidential :: 2020</a:t>
            </a:r>
          </a:p>
        </p:txBody>
      </p:sp>
      <p:sp>
        <p:nvSpPr>
          <p:cNvPr id="6" name="Footer Placeholder 5">
            <a:extLst>
              <a:ext uri="{FF2B5EF4-FFF2-40B4-BE49-F238E27FC236}">
                <a16:creationId xmlns:a16="http://schemas.microsoft.com/office/drawing/2014/main" id="{2798F2AC-6BE6-4528-9FDE-D457E8A02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09DCC-DAAA-470D-866C-D7204A575E33}"/>
              </a:ext>
            </a:extLst>
          </p:cNvPr>
          <p:cNvSpPr>
            <a:spLocks noGrp="1"/>
          </p:cNvSpPr>
          <p:nvPr>
            <p:ph type="sldNum" sz="quarter" idx="12"/>
          </p:nvPr>
        </p:nvSpPr>
        <p:spPr/>
        <p:txBody>
          <a:bodyPr/>
          <a:lstStyle/>
          <a:p>
            <a:fld id="{A28A9843-DC4B-4BBF-BCF8-80D0693281D8}" type="slidenum">
              <a:rPr lang="en-US" smtClean="0"/>
              <a:t>‹#›</a:t>
            </a:fld>
            <a:endParaRPr lang="en-US"/>
          </a:p>
        </p:txBody>
      </p:sp>
    </p:spTree>
    <p:extLst>
      <p:ext uri="{BB962C8B-B14F-4D97-AF65-F5344CB8AC3E}">
        <p14:creationId xmlns:p14="http://schemas.microsoft.com/office/powerpoint/2010/main" val="1357836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766B-2EFA-4B21-BB38-9EBB9166A9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AE7EF9-E9D4-4080-87B7-43F099919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75871-EDB0-48A0-9D04-B9FA3A6C47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5F4D33-388C-46B8-A193-89A90E5F36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AD24F-2361-48DB-91EC-6D3A76F2C6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6BE5EF-9006-471C-A6B8-ED46F427A83E}"/>
              </a:ext>
            </a:extLst>
          </p:cNvPr>
          <p:cNvSpPr>
            <a:spLocks noGrp="1"/>
          </p:cNvSpPr>
          <p:nvPr>
            <p:ph type="dt" sz="half" idx="10"/>
          </p:nvPr>
        </p:nvSpPr>
        <p:spPr/>
        <p:txBody>
          <a:bodyPr/>
          <a:lstStyle/>
          <a:p>
            <a:r>
              <a:rPr lang="en-US"/>
              <a:t>Inpher Confidential :: 2020</a:t>
            </a:r>
          </a:p>
        </p:txBody>
      </p:sp>
      <p:sp>
        <p:nvSpPr>
          <p:cNvPr id="8" name="Footer Placeholder 7">
            <a:extLst>
              <a:ext uri="{FF2B5EF4-FFF2-40B4-BE49-F238E27FC236}">
                <a16:creationId xmlns:a16="http://schemas.microsoft.com/office/drawing/2014/main" id="{28FC9D98-3387-45CE-AB6E-192992C29A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4468C2-3FE8-4F2B-B74F-48C807F529FB}"/>
              </a:ext>
            </a:extLst>
          </p:cNvPr>
          <p:cNvSpPr>
            <a:spLocks noGrp="1"/>
          </p:cNvSpPr>
          <p:nvPr>
            <p:ph type="sldNum" sz="quarter" idx="12"/>
          </p:nvPr>
        </p:nvSpPr>
        <p:spPr/>
        <p:txBody>
          <a:bodyPr/>
          <a:lstStyle/>
          <a:p>
            <a:fld id="{A28A9843-DC4B-4BBF-BCF8-80D0693281D8}" type="slidenum">
              <a:rPr lang="en-US" smtClean="0"/>
              <a:t>‹#›</a:t>
            </a:fld>
            <a:endParaRPr lang="en-US"/>
          </a:p>
        </p:txBody>
      </p:sp>
    </p:spTree>
    <p:extLst>
      <p:ext uri="{BB962C8B-B14F-4D97-AF65-F5344CB8AC3E}">
        <p14:creationId xmlns:p14="http://schemas.microsoft.com/office/powerpoint/2010/main" val="405647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2023/7/3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77F2-00FE-44E4-B870-868211758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D486C5-03CC-46AD-B26C-FF3FE91FF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F72B49-8100-47BC-B2E3-CD07D7658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E74EB6-FB0C-41F4-A90F-2081A9BDB59D}"/>
              </a:ext>
            </a:extLst>
          </p:cNvPr>
          <p:cNvSpPr>
            <a:spLocks noGrp="1"/>
          </p:cNvSpPr>
          <p:nvPr>
            <p:ph type="dt" sz="half" idx="10"/>
          </p:nvPr>
        </p:nvSpPr>
        <p:spPr/>
        <p:txBody>
          <a:bodyPr/>
          <a:lstStyle/>
          <a:p>
            <a:r>
              <a:rPr lang="en-US"/>
              <a:t>Inpher Confidential :: 2020</a:t>
            </a:r>
          </a:p>
        </p:txBody>
      </p:sp>
      <p:sp>
        <p:nvSpPr>
          <p:cNvPr id="6" name="Footer Placeholder 5">
            <a:extLst>
              <a:ext uri="{FF2B5EF4-FFF2-40B4-BE49-F238E27FC236}">
                <a16:creationId xmlns:a16="http://schemas.microsoft.com/office/drawing/2014/main" id="{51B87419-05EB-4DBA-968F-0F8204669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60F05-DEA0-493C-94AE-522235B95BBA}"/>
              </a:ext>
            </a:extLst>
          </p:cNvPr>
          <p:cNvSpPr>
            <a:spLocks noGrp="1"/>
          </p:cNvSpPr>
          <p:nvPr>
            <p:ph type="sldNum" sz="quarter" idx="12"/>
          </p:nvPr>
        </p:nvSpPr>
        <p:spPr/>
        <p:txBody>
          <a:bodyPr/>
          <a:lstStyle/>
          <a:p>
            <a:fld id="{A28A9843-DC4B-4BBF-BCF8-80D0693281D8}" type="slidenum">
              <a:rPr lang="en-US" smtClean="0"/>
              <a:t>‹#›</a:t>
            </a:fld>
            <a:endParaRPr lang="en-US"/>
          </a:p>
        </p:txBody>
      </p:sp>
    </p:spTree>
    <p:extLst>
      <p:ext uri="{BB962C8B-B14F-4D97-AF65-F5344CB8AC3E}">
        <p14:creationId xmlns:p14="http://schemas.microsoft.com/office/powerpoint/2010/main" val="1923964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1E5A-89C9-46C1-83DE-D9063CCEE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F3DA6F-71D0-4A98-86E8-D81FD1AC2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B98CE59-224A-4D3B-99C2-7556F9386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B208B-E3D4-4B39-B62D-7CB2B09CC2DB}"/>
              </a:ext>
            </a:extLst>
          </p:cNvPr>
          <p:cNvSpPr>
            <a:spLocks noGrp="1"/>
          </p:cNvSpPr>
          <p:nvPr>
            <p:ph type="dt" sz="half" idx="10"/>
          </p:nvPr>
        </p:nvSpPr>
        <p:spPr/>
        <p:txBody>
          <a:bodyPr/>
          <a:lstStyle/>
          <a:p>
            <a:r>
              <a:rPr lang="en-US"/>
              <a:t>Inpher Confidential :: 2020</a:t>
            </a:r>
          </a:p>
        </p:txBody>
      </p:sp>
      <p:sp>
        <p:nvSpPr>
          <p:cNvPr id="6" name="Footer Placeholder 5">
            <a:extLst>
              <a:ext uri="{FF2B5EF4-FFF2-40B4-BE49-F238E27FC236}">
                <a16:creationId xmlns:a16="http://schemas.microsoft.com/office/drawing/2014/main" id="{B6777813-1DB6-49BB-9E74-6F8C80B638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8201-858D-4DE7-A8D5-1BF888933C8F}"/>
              </a:ext>
            </a:extLst>
          </p:cNvPr>
          <p:cNvSpPr>
            <a:spLocks noGrp="1"/>
          </p:cNvSpPr>
          <p:nvPr>
            <p:ph type="sldNum" sz="quarter" idx="12"/>
          </p:nvPr>
        </p:nvSpPr>
        <p:spPr/>
        <p:txBody>
          <a:bodyPr/>
          <a:lstStyle/>
          <a:p>
            <a:fld id="{A28A9843-DC4B-4BBF-BCF8-80D0693281D8}" type="slidenum">
              <a:rPr lang="en-US" smtClean="0"/>
              <a:t>‹#›</a:t>
            </a:fld>
            <a:endParaRPr lang="en-US"/>
          </a:p>
        </p:txBody>
      </p:sp>
    </p:spTree>
    <p:extLst>
      <p:ext uri="{BB962C8B-B14F-4D97-AF65-F5344CB8AC3E}">
        <p14:creationId xmlns:p14="http://schemas.microsoft.com/office/powerpoint/2010/main" val="2276808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372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1584251"/>
            <a:ext cx="9144000" cy="3673549"/>
          </a:xfrm>
          <a:prstGeom prst="rect">
            <a:avLst/>
          </a:prstGeom>
        </p:spPr>
        <p:txBody>
          <a:bodyPr/>
          <a:lstStyle>
            <a:lvl1pPr marL="342900" indent="-342900" algn="l">
              <a:buFont typeface="Myriad Pro" panose="020B0503030403020204" pitchFamily="34" charset="0"/>
              <a:buChar char="+"/>
              <a:defRPr sz="2400" baseline="0">
                <a:solidFill>
                  <a:srgbClr val="414042"/>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Myriad Pro</a:t>
            </a:r>
          </a:p>
        </p:txBody>
      </p:sp>
      <p:sp>
        <p:nvSpPr>
          <p:cNvPr id="6" name="Slide Number Placeholder 5"/>
          <p:cNvSpPr>
            <a:spLocks noGrp="1"/>
          </p:cNvSpPr>
          <p:nvPr>
            <p:ph type="sldNum" sz="quarter" idx="12"/>
          </p:nvPr>
        </p:nvSpPr>
        <p:spPr>
          <a:xfrm>
            <a:off x="8903803" y="6310313"/>
            <a:ext cx="2743200" cy="365125"/>
          </a:xfrm>
          <a:prstGeom prst="rect">
            <a:avLst/>
          </a:prstGeom>
        </p:spPr>
        <p:txBody>
          <a:bodyPr/>
          <a:lstStyle>
            <a:lvl1pPr algn="r">
              <a:defRPr sz="1400">
                <a:solidFill>
                  <a:schemeClr val="bg1"/>
                </a:solidFill>
              </a:defRPr>
            </a:lvl1pPr>
          </a:lstStyle>
          <a:p>
            <a:fld id="{B4736B50-88F0-46EB-BDBF-BEE520E13A6C}" type="slidenum">
              <a:rPr lang="en-US" smtClean="0"/>
              <a:pPr/>
              <a:t>‹#›</a:t>
            </a:fld>
            <a:endParaRPr lang="en-US" dirty="0"/>
          </a:p>
        </p:txBody>
      </p:sp>
      <p:sp>
        <p:nvSpPr>
          <p:cNvPr id="7" name="Footer Placeholder 4"/>
          <p:cNvSpPr>
            <a:spLocks noGrp="1"/>
          </p:cNvSpPr>
          <p:nvPr>
            <p:ph type="ftr" sz="quarter" idx="3"/>
          </p:nvPr>
        </p:nvSpPr>
        <p:spPr>
          <a:xfrm>
            <a:off x="-734237" y="6375349"/>
            <a:ext cx="4114800" cy="365125"/>
          </a:xfrm>
          <a:prstGeom prst="rect">
            <a:avLst/>
          </a:prstGeom>
        </p:spPr>
        <p:txBody>
          <a:bodyPr vert="horz" lIns="91440" tIns="45720" rIns="91440" bIns="45720" rtlCol="0" anchor="ctr"/>
          <a:lstStyle>
            <a:lvl1pPr algn="ctr">
              <a:defRPr sz="1200" b="0" spc="0">
                <a:solidFill>
                  <a:schemeClr val="bg1"/>
                </a:solidFill>
                <a:latin typeface="Myriad Pro" panose="020B0503030403020204" pitchFamily="34" charset="0"/>
              </a:defRPr>
            </a:lvl1pPr>
          </a:lstStyle>
          <a:p>
            <a:r>
              <a:rPr lang="en-US" dirty="0"/>
              <a:t>Inpher Confidential :: 2019</a:t>
            </a:r>
          </a:p>
        </p:txBody>
      </p:sp>
      <p:sp>
        <p:nvSpPr>
          <p:cNvPr id="10" name="Flowchart: Or 9">
            <a:extLst>
              <a:ext uri="{FF2B5EF4-FFF2-40B4-BE49-F238E27FC236}">
                <a16:creationId xmlns:a16="http://schemas.microsoft.com/office/drawing/2014/main" id="{BBA90B1E-A8AA-4389-B860-9159A03832F3}"/>
              </a:ext>
            </a:extLst>
          </p:cNvPr>
          <p:cNvSpPr/>
          <p:nvPr userDrawn="1"/>
        </p:nvSpPr>
        <p:spPr>
          <a:xfrm>
            <a:off x="251680" y="245400"/>
            <a:ext cx="354110" cy="354110"/>
          </a:xfrm>
          <a:prstGeom prst="flowChartOr">
            <a:avLst/>
          </a:prstGeom>
          <a:noFill/>
          <a:ln w="22225">
            <a:solidFill>
              <a:srgbClr val="8CC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643B58FE-4A48-4E34-87ED-68BD241561E6}"/>
              </a:ext>
            </a:extLst>
          </p:cNvPr>
          <p:cNvSpPr>
            <a:spLocks noGrp="1"/>
          </p:cNvSpPr>
          <p:nvPr>
            <p:ph type="body" sz="quarter" idx="13" hasCustomPrompt="1"/>
          </p:nvPr>
        </p:nvSpPr>
        <p:spPr>
          <a:xfrm>
            <a:off x="1524000" y="136525"/>
            <a:ext cx="4032250" cy="570057"/>
          </a:xfrm>
          <a:prstGeom prst="rect">
            <a:avLst/>
          </a:prstGeom>
        </p:spPr>
        <p:txBody>
          <a:bodyPr/>
          <a:lstStyle>
            <a:lvl1pPr marL="0" indent="0">
              <a:buNone/>
              <a:defRPr sz="3600">
                <a:latin typeface="Gotham Book" panose="02000603040000020004" pitchFamily="2" charset="0"/>
              </a:defRPr>
            </a:lvl1pPr>
          </a:lstStyle>
          <a:p>
            <a:pPr lvl="0"/>
            <a:r>
              <a:rPr lang="en-US" dirty="0"/>
              <a:t>Gotham Book</a:t>
            </a:r>
          </a:p>
        </p:txBody>
      </p:sp>
      <p:sp>
        <p:nvSpPr>
          <p:cNvPr id="11" name="Text Placeholder 10">
            <a:extLst>
              <a:ext uri="{FF2B5EF4-FFF2-40B4-BE49-F238E27FC236}">
                <a16:creationId xmlns:a16="http://schemas.microsoft.com/office/drawing/2014/main" id="{ECBA42A4-591C-44E2-A4F1-BB5129228908}"/>
              </a:ext>
            </a:extLst>
          </p:cNvPr>
          <p:cNvSpPr>
            <a:spLocks noGrp="1"/>
          </p:cNvSpPr>
          <p:nvPr>
            <p:ph type="body" sz="quarter" idx="14" hasCustomPrompt="1"/>
          </p:nvPr>
        </p:nvSpPr>
        <p:spPr>
          <a:xfrm rot="16200000">
            <a:off x="-2872124" y="3123803"/>
            <a:ext cx="6858002" cy="610394"/>
          </a:xfrm>
          <a:prstGeom prst="rect">
            <a:avLst/>
          </a:prstGeom>
        </p:spPr>
        <p:txBody>
          <a:bodyPr/>
          <a:lstStyle>
            <a:lvl1pPr marL="0" indent="0" algn="ctr">
              <a:buNone/>
              <a:defRPr sz="1600" spc="300">
                <a:solidFill>
                  <a:srgbClr val="8CC74F"/>
                </a:solidFill>
                <a:latin typeface="GOST Common" panose="020B0604020202020204" pitchFamily="34" charset="0"/>
              </a:defRPr>
            </a:lvl1pPr>
          </a:lstStyle>
          <a:p>
            <a:pPr lvl="0"/>
            <a:r>
              <a:rPr lang="en-US" dirty="0" err="1"/>
              <a:t>gost</a:t>
            </a:r>
            <a:r>
              <a:rPr lang="en-US" dirty="0"/>
              <a:t> common</a:t>
            </a:r>
          </a:p>
        </p:txBody>
      </p:sp>
    </p:spTree>
    <p:extLst>
      <p:ext uri="{BB962C8B-B14F-4D97-AF65-F5344CB8AC3E}">
        <p14:creationId xmlns:p14="http://schemas.microsoft.com/office/powerpoint/2010/main" val="1599044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Empty - Black Background">
    <p:bg>
      <p:bgPr>
        <a:solidFill>
          <a:srgbClr val="20202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2436"/>
          </a:xfrm>
        </p:spPr>
        <p:txBody>
          <a:bodyPr/>
          <a:lstStyle>
            <a:lvl1pP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51607"/>
            <a:ext cx="1500256" cy="365125"/>
          </a:xfrm>
        </p:spPr>
        <p:txBody>
          <a:bodyPr/>
          <a:lstStyle>
            <a:lvl1pPr>
              <a:defRPr sz="1100">
                <a:solidFill>
                  <a:schemeClr val="bg1"/>
                </a:solidFill>
              </a:defRPr>
            </a:lvl1pPr>
          </a:lstStyle>
          <a:p>
            <a:r>
              <a:rPr lang="en-US" dirty="0"/>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51607"/>
            <a:ext cx="9590038" cy="365125"/>
          </a:xfrm>
        </p:spPr>
        <p:txBody>
          <a:bodyPr/>
          <a:lstStyle>
            <a:lvl1pPr algn="l">
              <a:defRPr sz="1100">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4" y="645160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sp>
        <p:nvSpPr>
          <p:cNvPr id="8" name="Text Placeholder 7">
            <a:extLst>
              <a:ext uri="{FF2B5EF4-FFF2-40B4-BE49-F238E27FC236}">
                <a16:creationId xmlns:a16="http://schemas.microsoft.com/office/drawing/2014/main" id="{64EE46F4-9A65-4A3B-ADEB-17A0C1E8D3CC}"/>
              </a:ext>
            </a:extLst>
          </p:cNvPr>
          <p:cNvSpPr>
            <a:spLocks noGrp="1"/>
          </p:cNvSpPr>
          <p:nvPr>
            <p:ph type="body" sz="quarter" idx="13"/>
          </p:nvPr>
        </p:nvSpPr>
        <p:spPr>
          <a:xfrm>
            <a:off x="1500257" y="695327"/>
            <a:ext cx="9151086" cy="532437"/>
          </a:xfrm>
        </p:spPr>
        <p:txBody>
          <a:bodyPr>
            <a:normAutofit/>
          </a:bodyPr>
          <a:lstStyle>
            <a:lvl1pPr marL="0" indent="0">
              <a:buNone/>
              <a:defRPr sz="28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978087859"/>
      </p:ext>
    </p:extLst>
  </p:cSld>
  <p:clrMapOvr>
    <a:masterClrMapping/>
  </p:clrMapOvr>
  <p:extLst>
    <p:ext uri="{DCECCB84-F9BA-43D5-87BE-67443E8EF086}">
      <p15:sldGuideLst xmlns:p15="http://schemas.microsoft.com/office/powerpoint/2012/main">
        <p15:guide id="1" pos="264">
          <p15:clr>
            <a:srgbClr val="FBAE40"/>
          </p15:clr>
        </p15:guide>
        <p15:guide id="5" orient="horz" pos="2160">
          <p15:clr>
            <a:srgbClr val="FBAE40"/>
          </p15:clr>
        </p15:guide>
        <p15:guide id="6" orient="horz" pos="405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ient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6544-6539-49D1-8F6C-BCE65EA091F2}"/>
              </a:ext>
            </a:extLst>
          </p:cNvPr>
          <p:cNvSpPr>
            <a:spLocks noGrp="1"/>
          </p:cNvSpPr>
          <p:nvPr>
            <p:ph type="title" hasCustomPrompt="1"/>
          </p:nvPr>
        </p:nvSpPr>
        <p:spPr>
          <a:xfrm>
            <a:off x="1500256" y="158127"/>
            <a:ext cx="9151086" cy="522910"/>
          </a:xfrm>
        </p:spPr>
        <p:txBody>
          <a:bodyPr/>
          <a:lstStyle>
            <a:lvl1pPr>
              <a:defRPr/>
            </a:lvl1pPr>
          </a:lstStyle>
          <a:p>
            <a:r>
              <a:rPr lang="en-US" dirty="0" err="1"/>
              <a:t>Inpher</a:t>
            </a:r>
            <a:r>
              <a:rPr lang="en-US" dirty="0"/>
              <a:t> &amp; [Client Name]</a:t>
            </a:r>
          </a:p>
        </p:txBody>
      </p:sp>
      <p:sp>
        <p:nvSpPr>
          <p:cNvPr id="3" name="Content Placeholder 2">
            <a:extLst>
              <a:ext uri="{FF2B5EF4-FFF2-40B4-BE49-F238E27FC236}">
                <a16:creationId xmlns:a16="http://schemas.microsoft.com/office/drawing/2014/main" id="{1D81C451-85A4-4355-82BC-04663E4FD63C}"/>
              </a:ext>
            </a:extLst>
          </p:cNvPr>
          <p:cNvSpPr>
            <a:spLocks noGrp="1"/>
          </p:cNvSpPr>
          <p:nvPr>
            <p:ph idx="1" hasCustomPrompt="1"/>
          </p:nvPr>
        </p:nvSpPr>
        <p:spPr>
          <a:xfrm>
            <a:off x="1500256" y="4249666"/>
            <a:ext cx="4595744" cy="1708216"/>
          </a:xfrm>
        </p:spPr>
        <p:txBody>
          <a:bodyPr>
            <a:normAutofit/>
          </a:bodyPr>
          <a:lstStyle>
            <a:lvl1pPr marL="365760">
              <a:defRPr sz="1400"/>
            </a:lvl1pPr>
            <a:lvl2pPr marL="457200" indent="0">
              <a:buNone/>
              <a:defRPr sz="1400"/>
            </a:lvl2pPr>
            <a:lvl3pPr>
              <a:defRPr sz="1400"/>
            </a:lvl3pPr>
            <a:lvl4pPr>
              <a:defRPr sz="1400"/>
            </a:lvl4pPr>
            <a:lvl5pPr>
              <a:defRPr sz="1400"/>
            </a:lvl5pPr>
          </a:lstStyle>
          <a:p>
            <a:pPr lvl="0"/>
            <a:r>
              <a:rPr lang="en-US" dirty="0"/>
              <a:t>SAMPLE ITEMS: Overview of </a:t>
            </a:r>
            <a:r>
              <a:rPr lang="en-US" dirty="0" err="1"/>
              <a:t>Inpher</a:t>
            </a:r>
            <a:r>
              <a:rPr lang="en-US" dirty="0"/>
              <a:t> (Company, Secret Computing, XOR, Use Case Discussion); Demo of XOR (if interested); Q&amp;A, feedback, further info sharing, next steps</a:t>
            </a:r>
          </a:p>
        </p:txBody>
      </p:sp>
      <p:sp>
        <p:nvSpPr>
          <p:cNvPr id="4" name="Date Placeholder 3">
            <a:extLst>
              <a:ext uri="{FF2B5EF4-FFF2-40B4-BE49-F238E27FC236}">
                <a16:creationId xmlns:a16="http://schemas.microsoft.com/office/drawing/2014/main" id="{62267043-F41B-4E91-9F03-B1A73F66720D}"/>
              </a:ext>
            </a:extLst>
          </p:cNvPr>
          <p:cNvSpPr>
            <a:spLocks noGrp="1"/>
          </p:cNvSpPr>
          <p:nvPr>
            <p:ph type="dt" sz="half" idx="10"/>
          </p:nvPr>
        </p:nvSpPr>
        <p:spPr>
          <a:xfrm>
            <a:off x="0" y="6446846"/>
            <a:ext cx="1496725" cy="365125"/>
          </a:xfrm>
        </p:spPr>
        <p:txBody>
          <a:bodyPr/>
          <a:lstStyle>
            <a:lvl1pPr>
              <a:defRPr sz="1100"/>
            </a:lvl1pPr>
          </a:lstStyle>
          <a:p>
            <a:r>
              <a:rPr lang="en-US"/>
              <a:t>Inpher, Confidential</a:t>
            </a:r>
          </a:p>
        </p:txBody>
      </p:sp>
      <p:sp>
        <p:nvSpPr>
          <p:cNvPr id="5" name="Footer Placeholder 4">
            <a:extLst>
              <a:ext uri="{FF2B5EF4-FFF2-40B4-BE49-F238E27FC236}">
                <a16:creationId xmlns:a16="http://schemas.microsoft.com/office/drawing/2014/main" id="{1FA9790B-CE1A-4081-879B-44BA3945A018}"/>
              </a:ext>
            </a:extLst>
          </p:cNvPr>
          <p:cNvSpPr>
            <a:spLocks noGrp="1"/>
          </p:cNvSpPr>
          <p:nvPr>
            <p:ph type="ftr" sz="quarter" idx="11"/>
          </p:nvPr>
        </p:nvSpPr>
        <p:spPr>
          <a:xfrm>
            <a:off x="1496725" y="6446846"/>
            <a:ext cx="9602369" cy="365125"/>
          </a:xfrm>
        </p:spPr>
        <p:txBody>
          <a:bodyPr/>
          <a:lstStyle>
            <a:lvl1pPr algn="l">
              <a:defRPr sz="1100"/>
            </a:lvl1pPr>
          </a:lstStyle>
          <a:p>
            <a:endParaRPr lang="en-US"/>
          </a:p>
        </p:txBody>
      </p:sp>
      <p:sp>
        <p:nvSpPr>
          <p:cNvPr id="6" name="Slide Number Placeholder 5">
            <a:extLst>
              <a:ext uri="{FF2B5EF4-FFF2-40B4-BE49-F238E27FC236}">
                <a16:creationId xmlns:a16="http://schemas.microsoft.com/office/drawing/2014/main" id="{2473CC2E-E2BB-4B8B-9B61-90DF2D4169E0}"/>
              </a:ext>
            </a:extLst>
          </p:cNvPr>
          <p:cNvSpPr>
            <a:spLocks noGrp="1"/>
          </p:cNvSpPr>
          <p:nvPr>
            <p:ph type="sldNum" sz="quarter" idx="12"/>
          </p:nvPr>
        </p:nvSpPr>
        <p:spPr>
          <a:xfrm>
            <a:off x="11099094" y="6453196"/>
            <a:ext cx="787400" cy="365125"/>
          </a:xfrm>
        </p:spPr>
        <p:txBody>
          <a:bodyPr/>
          <a:lstStyle>
            <a:lvl1pPr>
              <a:defRPr sz="1100"/>
            </a:lvl1pPr>
          </a:lstStyle>
          <a:p>
            <a:fld id="{A28A9843-DC4B-4BBF-BCF8-80D0693281D8}" type="slidenum">
              <a:rPr lang="en-US" smtClean="0"/>
              <a:pPr/>
              <a:t>‹#›</a:t>
            </a:fld>
            <a:endParaRPr lang="en-US"/>
          </a:p>
        </p:txBody>
      </p:sp>
      <p:sp>
        <p:nvSpPr>
          <p:cNvPr id="10" name="Text Placeholder 9">
            <a:extLst>
              <a:ext uri="{FF2B5EF4-FFF2-40B4-BE49-F238E27FC236}">
                <a16:creationId xmlns:a16="http://schemas.microsoft.com/office/drawing/2014/main" id="{622AB247-638B-4240-A9EA-97CBA4C1DA41}"/>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a:t>Click to edit Master text styles</a:t>
            </a:r>
          </a:p>
        </p:txBody>
      </p:sp>
      <p:cxnSp>
        <p:nvCxnSpPr>
          <p:cNvPr id="9" name="Straight Connector 8">
            <a:extLst>
              <a:ext uri="{FF2B5EF4-FFF2-40B4-BE49-F238E27FC236}">
                <a16:creationId xmlns:a16="http://schemas.microsoft.com/office/drawing/2014/main" id="{C777E582-F06C-4B7B-B17F-DF867EB59B24}"/>
              </a:ext>
            </a:extLst>
          </p:cNvPr>
          <p:cNvCxnSpPr>
            <a:cxnSpLocks/>
          </p:cNvCxnSpPr>
          <p:nvPr userDrawn="1"/>
        </p:nvCxnSpPr>
        <p:spPr>
          <a:xfrm flipH="1">
            <a:off x="1496726" y="1387395"/>
            <a:ext cx="4465924" cy="0"/>
          </a:xfrm>
          <a:prstGeom prst="line">
            <a:avLst/>
          </a:prstGeom>
          <a:ln w="28575">
            <a:solidFill>
              <a:srgbClr val="8CC74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8CB9C92-83B4-46B9-8863-F6AD9332375E}"/>
              </a:ext>
            </a:extLst>
          </p:cNvPr>
          <p:cNvSpPr txBox="1"/>
          <p:nvPr userDrawn="1"/>
        </p:nvSpPr>
        <p:spPr>
          <a:xfrm>
            <a:off x="1496725" y="998219"/>
            <a:ext cx="1904997" cy="369332"/>
          </a:xfrm>
          <a:prstGeom prst="rect">
            <a:avLst/>
          </a:prstGeom>
          <a:noFill/>
        </p:spPr>
        <p:txBody>
          <a:bodyPr wrap="square" rtlCol="0">
            <a:spAutoFit/>
          </a:bodyPr>
          <a:lstStyle/>
          <a:p>
            <a:pPr marL="0" indent="0">
              <a:buFontTx/>
              <a:buNone/>
            </a:pPr>
            <a:r>
              <a:rPr lang="en-US" b="1">
                <a:solidFill>
                  <a:schemeClr val="accent5"/>
                </a:solidFill>
              </a:rPr>
              <a:t>Agenda</a:t>
            </a:r>
            <a:endParaRPr lang="en-US">
              <a:solidFill>
                <a:schemeClr val="accent5"/>
              </a:solidFill>
            </a:endParaRPr>
          </a:p>
        </p:txBody>
      </p:sp>
      <p:sp>
        <p:nvSpPr>
          <p:cNvPr id="12" name="TextBox 11">
            <a:extLst>
              <a:ext uri="{FF2B5EF4-FFF2-40B4-BE49-F238E27FC236}">
                <a16:creationId xmlns:a16="http://schemas.microsoft.com/office/drawing/2014/main" id="{0560A410-633F-4E45-A5B5-9D2AD6B86460}"/>
              </a:ext>
            </a:extLst>
          </p:cNvPr>
          <p:cNvSpPr txBox="1"/>
          <p:nvPr userDrawn="1"/>
        </p:nvSpPr>
        <p:spPr>
          <a:xfrm>
            <a:off x="6225888" y="993239"/>
            <a:ext cx="3003834" cy="369332"/>
          </a:xfrm>
          <a:prstGeom prst="rect">
            <a:avLst/>
          </a:prstGeom>
          <a:noFill/>
        </p:spPr>
        <p:txBody>
          <a:bodyPr wrap="square" rtlCol="0">
            <a:spAutoFit/>
          </a:bodyPr>
          <a:lstStyle/>
          <a:p>
            <a:pPr marL="0" indent="0">
              <a:buFontTx/>
              <a:buNone/>
            </a:pPr>
            <a:r>
              <a:rPr lang="en-US" b="1">
                <a:solidFill>
                  <a:schemeClr val="accent5"/>
                </a:solidFill>
              </a:rPr>
              <a:t>Goals &amp; Next Steps</a:t>
            </a:r>
            <a:endParaRPr lang="en-US">
              <a:solidFill>
                <a:schemeClr val="accent5"/>
              </a:solidFill>
            </a:endParaRPr>
          </a:p>
        </p:txBody>
      </p:sp>
      <p:sp>
        <p:nvSpPr>
          <p:cNvPr id="13" name="TextBox 12">
            <a:extLst>
              <a:ext uri="{FF2B5EF4-FFF2-40B4-BE49-F238E27FC236}">
                <a16:creationId xmlns:a16="http://schemas.microsoft.com/office/drawing/2014/main" id="{E40725CA-28BA-490C-B900-8E2991CC71EE}"/>
              </a:ext>
            </a:extLst>
          </p:cNvPr>
          <p:cNvSpPr txBox="1"/>
          <p:nvPr userDrawn="1"/>
        </p:nvSpPr>
        <p:spPr>
          <a:xfrm>
            <a:off x="1496725" y="1959096"/>
            <a:ext cx="1028631" cy="307777"/>
          </a:xfrm>
          <a:prstGeom prst="rect">
            <a:avLst/>
          </a:prstGeom>
          <a:noFill/>
        </p:spPr>
        <p:txBody>
          <a:bodyPr wrap="square" rtlCol="0">
            <a:spAutoFit/>
          </a:bodyPr>
          <a:lstStyle/>
          <a:p>
            <a:pPr marL="0" indent="0">
              <a:buFontTx/>
              <a:buNone/>
            </a:pPr>
            <a:r>
              <a:rPr lang="en-US" sz="1400" b="0" u="sng"/>
              <a:t>Inpher</a:t>
            </a:r>
          </a:p>
        </p:txBody>
      </p:sp>
      <p:cxnSp>
        <p:nvCxnSpPr>
          <p:cNvPr id="16" name="Straight Connector 15">
            <a:extLst>
              <a:ext uri="{FF2B5EF4-FFF2-40B4-BE49-F238E27FC236}">
                <a16:creationId xmlns:a16="http://schemas.microsoft.com/office/drawing/2014/main" id="{B95FA5C4-A905-4C0A-884D-B6144F91171D}"/>
              </a:ext>
            </a:extLst>
          </p:cNvPr>
          <p:cNvCxnSpPr>
            <a:cxnSpLocks/>
          </p:cNvCxnSpPr>
          <p:nvPr userDrawn="1"/>
        </p:nvCxnSpPr>
        <p:spPr>
          <a:xfrm flipH="1">
            <a:off x="6273517" y="1387395"/>
            <a:ext cx="4465924" cy="0"/>
          </a:xfrm>
          <a:prstGeom prst="line">
            <a:avLst/>
          </a:prstGeom>
          <a:ln w="28575">
            <a:solidFill>
              <a:srgbClr val="8CC74F"/>
            </a:solidFill>
          </a:ln>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a16="http://schemas.microsoft.com/office/drawing/2014/main" id="{71C81A07-B187-40A7-98A6-EF3E913102DF}"/>
              </a:ext>
            </a:extLst>
          </p:cNvPr>
          <p:cNvSpPr>
            <a:spLocks noGrp="1"/>
          </p:cNvSpPr>
          <p:nvPr>
            <p:ph sz="quarter" idx="14" hasCustomPrompt="1"/>
          </p:nvPr>
        </p:nvSpPr>
        <p:spPr>
          <a:xfrm>
            <a:off x="1496725" y="3076431"/>
            <a:ext cx="2070388" cy="307975"/>
          </a:xfrm>
        </p:spPr>
        <p:txBody>
          <a:bodyPr>
            <a:noAutofit/>
          </a:bodyPr>
          <a:lstStyle>
            <a:lvl1pPr marL="0" indent="0">
              <a:buNone/>
              <a:defRPr sz="1400" u="sng"/>
            </a:lvl1pPr>
          </a:lstStyle>
          <a:p>
            <a:pPr lvl="0"/>
            <a:r>
              <a:rPr lang="en-US" dirty="0"/>
              <a:t>Client Name </a:t>
            </a:r>
          </a:p>
        </p:txBody>
      </p:sp>
      <p:sp>
        <p:nvSpPr>
          <p:cNvPr id="22" name="Text Placeholder 21">
            <a:extLst>
              <a:ext uri="{FF2B5EF4-FFF2-40B4-BE49-F238E27FC236}">
                <a16:creationId xmlns:a16="http://schemas.microsoft.com/office/drawing/2014/main" id="{A14DAD07-72A9-4C1C-BF6A-CF889C5902E4}"/>
              </a:ext>
            </a:extLst>
          </p:cNvPr>
          <p:cNvSpPr>
            <a:spLocks noGrp="1"/>
          </p:cNvSpPr>
          <p:nvPr>
            <p:ph type="body" sz="quarter" idx="15" hasCustomPrompt="1"/>
          </p:nvPr>
        </p:nvSpPr>
        <p:spPr>
          <a:xfrm>
            <a:off x="1849091" y="2171066"/>
            <a:ext cx="4246910" cy="800588"/>
          </a:xfrm>
        </p:spPr>
        <p:txBody>
          <a:bodyPr>
            <a:noAutofit/>
          </a:bodyPr>
          <a:lstStyle>
            <a:lvl1pPr marL="365760">
              <a:lnSpc>
                <a:spcPct val="100000"/>
              </a:lnSpc>
              <a:spcBef>
                <a:spcPts val="0"/>
              </a:spcBef>
              <a:defRPr sz="1200"/>
            </a:lvl1pPr>
            <a:lvl2pPr>
              <a:defRPr sz="1400"/>
            </a:lvl2pPr>
            <a:lvl3pPr>
              <a:defRPr sz="1400"/>
            </a:lvl3pPr>
            <a:lvl4pPr>
              <a:defRPr sz="1400"/>
            </a:lvl4pPr>
            <a:lvl5pPr>
              <a:defRPr sz="1400"/>
            </a:lvl5pPr>
          </a:lstStyle>
          <a:p>
            <a:pPr lvl="0"/>
            <a:r>
              <a:rPr lang="en-US" dirty="0"/>
              <a:t>Name, Title</a:t>
            </a:r>
          </a:p>
          <a:p>
            <a:pPr lvl="0"/>
            <a:r>
              <a:rPr lang="en-US" dirty="0"/>
              <a:t>Name, Title</a:t>
            </a:r>
          </a:p>
          <a:p>
            <a:pPr lvl="0"/>
            <a:r>
              <a:rPr lang="en-US" dirty="0"/>
              <a:t>Name, Title</a:t>
            </a:r>
          </a:p>
          <a:p>
            <a:pPr lvl="0"/>
            <a:r>
              <a:rPr lang="en-US" dirty="0"/>
              <a:t>Name, Title</a:t>
            </a:r>
          </a:p>
          <a:p>
            <a:pPr lvl="0"/>
            <a:endParaRPr lang="en-US" dirty="0"/>
          </a:p>
        </p:txBody>
      </p:sp>
      <p:sp>
        <p:nvSpPr>
          <p:cNvPr id="24" name="Text Placeholder 23">
            <a:extLst>
              <a:ext uri="{FF2B5EF4-FFF2-40B4-BE49-F238E27FC236}">
                <a16:creationId xmlns:a16="http://schemas.microsoft.com/office/drawing/2014/main" id="{3B86DEC7-7ECC-46CF-A32B-E89D3C21FE77}"/>
              </a:ext>
            </a:extLst>
          </p:cNvPr>
          <p:cNvSpPr>
            <a:spLocks noGrp="1"/>
          </p:cNvSpPr>
          <p:nvPr>
            <p:ph type="body" sz="quarter" idx="16" hasCustomPrompt="1"/>
          </p:nvPr>
        </p:nvSpPr>
        <p:spPr>
          <a:xfrm>
            <a:off x="6273516" y="3711964"/>
            <a:ext cx="4465923" cy="1741837"/>
          </a:xfrm>
        </p:spPr>
        <p:txBody>
          <a:bodyPr>
            <a:noAutofit/>
          </a:bodyPr>
          <a:lstStyle>
            <a:lvl1pPr marL="365760">
              <a:defRPr sz="1400"/>
            </a:lvl1pPr>
            <a:lvl2pPr marL="457200" indent="0">
              <a:buNone/>
              <a:defRPr sz="1400"/>
            </a:lvl2pPr>
            <a:lvl3pPr>
              <a:defRPr sz="1400"/>
            </a:lvl3pPr>
            <a:lvl4pPr>
              <a:defRPr sz="1400"/>
            </a:lvl4pPr>
            <a:lvl5pPr>
              <a:defRPr sz="1400"/>
            </a:lvl5pPr>
          </a:lstStyle>
          <a:p>
            <a:pPr lvl="0"/>
            <a:r>
              <a:rPr lang="en-US" dirty="0"/>
              <a:t>SAMPLE ITEMS: Further learnings; Additional demos; POC; Go forward</a:t>
            </a:r>
          </a:p>
        </p:txBody>
      </p:sp>
      <p:sp>
        <p:nvSpPr>
          <p:cNvPr id="26" name="Text Placeholder 25">
            <a:extLst>
              <a:ext uri="{FF2B5EF4-FFF2-40B4-BE49-F238E27FC236}">
                <a16:creationId xmlns:a16="http://schemas.microsoft.com/office/drawing/2014/main" id="{98CC5E64-CC62-4629-9EB5-7D30B12F4613}"/>
              </a:ext>
            </a:extLst>
          </p:cNvPr>
          <p:cNvSpPr>
            <a:spLocks noGrp="1"/>
          </p:cNvSpPr>
          <p:nvPr>
            <p:ph type="body" sz="quarter" idx="17" hasCustomPrompt="1"/>
          </p:nvPr>
        </p:nvSpPr>
        <p:spPr>
          <a:xfrm>
            <a:off x="6273517" y="1934915"/>
            <a:ext cx="4465924" cy="1438908"/>
          </a:xfrm>
        </p:spPr>
        <p:txBody>
          <a:bodyPr>
            <a:noAutofit/>
          </a:bodyPr>
          <a:lstStyle>
            <a:lvl1pPr marL="365760">
              <a:defRPr sz="1400"/>
            </a:lvl1pPr>
            <a:lvl2pPr>
              <a:defRPr sz="1400"/>
            </a:lvl2pPr>
            <a:lvl3pPr>
              <a:defRPr sz="1400"/>
            </a:lvl3pPr>
            <a:lvl4pPr>
              <a:defRPr sz="1400"/>
            </a:lvl4pPr>
            <a:lvl5pPr>
              <a:defRPr sz="1400"/>
            </a:lvl5pPr>
          </a:lstStyle>
          <a:p>
            <a:pPr lvl="0"/>
            <a:r>
              <a:rPr lang="en-US" dirty="0"/>
              <a:t>SAMPLE ITEMS: Mutual understanding &amp; alignment of interests; Project feasibility and product capability level-set; Next step planning</a:t>
            </a:r>
          </a:p>
        </p:txBody>
      </p:sp>
      <p:sp>
        <p:nvSpPr>
          <p:cNvPr id="27" name="Text Placeholder 21">
            <a:extLst>
              <a:ext uri="{FF2B5EF4-FFF2-40B4-BE49-F238E27FC236}">
                <a16:creationId xmlns:a16="http://schemas.microsoft.com/office/drawing/2014/main" id="{392CF3D4-F267-4335-A0E2-AC18B5CBEC02}"/>
              </a:ext>
            </a:extLst>
          </p:cNvPr>
          <p:cNvSpPr>
            <a:spLocks noGrp="1"/>
          </p:cNvSpPr>
          <p:nvPr>
            <p:ph type="body" sz="quarter" idx="18" hasCustomPrompt="1"/>
          </p:nvPr>
        </p:nvSpPr>
        <p:spPr>
          <a:xfrm>
            <a:off x="1844399" y="3265318"/>
            <a:ext cx="4246910" cy="800588"/>
          </a:xfrm>
        </p:spPr>
        <p:txBody>
          <a:bodyPr>
            <a:noAutofit/>
          </a:bodyPr>
          <a:lstStyle>
            <a:lvl1pPr marL="365760">
              <a:lnSpc>
                <a:spcPct val="100000"/>
              </a:lnSpc>
              <a:spcBef>
                <a:spcPts val="0"/>
              </a:spcBef>
              <a:defRPr sz="1200"/>
            </a:lvl1pPr>
            <a:lvl2pPr>
              <a:defRPr sz="1400"/>
            </a:lvl2pPr>
            <a:lvl3pPr>
              <a:defRPr sz="1400"/>
            </a:lvl3pPr>
            <a:lvl4pPr>
              <a:defRPr sz="1400"/>
            </a:lvl4pPr>
            <a:lvl5pPr>
              <a:defRPr sz="1400"/>
            </a:lvl5pPr>
          </a:lstStyle>
          <a:p>
            <a:pPr lvl="0"/>
            <a:r>
              <a:rPr lang="en-US" dirty="0"/>
              <a:t>Name, Title</a:t>
            </a:r>
          </a:p>
          <a:p>
            <a:pPr lvl="0"/>
            <a:r>
              <a:rPr lang="en-US" dirty="0"/>
              <a:t>Name, Title</a:t>
            </a:r>
          </a:p>
          <a:p>
            <a:pPr lvl="0"/>
            <a:r>
              <a:rPr lang="en-US" dirty="0"/>
              <a:t>Name, Title</a:t>
            </a:r>
          </a:p>
          <a:p>
            <a:pPr lvl="0"/>
            <a:r>
              <a:rPr lang="en-US" dirty="0"/>
              <a:t>Name, Title</a:t>
            </a:r>
          </a:p>
          <a:p>
            <a:pPr lvl="0"/>
            <a:endParaRPr lang="en-US" dirty="0"/>
          </a:p>
        </p:txBody>
      </p:sp>
      <p:sp>
        <p:nvSpPr>
          <p:cNvPr id="28" name="TextBox 27">
            <a:extLst>
              <a:ext uri="{FF2B5EF4-FFF2-40B4-BE49-F238E27FC236}">
                <a16:creationId xmlns:a16="http://schemas.microsoft.com/office/drawing/2014/main" id="{74364762-D4E9-49AC-8213-C6DB90D4063C}"/>
              </a:ext>
            </a:extLst>
          </p:cNvPr>
          <p:cNvSpPr txBox="1"/>
          <p:nvPr userDrawn="1"/>
        </p:nvSpPr>
        <p:spPr>
          <a:xfrm>
            <a:off x="6273517" y="1651505"/>
            <a:ext cx="1028631" cy="307777"/>
          </a:xfrm>
          <a:prstGeom prst="rect">
            <a:avLst/>
          </a:prstGeom>
          <a:noFill/>
        </p:spPr>
        <p:txBody>
          <a:bodyPr wrap="square" rtlCol="0">
            <a:spAutoFit/>
          </a:bodyPr>
          <a:lstStyle/>
          <a:p>
            <a:pPr marL="0" indent="0">
              <a:buFontTx/>
              <a:buNone/>
            </a:pPr>
            <a:r>
              <a:rPr lang="en-US" sz="1400" b="0" u="sng"/>
              <a:t>Goals</a:t>
            </a:r>
          </a:p>
        </p:txBody>
      </p:sp>
      <p:sp>
        <p:nvSpPr>
          <p:cNvPr id="29" name="TextBox 28">
            <a:extLst>
              <a:ext uri="{FF2B5EF4-FFF2-40B4-BE49-F238E27FC236}">
                <a16:creationId xmlns:a16="http://schemas.microsoft.com/office/drawing/2014/main" id="{9FA203E8-231A-4A94-831A-081971BF489B}"/>
              </a:ext>
            </a:extLst>
          </p:cNvPr>
          <p:cNvSpPr txBox="1"/>
          <p:nvPr userDrawn="1"/>
        </p:nvSpPr>
        <p:spPr>
          <a:xfrm>
            <a:off x="6273516" y="3441567"/>
            <a:ext cx="1028631" cy="307777"/>
          </a:xfrm>
          <a:prstGeom prst="rect">
            <a:avLst/>
          </a:prstGeom>
          <a:noFill/>
        </p:spPr>
        <p:txBody>
          <a:bodyPr wrap="square" rtlCol="0">
            <a:spAutoFit/>
          </a:bodyPr>
          <a:lstStyle/>
          <a:p>
            <a:pPr marL="0" indent="0">
              <a:buFontTx/>
              <a:buNone/>
            </a:pPr>
            <a:r>
              <a:rPr lang="en-US" sz="1400" b="0" u="sng"/>
              <a:t>Next Steps</a:t>
            </a:r>
          </a:p>
        </p:txBody>
      </p:sp>
      <p:sp>
        <p:nvSpPr>
          <p:cNvPr id="30" name="TextBox 29">
            <a:extLst>
              <a:ext uri="{FF2B5EF4-FFF2-40B4-BE49-F238E27FC236}">
                <a16:creationId xmlns:a16="http://schemas.microsoft.com/office/drawing/2014/main" id="{ECCB2630-9790-40C2-86B6-167CD466DA35}"/>
              </a:ext>
            </a:extLst>
          </p:cNvPr>
          <p:cNvSpPr txBox="1"/>
          <p:nvPr userDrawn="1"/>
        </p:nvSpPr>
        <p:spPr>
          <a:xfrm>
            <a:off x="1496725" y="1653675"/>
            <a:ext cx="1831973" cy="307777"/>
          </a:xfrm>
          <a:prstGeom prst="rect">
            <a:avLst/>
          </a:prstGeom>
          <a:noFill/>
        </p:spPr>
        <p:txBody>
          <a:bodyPr wrap="square" rtlCol="0">
            <a:spAutoFit/>
          </a:bodyPr>
          <a:lstStyle/>
          <a:p>
            <a:pPr marL="285750" indent="-285750">
              <a:buFontTx/>
              <a:buBlip>
                <a:blip r:embed="rId2"/>
              </a:buBlip>
            </a:pPr>
            <a:r>
              <a:rPr lang="en-US" sz="1400" b="0"/>
              <a:t>Who’s on the call</a:t>
            </a:r>
          </a:p>
        </p:txBody>
      </p:sp>
    </p:spTree>
    <p:extLst>
      <p:ext uri="{BB962C8B-B14F-4D97-AF65-F5344CB8AC3E}">
        <p14:creationId xmlns:p14="http://schemas.microsoft.com/office/powerpoint/2010/main" val="3647186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64">
          <p15:clr>
            <a:srgbClr val="FBAE40"/>
          </p15:clr>
        </p15:guide>
        <p15:guide id="4" orient="horz" pos="405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pic>
        <p:nvPicPr>
          <p:cNvPr id="9" name="Picture 8" descr="A picture containing animal&#10;&#10;Description automatically generated">
            <a:extLst>
              <a:ext uri="{FF2B5EF4-FFF2-40B4-BE49-F238E27FC236}">
                <a16:creationId xmlns:a16="http://schemas.microsoft.com/office/drawing/2014/main" id="{D043F234-F9FA-4C34-857C-4FFE6F8110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7"/>
            <a:ext cx="9151086" cy="571715"/>
          </a:xfrm>
        </p:spPr>
        <p:txBody>
          <a:bodyPr/>
          <a:lstStyle>
            <a:lvl1pP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51607"/>
            <a:ext cx="1500190"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189" y="6451607"/>
            <a:ext cx="9590105"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4" y="645160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pic>
        <p:nvPicPr>
          <p:cNvPr id="10" name="Picture 9">
            <a:extLst>
              <a:ext uri="{FF2B5EF4-FFF2-40B4-BE49-F238E27FC236}">
                <a16:creationId xmlns:a16="http://schemas.microsoft.com/office/drawing/2014/main" id="{2EF9D70C-E600-43EB-938A-DB4F8E7B109F}"/>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225833" y="253401"/>
            <a:ext cx="409433" cy="414488"/>
          </a:xfrm>
          <a:prstGeom prst="rect">
            <a:avLst/>
          </a:prstGeom>
        </p:spPr>
      </p:pic>
      <p:sp>
        <p:nvSpPr>
          <p:cNvPr id="14" name="Text Placeholder 13">
            <a:extLst>
              <a:ext uri="{FF2B5EF4-FFF2-40B4-BE49-F238E27FC236}">
                <a16:creationId xmlns:a16="http://schemas.microsoft.com/office/drawing/2014/main" id="{716283BC-8FE4-49DE-AA93-5A3DD0BEBF06}"/>
              </a:ext>
            </a:extLst>
          </p:cNvPr>
          <p:cNvSpPr>
            <a:spLocks noGrp="1"/>
          </p:cNvSpPr>
          <p:nvPr>
            <p:ph type="body" sz="quarter" idx="13"/>
          </p:nvPr>
        </p:nvSpPr>
        <p:spPr>
          <a:xfrm>
            <a:off x="1500189" y="729842"/>
            <a:ext cx="9151086" cy="571715"/>
          </a:xfrm>
        </p:spPr>
        <p:txBody>
          <a:bodyPr>
            <a:normAutofit/>
          </a:bodyPr>
          <a:lstStyle>
            <a:lvl1pPr marL="0" indent="0">
              <a:buNone/>
              <a:defRPr sz="28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214693341"/>
      </p:ext>
    </p:extLst>
  </p:cSld>
  <p:clrMapOvr>
    <a:masterClrMapping/>
  </p:clrMapOvr>
  <p:extLst>
    <p:ext uri="{DCECCB84-F9BA-43D5-87BE-67443E8EF086}">
      <p15:sldGuideLst xmlns:p15="http://schemas.microsoft.com/office/powerpoint/2012/main">
        <p15:guide id="1" pos="264">
          <p15:clr>
            <a:srgbClr val="FBAE40"/>
          </p15:clr>
        </p15:guide>
        <p15:guide id="5" orient="horz" pos="2160">
          <p15:clr>
            <a:srgbClr val="FBAE40"/>
          </p15:clr>
        </p15:guide>
        <p15:guide id="6" orient="horz" pos="405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rmal Bullets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6544-6539-49D1-8F6C-BCE65EA091F2}"/>
              </a:ext>
            </a:extLst>
          </p:cNvPr>
          <p:cNvSpPr>
            <a:spLocks noGrp="1"/>
          </p:cNvSpPr>
          <p:nvPr>
            <p:ph type="title"/>
          </p:nvPr>
        </p:nvSpPr>
        <p:spPr>
          <a:xfrm>
            <a:off x="1500256" y="158127"/>
            <a:ext cx="9151086" cy="52291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81C451-85A4-4355-82BC-04663E4FD63C}"/>
              </a:ext>
            </a:extLst>
          </p:cNvPr>
          <p:cNvSpPr>
            <a:spLocks noGrp="1"/>
          </p:cNvSpPr>
          <p:nvPr>
            <p:ph idx="1"/>
          </p:nvPr>
        </p:nvSpPr>
        <p:spPr/>
        <p:txBody>
          <a:bodyPr/>
          <a:lstStyle>
            <a:lvl1pPr marL="365760">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267043-F41B-4E91-9F03-B1A73F66720D}"/>
              </a:ext>
            </a:extLst>
          </p:cNvPr>
          <p:cNvSpPr>
            <a:spLocks noGrp="1"/>
          </p:cNvSpPr>
          <p:nvPr>
            <p:ph type="dt" sz="half" idx="10"/>
          </p:nvPr>
        </p:nvSpPr>
        <p:spPr>
          <a:xfrm>
            <a:off x="0" y="6446846"/>
            <a:ext cx="1500256" cy="365125"/>
          </a:xfrm>
        </p:spPr>
        <p:txBody>
          <a:bodyPr/>
          <a:lstStyle>
            <a:lvl1pPr>
              <a:defRPr sz="1100"/>
            </a:lvl1pPr>
          </a:lstStyle>
          <a:p>
            <a:r>
              <a:rPr lang="en-US"/>
              <a:t>Inpher, Confidential</a:t>
            </a:r>
          </a:p>
        </p:txBody>
      </p:sp>
      <p:sp>
        <p:nvSpPr>
          <p:cNvPr id="5" name="Footer Placeholder 4">
            <a:extLst>
              <a:ext uri="{FF2B5EF4-FFF2-40B4-BE49-F238E27FC236}">
                <a16:creationId xmlns:a16="http://schemas.microsoft.com/office/drawing/2014/main" id="{1FA9790B-CE1A-4081-879B-44BA3945A018}"/>
              </a:ext>
            </a:extLst>
          </p:cNvPr>
          <p:cNvSpPr>
            <a:spLocks noGrp="1"/>
          </p:cNvSpPr>
          <p:nvPr>
            <p:ph type="ftr" sz="quarter" idx="11"/>
          </p:nvPr>
        </p:nvSpPr>
        <p:spPr>
          <a:xfrm>
            <a:off x="1500256" y="6446846"/>
            <a:ext cx="9598838" cy="365125"/>
          </a:xfrm>
        </p:spPr>
        <p:txBody>
          <a:bodyPr/>
          <a:lstStyle>
            <a:lvl1pPr algn="l">
              <a:defRPr sz="1100"/>
            </a:lvl1pPr>
          </a:lstStyle>
          <a:p>
            <a:endParaRPr lang="en-US"/>
          </a:p>
        </p:txBody>
      </p:sp>
      <p:sp>
        <p:nvSpPr>
          <p:cNvPr id="6" name="Slide Number Placeholder 5">
            <a:extLst>
              <a:ext uri="{FF2B5EF4-FFF2-40B4-BE49-F238E27FC236}">
                <a16:creationId xmlns:a16="http://schemas.microsoft.com/office/drawing/2014/main" id="{2473CC2E-E2BB-4B8B-9B61-90DF2D4169E0}"/>
              </a:ext>
            </a:extLst>
          </p:cNvPr>
          <p:cNvSpPr>
            <a:spLocks noGrp="1"/>
          </p:cNvSpPr>
          <p:nvPr>
            <p:ph type="sldNum" sz="quarter" idx="12"/>
          </p:nvPr>
        </p:nvSpPr>
        <p:spPr>
          <a:xfrm>
            <a:off x="11099094" y="6453196"/>
            <a:ext cx="787400" cy="365125"/>
          </a:xfrm>
        </p:spPr>
        <p:txBody>
          <a:bodyPr/>
          <a:lstStyle>
            <a:lvl1pPr>
              <a:defRPr sz="1100"/>
            </a:lvl1pPr>
          </a:lstStyle>
          <a:p>
            <a:fld id="{A28A9843-DC4B-4BBF-BCF8-80D0693281D8}" type="slidenum">
              <a:rPr lang="en-US" smtClean="0"/>
              <a:pPr/>
              <a:t>‹#›</a:t>
            </a:fld>
            <a:endParaRPr lang="en-US"/>
          </a:p>
        </p:txBody>
      </p:sp>
      <p:sp>
        <p:nvSpPr>
          <p:cNvPr id="10" name="Text Placeholder 9">
            <a:extLst>
              <a:ext uri="{FF2B5EF4-FFF2-40B4-BE49-F238E27FC236}">
                <a16:creationId xmlns:a16="http://schemas.microsoft.com/office/drawing/2014/main" id="{622AB247-638B-4240-A9EA-97CBA4C1DA41}"/>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89B956F3-62E3-4A5E-8CEE-0AB763BDD052}"/>
              </a:ext>
            </a:extLst>
          </p:cNvPr>
          <p:cNvSpPr>
            <a:spLocks noGrp="1"/>
          </p:cNvSpPr>
          <p:nvPr>
            <p:ph type="body" sz="quarter" idx="14"/>
          </p:nvPr>
        </p:nvSpPr>
        <p:spPr>
          <a:xfrm>
            <a:off x="1500257" y="681038"/>
            <a:ext cx="9151086" cy="522910"/>
          </a:xfrm>
        </p:spPr>
        <p:txBody>
          <a:bodyPr>
            <a:normAutofit/>
          </a:bodyPr>
          <a:lstStyle>
            <a:lvl1pPr marL="0" indent="0">
              <a:buNone/>
              <a:defRPr sz="2800">
                <a:latin typeface="+mj-lt"/>
              </a:defRPr>
            </a:lvl1pPr>
          </a:lstStyle>
          <a:p>
            <a:pPr lvl="0"/>
            <a:r>
              <a:rPr lang="en-US"/>
              <a:t>Click to edit Master text styles</a:t>
            </a:r>
          </a:p>
        </p:txBody>
      </p:sp>
    </p:spTree>
    <p:extLst>
      <p:ext uri="{BB962C8B-B14F-4D97-AF65-F5344CB8AC3E}">
        <p14:creationId xmlns:p14="http://schemas.microsoft.com/office/powerpoint/2010/main" val="2113636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64">
          <p15:clr>
            <a:srgbClr val="FBAE40"/>
          </p15:clr>
        </p15:guide>
        <p15:guide id="4" orient="horz" pos="405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mpty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243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51607"/>
            <a:ext cx="1500256" cy="365125"/>
          </a:xfrm>
        </p:spPr>
        <p:txBody>
          <a:bodyPr/>
          <a:lstStyle>
            <a:lvl1pPr>
              <a:defRPr sz="1100"/>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51607"/>
            <a:ext cx="9590038" cy="365125"/>
          </a:xfrm>
        </p:spPr>
        <p:txBody>
          <a:bodyPr/>
          <a:lstStyle>
            <a:lvl1pPr algn="l">
              <a:defRPr sz="1100"/>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4" y="6451606"/>
            <a:ext cx="787400" cy="365125"/>
          </a:xfrm>
        </p:spPr>
        <p:txBody>
          <a:bodyPr/>
          <a:lstStyle>
            <a:lvl1pPr>
              <a:defRPr sz="1100"/>
            </a:lvl1pPr>
          </a:lstStyle>
          <a:p>
            <a:fld id="{A28A9843-DC4B-4BBF-BCF8-80D0693281D8}" type="slidenum">
              <a:rPr lang="en-US" smtClean="0"/>
              <a:pPr/>
              <a:t>‹#›</a:t>
            </a:fld>
            <a:endParaRPr lang="en-US"/>
          </a:p>
        </p:txBody>
      </p:sp>
      <p:sp>
        <p:nvSpPr>
          <p:cNvPr id="8" name="Text Placeholder 7">
            <a:extLst>
              <a:ext uri="{FF2B5EF4-FFF2-40B4-BE49-F238E27FC236}">
                <a16:creationId xmlns:a16="http://schemas.microsoft.com/office/drawing/2014/main" id="{64EE46F4-9A65-4A3B-ADEB-17A0C1E8D3CC}"/>
              </a:ext>
            </a:extLst>
          </p:cNvPr>
          <p:cNvSpPr>
            <a:spLocks noGrp="1"/>
          </p:cNvSpPr>
          <p:nvPr>
            <p:ph type="body" sz="quarter" idx="13"/>
          </p:nvPr>
        </p:nvSpPr>
        <p:spPr>
          <a:xfrm>
            <a:off x="1500257" y="695327"/>
            <a:ext cx="9151086" cy="532437"/>
          </a:xfrm>
        </p:spPr>
        <p:txBody>
          <a:bodyPr>
            <a:normAutofit/>
          </a:bodyPr>
          <a:lstStyle>
            <a:lvl1pPr marL="0" indent="0">
              <a:buNone/>
              <a:defRPr sz="2800">
                <a:latin typeface="+mj-lt"/>
              </a:defRPr>
            </a:lvl1pPr>
          </a:lstStyle>
          <a:p>
            <a:pPr lvl="0"/>
            <a:r>
              <a:rPr lang="en-US"/>
              <a:t>Click to edit Master text styles</a:t>
            </a:r>
          </a:p>
        </p:txBody>
      </p:sp>
    </p:spTree>
    <p:extLst>
      <p:ext uri="{BB962C8B-B14F-4D97-AF65-F5344CB8AC3E}">
        <p14:creationId xmlns:p14="http://schemas.microsoft.com/office/powerpoint/2010/main" val="1626475775"/>
      </p:ext>
    </p:extLst>
  </p:cSld>
  <p:clrMapOvr>
    <a:masterClrMapping/>
  </p:clrMapOvr>
  <p:extLst>
    <p:ext uri="{DCECCB84-F9BA-43D5-87BE-67443E8EF086}">
      <p15:sldGuideLst xmlns:p15="http://schemas.microsoft.com/office/powerpoint/2012/main">
        <p15:guide id="1" pos="264">
          <p15:clr>
            <a:srgbClr val="FBAE40"/>
          </p15:clr>
        </p15:guide>
        <p15:guide id="5" orient="horz" pos="2160">
          <p15:clr>
            <a:srgbClr val="FBAE40"/>
          </p15:clr>
        </p15:guide>
        <p15:guide id="6" orient="horz" pos="405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mpty w Guidelines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6082"/>
          </a:xfrm>
        </p:spPr>
        <p:txBody>
          <a:bodyPr/>
          <a:lstStyle/>
          <a:p>
            <a:r>
              <a:rPr lang="en-US"/>
              <a:t>Click to edit Master title style</a:t>
            </a:r>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1865" y="6451602"/>
            <a:ext cx="1502121" cy="365125"/>
          </a:xfrm>
        </p:spPr>
        <p:txBody>
          <a:bodyPr/>
          <a:lstStyle>
            <a:lvl1pPr>
              <a:defRPr sz="1100"/>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4435" y="6451602"/>
            <a:ext cx="9580567" cy="365125"/>
          </a:xfrm>
        </p:spPr>
        <p:txBody>
          <a:bodyPr/>
          <a:lstStyle>
            <a:lvl1pPr algn="l">
              <a:defRPr sz="1100"/>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76" y="6451601"/>
            <a:ext cx="787400" cy="365125"/>
          </a:xfrm>
        </p:spPr>
        <p:txBody>
          <a:bodyPr/>
          <a:lstStyle>
            <a:lvl1pPr>
              <a:defRPr sz="1100"/>
            </a:lvl1pPr>
          </a:lstStyle>
          <a:p>
            <a:fld id="{A28A9843-DC4B-4BBF-BCF8-80D0693281D8}" type="slidenum">
              <a:rPr lang="en-US" smtClean="0"/>
              <a:pPr/>
              <a:t>‹#›</a:t>
            </a:fld>
            <a:endParaRPr lang="en-US"/>
          </a:p>
        </p:txBody>
      </p:sp>
      <p:cxnSp>
        <p:nvCxnSpPr>
          <p:cNvPr id="6" name="Straight Connector 5">
            <a:extLst>
              <a:ext uri="{FF2B5EF4-FFF2-40B4-BE49-F238E27FC236}">
                <a16:creationId xmlns:a16="http://schemas.microsoft.com/office/drawing/2014/main" id="{9BE64528-4C0C-49B0-8CE2-FBA212A8F21D}"/>
              </a:ext>
            </a:extLst>
          </p:cNvPr>
          <p:cNvCxnSpPr/>
          <p:nvPr userDrawn="1"/>
        </p:nvCxnSpPr>
        <p:spPr>
          <a:xfrm>
            <a:off x="2392" y="-19685"/>
            <a:ext cx="12192000"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594C31-0C5D-4ABC-A8E0-BAD412C17941}"/>
              </a:ext>
            </a:extLst>
          </p:cNvPr>
          <p:cNvCxnSpPr>
            <a:cxnSpLocks/>
          </p:cNvCxnSpPr>
          <p:nvPr userDrawn="1"/>
        </p:nvCxnSpPr>
        <p:spPr>
          <a:xfrm flipV="1">
            <a:off x="2392" y="-19685"/>
            <a:ext cx="12192000" cy="6858000"/>
          </a:xfrm>
          <a:prstGeom prst="line">
            <a:avLst/>
          </a:prstGeom>
          <a:ln>
            <a:solidFill>
              <a:srgbClr val="8CC74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AD1F08-E953-444E-BC5E-897C7ACB70BF}"/>
              </a:ext>
            </a:extLst>
          </p:cNvPr>
          <p:cNvCxnSpPr>
            <a:cxnSpLocks/>
          </p:cNvCxnSpPr>
          <p:nvPr userDrawn="1"/>
        </p:nvCxnSpPr>
        <p:spPr>
          <a:xfrm flipH="1">
            <a:off x="6096605" y="-19685"/>
            <a:ext cx="1787" cy="6858000"/>
          </a:xfrm>
          <a:prstGeom prst="line">
            <a:avLst/>
          </a:prstGeom>
          <a:ln>
            <a:solidFill>
              <a:srgbClr val="8CC74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32CACB-2A61-4F1C-916E-15946841289A}"/>
              </a:ext>
            </a:extLst>
          </p:cNvPr>
          <p:cNvCxnSpPr>
            <a:cxnSpLocks/>
          </p:cNvCxnSpPr>
          <p:nvPr userDrawn="1"/>
        </p:nvCxnSpPr>
        <p:spPr>
          <a:xfrm>
            <a:off x="13709" y="-19685"/>
            <a:ext cx="3050978" cy="6858000"/>
          </a:xfrm>
          <a:prstGeom prst="line">
            <a:avLst/>
          </a:prstGeom>
          <a:ln>
            <a:solidFill>
              <a:srgbClr val="8CC74F"/>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A798BC-0B8F-4F52-B582-8C782D263B85}"/>
              </a:ext>
            </a:extLst>
          </p:cNvPr>
          <p:cNvCxnSpPr>
            <a:cxnSpLocks/>
          </p:cNvCxnSpPr>
          <p:nvPr userDrawn="1"/>
        </p:nvCxnSpPr>
        <p:spPr>
          <a:xfrm flipH="1">
            <a:off x="11327" y="-73256"/>
            <a:ext cx="6096000" cy="6817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D19DE1-9807-47E7-B172-653B891AE98E}"/>
              </a:ext>
            </a:extLst>
          </p:cNvPr>
          <p:cNvCxnSpPr>
            <a:cxnSpLocks/>
          </p:cNvCxnSpPr>
          <p:nvPr userDrawn="1"/>
        </p:nvCxnSpPr>
        <p:spPr>
          <a:xfrm flipH="1">
            <a:off x="3059248" y="-19686"/>
            <a:ext cx="1787"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1DDEE6-67C0-45AF-ABF1-F271E5863813}"/>
              </a:ext>
            </a:extLst>
          </p:cNvPr>
          <p:cNvCxnSpPr>
            <a:cxnSpLocks/>
          </p:cNvCxnSpPr>
          <p:nvPr userDrawn="1"/>
        </p:nvCxnSpPr>
        <p:spPr>
          <a:xfrm flipH="1">
            <a:off x="1502648" y="-39825"/>
            <a:ext cx="1787" cy="6858000"/>
          </a:xfrm>
          <a:prstGeom prst="line">
            <a:avLst/>
          </a:prstGeom>
          <a:ln>
            <a:solidFill>
              <a:srgbClr val="8CC74F"/>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506BBA-7FEC-417F-BC88-6A51B3C94F12}"/>
              </a:ext>
            </a:extLst>
          </p:cNvPr>
          <p:cNvCxnSpPr>
            <a:cxnSpLocks/>
          </p:cNvCxnSpPr>
          <p:nvPr userDrawn="1"/>
        </p:nvCxnSpPr>
        <p:spPr>
          <a:xfrm flipH="1">
            <a:off x="10653734" y="136525"/>
            <a:ext cx="1787" cy="6858000"/>
          </a:xfrm>
          <a:prstGeom prst="line">
            <a:avLst/>
          </a:prstGeom>
          <a:ln>
            <a:solidFill>
              <a:srgbClr val="8CC74F"/>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CC3776-07BE-4E14-9F14-D7FD5C0C85A4}"/>
              </a:ext>
            </a:extLst>
          </p:cNvPr>
          <p:cNvCxnSpPr>
            <a:cxnSpLocks/>
          </p:cNvCxnSpPr>
          <p:nvPr userDrawn="1"/>
        </p:nvCxnSpPr>
        <p:spPr>
          <a:xfrm>
            <a:off x="9147671" y="-19505"/>
            <a:ext cx="3050978" cy="6858000"/>
          </a:xfrm>
          <a:prstGeom prst="line">
            <a:avLst/>
          </a:prstGeom>
          <a:ln>
            <a:solidFill>
              <a:srgbClr val="8CC74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C4E1A2-0E3D-4BDD-BD29-8585D436EC26}"/>
              </a:ext>
            </a:extLst>
          </p:cNvPr>
          <p:cNvCxnSpPr>
            <a:cxnSpLocks/>
          </p:cNvCxnSpPr>
          <p:nvPr userDrawn="1"/>
        </p:nvCxnSpPr>
        <p:spPr>
          <a:xfrm flipH="1">
            <a:off x="9145884" y="-19506"/>
            <a:ext cx="3043235" cy="681772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097D3B-BFFC-4BAD-B6FB-D716C9DC36A7}"/>
              </a:ext>
            </a:extLst>
          </p:cNvPr>
          <p:cNvCxnSpPr>
            <a:cxnSpLocks/>
          </p:cNvCxnSpPr>
          <p:nvPr userDrawn="1"/>
        </p:nvCxnSpPr>
        <p:spPr>
          <a:xfrm flipH="1">
            <a:off x="9147295" y="-80103"/>
            <a:ext cx="1787"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E135BB5-FB6C-4012-8675-2B5BCF4789D8}"/>
              </a:ext>
            </a:extLst>
          </p:cNvPr>
          <p:cNvSpPr>
            <a:spLocks noGrp="1"/>
          </p:cNvSpPr>
          <p:nvPr>
            <p:ph type="body" sz="quarter" idx="13"/>
          </p:nvPr>
        </p:nvSpPr>
        <p:spPr>
          <a:xfrm>
            <a:off x="1502649" y="694211"/>
            <a:ext cx="9144026" cy="536082"/>
          </a:xfrm>
        </p:spPr>
        <p:txBody>
          <a:bodyPr>
            <a:normAutofit/>
          </a:bodyPr>
          <a:lstStyle>
            <a:lvl1pPr marL="0" indent="0">
              <a:buNone/>
              <a:defRPr sz="2800">
                <a:latin typeface="+mj-lt"/>
              </a:defRPr>
            </a:lvl1pPr>
          </a:lstStyle>
          <a:p>
            <a:pPr lvl="0"/>
            <a:r>
              <a:rPr lang="en-US"/>
              <a:t>Click to edit Master text styles</a:t>
            </a:r>
          </a:p>
        </p:txBody>
      </p:sp>
    </p:spTree>
    <p:extLst>
      <p:ext uri="{BB962C8B-B14F-4D97-AF65-F5344CB8AC3E}">
        <p14:creationId xmlns:p14="http://schemas.microsoft.com/office/powerpoint/2010/main" val="211533173"/>
      </p:ext>
    </p:extLst>
  </p:cSld>
  <p:clrMapOvr>
    <a:masterClrMapping/>
  </p:clrMapOvr>
  <p:extLst>
    <p:ext uri="{DCECCB84-F9BA-43D5-87BE-67443E8EF086}">
      <p15:sldGuideLst xmlns:p15="http://schemas.microsoft.com/office/powerpoint/2012/main">
        <p15:guide id="1" pos="264">
          <p15:clr>
            <a:srgbClr val="FBAE40"/>
          </p15:clr>
        </p15:guide>
        <p15:guide id="2" orient="horz" pos="40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2023/7/3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se Study - White Backgrou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46846"/>
            <a:ext cx="1500256" cy="365125"/>
          </a:xfrm>
        </p:spPr>
        <p:txBody>
          <a:bodyPr/>
          <a:lstStyle>
            <a:lvl1pPr>
              <a:defRPr sz="1100"/>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46846"/>
            <a:ext cx="9590034" cy="365125"/>
          </a:xfrm>
        </p:spPr>
        <p:txBody>
          <a:bodyPr/>
          <a:lstStyle>
            <a:lvl1pPr algn="l">
              <a:defRPr sz="1100"/>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0" y="6453196"/>
            <a:ext cx="787400" cy="365125"/>
          </a:xfrm>
        </p:spPr>
        <p:txBody>
          <a:bodyPr/>
          <a:lstStyle>
            <a:lvl1pPr>
              <a:defRPr sz="1100"/>
            </a:lvl1pPr>
          </a:lstStyle>
          <a:p>
            <a:fld id="{A28A9843-DC4B-4BBF-BCF8-80D0693281D8}" type="slidenum">
              <a:rPr lang="en-US" smtClean="0"/>
              <a:pPr/>
              <a:t>‹#›</a:t>
            </a:fld>
            <a:endParaRPr lang="en-US"/>
          </a:p>
        </p:txBody>
      </p:sp>
      <p:cxnSp>
        <p:nvCxnSpPr>
          <p:cNvPr id="8" name="Straight Connector 7">
            <a:extLst>
              <a:ext uri="{FF2B5EF4-FFF2-40B4-BE49-F238E27FC236}">
                <a16:creationId xmlns:a16="http://schemas.microsoft.com/office/drawing/2014/main" id="{95AD1F08-E953-444E-BC5E-897C7ACB70BF}"/>
              </a:ext>
            </a:extLst>
          </p:cNvPr>
          <p:cNvCxnSpPr>
            <a:cxnSpLocks/>
          </p:cNvCxnSpPr>
          <p:nvPr userDrawn="1"/>
        </p:nvCxnSpPr>
        <p:spPr>
          <a:xfrm>
            <a:off x="6074753" y="1346412"/>
            <a:ext cx="0" cy="5049626"/>
          </a:xfrm>
          <a:prstGeom prst="line">
            <a:avLst/>
          </a:prstGeom>
          <a:ln w="28575">
            <a:solidFill>
              <a:srgbClr val="8CC74F"/>
            </a:solidFill>
          </a:ln>
        </p:spPr>
        <p:style>
          <a:lnRef idx="1">
            <a:schemeClr val="accent1"/>
          </a:lnRef>
          <a:fillRef idx="0">
            <a:schemeClr val="accent1"/>
          </a:fillRef>
          <a:effectRef idx="0">
            <a:schemeClr val="accent1"/>
          </a:effectRef>
          <a:fontRef idx="minor">
            <a:schemeClr val="tx1"/>
          </a:fontRef>
        </p:style>
      </p:cxnSp>
      <p:sp>
        <p:nvSpPr>
          <p:cNvPr id="25" name="Content Placeholder 24">
            <a:extLst>
              <a:ext uri="{FF2B5EF4-FFF2-40B4-BE49-F238E27FC236}">
                <a16:creationId xmlns:a16="http://schemas.microsoft.com/office/drawing/2014/main" id="{5BA95B92-6E3B-4220-B41A-4919854B0B14}"/>
              </a:ext>
            </a:extLst>
          </p:cNvPr>
          <p:cNvSpPr>
            <a:spLocks noGrp="1"/>
          </p:cNvSpPr>
          <p:nvPr>
            <p:ph sz="quarter" idx="15" hasCustomPrompt="1"/>
          </p:nvPr>
        </p:nvSpPr>
        <p:spPr>
          <a:xfrm>
            <a:off x="7334039" y="1454141"/>
            <a:ext cx="3170966" cy="2254218"/>
          </a:xfrm>
        </p:spPr>
        <p:txBody>
          <a:bodyPr anchor="ctr"/>
          <a:lstStyle>
            <a:lvl1pPr marL="0" indent="0" algn="ctr">
              <a:buNone/>
              <a:defRPr/>
            </a:lvl1pPr>
          </a:lstStyle>
          <a:p>
            <a:pPr lvl="0"/>
            <a:r>
              <a:rPr lang="en-US" dirty="0"/>
              <a:t>[Insert relevant pictures, diagrams, charts, etc.]</a:t>
            </a:r>
          </a:p>
        </p:txBody>
      </p:sp>
      <p:sp>
        <p:nvSpPr>
          <p:cNvPr id="27" name="Media Placeholder 26">
            <a:extLst>
              <a:ext uri="{FF2B5EF4-FFF2-40B4-BE49-F238E27FC236}">
                <a16:creationId xmlns:a16="http://schemas.microsoft.com/office/drawing/2014/main" id="{9268B20B-908E-4CCB-8856-62F7593111D3}"/>
              </a:ext>
            </a:extLst>
          </p:cNvPr>
          <p:cNvSpPr>
            <a:spLocks noGrp="1"/>
          </p:cNvSpPr>
          <p:nvPr>
            <p:ph type="media" sz="quarter" idx="16" hasCustomPrompt="1"/>
          </p:nvPr>
        </p:nvSpPr>
        <p:spPr>
          <a:xfrm>
            <a:off x="10648950" y="158750"/>
            <a:ext cx="1401763" cy="1079500"/>
          </a:xfrm>
        </p:spPr>
        <p:txBody>
          <a:bodyPr anchor="ctr">
            <a:normAutofit/>
          </a:bodyPr>
          <a:lstStyle>
            <a:lvl1pPr marL="0" indent="0" algn="ctr">
              <a:buNone/>
              <a:defRPr sz="1800"/>
            </a:lvl1pPr>
          </a:lstStyle>
          <a:p>
            <a:r>
              <a:rPr lang="en-US"/>
              <a:t>[Client logo goes here]</a:t>
            </a:r>
          </a:p>
        </p:txBody>
      </p:sp>
      <p:sp>
        <p:nvSpPr>
          <p:cNvPr id="19" name="TextBox 18">
            <a:extLst>
              <a:ext uri="{FF2B5EF4-FFF2-40B4-BE49-F238E27FC236}">
                <a16:creationId xmlns:a16="http://schemas.microsoft.com/office/drawing/2014/main" id="{620EF17F-576A-4E4E-812C-A6FFE1B14993}"/>
              </a:ext>
            </a:extLst>
          </p:cNvPr>
          <p:cNvSpPr txBox="1"/>
          <p:nvPr userDrawn="1"/>
        </p:nvSpPr>
        <p:spPr>
          <a:xfrm>
            <a:off x="1500256" y="1451295"/>
            <a:ext cx="4466533" cy="923330"/>
          </a:xfrm>
          <a:prstGeom prst="rect">
            <a:avLst/>
          </a:prstGeom>
          <a:solidFill>
            <a:schemeClr val="accent6"/>
          </a:solidFill>
          <a:ln w="28575">
            <a:solidFill>
              <a:schemeClr val="tx1"/>
            </a:solidFill>
          </a:ln>
        </p:spPr>
        <p:txBody>
          <a:bodyPr wrap="square" rtlCol="0">
            <a:spAutoFit/>
          </a:bodyPr>
          <a:lstStyle/>
          <a:p>
            <a:r>
              <a:rPr lang="en-US" sz="1800" b="1"/>
              <a:t>Industry: </a:t>
            </a:r>
          </a:p>
          <a:p>
            <a:r>
              <a:rPr lang="en-US" sz="1800" b="1"/>
              <a:t>Application Area:  </a:t>
            </a:r>
          </a:p>
          <a:p>
            <a:r>
              <a:rPr lang="en-US" sz="1800" b="1"/>
              <a:t>Functions: </a:t>
            </a:r>
          </a:p>
        </p:txBody>
      </p:sp>
      <p:sp>
        <p:nvSpPr>
          <p:cNvPr id="22" name="Text Placeholder 21">
            <a:extLst>
              <a:ext uri="{FF2B5EF4-FFF2-40B4-BE49-F238E27FC236}">
                <a16:creationId xmlns:a16="http://schemas.microsoft.com/office/drawing/2014/main" id="{93279AB2-DE34-477F-8F93-7FC4EC181655}"/>
              </a:ext>
            </a:extLst>
          </p:cNvPr>
          <p:cNvSpPr>
            <a:spLocks noGrp="1"/>
          </p:cNvSpPr>
          <p:nvPr>
            <p:ph type="body" sz="quarter" idx="17" hasCustomPrompt="1"/>
          </p:nvPr>
        </p:nvSpPr>
        <p:spPr>
          <a:xfrm>
            <a:off x="2471101" y="1480473"/>
            <a:ext cx="3485995" cy="285407"/>
          </a:xfrm>
        </p:spPr>
        <p:txBody>
          <a:bodyPr>
            <a:noAutofit/>
          </a:bodyPr>
          <a:lstStyle>
            <a:lvl1pPr marL="0" indent="0">
              <a:buNone/>
              <a:defRPr sz="1800"/>
            </a:lvl1pPr>
          </a:lstStyle>
          <a:p>
            <a:pPr lvl="0"/>
            <a:r>
              <a:rPr lang="en-US" dirty="0"/>
              <a:t>[Insert here]</a:t>
            </a:r>
          </a:p>
        </p:txBody>
      </p:sp>
      <p:sp>
        <p:nvSpPr>
          <p:cNvPr id="26" name="Text Placeholder 21">
            <a:extLst>
              <a:ext uri="{FF2B5EF4-FFF2-40B4-BE49-F238E27FC236}">
                <a16:creationId xmlns:a16="http://schemas.microsoft.com/office/drawing/2014/main" id="{849E441A-29FC-48C9-9064-4FF01AF24AA0}"/>
              </a:ext>
            </a:extLst>
          </p:cNvPr>
          <p:cNvSpPr>
            <a:spLocks noGrp="1"/>
          </p:cNvSpPr>
          <p:nvPr>
            <p:ph type="body" sz="quarter" idx="18" hasCustomPrompt="1"/>
          </p:nvPr>
        </p:nvSpPr>
        <p:spPr>
          <a:xfrm>
            <a:off x="3319785" y="1758700"/>
            <a:ext cx="2645217" cy="285407"/>
          </a:xfrm>
        </p:spPr>
        <p:txBody>
          <a:bodyPr>
            <a:noAutofit/>
          </a:bodyPr>
          <a:lstStyle>
            <a:lvl1pPr marL="0" indent="0">
              <a:buNone/>
              <a:defRPr sz="1800"/>
            </a:lvl1pPr>
          </a:lstStyle>
          <a:p>
            <a:pPr lvl="0"/>
            <a:r>
              <a:rPr lang="en-US" dirty="0"/>
              <a:t>[Insert here]</a:t>
            </a:r>
          </a:p>
        </p:txBody>
      </p:sp>
      <p:sp>
        <p:nvSpPr>
          <p:cNvPr id="28" name="Text Placeholder 21">
            <a:extLst>
              <a:ext uri="{FF2B5EF4-FFF2-40B4-BE49-F238E27FC236}">
                <a16:creationId xmlns:a16="http://schemas.microsoft.com/office/drawing/2014/main" id="{30F9B14F-2A89-41B1-B026-F75EE0D5BF2C}"/>
              </a:ext>
            </a:extLst>
          </p:cNvPr>
          <p:cNvSpPr>
            <a:spLocks noGrp="1"/>
          </p:cNvSpPr>
          <p:nvPr>
            <p:ph type="body" sz="quarter" idx="19" hasCustomPrompt="1"/>
          </p:nvPr>
        </p:nvSpPr>
        <p:spPr>
          <a:xfrm>
            <a:off x="2610920" y="2031339"/>
            <a:ext cx="3354082" cy="285407"/>
          </a:xfrm>
        </p:spPr>
        <p:txBody>
          <a:bodyPr>
            <a:noAutofit/>
          </a:bodyPr>
          <a:lstStyle>
            <a:lvl1pPr marL="0" indent="0">
              <a:buNone/>
              <a:defRPr sz="1800"/>
            </a:lvl1pPr>
          </a:lstStyle>
          <a:p>
            <a:pPr lvl="0"/>
            <a:r>
              <a:rPr lang="en-US" dirty="0"/>
              <a:t>[Insert here]</a:t>
            </a:r>
          </a:p>
        </p:txBody>
      </p:sp>
      <p:sp>
        <p:nvSpPr>
          <p:cNvPr id="31" name="TextBox 30">
            <a:extLst>
              <a:ext uri="{FF2B5EF4-FFF2-40B4-BE49-F238E27FC236}">
                <a16:creationId xmlns:a16="http://schemas.microsoft.com/office/drawing/2014/main" id="{1B825587-0571-4AE6-97F4-978AB5E9141D}"/>
              </a:ext>
            </a:extLst>
          </p:cNvPr>
          <p:cNvSpPr txBox="1"/>
          <p:nvPr userDrawn="1"/>
        </p:nvSpPr>
        <p:spPr>
          <a:xfrm>
            <a:off x="1500257" y="2625764"/>
            <a:ext cx="1568452" cy="369332"/>
          </a:xfrm>
          <a:prstGeom prst="rect">
            <a:avLst/>
          </a:prstGeom>
          <a:noFill/>
        </p:spPr>
        <p:txBody>
          <a:bodyPr wrap="square" rtlCol="0">
            <a:spAutoFit/>
          </a:bodyPr>
          <a:lstStyle/>
          <a:p>
            <a:pPr marL="285750" indent="-285750">
              <a:buFontTx/>
              <a:buBlip>
                <a:blip r:embed="rId2"/>
              </a:buBlip>
            </a:pPr>
            <a:r>
              <a:rPr lang="en-US" b="1"/>
              <a:t>Situation: </a:t>
            </a:r>
            <a:r>
              <a:rPr lang="en-US"/>
              <a:t> </a:t>
            </a:r>
          </a:p>
        </p:txBody>
      </p:sp>
      <p:sp>
        <p:nvSpPr>
          <p:cNvPr id="32" name="TextBox 31">
            <a:extLst>
              <a:ext uri="{FF2B5EF4-FFF2-40B4-BE49-F238E27FC236}">
                <a16:creationId xmlns:a16="http://schemas.microsoft.com/office/drawing/2014/main" id="{C4B7CE63-1233-4E32-BB0E-391B3A16217A}"/>
              </a:ext>
            </a:extLst>
          </p:cNvPr>
          <p:cNvSpPr txBox="1"/>
          <p:nvPr userDrawn="1"/>
        </p:nvSpPr>
        <p:spPr>
          <a:xfrm>
            <a:off x="1502647" y="3802272"/>
            <a:ext cx="1901423" cy="369332"/>
          </a:xfrm>
          <a:prstGeom prst="rect">
            <a:avLst/>
          </a:prstGeom>
          <a:noFill/>
        </p:spPr>
        <p:txBody>
          <a:bodyPr wrap="square" rtlCol="0">
            <a:spAutoFit/>
          </a:bodyPr>
          <a:lstStyle/>
          <a:p>
            <a:pPr marL="285750" indent="-285750">
              <a:buFontTx/>
              <a:buBlip>
                <a:blip r:embed="rId2"/>
              </a:buBlip>
            </a:pPr>
            <a:r>
              <a:rPr lang="en-US" b="1"/>
              <a:t>Complication: </a:t>
            </a:r>
            <a:r>
              <a:rPr lang="en-US"/>
              <a:t> </a:t>
            </a:r>
          </a:p>
        </p:txBody>
      </p:sp>
      <p:sp>
        <p:nvSpPr>
          <p:cNvPr id="33" name="TextBox 32">
            <a:extLst>
              <a:ext uri="{FF2B5EF4-FFF2-40B4-BE49-F238E27FC236}">
                <a16:creationId xmlns:a16="http://schemas.microsoft.com/office/drawing/2014/main" id="{E8217287-F0AE-49D5-B01A-7323F886370F}"/>
              </a:ext>
            </a:extLst>
          </p:cNvPr>
          <p:cNvSpPr txBox="1"/>
          <p:nvPr userDrawn="1"/>
        </p:nvSpPr>
        <p:spPr>
          <a:xfrm>
            <a:off x="1503541" y="4917342"/>
            <a:ext cx="1901423" cy="369332"/>
          </a:xfrm>
          <a:prstGeom prst="rect">
            <a:avLst/>
          </a:prstGeom>
          <a:noFill/>
        </p:spPr>
        <p:txBody>
          <a:bodyPr wrap="square" rtlCol="0">
            <a:spAutoFit/>
          </a:bodyPr>
          <a:lstStyle/>
          <a:p>
            <a:pPr marL="285750" indent="-285750">
              <a:buFontTx/>
              <a:buBlip>
                <a:blip r:embed="rId2"/>
              </a:buBlip>
            </a:pPr>
            <a:r>
              <a:rPr lang="en-US" b="1"/>
              <a:t>Resolution: </a:t>
            </a:r>
            <a:r>
              <a:rPr lang="en-US"/>
              <a:t> </a:t>
            </a:r>
          </a:p>
        </p:txBody>
      </p:sp>
      <p:sp>
        <p:nvSpPr>
          <p:cNvPr id="34" name="Text Placeholder 21">
            <a:extLst>
              <a:ext uri="{FF2B5EF4-FFF2-40B4-BE49-F238E27FC236}">
                <a16:creationId xmlns:a16="http://schemas.microsoft.com/office/drawing/2014/main" id="{8F372690-A238-422B-8BD5-28BA375F5C28}"/>
              </a:ext>
            </a:extLst>
          </p:cNvPr>
          <p:cNvSpPr>
            <a:spLocks noGrp="1"/>
          </p:cNvSpPr>
          <p:nvPr>
            <p:ph type="body" sz="quarter" idx="20" hasCustomPrompt="1"/>
          </p:nvPr>
        </p:nvSpPr>
        <p:spPr>
          <a:xfrm>
            <a:off x="1795019" y="2907297"/>
            <a:ext cx="4169983" cy="871983"/>
          </a:xfrm>
        </p:spPr>
        <p:txBody>
          <a:bodyPr>
            <a:noAutofit/>
          </a:bodyPr>
          <a:lstStyle>
            <a:lvl1pPr marL="0" indent="0">
              <a:buNone/>
              <a:defRPr sz="1800"/>
            </a:lvl1pPr>
          </a:lstStyle>
          <a:p>
            <a:pPr lvl="0"/>
            <a:r>
              <a:rPr lang="en-US" dirty="0"/>
              <a:t>[Insert here]</a:t>
            </a:r>
          </a:p>
        </p:txBody>
      </p:sp>
      <p:sp>
        <p:nvSpPr>
          <p:cNvPr id="35" name="Text Placeholder 21">
            <a:extLst>
              <a:ext uri="{FF2B5EF4-FFF2-40B4-BE49-F238E27FC236}">
                <a16:creationId xmlns:a16="http://schemas.microsoft.com/office/drawing/2014/main" id="{C636D74D-A798-407A-BE84-D4A66C18576A}"/>
              </a:ext>
            </a:extLst>
          </p:cNvPr>
          <p:cNvSpPr>
            <a:spLocks noGrp="1"/>
          </p:cNvSpPr>
          <p:nvPr>
            <p:ph type="body" sz="quarter" idx="21" hasCustomPrompt="1"/>
          </p:nvPr>
        </p:nvSpPr>
        <p:spPr>
          <a:xfrm>
            <a:off x="1790700" y="4108482"/>
            <a:ext cx="4169983" cy="871983"/>
          </a:xfrm>
        </p:spPr>
        <p:txBody>
          <a:bodyPr>
            <a:noAutofit/>
          </a:bodyPr>
          <a:lstStyle>
            <a:lvl1pPr marL="0" indent="0">
              <a:buNone/>
              <a:defRPr sz="1800"/>
            </a:lvl1pPr>
          </a:lstStyle>
          <a:p>
            <a:pPr lvl="0"/>
            <a:r>
              <a:rPr lang="en-US" dirty="0"/>
              <a:t>[Insert here]</a:t>
            </a:r>
          </a:p>
        </p:txBody>
      </p:sp>
      <p:sp>
        <p:nvSpPr>
          <p:cNvPr id="36" name="Text Placeholder 21">
            <a:extLst>
              <a:ext uri="{FF2B5EF4-FFF2-40B4-BE49-F238E27FC236}">
                <a16:creationId xmlns:a16="http://schemas.microsoft.com/office/drawing/2014/main" id="{8976C4BE-DB16-4933-8C55-9A765F487F44}"/>
              </a:ext>
            </a:extLst>
          </p:cNvPr>
          <p:cNvSpPr>
            <a:spLocks noGrp="1"/>
          </p:cNvSpPr>
          <p:nvPr>
            <p:ph type="body" sz="quarter" idx="22" hasCustomPrompt="1"/>
          </p:nvPr>
        </p:nvSpPr>
        <p:spPr>
          <a:xfrm>
            <a:off x="1787114" y="5226423"/>
            <a:ext cx="4169983" cy="871983"/>
          </a:xfrm>
        </p:spPr>
        <p:txBody>
          <a:bodyPr>
            <a:noAutofit/>
          </a:bodyPr>
          <a:lstStyle>
            <a:lvl1pPr marL="0" indent="0">
              <a:buNone/>
              <a:defRPr sz="1800"/>
            </a:lvl1pPr>
          </a:lstStyle>
          <a:p>
            <a:pPr lvl="0"/>
            <a:r>
              <a:rPr lang="en-US" dirty="0"/>
              <a:t>[Insert here]</a:t>
            </a:r>
          </a:p>
        </p:txBody>
      </p:sp>
      <p:sp>
        <p:nvSpPr>
          <p:cNvPr id="37" name="TextBox 36">
            <a:extLst>
              <a:ext uri="{FF2B5EF4-FFF2-40B4-BE49-F238E27FC236}">
                <a16:creationId xmlns:a16="http://schemas.microsoft.com/office/drawing/2014/main" id="{526705EE-531F-431A-B6EA-4F6190B8E12B}"/>
              </a:ext>
            </a:extLst>
          </p:cNvPr>
          <p:cNvSpPr txBox="1"/>
          <p:nvPr userDrawn="1"/>
        </p:nvSpPr>
        <p:spPr>
          <a:xfrm>
            <a:off x="7334039" y="3771899"/>
            <a:ext cx="1901423" cy="369332"/>
          </a:xfrm>
          <a:prstGeom prst="rect">
            <a:avLst/>
          </a:prstGeom>
          <a:noFill/>
        </p:spPr>
        <p:txBody>
          <a:bodyPr wrap="square" rtlCol="0">
            <a:spAutoFit/>
          </a:bodyPr>
          <a:lstStyle/>
          <a:p>
            <a:pPr marL="285750" indent="-285750">
              <a:buFontTx/>
              <a:buBlip>
                <a:blip r:embed="rId2"/>
              </a:buBlip>
            </a:pPr>
            <a:r>
              <a:rPr lang="en-US" b="1"/>
              <a:t>Outcomes: </a:t>
            </a:r>
            <a:r>
              <a:rPr lang="en-US"/>
              <a:t> </a:t>
            </a:r>
          </a:p>
        </p:txBody>
      </p:sp>
      <p:sp>
        <p:nvSpPr>
          <p:cNvPr id="7" name="Content Placeholder 6">
            <a:extLst>
              <a:ext uri="{FF2B5EF4-FFF2-40B4-BE49-F238E27FC236}">
                <a16:creationId xmlns:a16="http://schemas.microsoft.com/office/drawing/2014/main" id="{903A09E8-068C-4024-B28C-A619778E83FA}"/>
              </a:ext>
            </a:extLst>
          </p:cNvPr>
          <p:cNvSpPr>
            <a:spLocks noGrp="1"/>
          </p:cNvSpPr>
          <p:nvPr>
            <p:ph sz="quarter" idx="25" hasCustomPrompt="1"/>
          </p:nvPr>
        </p:nvSpPr>
        <p:spPr>
          <a:xfrm>
            <a:off x="7626905" y="4080980"/>
            <a:ext cx="2878100" cy="2254218"/>
          </a:xfrm>
        </p:spPr>
        <p:txBody>
          <a:bodyPr>
            <a:noAutofit/>
          </a:bodyPr>
          <a:lstStyle>
            <a:lvl1pPr marL="365760" indent="-228600">
              <a:spcBef>
                <a:spcPts val="0"/>
              </a:spcBef>
              <a:spcAft>
                <a:spcPts val="600"/>
              </a:spcAft>
              <a:buClr>
                <a:schemeClr val="accent5"/>
              </a:buClr>
              <a:buFont typeface="Myriad Pro" panose="020B0503030403020204" pitchFamily="34" charset="0"/>
              <a:buChar char="−"/>
              <a:defRPr sz="1800"/>
            </a:lvl1pPr>
            <a:lvl2pPr>
              <a:spcBef>
                <a:spcPts val="0"/>
              </a:spcBef>
              <a:spcAft>
                <a:spcPts val="600"/>
              </a:spcAft>
              <a:defRPr sz="1800"/>
            </a:lvl2pPr>
            <a:lvl3pPr>
              <a:spcBef>
                <a:spcPts val="0"/>
              </a:spcBef>
              <a:spcAft>
                <a:spcPts val="600"/>
              </a:spcAft>
              <a:defRPr sz="1800"/>
            </a:lvl3pPr>
            <a:lvl4pPr>
              <a:spcBef>
                <a:spcPts val="0"/>
              </a:spcBef>
              <a:spcAft>
                <a:spcPts val="600"/>
              </a:spcAft>
              <a:defRPr sz="1800"/>
            </a:lvl4pPr>
            <a:lvl5pPr>
              <a:spcBef>
                <a:spcPts val="0"/>
              </a:spcBef>
              <a:spcAft>
                <a:spcPts val="600"/>
              </a:spcAft>
              <a:defRPr sz="18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8">
            <a:extLst>
              <a:ext uri="{FF2B5EF4-FFF2-40B4-BE49-F238E27FC236}">
                <a16:creationId xmlns:a16="http://schemas.microsoft.com/office/drawing/2014/main" id="{E9348392-75BD-438C-BFBE-3132D97C0E4A}"/>
              </a:ext>
            </a:extLst>
          </p:cNvPr>
          <p:cNvSpPr>
            <a:spLocks noGrp="1"/>
          </p:cNvSpPr>
          <p:nvPr>
            <p:ph type="body" sz="quarter" idx="14" hasCustomPrompt="1"/>
          </p:nvPr>
        </p:nvSpPr>
        <p:spPr>
          <a:xfrm>
            <a:off x="1500257" y="681038"/>
            <a:ext cx="9151086" cy="522910"/>
          </a:xfrm>
        </p:spPr>
        <p:txBody>
          <a:bodyPr>
            <a:normAutofit/>
          </a:bodyPr>
          <a:lstStyle>
            <a:lvl1pPr marL="0" indent="0">
              <a:buNone/>
              <a:defRPr sz="2800" b="1">
                <a:solidFill>
                  <a:schemeClr val="tx1"/>
                </a:solidFill>
                <a:latin typeface="+mj-lt"/>
              </a:defRPr>
            </a:lvl1pPr>
          </a:lstStyle>
          <a:p>
            <a:pPr lvl="0"/>
            <a:r>
              <a:rPr lang="en-US" dirty="0"/>
              <a:t>Case Study – [Insert Client Name]</a:t>
            </a:r>
          </a:p>
        </p:txBody>
      </p:sp>
      <p:sp>
        <p:nvSpPr>
          <p:cNvPr id="24" name="Title 1">
            <a:extLst>
              <a:ext uri="{FF2B5EF4-FFF2-40B4-BE49-F238E27FC236}">
                <a16:creationId xmlns:a16="http://schemas.microsoft.com/office/drawing/2014/main" id="{9C1E9371-2A34-487E-BE7D-A34368F238B5}"/>
              </a:ext>
            </a:extLst>
          </p:cNvPr>
          <p:cNvSpPr>
            <a:spLocks noGrp="1"/>
          </p:cNvSpPr>
          <p:nvPr>
            <p:ph type="title" hasCustomPrompt="1"/>
          </p:nvPr>
        </p:nvSpPr>
        <p:spPr>
          <a:xfrm>
            <a:off x="1500256" y="158128"/>
            <a:ext cx="9151086" cy="532436"/>
          </a:xfrm>
        </p:spPr>
        <p:txBody>
          <a:bodyPr/>
          <a:lstStyle>
            <a:lvl1pPr>
              <a:defRPr b="1"/>
            </a:lvl1pPr>
          </a:lstStyle>
          <a:p>
            <a:r>
              <a:rPr lang="en-US" dirty="0"/>
              <a:t>[Use Case Name]</a:t>
            </a:r>
          </a:p>
        </p:txBody>
      </p:sp>
      <p:sp>
        <p:nvSpPr>
          <p:cNvPr id="29" name="Text Placeholder 9">
            <a:extLst>
              <a:ext uri="{FF2B5EF4-FFF2-40B4-BE49-F238E27FC236}">
                <a16:creationId xmlns:a16="http://schemas.microsoft.com/office/drawing/2014/main" id="{2457ED4E-1B46-45C2-ADAC-69CE483B0A6D}"/>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835123606"/>
      </p:ext>
    </p:extLst>
  </p:cSld>
  <p:clrMapOvr>
    <a:masterClrMapping/>
  </p:clrMapOvr>
  <p:extLst>
    <p:ext uri="{DCECCB84-F9BA-43D5-87BE-67443E8EF086}">
      <p15:sldGuideLst xmlns:p15="http://schemas.microsoft.com/office/powerpoint/2012/main">
        <p15:guide id="1" pos="264">
          <p15:clr>
            <a:srgbClr val="FBAE40"/>
          </p15:clr>
        </p15:guide>
        <p15:guide id="2" orient="horz" pos="4056">
          <p15:clr>
            <a:srgbClr val="FBAE40"/>
          </p15:clr>
        </p15:guide>
        <p15:guide id="3"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rmal Bullets - Gray Gradi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0D0FE3-4ED3-4F1D-BD8B-3298125B81D1}"/>
              </a:ext>
            </a:extLst>
          </p:cNvPr>
          <p:cNvSpPr/>
          <p:nvPr userDrawn="1"/>
        </p:nvSpPr>
        <p:spPr>
          <a:xfrm>
            <a:off x="0" y="4427814"/>
            <a:ext cx="12192000" cy="2430186"/>
          </a:xfrm>
          <a:prstGeom prst="rect">
            <a:avLst/>
          </a:prstGeom>
          <a:gradFill>
            <a:gsLst>
              <a:gs pos="0">
                <a:schemeClr val="tx1">
                  <a:lumMod val="65000"/>
                  <a:lumOff val="35000"/>
                </a:scheme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46544-6539-49D1-8F6C-BCE65EA091F2}"/>
              </a:ext>
            </a:extLst>
          </p:cNvPr>
          <p:cNvSpPr>
            <a:spLocks noGrp="1"/>
          </p:cNvSpPr>
          <p:nvPr>
            <p:ph type="title"/>
          </p:nvPr>
        </p:nvSpPr>
        <p:spPr>
          <a:xfrm>
            <a:off x="1500256" y="158127"/>
            <a:ext cx="9151086" cy="52291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81C451-85A4-4355-82BC-04663E4FD63C}"/>
              </a:ext>
            </a:extLst>
          </p:cNvPr>
          <p:cNvSpPr>
            <a:spLocks noGrp="1"/>
          </p:cNvSpPr>
          <p:nvPr>
            <p:ph idx="1"/>
          </p:nvPr>
        </p:nvSpPr>
        <p:spPr/>
        <p:txBody>
          <a:bodyPr/>
          <a:lstStyle>
            <a:lvl1pPr marL="365760">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267043-F41B-4E91-9F03-B1A73F66720D}"/>
              </a:ext>
            </a:extLst>
          </p:cNvPr>
          <p:cNvSpPr>
            <a:spLocks noGrp="1"/>
          </p:cNvSpPr>
          <p:nvPr>
            <p:ph type="dt" sz="half" idx="10"/>
          </p:nvPr>
        </p:nvSpPr>
        <p:spPr>
          <a:xfrm>
            <a:off x="0" y="6446846"/>
            <a:ext cx="1500256" cy="365125"/>
          </a:xfrm>
        </p:spPr>
        <p:txBody>
          <a:bodyPr/>
          <a:lstStyle>
            <a:lvl1pPr>
              <a:defRPr sz="1100">
                <a:solidFill>
                  <a:schemeClr val="bg1"/>
                </a:solidFill>
              </a:defRPr>
            </a:lvl1pPr>
          </a:lstStyle>
          <a:p>
            <a:r>
              <a:rPr lang="en-US"/>
              <a:t>Inpher, Confidential</a:t>
            </a:r>
          </a:p>
        </p:txBody>
      </p:sp>
      <p:sp>
        <p:nvSpPr>
          <p:cNvPr id="5" name="Footer Placeholder 4">
            <a:extLst>
              <a:ext uri="{FF2B5EF4-FFF2-40B4-BE49-F238E27FC236}">
                <a16:creationId xmlns:a16="http://schemas.microsoft.com/office/drawing/2014/main" id="{1FA9790B-CE1A-4081-879B-44BA3945A018}"/>
              </a:ext>
            </a:extLst>
          </p:cNvPr>
          <p:cNvSpPr>
            <a:spLocks noGrp="1"/>
          </p:cNvSpPr>
          <p:nvPr>
            <p:ph type="ftr" sz="quarter" idx="11"/>
          </p:nvPr>
        </p:nvSpPr>
        <p:spPr>
          <a:xfrm>
            <a:off x="1500256" y="6446846"/>
            <a:ext cx="9598838" cy="365125"/>
          </a:xfrm>
        </p:spPr>
        <p:txBody>
          <a:bodyPr/>
          <a:lstStyle>
            <a:lvl1pPr algn="l">
              <a:defRPr sz="11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473CC2E-E2BB-4B8B-9B61-90DF2D4169E0}"/>
              </a:ext>
            </a:extLst>
          </p:cNvPr>
          <p:cNvSpPr>
            <a:spLocks noGrp="1"/>
          </p:cNvSpPr>
          <p:nvPr>
            <p:ph type="sldNum" sz="quarter" idx="12"/>
          </p:nvPr>
        </p:nvSpPr>
        <p:spPr>
          <a:xfrm>
            <a:off x="11099094" y="645319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sp>
        <p:nvSpPr>
          <p:cNvPr id="10" name="Text Placeholder 9">
            <a:extLst>
              <a:ext uri="{FF2B5EF4-FFF2-40B4-BE49-F238E27FC236}">
                <a16:creationId xmlns:a16="http://schemas.microsoft.com/office/drawing/2014/main" id="{622AB247-638B-4240-A9EA-97CBA4C1DA41}"/>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89B956F3-62E3-4A5E-8CEE-0AB763BDD052}"/>
              </a:ext>
            </a:extLst>
          </p:cNvPr>
          <p:cNvSpPr>
            <a:spLocks noGrp="1"/>
          </p:cNvSpPr>
          <p:nvPr>
            <p:ph type="body" sz="quarter" idx="14"/>
          </p:nvPr>
        </p:nvSpPr>
        <p:spPr>
          <a:xfrm>
            <a:off x="1500257" y="681038"/>
            <a:ext cx="9151086" cy="522910"/>
          </a:xfrm>
        </p:spPr>
        <p:txBody>
          <a:bodyPr>
            <a:normAutofit/>
          </a:bodyPr>
          <a:lstStyle>
            <a:lvl1pPr marL="0" indent="0">
              <a:buNone/>
              <a:defRPr sz="2800">
                <a:latin typeface="+mj-lt"/>
              </a:defRPr>
            </a:lvl1pPr>
          </a:lstStyle>
          <a:p>
            <a:pPr lvl="0"/>
            <a:r>
              <a:rPr lang="en-US"/>
              <a:t>Click to edit Master text styles</a:t>
            </a:r>
          </a:p>
        </p:txBody>
      </p:sp>
    </p:spTree>
    <p:extLst>
      <p:ext uri="{BB962C8B-B14F-4D97-AF65-F5344CB8AC3E}">
        <p14:creationId xmlns:p14="http://schemas.microsoft.com/office/powerpoint/2010/main" val="26515642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64">
          <p15:clr>
            <a:srgbClr val="FBAE40"/>
          </p15:clr>
        </p15:guide>
        <p15:guide id="4" orient="horz" pos="405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Empty - Gray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39D0F6-E39C-48F2-85C4-EA8ABC698202}"/>
              </a:ext>
            </a:extLst>
          </p:cNvPr>
          <p:cNvSpPr/>
          <p:nvPr userDrawn="1"/>
        </p:nvSpPr>
        <p:spPr>
          <a:xfrm>
            <a:off x="0" y="4427814"/>
            <a:ext cx="12192000" cy="2430186"/>
          </a:xfrm>
          <a:prstGeom prst="rect">
            <a:avLst/>
          </a:prstGeom>
          <a:gradFill>
            <a:gsLst>
              <a:gs pos="0">
                <a:schemeClr val="tx1">
                  <a:lumMod val="65000"/>
                  <a:lumOff val="35000"/>
                </a:scheme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243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51607"/>
            <a:ext cx="1500256"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51607"/>
            <a:ext cx="9590038"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4" y="645160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sp>
        <p:nvSpPr>
          <p:cNvPr id="8" name="Text Placeholder 7">
            <a:extLst>
              <a:ext uri="{FF2B5EF4-FFF2-40B4-BE49-F238E27FC236}">
                <a16:creationId xmlns:a16="http://schemas.microsoft.com/office/drawing/2014/main" id="{64EE46F4-9A65-4A3B-ADEB-17A0C1E8D3CC}"/>
              </a:ext>
            </a:extLst>
          </p:cNvPr>
          <p:cNvSpPr>
            <a:spLocks noGrp="1"/>
          </p:cNvSpPr>
          <p:nvPr>
            <p:ph type="body" sz="quarter" idx="13"/>
          </p:nvPr>
        </p:nvSpPr>
        <p:spPr>
          <a:xfrm>
            <a:off x="1500257" y="695327"/>
            <a:ext cx="9151086" cy="532437"/>
          </a:xfrm>
        </p:spPr>
        <p:txBody>
          <a:bodyPr>
            <a:normAutofit/>
          </a:bodyPr>
          <a:lstStyle>
            <a:lvl1pPr marL="0" indent="0">
              <a:buNone/>
              <a:defRPr sz="2800">
                <a:latin typeface="+mj-lt"/>
              </a:defRPr>
            </a:lvl1pPr>
          </a:lstStyle>
          <a:p>
            <a:pPr lvl="0"/>
            <a:r>
              <a:rPr lang="en-US"/>
              <a:t>Click to edit Master text styles</a:t>
            </a:r>
          </a:p>
        </p:txBody>
      </p:sp>
    </p:spTree>
    <p:extLst>
      <p:ext uri="{BB962C8B-B14F-4D97-AF65-F5344CB8AC3E}">
        <p14:creationId xmlns:p14="http://schemas.microsoft.com/office/powerpoint/2010/main" val="1251187544"/>
      </p:ext>
    </p:extLst>
  </p:cSld>
  <p:clrMapOvr>
    <a:masterClrMapping/>
  </p:clrMapOvr>
  <p:extLst>
    <p:ext uri="{DCECCB84-F9BA-43D5-87BE-67443E8EF086}">
      <p15:sldGuideLst xmlns:p15="http://schemas.microsoft.com/office/powerpoint/2012/main">
        <p15:guide id="1" pos="264">
          <p15:clr>
            <a:srgbClr val="FBAE40"/>
          </p15:clr>
        </p15:guide>
        <p15:guide id="5" orient="horz" pos="2160">
          <p15:clr>
            <a:srgbClr val="FBAE40"/>
          </p15:clr>
        </p15:guide>
        <p15:guide id="6" orient="horz" pos="405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mpty w Guidelines - Gray Gradi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C0303F-5B81-4A15-855A-2A462A517434}"/>
              </a:ext>
            </a:extLst>
          </p:cNvPr>
          <p:cNvSpPr/>
          <p:nvPr userDrawn="1"/>
        </p:nvSpPr>
        <p:spPr>
          <a:xfrm>
            <a:off x="0" y="4427814"/>
            <a:ext cx="12192000" cy="2430186"/>
          </a:xfrm>
          <a:prstGeom prst="rect">
            <a:avLst/>
          </a:prstGeom>
          <a:gradFill>
            <a:gsLst>
              <a:gs pos="0">
                <a:schemeClr val="tx1">
                  <a:lumMod val="65000"/>
                  <a:lumOff val="35000"/>
                </a:scheme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6082"/>
          </a:xfrm>
        </p:spPr>
        <p:txBody>
          <a:bodyPr/>
          <a:lstStyle/>
          <a:p>
            <a:r>
              <a:rPr lang="en-US"/>
              <a:t>Click to edit Master title style</a:t>
            </a:r>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7060" y="6451602"/>
            <a:ext cx="1493196"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6905" y="6451602"/>
            <a:ext cx="9578097"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76" y="6451601"/>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cxnSp>
        <p:nvCxnSpPr>
          <p:cNvPr id="6" name="Straight Connector 5">
            <a:extLst>
              <a:ext uri="{FF2B5EF4-FFF2-40B4-BE49-F238E27FC236}">
                <a16:creationId xmlns:a16="http://schemas.microsoft.com/office/drawing/2014/main" id="{9BE64528-4C0C-49B0-8CE2-FBA212A8F21D}"/>
              </a:ext>
            </a:extLst>
          </p:cNvPr>
          <p:cNvCxnSpPr/>
          <p:nvPr userDrawn="1"/>
        </p:nvCxnSpPr>
        <p:spPr>
          <a:xfrm>
            <a:off x="2392" y="-19685"/>
            <a:ext cx="12192000"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594C31-0C5D-4ABC-A8E0-BAD412C17941}"/>
              </a:ext>
            </a:extLst>
          </p:cNvPr>
          <p:cNvCxnSpPr>
            <a:cxnSpLocks/>
          </p:cNvCxnSpPr>
          <p:nvPr userDrawn="1"/>
        </p:nvCxnSpPr>
        <p:spPr>
          <a:xfrm flipV="1">
            <a:off x="2392" y="-19685"/>
            <a:ext cx="12192000" cy="6858000"/>
          </a:xfrm>
          <a:prstGeom prst="line">
            <a:avLst/>
          </a:prstGeom>
          <a:ln>
            <a:solidFill>
              <a:srgbClr val="8CC74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AD1F08-E953-444E-BC5E-897C7ACB70BF}"/>
              </a:ext>
            </a:extLst>
          </p:cNvPr>
          <p:cNvCxnSpPr>
            <a:cxnSpLocks/>
          </p:cNvCxnSpPr>
          <p:nvPr userDrawn="1"/>
        </p:nvCxnSpPr>
        <p:spPr>
          <a:xfrm flipH="1">
            <a:off x="6096605" y="-19685"/>
            <a:ext cx="1787" cy="6858000"/>
          </a:xfrm>
          <a:prstGeom prst="line">
            <a:avLst/>
          </a:prstGeom>
          <a:ln>
            <a:solidFill>
              <a:srgbClr val="8CC74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32CACB-2A61-4F1C-916E-15946841289A}"/>
              </a:ext>
            </a:extLst>
          </p:cNvPr>
          <p:cNvCxnSpPr>
            <a:cxnSpLocks/>
          </p:cNvCxnSpPr>
          <p:nvPr userDrawn="1"/>
        </p:nvCxnSpPr>
        <p:spPr>
          <a:xfrm>
            <a:off x="13709" y="-19685"/>
            <a:ext cx="3050978" cy="6858000"/>
          </a:xfrm>
          <a:prstGeom prst="line">
            <a:avLst/>
          </a:prstGeom>
          <a:ln>
            <a:solidFill>
              <a:srgbClr val="8CC74F"/>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A798BC-0B8F-4F52-B582-8C782D263B85}"/>
              </a:ext>
            </a:extLst>
          </p:cNvPr>
          <p:cNvCxnSpPr>
            <a:cxnSpLocks/>
          </p:cNvCxnSpPr>
          <p:nvPr userDrawn="1"/>
        </p:nvCxnSpPr>
        <p:spPr>
          <a:xfrm flipH="1">
            <a:off x="11327" y="-73256"/>
            <a:ext cx="6096000" cy="6817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D19DE1-9807-47E7-B172-653B891AE98E}"/>
              </a:ext>
            </a:extLst>
          </p:cNvPr>
          <p:cNvCxnSpPr>
            <a:cxnSpLocks/>
          </p:cNvCxnSpPr>
          <p:nvPr userDrawn="1"/>
        </p:nvCxnSpPr>
        <p:spPr>
          <a:xfrm flipH="1">
            <a:off x="3059248" y="-19686"/>
            <a:ext cx="1787"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1DDEE6-67C0-45AF-ABF1-F271E5863813}"/>
              </a:ext>
            </a:extLst>
          </p:cNvPr>
          <p:cNvCxnSpPr>
            <a:cxnSpLocks/>
          </p:cNvCxnSpPr>
          <p:nvPr userDrawn="1"/>
        </p:nvCxnSpPr>
        <p:spPr>
          <a:xfrm flipH="1">
            <a:off x="1502648" y="-39825"/>
            <a:ext cx="1787" cy="6858000"/>
          </a:xfrm>
          <a:prstGeom prst="line">
            <a:avLst/>
          </a:prstGeom>
          <a:ln>
            <a:solidFill>
              <a:srgbClr val="8CC74F"/>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506BBA-7FEC-417F-BC88-6A51B3C94F12}"/>
              </a:ext>
            </a:extLst>
          </p:cNvPr>
          <p:cNvCxnSpPr>
            <a:cxnSpLocks/>
          </p:cNvCxnSpPr>
          <p:nvPr userDrawn="1"/>
        </p:nvCxnSpPr>
        <p:spPr>
          <a:xfrm flipH="1">
            <a:off x="10653734" y="136525"/>
            <a:ext cx="1787" cy="6858000"/>
          </a:xfrm>
          <a:prstGeom prst="line">
            <a:avLst/>
          </a:prstGeom>
          <a:ln>
            <a:solidFill>
              <a:srgbClr val="8CC74F"/>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CC3776-07BE-4E14-9F14-D7FD5C0C85A4}"/>
              </a:ext>
            </a:extLst>
          </p:cNvPr>
          <p:cNvCxnSpPr>
            <a:cxnSpLocks/>
          </p:cNvCxnSpPr>
          <p:nvPr userDrawn="1"/>
        </p:nvCxnSpPr>
        <p:spPr>
          <a:xfrm>
            <a:off x="9147671" y="-19505"/>
            <a:ext cx="3050978" cy="6858000"/>
          </a:xfrm>
          <a:prstGeom prst="line">
            <a:avLst/>
          </a:prstGeom>
          <a:ln>
            <a:solidFill>
              <a:srgbClr val="8CC74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C4E1A2-0E3D-4BDD-BD29-8585D436EC26}"/>
              </a:ext>
            </a:extLst>
          </p:cNvPr>
          <p:cNvCxnSpPr>
            <a:cxnSpLocks/>
          </p:cNvCxnSpPr>
          <p:nvPr userDrawn="1"/>
        </p:nvCxnSpPr>
        <p:spPr>
          <a:xfrm flipH="1">
            <a:off x="9145884" y="-19506"/>
            <a:ext cx="3043235" cy="681772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097D3B-BFFC-4BAD-B6FB-D716C9DC36A7}"/>
              </a:ext>
            </a:extLst>
          </p:cNvPr>
          <p:cNvCxnSpPr>
            <a:cxnSpLocks/>
          </p:cNvCxnSpPr>
          <p:nvPr userDrawn="1"/>
        </p:nvCxnSpPr>
        <p:spPr>
          <a:xfrm flipH="1">
            <a:off x="9147295" y="-80103"/>
            <a:ext cx="1787"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E135BB5-FB6C-4012-8675-2B5BCF4789D8}"/>
              </a:ext>
            </a:extLst>
          </p:cNvPr>
          <p:cNvSpPr>
            <a:spLocks noGrp="1"/>
          </p:cNvSpPr>
          <p:nvPr>
            <p:ph type="body" sz="quarter" idx="13"/>
          </p:nvPr>
        </p:nvSpPr>
        <p:spPr>
          <a:xfrm>
            <a:off x="1502649" y="694211"/>
            <a:ext cx="9144026" cy="536082"/>
          </a:xfrm>
        </p:spPr>
        <p:txBody>
          <a:bodyPr>
            <a:normAutofit/>
          </a:bodyPr>
          <a:lstStyle>
            <a:lvl1pPr marL="0" indent="0">
              <a:buNone/>
              <a:defRPr sz="2800">
                <a:latin typeface="+mj-lt"/>
              </a:defRPr>
            </a:lvl1pPr>
          </a:lstStyle>
          <a:p>
            <a:pPr lvl="0"/>
            <a:r>
              <a:rPr lang="en-US"/>
              <a:t>Click to edit Master text styles</a:t>
            </a:r>
          </a:p>
        </p:txBody>
      </p:sp>
    </p:spTree>
    <p:extLst>
      <p:ext uri="{BB962C8B-B14F-4D97-AF65-F5344CB8AC3E}">
        <p14:creationId xmlns:p14="http://schemas.microsoft.com/office/powerpoint/2010/main" val="3971982893"/>
      </p:ext>
    </p:extLst>
  </p:cSld>
  <p:clrMapOvr>
    <a:masterClrMapping/>
  </p:clrMapOvr>
  <p:extLst>
    <p:ext uri="{DCECCB84-F9BA-43D5-87BE-67443E8EF086}">
      <p15:sldGuideLst xmlns:p15="http://schemas.microsoft.com/office/powerpoint/2012/main">
        <p15:guide id="1" pos="264">
          <p15:clr>
            <a:srgbClr val="FBAE40"/>
          </p15:clr>
        </p15:guide>
        <p15:guide id="2" orient="horz" pos="405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tudy - Gray Gradi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A7030A2-1CD5-4C4D-A812-7987325EE430}"/>
              </a:ext>
            </a:extLst>
          </p:cNvPr>
          <p:cNvSpPr/>
          <p:nvPr userDrawn="1"/>
        </p:nvSpPr>
        <p:spPr>
          <a:xfrm>
            <a:off x="0" y="4427814"/>
            <a:ext cx="12192000" cy="2430186"/>
          </a:xfrm>
          <a:prstGeom prst="rect">
            <a:avLst/>
          </a:prstGeom>
          <a:gradFill>
            <a:gsLst>
              <a:gs pos="0">
                <a:schemeClr val="tx1">
                  <a:lumMod val="65000"/>
                  <a:lumOff val="35000"/>
                </a:scheme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46846"/>
            <a:ext cx="1500256"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46846"/>
            <a:ext cx="9590034"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0" y="645319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cxnSp>
        <p:nvCxnSpPr>
          <p:cNvPr id="8" name="Straight Connector 7">
            <a:extLst>
              <a:ext uri="{FF2B5EF4-FFF2-40B4-BE49-F238E27FC236}">
                <a16:creationId xmlns:a16="http://schemas.microsoft.com/office/drawing/2014/main" id="{95AD1F08-E953-444E-BC5E-897C7ACB70BF}"/>
              </a:ext>
            </a:extLst>
          </p:cNvPr>
          <p:cNvCxnSpPr>
            <a:cxnSpLocks/>
          </p:cNvCxnSpPr>
          <p:nvPr userDrawn="1"/>
        </p:nvCxnSpPr>
        <p:spPr>
          <a:xfrm>
            <a:off x="6074753" y="1346412"/>
            <a:ext cx="0" cy="5049626"/>
          </a:xfrm>
          <a:prstGeom prst="line">
            <a:avLst/>
          </a:prstGeom>
          <a:ln w="28575">
            <a:solidFill>
              <a:srgbClr val="8CC74F"/>
            </a:solidFill>
          </a:ln>
        </p:spPr>
        <p:style>
          <a:lnRef idx="1">
            <a:schemeClr val="accent1"/>
          </a:lnRef>
          <a:fillRef idx="0">
            <a:schemeClr val="accent1"/>
          </a:fillRef>
          <a:effectRef idx="0">
            <a:schemeClr val="accent1"/>
          </a:effectRef>
          <a:fontRef idx="minor">
            <a:schemeClr val="tx1"/>
          </a:fontRef>
        </p:style>
      </p:cxnSp>
      <p:sp>
        <p:nvSpPr>
          <p:cNvPr id="27" name="Media Placeholder 26">
            <a:extLst>
              <a:ext uri="{FF2B5EF4-FFF2-40B4-BE49-F238E27FC236}">
                <a16:creationId xmlns:a16="http://schemas.microsoft.com/office/drawing/2014/main" id="{9268B20B-908E-4CCB-8856-62F7593111D3}"/>
              </a:ext>
            </a:extLst>
          </p:cNvPr>
          <p:cNvSpPr>
            <a:spLocks noGrp="1"/>
          </p:cNvSpPr>
          <p:nvPr>
            <p:ph type="media" sz="quarter" idx="16" hasCustomPrompt="1"/>
          </p:nvPr>
        </p:nvSpPr>
        <p:spPr>
          <a:xfrm>
            <a:off x="10648950" y="158750"/>
            <a:ext cx="1401763" cy="1079500"/>
          </a:xfrm>
        </p:spPr>
        <p:txBody>
          <a:bodyPr anchor="ctr">
            <a:normAutofit/>
          </a:bodyPr>
          <a:lstStyle>
            <a:lvl1pPr marL="0" indent="0" algn="ctr">
              <a:buNone/>
              <a:defRPr sz="1800"/>
            </a:lvl1pPr>
          </a:lstStyle>
          <a:p>
            <a:r>
              <a:rPr lang="en-US"/>
              <a:t>[Client logo goes here]</a:t>
            </a:r>
          </a:p>
        </p:txBody>
      </p:sp>
      <p:sp>
        <p:nvSpPr>
          <p:cNvPr id="19" name="TextBox 18">
            <a:extLst>
              <a:ext uri="{FF2B5EF4-FFF2-40B4-BE49-F238E27FC236}">
                <a16:creationId xmlns:a16="http://schemas.microsoft.com/office/drawing/2014/main" id="{620EF17F-576A-4E4E-812C-A6FFE1B14993}"/>
              </a:ext>
            </a:extLst>
          </p:cNvPr>
          <p:cNvSpPr txBox="1"/>
          <p:nvPr userDrawn="1"/>
        </p:nvSpPr>
        <p:spPr>
          <a:xfrm>
            <a:off x="1500256" y="1451295"/>
            <a:ext cx="4466533" cy="923330"/>
          </a:xfrm>
          <a:prstGeom prst="rect">
            <a:avLst/>
          </a:prstGeom>
          <a:solidFill>
            <a:schemeClr val="accent6"/>
          </a:solidFill>
          <a:ln w="28575">
            <a:solidFill>
              <a:schemeClr val="tx1"/>
            </a:solidFill>
          </a:ln>
        </p:spPr>
        <p:txBody>
          <a:bodyPr wrap="square" rtlCol="0">
            <a:spAutoFit/>
          </a:bodyPr>
          <a:lstStyle/>
          <a:p>
            <a:r>
              <a:rPr lang="en-US" sz="1800" b="1"/>
              <a:t>Industry: </a:t>
            </a:r>
          </a:p>
          <a:p>
            <a:r>
              <a:rPr lang="en-US" sz="1800" b="1"/>
              <a:t>Application Area:  </a:t>
            </a:r>
          </a:p>
          <a:p>
            <a:r>
              <a:rPr lang="en-US" sz="1800" b="1"/>
              <a:t>Functions: </a:t>
            </a:r>
          </a:p>
        </p:txBody>
      </p:sp>
      <p:sp>
        <p:nvSpPr>
          <p:cNvPr id="22" name="Text Placeholder 21">
            <a:extLst>
              <a:ext uri="{FF2B5EF4-FFF2-40B4-BE49-F238E27FC236}">
                <a16:creationId xmlns:a16="http://schemas.microsoft.com/office/drawing/2014/main" id="{93279AB2-DE34-477F-8F93-7FC4EC181655}"/>
              </a:ext>
            </a:extLst>
          </p:cNvPr>
          <p:cNvSpPr>
            <a:spLocks noGrp="1"/>
          </p:cNvSpPr>
          <p:nvPr>
            <p:ph type="body" sz="quarter" idx="17" hasCustomPrompt="1"/>
          </p:nvPr>
        </p:nvSpPr>
        <p:spPr>
          <a:xfrm>
            <a:off x="2471101" y="1480473"/>
            <a:ext cx="3485995" cy="285407"/>
          </a:xfrm>
        </p:spPr>
        <p:txBody>
          <a:bodyPr>
            <a:noAutofit/>
          </a:bodyPr>
          <a:lstStyle>
            <a:lvl1pPr marL="0" indent="0">
              <a:buNone/>
              <a:defRPr sz="1800"/>
            </a:lvl1pPr>
          </a:lstStyle>
          <a:p>
            <a:pPr lvl="0"/>
            <a:r>
              <a:rPr lang="en-US" dirty="0"/>
              <a:t>[Insert here]</a:t>
            </a:r>
          </a:p>
        </p:txBody>
      </p:sp>
      <p:sp>
        <p:nvSpPr>
          <p:cNvPr id="26" name="Text Placeholder 21">
            <a:extLst>
              <a:ext uri="{FF2B5EF4-FFF2-40B4-BE49-F238E27FC236}">
                <a16:creationId xmlns:a16="http://schemas.microsoft.com/office/drawing/2014/main" id="{849E441A-29FC-48C9-9064-4FF01AF24AA0}"/>
              </a:ext>
            </a:extLst>
          </p:cNvPr>
          <p:cNvSpPr>
            <a:spLocks noGrp="1"/>
          </p:cNvSpPr>
          <p:nvPr>
            <p:ph type="body" sz="quarter" idx="18" hasCustomPrompt="1"/>
          </p:nvPr>
        </p:nvSpPr>
        <p:spPr>
          <a:xfrm>
            <a:off x="3319785" y="1758700"/>
            <a:ext cx="2645217" cy="285407"/>
          </a:xfrm>
        </p:spPr>
        <p:txBody>
          <a:bodyPr>
            <a:noAutofit/>
          </a:bodyPr>
          <a:lstStyle>
            <a:lvl1pPr marL="0" indent="0">
              <a:buNone/>
              <a:defRPr sz="1800"/>
            </a:lvl1pPr>
          </a:lstStyle>
          <a:p>
            <a:pPr lvl="0"/>
            <a:r>
              <a:rPr lang="en-US" dirty="0"/>
              <a:t>[Insert here]</a:t>
            </a:r>
          </a:p>
        </p:txBody>
      </p:sp>
      <p:sp>
        <p:nvSpPr>
          <p:cNvPr id="28" name="Text Placeholder 21">
            <a:extLst>
              <a:ext uri="{FF2B5EF4-FFF2-40B4-BE49-F238E27FC236}">
                <a16:creationId xmlns:a16="http://schemas.microsoft.com/office/drawing/2014/main" id="{30F9B14F-2A89-41B1-B026-F75EE0D5BF2C}"/>
              </a:ext>
            </a:extLst>
          </p:cNvPr>
          <p:cNvSpPr>
            <a:spLocks noGrp="1"/>
          </p:cNvSpPr>
          <p:nvPr>
            <p:ph type="body" sz="quarter" idx="19" hasCustomPrompt="1"/>
          </p:nvPr>
        </p:nvSpPr>
        <p:spPr>
          <a:xfrm>
            <a:off x="2610920" y="2031339"/>
            <a:ext cx="3354082" cy="285407"/>
          </a:xfrm>
        </p:spPr>
        <p:txBody>
          <a:bodyPr>
            <a:noAutofit/>
          </a:bodyPr>
          <a:lstStyle>
            <a:lvl1pPr marL="0" indent="0">
              <a:buNone/>
              <a:defRPr sz="1800"/>
            </a:lvl1pPr>
          </a:lstStyle>
          <a:p>
            <a:pPr lvl="0"/>
            <a:r>
              <a:rPr lang="en-US" dirty="0"/>
              <a:t>[Insert here]</a:t>
            </a:r>
          </a:p>
        </p:txBody>
      </p:sp>
      <p:sp>
        <p:nvSpPr>
          <p:cNvPr id="31" name="TextBox 30">
            <a:extLst>
              <a:ext uri="{FF2B5EF4-FFF2-40B4-BE49-F238E27FC236}">
                <a16:creationId xmlns:a16="http://schemas.microsoft.com/office/drawing/2014/main" id="{1B825587-0571-4AE6-97F4-978AB5E9141D}"/>
              </a:ext>
            </a:extLst>
          </p:cNvPr>
          <p:cNvSpPr txBox="1"/>
          <p:nvPr userDrawn="1"/>
        </p:nvSpPr>
        <p:spPr>
          <a:xfrm>
            <a:off x="1500257" y="2625764"/>
            <a:ext cx="1568452" cy="369332"/>
          </a:xfrm>
          <a:prstGeom prst="rect">
            <a:avLst/>
          </a:prstGeom>
          <a:noFill/>
        </p:spPr>
        <p:txBody>
          <a:bodyPr wrap="square" rtlCol="0">
            <a:spAutoFit/>
          </a:bodyPr>
          <a:lstStyle/>
          <a:p>
            <a:pPr marL="285750" indent="-285750">
              <a:buFontTx/>
              <a:buBlip>
                <a:blip r:embed="rId2"/>
              </a:buBlip>
            </a:pPr>
            <a:r>
              <a:rPr lang="en-US" b="1"/>
              <a:t>Situation: </a:t>
            </a:r>
            <a:r>
              <a:rPr lang="en-US"/>
              <a:t> </a:t>
            </a:r>
          </a:p>
        </p:txBody>
      </p:sp>
      <p:sp>
        <p:nvSpPr>
          <p:cNvPr id="32" name="TextBox 31">
            <a:extLst>
              <a:ext uri="{FF2B5EF4-FFF2-40B4-BE49-F238E27FC236}">
                <a16:creationId xmlns:a16="http://schemas.microsoft.com/office/drawing/2014/main" id="{C4B7CE63-1233-4E32-BB0E-391B3A16217A}"/>
              </a:ext>
            </a:extLst>
          </p:cNvPr>
          <p:cNvSpPr txBox="1"/>
          <p:nvPr userDrawn="1"/>
        </p:nvSpPr>
        <p:spPr>
          <a:xfrm>
            <a:off x="1502647" y="3802272"/>
            <a:ext cx="1901423" cy="369332"/>
          </a:xfrm>
          <a:prstGeom prst="rect">
            <a:avLst/>
          </a:prstGeom>
          <a:noFill/>
        </p:spPr>
        <p:txBody>
          <a:bodyPr wrap="square" rtlCol="0">
            <a:spAutoFit/>
          </a:bodyPr>
          <a:lstStyle/>
          <a:p>
            <a:pPr marL="285750" indent="-285750">
              <a:buFontTx/>
              <a:buBlip>
                <a:blip r:embed="rId2"/>
              </a:buBlip>
            </a:pPr>
            <a:r>
              <a:rPr lang="en-US" b="1"/>
              <a:t>Complication: </a:t>
            </a:r>
            <a:r>
              <a:rPr lang="en-US"/>
              <a:t> </a:t>
            </a:r>
          </a:p>
        </p:txBody>
      </p:sp>
      <p:sp>
        <p:nvSpPr>
          <p:cNvPr id="33" name="TextBox 32">
            <a:extLst>
              <a:ext uri="{FF2B5EF4-FFF2-40B4-BE49-F238E27FC236}">
                <a16:creationId xmlns:a16="http://schemas.microsoft.com/office/drawing/2014/main" id="{E8217287-F0AE-49D5-B01A-7323F886370F}"/>
              </a:ext>
            </a:extLst>
          </p:cNvPr>
          <p:cNvSpPr txBox="1"/>
          <p:nvPr userDrawn="1"/>
        </p:nvSpPr>
        <p:spPr>
          <a:xfrm>
            <a:off x="1503541" y="4917342"/>
            <a:ext cx="1901423" cy="369332"/>
          </a:xfrm>
          <a:prstGeom prst="rect">
            <a:avLst/>
          </a:prstGeom>
          <a:noFill/>
        </p:spPr>
        <p:txBody>
          <a:bodyPr wrap="square" rtlCol="0">
            <a:spAutoFit/>
          </a:bodyPr>
          <a:lstStyle/>
          <a:p>
            <a:pPr marL="285750" indent="-285750">
              <a:buFontTx/>
              <a:buBlip>
                <a:blip r:embed="rId2"/>
              </a:buBlip>
            </a:pPr>
            <a:r>
              <a:rPr lang="en-US" b="1"/>
              <a:t>Resolution: </a:t>
            </a:r>
            <a:r>
              <a:rPr lang="en-US"/>
              <a:t> </a:t>
            </a:r>
          </a:p>
        </p:txBody>
      </p:sp>
      <p:sp>
        <p:nvSpPr>
          <p:cNvPr id="34" name="Text Placeholder 21">
            <a:extLst>
              <a:ext uri="{FF2B5EF4-FFF2-40B4-BE49-F238E27FC236}">
                <a16:creationId xmlns:a16="http://schemas.microsoft.com/office/drawing/2014/main" id="{8F372690-A238-422B-8BD5-28BA375F5C28}"/>
              </a:ext>
            </a:extLst>
          </p:cNvPr>
          <p:cNvSpPr>
            <a:spLocks noGrp="1"/>
          </p:cNvSpPr>
          <p:nvPr>
            <p:ph type="body" sz="quarter" idx="20" hasCustomPrompt="1"/>
          </p:nvPr>
        </p:nvSpPr>
        <p:spPr>
          <a:xfrm>
            <a:off x="1795019" y="2907297"/>
            <a:ext cx="4169983" cy="871983"/>
          </a:xfrm>
        </p:spPr>
        <p:txBody>
          <a:bodyPr>
            <a:noAutofit/>
          </a:bodyPr>
          <a:lstStyle>
            <a:lvl1pPr marL="0" indent="0">
              <a:buNone/>
              <a:defRPr sz="1800"/>
            </a:lvl1pPr>
          </a:lstStyle>
          <a:p>
            <a:pPr lvl="0"/>
            <a:r>
              <a:rPr lang="en-US" dirty="0"/>
              <a:t>[Insert here]</a:t>
            </a:r>
          </a:p>
        </p:txBody>
      </p:sp>
      <p:sp>
        <p:nvSpPr>
          <p:cNvPr id="35" name="Text Placeholder 21">
            <a:extLst>
              <a:ext uri="{FF2B5EF4-FFF2-40B4-BE49-F238E27FC236}">
                <a16:creationId xmlns:a16="http://schemas.microsoft.com/office/drawing/2014/main" id="{C636D74D-A798-407A-BE84-D4A66C18576A}"/>
              </a:ext>
            </a:extLst>
          </p:cNvPr>
          <p:cNvSpPr>
            <a:spLocks noGrp="1"/>
          </p:cNvSpPr>
          <p:nvPr>
            <p:ph type="body" sz="quarter" idx="21" hasCustomPrompt="1"/>
          </p:nvPr>
        </p:nvSpPr>
        <p:spPr>
          <a:xfrm>
            <a:off x="1790700" y="4108482"/>
            <a:ext cx="4169983" cy="871983"/>
          </a:xfrm>
        </p:spPr>
        <p:txBody>
          <a:bodyPr>
            <a:noAutofit/>
          </a:bodyPr>
          <a:lstStyle>
            <a:lvl1pPr marL="0" indent="0">
              <a:buNone/>
              <a:defRPr sz="1800"/>
            </a:lvl1pPr>
          </a:lstStyle>
          <a:p>
            <a:pPr lvl="0"/>
            <a:r>
              <a:rPr lang="en-US" dirty="0"/>
              <a:t>[Insert here]</a:t>
            </a:r>
          </a:p>
        </p:txBody>
      </p:sp>
      <p:sp>
        <p:nvSpPr>
          <p:cNvPr id="36" name="Text Placeholder 21">
            <a:extLst>
              <a:ext uri="{FF2B5EF4-FFF2-40B4-BE49-F238E27FC236}">
                <a16:creationId xmlns:a16="http://schemas.microsoft.com/office/drawing/2014/main" id="{8976C4BE-DB16-4933-8C55-9A765F487F44}"/>
              </a:ext>
            </a:extLst>
          </p:cNvPr>
          <p:cNvSpPr>
            <a:spLocks noGrp="1"/>
          </p:cNvSpPr>
          <p:nvPr>
            <p:ph type="body" sz="quarter" idx="22" hasCustomPrompt="1"/>
          </p:nvPr>
        </p:nvSpPr>
        <p:spPr>
          <a:xfrm>
            <a:off x="1787114" y="5226423"/>
            <a:ext cx="4169983" cy="871983"/>
          </a:xfrm>
        </p:spPr>
        <p:txBody>
          <a:bodyPr>
            <a:noAutofit/>
          </a:bodyPr>
          <a:lstStyle>
            <a:lvl1pPr marL="0" indent="0">
              <a:buNone/>
              <a:defRPr sz="1800"/>
            </a:lvl1pPr>
          </a:lstStyle>
          <a:p>
            <a:pPr lvl="0"/>
            <a:r>
              <a:rPr lang="en-US" dirty="0"/>
              <a:t>[Insert here]</a:t>
            </a:r>
          </a:p>
        </p:txBody>
      </p:sp>
      <p:sp>
        <p:nvSpPr>
          <p:cNvPr id="29" name="Text Placeholder 8">
            <a:extLst>
              <a:ext uri="{FF2B5EF4-FFF2-40B4-BE49-F238E27FC236}">
                <a16:creationId xmlns:a16="http://schemas.microsoft.com/office/drawing/2014/main" id="{80D5741C-216A-4184-995B-E9EA6544D572}"/>
              </a:ext>
            </a:extLst>
          </p:cNvPr>
          <p:cNvSpPr>
            <a:spLocks noGrp="1"/>
          </p:cNvSpPr>
          <p:nvPr>
            <p:ph type="body" sz="quarter" idx="14" hasCustomPrompt="1"/>
          </p:nvPr>
        </p:nvSpPr>
        <p:spPr>
          <a:xfrm>
            <a:off x="1500257" y="681038"/>
            <a:ext cx="9151086" cy="522910"/>
          </a:xfrm>
        </p:spPr>
        <p:txBody>
          <a:bodyPr>
            <a:normAutofit/>
          </a:bodyPr>
          <a:lstStyle>
            <a:lvl1pPr marL="0" indent="0">
              <a:buNone/>
              <a:defRPr sz="2800" b="1">
                <a:solidFill>
                  <a:schemeClr val="tx1"/>
                </a:solidFill>
                <a:latin typeface="+mj-lt"/>
              </a:defRPr>
            </a:lvl1pPr>
          </a:lstStyle>
          <a:p>
            <a:pPr lvl="0"/>
            <a:r>
              <a:rPr lang="en-US" dirty="0"/>
              <a:t>Case Study – [Insert Client Name]</a:t>
            </a:r>
          </a:p>
        </p:txBody>
      </p:sp>
      <p:sp>
        <p:nvSpPr>
          <p:cNvPr id="30" name="Title 1">
            <a:extLst>
              <a:ext uri="{FF2B5EF4-FFF2-40B4-BE49-F238E27FC236}">
                <a16:creationId xmlns:a16="http://schemas.microsoft.com/office/drawing/2014/main" id="{CAEB9F9A-CB44-4F50-B9A8-160CE5B0919D}"/>
              </a:ext>
            </a:extLst>
          </p:cNvPr>
          <p:cNvSpPr>
            <a:spLocks noGrp="1"/>
          </p:cNvSpPr>
          <p:nvPr>
            <p:ph type="title" hasCustomPrompt="1"/>
          </p:nvPr>
        </p:nvSpPr>
        <p:spPr>
          <a:xfrm>
            <a:off x="1500256" y="158128"/>
            <a:ext cx="9151086" cy="532436"/>
          </a:xfrm>
        </p:spPr>
        <p:txBody>
          <a:bodyPr/>
          <a:lstStyle>
            <a:lvl1pPr>
              <a:defRPr/>
            </a:lvl1pPr>
          </a:lstStyle>
          <a:p>
            <a:r>
              <a:rPr lang="en-US" dirty="0"/>
              <a:t>[Use Case Name]</a:t>
            </a:r>
          </a:p>
        </p:txBody>
      </p:sp>
      <p:sp>
        <p:nvSpPr>
          <p:cNvPr id="38" name="Text Placeholder 9">
            <a:extLst>
              <a:ext uri="{FF2B5EF4-FFF2-40B4-BE49-F238E27FC236}">
                <a16:creationId xmlns:a16="http://schemas.microsoft.com/office/drawing/2014/main" id="{D0DAE29D-28D0-4E1C-80F2-C8935028DE8C}"/>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a:t>Click to edit Master text styles</a:t>
            </a:r>
          </a:p>
        </p:txBody>
      </p:sp>
      <p:sp>
        <p:nvSpPr>
          <p:cNvPr id="24" name="Content Placeholder 24">
            <a:extLst>
              <a:ext uri="{FF2B5EF4-FFF2-40B4-BE49-F238E27FC236}">
                <a16:creationId xmlns:a16="http://schemas.microsoft.com/office/drawing/2014/main" id="{EF8E6F16-94B8-484A-8548-CAB209738EDB}"/>
              </a:ext>
            </a:extLst>
          </p:cNvPr>
          <p:cNvSpPr>
            <a:spLocks noGrp="1"/>
          </p:cNvSpPr>
          <p:nvPr>
            <p:ph sz="quarter" idx="15" hasCustomPrompt="1"/>
          </p:nvPr>
        </p:nvSpPr>
        <p:spPr>
          <a:xfrm>
            <a:off x="7334039" y="1454141"/>
            <a:ext cx="3170966" cy="2254218"/>
          </a:xfrm>
        </p:spPr>
        <p:txBody>
          <a:bodyPr anchor="ctr"/>
          <a:lstStyle>
            <a:lvl1pPr marL="0" indent="0" algn="ctr">
              <a:buNone/>
              <a:defRPr/>
            </a:lvl1pPr>
          </a:lstStyle>
          <a:p>
            <a:pPr lvl="0"/>
            <a:r>
              <a:rPr lang="en-US" dirty="0"/>
              <a:t>[Insert relevant pictures, diagrams, charts, etc.]</a:t>
            </a:r>
          </a:p>
        </p:txBody>
      </p:sp>
      <p:sp>
        <p:nvSpPr>
          <p:cNvPr id="40" name="TextBox 39">
            <a:extLst>
              <a:ext uri="{FF2B5EF4-FFF2-40B4-BE49-F238E27FC236}">
                <a16:creationId xmlns:a16="http://schemas.microsoft.com/office/drawing/2014/main" id="{561AAFFC-CE19-4D33-A77A-FD2988A4C142}"/>
              </a:ext>
            </a:extLst>
          </p:cNvPr>
          <p:cNvSpPr txBox="1"/>
          <p:nvPr userDrawn="1"/>
        </p:nvSpPr>
        <p:spPr>
          <a:xfrm>
            <a:off x="7334039" y="3771899"/>
            <a:ext cx="1901423" cy="369332"/>
          </a:xfrm>
          <a:prstGeom prst="rect">
            <a:avLst/>
          </a:prstGeom>
          <a:noFill/>
        </p:spPr>
        <p:txBody>
          <a:bodyPr wrap="square" rtlCol="0">
            <a:spAutoFit/>
          </a:bodyPr>
          <a:lstStyle/>
          <a:p>
            <a:pPr marL="285750" indent="-285750">
              <a:buFontTx/>
              <a:buBlip>
                <a:blip r:embed="rId2"/>
              </a:buBlip>
            </a:pPr>
            <a:r>
              <a:rPr lang="en-US" b="1"/>
              <a:t>Outcomes: </a:t>
            </a:r>
            <a:r>
              <a:rPr lang="en-US"/>
              <a:t> </a:t>
            </a:r>
          </a:p>
        </p:txBody>
      </p:sp>
      <p:sp>
        <p:nvSpPr>
          <p:cNvPr id="41" name="Content Placeholder 6">
            <a:extLst>
              <a:ext uri="{FF2B5EF4-FFF2-40B4-BE49-F238E27FC236}">
                <a16:creationId xmlns:a16="http://schemas.microsoft.com/office/drawing/2014/main" id="{FFAF8192-1B9D-4D66-BB5B-5E8EBE6FFC3C}"/>
              </a:ext>
            </a:extLst>
          </p:cNvPr>
          <p:cNvSpPr>
            <a:spLocks noGrp="1"/>
          </p:cNvSpPr>
          <p:nvPr>
            <p:ph sz="quarter" idx="25" hasCustomPrompt="1"/>
          </p:nvPr>
        </p:nvSpPr>
        <p:spPr>
          <a:xfrm>
            <a:off x="7626905" y="4080980"/>
            <a:ext cx="2878100" cy="2254218"/>
          </a:xfrm>
        </p:spPr>
        <p:txBody>
          <a:bodyPr>
            <a:noAutofit/>
          </a:bodyPr>
          <a:lstStyle>
            <a:lvl1pPr marL="365760" indent="-228600">
              <a:spcBef>
                <a:spcPts val="0"/>
              </a:spcBef>
              <a:spcAft>
                <a:spcPts val="600"/>
              </a:spcAft>
              <a:buClr>
                <a:schemeClr val="accent5"/>
              </a:buClr>
              <a:buFont typeface="Myriad Pro" panose="020B0503030403020204" pitchFamily="34" charset="0"/>
              <a:buChar char="−"/>
              <a:defRPr sz="1800"/>
            </a:lvl1pPr>
            <a:lvl2pPr>
              <a:spcBef>
                <a:spcPts val="0"/>
              </a:spcBef>
              <a:spcAft>
                <a:spcPts val="600"/>
              </a:spcAft>
              <a:defRPr sz="1800"/>
            </a:lvl2pPr>
            <a:lvl3pPr>
              <a:spcBef>
                <a:spcPts val="0"/>
              </a:spcBef>
              <a:spcAft>
                <a:spcPts val="600"/>
              </a:spcAft>
              <a:defRPr sz="1800"/>
            </a:lvl3pPr>
            <a:lvl4pPr>
              <a:spcBef>
                <a:spcPts val="0"/>
              </a:spcBef>
              <a:spcAft>
                <a:spcPts val="600"/>
              </a:spcAft>
              <a:defRPr sz="1800"/>
            </a:lvl4pPr>
            <a:lvl5pPr>
              <a:spcBef>
                <a:spcPts val="0"/>
              </a:spcBef>
              <a:spcAft>
                <a:spcPts val="600"/>
              </a:spcAft>
              <a:defRPr sz="18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2077286"/>
      </p:ext>
    </p:extLst>
  </p:cSld>
  <p:clrMapOvr>
    <a:masterClrMapping/>
  </p:clrMapOvr>
  <p:extLst>
    <p:ext uri="{DCECCB84-F9BA-43D5-87BE-67443E8EF086}">
      <p15:sldGuideLst xmlns:p15="http://schemas.microsoft.com/office/powerpoint/2012/main">
        <p15:guide id="1" pos="264">
          <p15:clr>
            <a:srgbClr val="FBAE40"/>
          </p15:clr>
        </p15:guide>
        <p15:guide id="2" orient="horz" pos="4056">
          <p15:clr>
            <a:srgbClr val="FBAE40"/>
          </p15:clr>
        </p15:guide>
        <p15:guide id="3" orient="horz" pos="7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rmal Bullets - Black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407683-A502-4234-94BE-7F2D55338CC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37A46544-6539-49D1-8F6C-BCE65EA091F2}"/>
              </a:ext>
            </a:extLst>
          </p:cNvPr>
          <p:cNvSpPr>
            <a:spLocks noGrp="1"/>
          </p:cNvSpPr>
          <p:nvPr>
            <p:ph type="title"/>
          </p:nvPr>
        </p:nvSpPr>
        <p:spPr>
          <a:xfrm>
            <a:off x="1500256" y="158127"/>
            <a:ext cx="9151086" cy="52291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81C451-85A4-4355-82BC-04663E4FD63C}"/>
              </a:ext>
            </a:extLst>
          </p:cNvPr>
          <p:cNvSpPr>
            <a:spLocks noGrp="1"/>
          </p:cNvSpPr>
          <p:nvPr>
            <p:ph idx="1"/>
          </p:nvPr>
        </p:nvSpPr>
        <p:spPr/>
        <p:txBody>
          <a:bodyPr/>
          <a:lstStyle>
            <a:lvl1pPr marL="365760">
              <a:spcBef>
                <a:spcPts val="0"/>
              </a:spcBef>
              <a:spcAft>
                <a:spcPts val="600"/>
              </a:spcAft>
              <a:defRPr>
                <a:solidFill>
                  <a:schemeClr val="bg1"/>
                </a:solidFill>
              </a:defRPr>
            </a:lvl1pPr>
            <a:lvl2pPr>
              <a:spcBef>
                <a:spcPts val="0"/>
              </a:spcBef>
              <a:spcAft>
                <a:spcPts val="600"/>
              </a:spcAft>
              <a:defRPr>
                <a:solidFill>
                  <a:schemeClr val="bg1"/>
                </a:solidFill>
              </a:defRPr>
            </a:lvl2pPr>
            <a:lvl3pPr>
              <a:spcBef>
                <a:spcPts val="0"/>
              </a:spcBef>
              <a:spcAft>
                <a:spcPts val="600"/>
              </a:spcAft>
              <a:defRPr>
                <a:solidFill>
                  <a:schemeClr val="bg1"/>
                </a:solidFill>
              </a:defRPr>
            </a:lvl3pPr>
            <a:lvl4pPr>
              <a:spcBef>
                <a:spcPts val="0"/>
              </a:spcBef>
              <a:spcAft>
                <a:spcPts val="600"/>
              </a:spcAft>
              <a:defRPr>
                <a:solidFill>
                  <a:schemeClr val="bg1"/>
                </a:solidFill>
              </a:defRPr>
            </a:lvl4pPr>
            <a:lvl5pPr>
              <a:spcBef>
                <a:spcPts val="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267043-F41B-4E91-9F03-B1A73F66720D}"/>
              </a:ext>
            </a:extLst>
          </p:cNvPr>
          <p:cNvSpPr>
            <a:spLocks noGrp="1"/>
          </p:cNvSpPr>
          <p:nvPr>
            <p:ph type="dt" sz="half" idx="10"/>
          </p:nvPr>
        </p:nvSpPr>
        <p:spPr>
          <a:xfrm>
            <a:off x="0" y="6446846"/>
            <a:ext cx="1500256" cy="365125"/>
          </a:xfrm>
        </p:spPr>
        <p:txBody>
          <a:bodyPr/>
          <a:lstStyle>
            <a:lvl1pPr>
              <a:defRPr sz="1100">
                <a:solidFill>
                  <a:schemeClr val="bg1"/>
                </a:solidFill>
              </a:defRPr>
            </a:lvl1pPr>
          </a:lstStyle>
          <a:p>
            <a:r>
              <a:rPr lang="en-US"/>
              <a:t>Inpher, Confidential</a:t>
            </a:r>
          </a:p>
        </p:txBody>
      </p:sp>
      <p:sp>
        <p:nvSpPr>
          <p:cNvPr id="5" name="Footer Placeholder 4">
            <a:extLst>
              <a:ext uri="{FF2B5EF4-FFF2-40B4-BE49-F238E27FC236}">
                <a16:creationId xmlns:a16="http://schemas.microsoft.com/office/drawing/2014/main" id="{1FA9790B-CE1A-4081-879B-44BA3945A018}"/>
              </a:ext>
            </a:extLst>
          </p:cNvPr>
          <p:cNvSpPr>
            <a:spLocks noGrp="1"/>
          </p:cNvSpPr>
          <p:nvPr>
            <p:ph type="ftr" sz="quarter" idx="11"/>
          </p:nvPr>
        </p:nvSpPr>
        <p:spPr>
          <a:xfrm>
            <a:off x="1500256" y="6446846"/>
            <a:ext cx="9598838" cy="365125"/>
          </a:xfrm>
        </p:spPr>
        <p:txBody>
          <a:bodyPr/>
          <a:lstStyle>
            <a:lvl1pPr algn="l">
              <a:defRPr sz="11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473CC2E-E2BB-4B8B-9B61-90DF2D4169E0}"/>
              </a:ext>
            </a:extLst>
          </p:cNvPr>
          <p:cNvSpPr>
            <a:spLocks noGrp="1"/>
          </p:cNvSpPr>
          <p:nvPr>
            <p:ph type="sldNum" sz="quarter" idx="12"/>
          </p:nvPr>
        </p:nvSpPr>
        <p:spPr>
          <a:xfrm>
            <a:off x="11099094" y="645319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sp>
        <p:nvSpPr>
          <p:cNvPr id="10" name="Text Placeholder 9">
            <a:extLst>
              <a:ext uri="{FF2B5EF4-FFF2-40B4-BE49-F238E27FC236}">
                <a16:creationId xmlns:a16="http://schemas.microsoft.com/office/drawing/2014/main" id="{622AB247-638B-4240-A9EA-97CBA4C1DA41}"/>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89B956F3-62E3-4A5E-8CEE-0AB763BDD052}"/>
              </a:ext>
            </a:extLst>
          </p:cNvPr>
          <p:cNvSpPr>
            <a:spLocks noGrp="1"/>
          </p:cNvSpPr>
          <p:nvPr>
            <p:ph type="body" sz="quarter" idx="14"/>
          </p:nvPr>
        </p:nvSpPr>
        <p:spPr>
          <a:xfrm>
            <a:off x="1500257" y="681038"/>
            <a:ext cx="9151086" cy="522910"/>
          </a:xfrm>
        </p:spPr>
        <p:txBody>
          <a:bodyPr>
            <a:normAutofit/>
          </a:bodyPr>
          <a:lstStyle>
            <a:lvl1pPr marL="0" indent="0">
              <a:buNone/>
              <a:defRPr sz="2800">
                <a:solidFill>
                  <a:schemeClr val="bg1"/>
                </a:solidFill>
                <a:latin typeface="+mj-lt"/>
              </a:defRPr>
            </a:lvl1pPr>
          </a:lstStyle>
          <a:p>
            <a:pPr lvl="0"/>
            <a:r>
              <a:rPr lang="en-US"/>
              <a:t>Click to edit Master text styles</a:t>
            </a:r>
          </a:p>
        </p:txBody>
      </p:sp>
      <p:pic>
        <p:nvPicPr>
          <p:cNvPr id="11" name="Picture 10">
            <a:extLst>
              <a:ext uri="{FF2B5EF4-FFF2-40B4-BE49-F238E27FC236}">
                <a16:creationId xmlns:a16="http://schemas.microsoft.com/office/drawing/2014/main" id="{24A57914-9857-4F4B-BD51-6D8A97DDC5E2}"/>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25833" y="251945"/>
            <a:ext cx="409433" cy="414488"/>
          </a:xfrm>
          <a:prstGeom prst="rect">
            <a:avLst/>
          </a:prstGeom>
        </p:spPr>
      </p:pic>
    </p:spTree>
    <p:extLst>
      <p:ext uri="{BB962C8B-B14F-4D97-AF65-F5344CB8AC3E}">
        <p14:creationId xmlns:p14="http://schemas.microsoft.com/office/powerpoint/2010/main" val="4154359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64">
          <p15:clr>
            <a:srgbClr val="FBAE40"/>
          </p15:clr>
        </p15:guide>
        <p15:guide id="4" orient="horz" pos="405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mpty - Black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F75F09-F51D-44E6-B6FF-5F87DB9902D1}"/>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4701DF-BC86-4839-BEA1-EE347321BB1C}"/>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25833" y="251945"/>
            <a:ext cx="409433" cy="414488"/>
          </a:xfrm>
          <a:prstGeom prst="rect">
            <a:avLst/>
          </a:prstGeom>
        </p:spPr>
      </p:pic>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2436"/>
          </a:xfrm>
        </p:spPr>
        <p:txBody>
          <a:bodyPr/>
          <a:lstStyle>
            <a:lvl1pP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51607"/>
            <a:ext cx="1500256"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51607"/>
            <a:ext cx="9590038"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4" y="645160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sp>
        <p:nvSpPr>
          <p:cNvPr id="8" name="Text Placeholder 7">
            <a:extLst>
              <a:ext uri="{FF2B5EF4-FFF2-40B4-BE49-F238E27FC236}">
                <a16:creationId xmlns:a16="http://schemas.microsoft.com/office/drawing/2014/main" id="{64EE46F4-9A65-4A3B-ADEB-17A0C1E8D3CC}"/>
              </a:ext>
            </a:extLst>
          </p:cNvPr>
          <p:cNvSpPr>
            <a:spLocks noGrp="1"/>
          </p:cNvSpPr>
          <p:nvPr>
            <p:ph type="body" sz="quarter" idx="13"/>
          </p:nvPr>
        </p:nvSpPr>
        <p:spPr>
          <a:xfrm>
            <a:off x="1500257" y="695327"/>
            <a:ext cx="9151086" cy="532437"/>
          </a:xfrm>
        </p:spPr>
        <p:txBody>
          <a:bodyPr>
            <a:normAutofit/>
          </a:bodyPr>
          <a:lstStyle>
            <a:lvl1pPr marL="0" indent="0">
              <a:buNone/>
              <a:defRPr sz="28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965473734"/>
      </p:ext>
    </p:extLst>
  </p:cSld>
  <p:clrMapOvr>
    <a:masterClrMapping/>
  </p:clrMapOvr>
  <p:extLst>
    <p:ext uri="{DCECCB84-F9BA-43D5-87BE-67443E8EF086}">
      <p15:sldGuideLst xmlns:p15="http://schemas.microsoft.com/office/powerpoint/2012/main">
        <p15:guide id="1" pos="264">
          <p15:clr>
            <a:srgbClr val="FBAE40"/>
          </p15:clr>
        </p15:guide>
        <p15:guide id="5" orient="horz" pos="2160">
          <p15:clr>
            <a:srgbClr val="FBAE40"/>
          </p15:clr>
        </p15:guide>
        <p15:guide id="6" orient="horz" pos="405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pty w Guidelines - Black Backgroun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41ACFEF-1AB0-428F-B88B-3B1F4EDF763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D0EAC25A-C0FD-42D1-981F-86E66F890B72}"/>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25833" y="251945"/>
            <a:ext cx="409433" cy="414488"/>
          </a:xfrm>
          <a:prstGeom prst="rect">
            <a:avLst/>
          </a:prstGeom>
        </p:spPr>
      </p:pic>
      <p:sp>
        <p:nvSpPr>
          <p:cNvPr id="2" name="Title 1">
            <a:extLst>
              <a:ext uri="{FF2B5EF4-FFF2-40B4-BE49-F238E27FC236}">
                <a16:creationId xmlns:a16="http://schemas.microsoft.com/office/drawing/2014/main" id="{32834515-AC71-4B13-B675-D090C6FD8DDC}"/>
              </a:ext>
            </a:extLst>
          </p:cNvPr>
          <p:cNvSpPr>
            <a:spLocks noGrp="1"/>
          </p:cNvSpPr>
          <p:nvPr>
            <p:ph type="title"/>
          </p:nvPr>
        </p:nvSpPr>
        <p:spPr>
          <a:xfrm>
            <a:off x="1500256" y="158128"/>
            <a:ext cx="9151086" cy="536082"/>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51602"/>
            <a:ext cx="1500256"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7" y="6451602"/>
            <a:ext cx="9584746"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76" y="6451601"/>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cxnSp>
        <p:nvCxnSpPr>
          <p:cNvPr id="6" name="Straight Connector 5">
            <a:extLst>
              <a:ext uri="{FF2B5EF4-FFF2-40B4-BE49-F238E27FC236}">
                <a16:creationId xmlns:a16="http://schemas.microsoft.com/office/drawing/2014/main" id="{9BE64528-4C0C-49B0-8CE2-FBA212A8F21D}"/>
              </a:ext>
            </a:extLst>
          </p:cNvPr>
          <p:cNvCxnSpPr/>
          <p:nvPr userDrawn="1"/>
        </p:nvCxnSpPr>
        <p:spPr>
          <a:xfrm>
            <a:off x="2392" y="-19685"/>
            <a:ext cx="12192000"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594C31-0C5D-4ABC-A8E0-BAD412C17941}"/>
              </a:ext>
            </a:extLst>
          </p:cNvPr>
          <p:cNvCxnSpPr>
            <a:cxnSpLocks/>
          </p:cNvCxnSpPr>
          <p:nvPr userDrawn="1"/>
        </p:nvCxnSpPr>
        <p:spPr>
          <a:xfrm flipV="1">
            <a:off x="2392" y="-19685"/>
            <a:ext cx="12192000" cy="6858000"/>
          </a:xfrm>
          <a:prstGeom prst="line">
            <a:avLst/>
          </a:prstGeom>
          <a:ln>
            <a:solidFill>
              <a:srgbClr val="8CC74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AD1F08-E953-444E-BC5E-897C7ACB70BF}"/>
              </a:ext>
            </a:extLst>
          </p:cNvPr>
          <p:cNvCxnSpPr>
            <a:cxnSpLocks/>
          </p:cNvCxnSpPr>
          <p:nvPr userDrawn="1"/>
        </p:nvCxnSpPr>
        <p:spPr>
          <a:xfrm flipH="1">
            <a:off x="6096605" y="-19685"/>
            <a:ext cx="1787" cy="6858000"/>
          </a:xfrm>
          <a:prstGeom prst="line">
            <a:avLst/>
          </a:prstGeom>
          <a:ln>
            <a:solidFill>
              <a:srgbClr val="8CC74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32CACB-2A61-4F1C-916E-15946841289A}"/>
              </a:ext>
            </a:extLst>
          </p:cNvPr>
          <p:cNvCxnSpPr>
            <a:cxnSpLocks/>
          </p:cNvCxnSpPr>
          <p:nvPr userDrawn="1"/>
        </p:nvCxnSpPr>
        <p:spPr>
          <a:xfrm>
            <a:off x="13709" y="-19685"/>
            <a:ext cx="3050978" cy="6858000"/>
          </a:xfrm>
          <a:prstGeom prst="line">
            <a:avLst/>
          </a:prstGeom>
          <a:ln>
            <a:solidFill>
              <a:srgbClr val="8CC74F"/>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A798BC-0B8F-4F52-B582-8C782D263B85}"/>
              </a:ext>
            </a:extLst>
          </p:cNvPr>
          <p:cNvCxnSpPr>
            <a:cxnSpLocks/>
          </p:cNvCxnSpPr>
          <p:nvPr userDrawn="1"/>
        </p:nvCxnSpPr>
        <p:spPr>
          <a:xfrm flipH="1">
            <a:off x="11327" y="-73256"/>
            <a:ext cx="6096000" cy="6817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D19DE1-9807-47E7-B172-653B891AE98E}"/>
              </a:ext>
            </a:extLst>
          </p:cNvPr>
          <p:cNvCxnSpPr>
            <a:cxnSpLocks/>
          </p:cNvCxnSpPr>
          <p:nvPr userDrawn="1"/>
        </p:nvCxnSpPr>
        <p:spPr>
          <a:xfrm flipH="1">
            <a:off x="3059248" y="-19686"/>
            <a:ext cx="1787"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1DDEE6-67C0-45AF-ABF1-F271E5863813}"/>
              </a:ext>
            </a:extLst>
          </p:cNvPr>
          <p:cNvCxnSpPr>
            <a:cxnSpLocks/>
          </p:cNvCxnSpPr>
          <p:nvPr userDrawn="1"/>
        </p:nvCxnSpPr>
        <p:spPr>
          <a:xfrm flipH="1">
            <a:off x="1502648" y="-39825"/>
            <a:ext cx="1787" cy="6858000"/>
          </a:xfrm>
          <a:prstGeom prst="line">
            <a:avLst/>
          </a:prstGeom>
          <a:ln>
            <a:solidFill>
              <a:srgbClr val="8CC74F"/>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506BBA-7FEC-417F-BC88-6A51B3C94F12}"/>
              </a:ext>
            </a:extLst>
          </p:cNvPr>
          <p:cNvCxnSpPr>
            <a:cxnSpLocks/>
          </p:cNvCxnSpPr>
          <p:nvPr userDrawn="1"/>
        </p:nvCxnSpPr>
        <p:spPr>
          <a:xfrm flipH="1">
            <a:off x="10653734" y="136525"/>
            <a:ext cx="1787" cy="6858000"/>
          </a:xfrm>
          <a:prstGeom prst="line">
            <a:avLst/>
          </a:prstGeom>
          <a:ln>
            <a:solidFill>
              <a:srgbClr val="8CC74F"/>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CC3776-07BE-4E14-9F14-D7FD5C0C85A4}"/>
              </a:ext>
            </a:extLst>
          </p:cNvPr>
          <p:cNvCxnSpPr>
            <a:cxnSpLocks/>
          </p:cNvCxnSpPr>
          <p:nvPr userDrawn="1"/>
        </p:nvCxnSpPr>
        <p:spPr>
          <a:xfrm>
            <a:off x="9147671" y="-19505"/>
            <a:ext cx="3050978" cy="6858000"/>
          </a:xfrm>
          <a:prstGeom prst="line">
            <a:avLst/>
          </a:prstGeom>
          <a:ln>
            <a:solidFill>
              <a:srgbClr val="8CC74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C4E1A2-0E3D-4BDD-BD29-8585D436EC26}"/>
              </a:ext>
            </a:extLst>
          </p:cNvPr>
          <p:cNvCxnSpPr>
            <a:cxnSpLocks/>
          </p:cNvCxnSpPr>
          <p:nvPr userDrawn="1"/>
        </p:nvCxnSpPr>
        <p:spPr>
          <a:xfrm flipH="1">
            <a:off x="9145884" y="-19506"/>
            <a:ext cx="3043235" cy="681772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097D3B-BFFC-4BAD-B6FB-D716C9DC36A7}"/>
              </a:ext>
            </a:extLst>
          </p:cNvPr>
          <p:cNvCxnSpPr>
            <a:cxnSpLocks/>
          </p:cNvCxnSpPr>
          <p:nvPr userDrawn="1"/>
        </p:nvCxnSpPr>
        <p:spPr>
          <a:xfrm flipH="1">
            <a:off x="9147295" y="-80103"/>
            <a:ext cx="1787" cy="6858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E135BB5-FB6C-4012-8675-2B5BCF4789D8}"/>
              </a:ext>
            </a:extLst>
          </p:cNvPr>
          <p:cNvSpPr>
            <a:spLocks noGrp="1"/>
          </p:cNvSpPr>
          <p:nvPr>
            <p:ph type="body" sz="quarter" idx="13"/>
          </p:nvPr>
        </p:nvSpPr>
        <p:spPr>
          <a:xfrm>
            <a:off x="1502649" y="694211"/>
            <a:ext cx="9144026" cy="536082"/>
          </a:xfrm>
        </p:spPr>
        <p:txBody>
          <a:bodyPr>
            <a:normAutofit/>
          </a:bodyPr>
          <a:lstStyle>
            <a:lvl1pPr marL="0" indent="0">
              <a:buNone/>
              <a:defRPr sz="28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482004063"/>
      </p:ext>
    </p:extLst>
  </p:cSld>
  <p:clrMapOvr>
    <a:masterClrMapping/>
  </p:clrMapOvr>
  <p:extLst>
    <p:ext uri="{DCECCB84-F9BA-43D5-87BE-67443E8EF086}">
      <p15:sldGuideLst xmlns:p15="http://schemas.microsoft.com/office/powerpoint/2012/main">
        <p15:guide id="1" pos="264">
          <p15:clr>
            <a:srgbClr val="FBAE40"/>
          </p15:clr>
        </p15:guide>
        <p15:guide id="2" orient="horz" pos="405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Study - Black Backgroun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6DE66F5-BCFE-48C6-9F93-5119F1827C9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968B661-A987-4F24-B6DA-98CF872ABE85}"/>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25833" y="251945"/>
            <a:ext cx="409433" cy="414488"/>
          </a:xfrm>
          <a:prstGeom prst="rect">
            <a:avLst/>
          </a:prstGeom>
        </p:spPr>
      </p:pic>
      <p:sp>
        <p:nvSpPr>
          <p:cNvPr id="3" name="Date Placeholder 2">
            <a:extLst>
              <a:ext uri="{FF2B5EF4-FFF2-40B4-BE49-F238E27FC236}">
                <a16:creationId xmlns:a16="http://schemas.microsoft.com/office/drawing/2014/main" id="{F189107A-6196-48AC-9456-755BC3C4EBE7}"/>
              </a:ext>
            </a:extLst>
          </p:cNvPr>
          <p:cNvSpPr>
            <a:spLocks noGrp="1"/>
          </p:cNvSpPr>
          <p:nvPr>
            <p:ph type="dt" sz="half" idx="10"/>
          </p:nvPr>
        </p:nvSpPr>
        <p:spPr>
          <a:xfrm>
            <a:off x="0" y="6446846"/>
            <a:ext cx="1500256" cy="365125"/>
          </a:xfrm>
        </p:spPr>
        <p:txBody>
          <a:bodyPr/>
          <a:lstStyle>
            <a:lvl1pPr>
              <a:defRPr sz="1100">
                <a:solidFill>
                  <a:schemeClr val="bg1"/>
                </a:solidFill>
              </a:defRPr>
            </a:lvl1pPr>
          </a:lstStyle>
          <a:p>
            <a:r>
              <a:rPr lang="en-US"/>
              <a:t>Inpher, Confidential</a:t>
            </a:r>
          </a:p>
        </p:txBody>
      </p:sp>
      <p:sp>
        <p:nvSpPr>
          <p:cNvPr id="4" name="Footer Placeholder 3">
            <a:extLst>
              <a:ext uri="{FF2B5EF4-FFF2-40B4-BE49-F238E27FC236}">
                <a16:creationId xmlns:a16="http://schemas.microsoft.com/office/drawing/2014/main" id="{E13C18C9-2FC4-41AC-BBBA-047E223824F7}"/>
              </a:ext>
            </a:extLst>
          </p:cNvPr>
          <p:cNvSpPr>
            <a:spLocks noGrp="1"/>
          </p:cNvSpPr>
          <p:nvPr>
            <p:ph type="ftr" sz="quarter" idx="11"/>
          </p:nvPr>
        </p:nvSpPr>
        <p:spPr>
          <a:xfrm>
            <a:off x="1500256" y="6446846"/>
            <a:ext cx="9590034" cy="365125"/>
          </a:xfrm>
        </p:spPr>
        <p:txBody>
          <a:bodyPr/>
          <a:lstStyle>
            <a:lvl1pPr algn="l">
              <a:defRPr sz="11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87643D9-A59E-48DB-AC40-EBD21FD222ED}"/>
              </a:ext>
            </a:extLst>
          </p:cNvPr>
          <p:cNvSpPr>
            <a:spLocks noGrp="1"/>
          </p:cNvSpPr>
          <p:nvPr>
            <p:ph type="sldNum" sz="quarter" idx="12"/>
          </p:nvPr>
        </p:nvSpPr>
        <p:spPr>
          <a:xfrm>
            <a:off x="11090290" y="6453196"/>
            <a:ext cx="787400" cy="365125"/>
          </a:xfrm>
        </p:spPr>
        <p:txBody>
          <a:bodyPr/>
          <a:lstStyle>
            <a:lvl1pPr>
              <a:defRPr sz="1100">
                <a:solidFill>
                  <a:schemeClr val="bg1"/>
                </a:solidFill>
              </a:defRPr>
            </a:lvl1pPr>
          </a:lstStyle>
          <a:p>
            <a:fld id="{A28A9843-DC4B-4BBF-BCF8-80D0693281D8}" type="slidenum">
              <a:rPr lang="en-US" smtClean="0"/>
              <a:pPr/>
              <a:t>‹#›</a:t>
            </a:fld>
            <a:endParaRPr lang="en-US"/>
          </a:p>
        </p:txBody>
      </p:sp>
      <p:cxnSp>
        <p:nvCxnSpPr>
          <p:cNvPr id="8" name="Straight Connector 7">
            <a:extLst>
              <a:ext uri="{FF2B5EF4-FFF2-40B4-BE49-F238E27FC236}">
                <a16:creationId xmlns:a16="http://schemas.microsoft.com/office/drawing/2014/main" id="{95AD1F08-E953-444E-BC5E-897C7ACB70BF}"/>
              </a:ext>
            </a:extLst>
          </p:cNvPr>
          <p:cNvCxnSpPr>
            <a:cxnSpLocks/>
          </p:cNvCxnSpPr>
          <p:nvPr userDrawn="1"/>
        </p:nvCxnSpPr>
        <p:spPr>
          <a:xfrm>
            <a:off x="6074753" y="1346412"/>
            <a:ext cx="0" cy="5049626"/>
          </a:xfrm>
          <a:prstGeom prst="line">
            <a:avLst/>
          </a:prstGeom>
          <a:ln w="28575">
            <a:solidFill>
              <a:srgbClr val="8CC74F"/>
            </a:solidFill>
          </a:ln>
        </p:spPr>
        <p:style>
          <a:lnRef idx="1">
            <a:schemeClr val="accent1"/>
          </a:lnRef>
          <a:fillRef idx="0">
            <a:schemeClr val="accent1"/>
          </a:fillRef>
          <a:effectRef idx="0">
            <a:schemeClr val="accent1"/>
          </a:effectRef>
          <a:fontRef idx="minor">
            <a:schemeClr val="tx1"/>
          </a:fontRef>
        </p:style>
      </p:cxnSp>
      <p:sp>
        <p:nvSpPr>
          <p:cNvPr id="27" name="Media Placeholder 26">
            <a:extLst>
              <a:ext uri="{FF2B5EF4-FFF2-40B4-BE49-F238E27FC236}">
                <a16:creationId xmlns:a16="http://schemas.microsoft.com/office/drawing/2014/main" id="{9268B20B-908E-4CCB-8856-62F7593111D3}"/>
              </a:ext>
            </a:extLst>
          </p:cNvPr>
          <p:cNvSpPr>
            <a:spLocks noGrp="1"/>
          </p:cNvSpPr>
          <p:nvPr>
            <p:ph type="media" sz="quarter" idx="16" hasCustomPrompt="1"/>
          </p:nvPr>
        </p:nvSpPr>
        <p:spPr>
          <a:xfrm>
            <a:off x="10648950" y="158750"/>
            <a:ext cx="1401763" cy="1079500"/>
          </a:xfrm>
        </p:spPr>
        <p:txBody>
          <a:bodyPr anchor="ctr">
            <a:normAutofit/>
          </a:bodyPr>
          <a:lstStyle>
            <a:lvl1pPr marL="0" indent="0" algn="ctr">
              <a:buNone/>
              <a:defRPr sz="1800">
                <a:solidFill>
                  <a:schemeClr val="bg1"/>
                </a:solidFill>
              </a:defRPr>
            </a:lvl1pPr>
          </a:lstStyle>
          <a:p>
            <a:r>
              <a:rPr lang="en-US"/>
              <a:t>[Client logo goes here]</a:t>
            </a:r>
          </a:p>
        </p:txBody>
      </p:sp>
      <p:sp>
        <p:nvSpPr>
          <p:cNvPr id="19" name="TextBox 18">
            <a:extLst>
              <a:ext uri="{FF2B5EF4-FFF2-40B4-BE49-F238E27FC236}">
                <a16:creationId xmlns:a16="http://schemas.microsoft.com/office/drawing/2014/main" id="{620EF17F-576A-4E4E-812C-A6FFE1B14993}"/>
              </a:ext>
            </a:extLst>
          </p:cNvPr>
          <p:cNvSpPr txBox="1"/>
          <p:nvPr userDrawn="1"/>
        </p:nvSpPr>
        <p:spPr>
          <a:xfrm>
            <a:off x="1500256" y="1451295"/>
            <a:ext cx="4466533" cy="923330"/>
          </a:xfrm>
          <a:prstGeom prst="rect">
            <a:avLst/>
          </a:prstGeom>
          <a:solidFill>
            <a:schemeClr val="accent6"/>
          </a:solidFill>
          <a:ln w="28575">
            <a:solidFill>
              <a:schemeClr val="tx1"/>
            </a:solidFill>
          </a:ln>
        </p:spPr>
        <p:txBody>
          <a:bodyPr wrap="square" rtlCol="0">
            <a:spAutoFit/>
          </a:bodyPr>
          <a:lstStyle/>
          <a:p>
            <a:r>
              <a:rPr lang="en-US" sz="1800" b="1"/>
              <a:t>Industry: </a:t>
            </a:r>
          </a:p>
          <a:p>
            <a:r>
              <a:rPr lang="en-US" sz="1800" b="1"/>
              <a:t>Application Area:  </a:t>
            </a:r>
          </a:p>
          <a:p>
            <a:r>
              <a:rPr lang="en-US" sz="1800" b="1"/>
              <a:t>Functions: </a:t>
            </a:r>
          </a:p>
        </p:txBody>
      </p:sp>
      <p:sp>
        <p:nvSpPr>
          <p:cNvPr id="22" name="Text Placeholder 21">
            <a:extLst>
              <a:ext uri="{FF2B5EF4-FFF2-40B4-BE49-F238E27FC236}">
                <a16:creationId xmlns:a16="http://schemas.microsoft.com/office/drawing/2014/main" id="{93279AB2-DE34-477F-8F93-7FC4EC181655}"/>
              </a:ext>
            </a:extLst>
          </p:cNvPr>
          <p:cNvSpPr>
            <a:spLocks noGrp="1"/>
          </p:cNvSpPr>
          <p:nvPr>
            <p:ph type="body" sz="quarter" idx="17" hasCustomPrompt="1"/>
          </p:nvPr>
        </p:nvSpPr>
        <p:spPr>
          <a:xfrm>
            <a:off x="2471101" y="1480473"/>
            <a:ext cx="3485995" cy="285407"/>
          </a:xfrm>
        </p:spPr>
        <p:txBody>
          <a:bodyPr>
            <a:noAutofit/>
          </a:bodyPr>
          <a:lstStyle>
            <a:lvl1pPr marL="0" indent="0">
              <a:buNone/>
              <a:defRPr sz="1800"/>
            </a:lvl1pPr>
          </a:lstStyle>
          <a:p>
            <a:pPr lvl="0"/>
            <a:r>
              <a:rPr lang="en-US" dirty="0"/>
              <a:t>[Insert here]</a:t>
            </a:r>
          </a:p>
        </p:txBody>
      </p:sp>
      <p:sp>
        <p:nvSpPr>
          <p:cNvPr id="26" name="Text Placeholder 21">
            <a:extLst>
              <a:ext uri="{FF2B5EF4-FFF2-40B4-BE49-F238E27FC236}">
                <a16:creationId xmlns:a16="http://schemas.microsoft.com/office/drawing/2014/main" id="{849E441A-29FC-48C9-9064-4FF01AF24AA0}"/>
              </a:ext>
            </a:extLst>
          </p:cNvPr>
          <p:cNvSpPr>
            <a:spLocks noGrp="1"/>
          </p:cNvSpPr>
          <p:nvPr>
            <p:ph type="body" sz="quarter" idx="18" hasCustomPrompt="1"/>
          </p:nvPr>
        </p:nvSpPr>
        <p:spPr>
          <a:xfrm>
            <a:off x="3319785" y="1758700"/>
            <a:ext cx="2645217" cy="285407"/>
          </a:xfrm>
        </p:spPr>
        <p:txBody>
          <a:bodyPr>
            <a:noAutofit/>
          </a:bodyPr>
          <a:lstStyle>
            <a:lvl1pPr marL="0" indent="0">
              <a:buNone/>
              <a:defRPr sz="1800"/>
            </a:lvl1pPr>
          </a:lstStyle>
          <a:p>
            <a:pPr lvl="0"/>
            <a:r>
              <a:rPr lang="en-US" dirty="0"/>
              <a:t>[Insert here]</a:t>
            </a:r>
          </a:p>
        </p:txBody>
      </p:sp>
      <p:sp>
        <p:nvSpPr>
          <p:cNvPr id="28" name="Text Placeholder 21">
            <a:extLst>
              <a:ext uri="{FF2B5EF4-FFF2-40B4-BE49-F238E27FC236}">
                <a16:creationId xmlns:a16="http://schemas.microsoft.com/office/drawing/2014/main" id="{30F9B14F-2A89-41B1-B026-F75EE0D5BF2C}"/>
              </a:ext>
            </a:extLst>
          </p:cNvPr>
          <p:cNvSpPr>
            <a:spLocks noGrp="1"/>
          </p:cNvSpPr>
          <p:nvPr>
            <p:ph type="body" sz="quarter" idx="19" hasCustomPrompt="1"/>
          </p:nvPr>
        </p:nvSpPr>
        <p:spPr>
          <a:xfrm>
            <a:off x="2610920" y="2031339"/>
            <a:ext cx="3354082" cy="285407"/>
          </a:xfrm>
        </p:spPr>
        <p:txBody>
          <a:bodyPr>
            <a:noAutofit/>
          </a:bodyPr>
          <a:lstStyle>
            <a:lvl1pPr marL="0" indent="0">
              <a:buNone/>
              <a:defRPr sz="1800"/>
            </a:lvl1pPr>
          </a:lstStyle>
          <a:p>
            <a:pPr lvl="0"/>
            <a:r>
              <a:rPr lang="en-US" dirty="0"/>
              <a:t>[Insert here]</a:t>
            </a:r>
          </a:p>
        </p:txBody>
      </p:sp>
      <p:sp>
        <p:nvSpPr>
          <p:cNvPr id="31" name="TextBox 30">
            <a:extLst>
              <a:ext uri="{FF2B5EF4-FFF2-40B4-BE49-F238E27FC236}">
                <a16:creationId xmlns:a16="http://schemas.microsoft.com/office/drawing/2014/main" id="{1B825587-0571-4AE6-97F4-978AB5E9141D}"/>
              </a:ext>
            </a:extLst>
          </p:cNvPr>
          <p:cNvSpPr txBox="1"/>
          <p:nvPr userDrawn="1"/>
        </p:nvSpPr>
        <p:spPr>
          <a:xfrm>
            <a:off x="1500257" y="2625764"/>
            <a:ext cx="1568452" cy="369332"/>
          </a:xfrm>
          <a:prstGeom prst="rect">
            <a:avLst/>
          </a:prstGeom>
          <a:noFill/>
        </p:spPr>
        <p:txBody>
          <a:bodyPr wrap="square" rtlCol="0">
            <a:spAutoFit/>
          </a:bodyPr>
          <a:lstStyle/>
          <a:p>
            <a:pPr marL="285750" indent="-285750">
              <a:buFontTx/>
              <a:buBlip>
                <a:blip r:embed="rId3"/>
              </a:buBlip>
            </a:pPr>
            <a:r>
              <a:rPr lang="en-US" b="1">
                <a:solidFill>
                  <a:schemeClr val="bg1"/>
                </a:solidFill>
              </a:rPr>
              <a:t>Situation: </a:t>
            </a:r>
            <a:r>
              <a:rPr lang="en-US">
                <a:solidFill>
                  <a:schemeClr val="bg1"/>
                </a:solidFill>
              </a:rPr>
              <a:t> </a:t>
            </a:r>
          </a:p>
        </p:txBody>
      </p:sp>
      <p:sp>
        <p:nvSpPr>
          <p:cNvPr id="32" name="TextBox 31">
            <a:extLst>
              <a:ext uri="{FF2B5EF4-FFF2-40B4-BE49-F238E27FC236}">
                <a16:creationId xmlns:a16="http://schemas.microsoft.com/office/drawing/2014/main" id="{C4B7CE63-1233-4E32-BB0E-391B3A16217A}"/>
              </a:ext>
            </a:extLst>
          </p:cNvPr>
          <p:cNvSpPr txBox="1"/>
          <p:nvPr userDrawn="1"/>
        </p:nvSpPr>
        <p:spPr>
          <a:xfrm>
            <a:off x="1502647" y="3802272"/>
            <a:ext cx="1901423" cy="369332"/>
          </a:xfrm>
          <a:prstGeom prst="rect">
            <a:avLst/>
          </a:prstGeom>
          <a:noFill/>
        </p:spPr>
        <p:txBody>
          <a:bodyPr wrap="square" rtlCol="0">
            <a:spAutoFit/>
          </a:bodyPr>
          <a:lstStyle/>
          <a:p>
            <a:pPr marL="285750" indent="-285750">
              <a:buFontTx/>
              <a:buBlip>
                <a:blip r:embed="rId3"/>
              </a:buBlip>
            </a:pPr>
            <a:r>
              <a:rPr lang="en-US" b="1">
                <a:solidFill>
                  <a:schemeClr val="bg1"/>
                </a:solidFill>
              </a:rPr>
              <a:t>Complication: </a:t>
            </a:r>
            <a:r>
              <a:rPr lang="en-US">
                <a:solidFill>
                  <a:schemeClr val="bg1"/>
                </a:solidFill>
              </a:rPr>
              <a:t> </a:t>
            </a:r>
          </a:p>
        </p:txBody>
      </p:sp>
      <p:sp>
        <p:nvSpPr>
          <p:cNvPr id="33" name="TextBox 32">
            <a:extLst>
              <a:ext uri="{FF2B5EF4-FFF2-40B4-BE49-F238E27FC236}">
                <a16:creationId xmlns:a16="http://schemas.microsoft.com/office/drawing/2014/main" id="{E8217287-F0AE-49D5-B01A-7323F886370F}"/>
              </a:ext>
            </a:extLst>
          </p:cNvPr>
          <p:cNvSpPr txBox="1"/>
          <p:nvPr userDrawn="1"/>
        </p:nvSpPr>
        <p:spPr>
          <a:xfrm>
            <a:off x="1503541" y="4917342"/>
            <a:ext cx="1901423" cy="369332"/>
          </a:xfrm>
          <a:prstGeom prst="rect">
            <a:avLst/>
          </a:prstGeom>
          <a:noFill/>
        </p:spPr>
        <p:txBody>
          <a:bodyPr wrap="square" rtlCol="0">
            <a:spAutoFit/>
          </a:bodyPr>
          <a:lstStyle/>
          <a:p>
            <a:pPr marL="285750" indent="-285750">
              <a:buFontTx/>
              <a:buBlip>
                <a:blip r:embed="rId3"/>
              </a:buBlip>
            </a:pPr>
            <a:r>
              <a:rPr lang="en-US" b="1">
                <a:solidFill>
                  <a:schemeClr val="bg1"/>
                </a:solidFill>
              </a:rPr>
              <a:t>Resolution: </a:t>
            </a:r>
            <a:r>
              <a:rPr lang="en-US">
                <a:solidFill>
                  <a:schemeClr val="bg1"/>
                </a:solidFill>
              </a:rPr>
              <a:t> </a:t>
            </a:r>
          </a:p>
        </p:txBody>
      </p:sp>
      <p:sp>
        <p:nvSpPr>
          <p:cNvPr id="34" name="Text Placeholder 21">
            <a:extLst>
              <a:ext uri="{FF2B5EF4-FFF2-40B4-BE49-F238E27FC236}">
                <a16:creationId xmlns:a16="http://schemas.microsoft.com/office/drawing/2014/main" id="{8F372690-A238-422B-8BD5-28BA375F5C28}"/>
              </a:ext>
            </a:extLst>
          </p:cNvPr>
          <p:cNvSpPr>
            <a:spLocks noGrp="1"/>
          </p:cNvSpPr>
          <p:nvPr>
            <p:ph type="body" sz="quarter" idx="20" hasCustomPrompt="1"/>
          </p:nvPr>
        </p:nvSpPr>
        <p:spPr>
          <a:xfrm>
            <a:off x="1795019" y="2907297"/>
            <a:ext cx="4169983" cy="871983"/>
          </a:xfrm>
        </p:spPr>
        <p:txBody>
          <a:bodyPr>
            <a:noAutofit/>
          </a:bodyPr>
          <a:lstStyle>
            <a:lvl1pPr marL="0" indent="0">
              <a:buNone/>
              <a:defRPr sz="1800">
                <a:solidFill>
                  <a:schemeClr val="bg1"/>
                </a:solidFill>
              </a:defRPr>
            </a:lvl1pPr>
          </a:lstStyle>
          <a:p>
            <a:pPr lvl="0"/>
            <a:r>
              <a:rPr lang="en-US" dirty="0"/>
              <a:t>[Insert here]</a:t>
            </a:r>
          </a:p>
        </p:txBody>
      </p:sp>
      <p:sp>
        <p:nvSpPr>
          <p:cNvPr id="35" name="Text Placeholder 21">
            <a:extLst>
              <a:ext uri="{FF2B5EF4-FFF2-40B4-BE49-F238E27FC236}">
                <a16:creationId xmlns:a16="http://schemas.microsoft.com/office/drawing/2014/main" id="{C636D74D-A798-407A-BE84-D4A66C18576A}"/>
              </a:ext>
            </a:extLst>
          </p:cNvPr>
          <p:cNvSpPr>
            <a:spLocks noGrp="1"/>
          </p:cNvSpPr>
          <p:nvPr>
            <p:ph type="body" sz="quarter" idx="21" hasCustomPrompt="1"/>
          </p:nvPr>
        </p:nvSpPr>
        <p:spPr>
          <a:xfrm>
            <a:off x="1790700" y="4108482"/>
            <a:ext cx="4169983" cy="871983"/>
          </a:xfrm>
        </p:spPr>
        <p:txBody>
          <a:bodyPr>
            <a:noAutofit/>
          </a:bodyPr>
          <a:lstStyle>
            <a:lvl1pPr marL="0" indent="0">
              <a:buNone/>
              <a:defRPr sz="1800">
                <a:solidFill>
                  <a:schemeClr val="bg1"/>
                </a:solidFill>
              </a:defRPr>
            </a:lvl1pPr>
          </a:lstStyle>
          <a:p>
            <a:pPr lvl="0"/>
            <a:r>
              <a:rPr lang="en-US" dirty="0"/>
              <a:t>[Insert here]</a:t>
            </a:r>
          </a:p>
        </p:txBody>
      </p:sp>
      <p:sp>
        <p:nvSpPr>
          <p:cNvPr id="36" name="Text Placeholder 21">
            <a:extLst>
              <a:ext uri="{FF2B5EF4-FFF2-40B4-BE49-F238E27FC236}">
                <a16:creationId xmlns:a16="http://schemas.microsoft.com/office/drawing/2014/main" id="{8976C4BE-DB16-4933-8C55-9A765F487F44}"/>
              </a:ext>
            </a:extLst>
          </p:cNvPr>
          <p:cNvSpPr>
            <a:spLocks noGrp="1"/>
          </p:cNvSpPr>
          <p:nvPr>
            <p:ph type="body" sz="quarter" idx="22" hasCustomPrompt="1"/>
          </p:nvPr>
        </p:nvSpPr>
        <p:spPr>
          <a:xfrm>
            <a:off x="1787114" y="5226423"/>
            <a:ext cx="4169983" cy="871983"/>
          </a:xfrm>
        </p:spPr>
        <p:txBody>
          <a:bodyPr>
            <a:noAutofit/>
          </a:bodyPr>
          <a:lstStyle>
            <a:lvl1pPr marL="0" indent="0">
              <a:buNone/>
              <a:defRPr sz="1800">
                <a:solidFill>
                  <a:schemeClr val="bg1"/>
                </a:solidFill>
              </a:defRPr>
            </a:lvl1pPr>
          </a:lstStyle>
          <a:p>
            <a:pPr lvl="0"/>
            <a:r>
              <a:rPr lang="en-US" dirty="0"/>
              <a:t>[Insert here]</a:t>
            </a:r>
          </a:p>
        </p:txBody>
      </p:sp>
      <p:sp>
        <p:nvSpPr>
          <p:cNvPr id="38" name="Text Placeholder 8">
            <a:extLst>
              <a:ext uri="{FF2B5EF4-FFF2-40B4-BE49-F238E27FC236}">
                <a16:creationId xmlns:a16="http://schemas.microsoft.com/office/drawing/2014/main" id="{34D5E3D4-C4ED-4733-BAD2-AA7B0C785DDD}"/>
              </a:ext>
            </a:extLst>
          </p:cNvPr>
          <p:cNvSpPr>
            <a:spLocks noGrp="1"/>
          </p:cNvSpPr>
          <p:nvPr>
            <p:ph type="body" sz="quarter" idx="14" hasCustomPrompt="1"/>
          </p:nvPr>
        </p:nvSpPr>
        <p:spPr>
          <a:xfrm>
            <a:off x="1500257" y="681038"/>
            <a:ext cx="9151086" cy="522910"/>
          </a:xfrm>
        </p:spPr>
        <p:txBody>
          <a:bodyPr>
            <a:normAutofit/>
          </a:bodyPr>
          <a:lstStyle>
            <a:lvl1pPr marL="0" indent="0">
              <a:buNone/>
              <a:defRPr sz="2800" b="1">
                <a:solidFill>
                  <a:schemeClr val="bg1"/>
                </a:solidFill>
                <a:latin typeface="+mj-lt"/>
              </a:defRPr>
            </a:lvl1pPr>
          </a:lstStyle>
          <a:p>
            <a:pPr lvl="0"/>
            <a:r>
              <a:rPr lang="en-US" dirty="0"/>
              <a:t>Case Study – [Insert Client Name]</a:t>
            </a:r>
          </a:p>
        </p:txBody>
      </p:sp>
      <p:sp>
        <p:nvSpPr>
          <p:cNvPr id="39" name="Title 1">
            <a:extLst>
              <a:ext uri="{FF2B5EF4-FFF2-40B4-BE49-F238E27FC236}">
                <a16:creationId xmlns:a16="http://schemas.microsoft.com/office/drawing/2014/main" id="{D5E9BF0C-61C5-4196-B0D8-E0211F19802B}"/>
              </a:ext>
            </a:extLst>
          </p:cNvPr>
          <p:cNvSpPr>
            <a:spLocks noGrp="1"/>
          </p:cNvSpPr>
          <p:nvPr>
            <p:ph type="title" hasCustomPrompt="1"/>
          </p:nvPr>
        </p:nvSpPr>
        <p:spPr>
          <a:xfrm>
            <a:off x="1500256" y="158128"/>
            <a:ext cx="9151086" cy="532436"/>
          </a:xfrm>
        </p:spPr>
        <p:txBody>
          <a:bodyPr/>
          <a:lstStyle>
            <a:lvl1pPr>
              <a:defRPr>
                <a:solidFill>
                  <a:schemeClr val="bg1"/>
                </a:solidFill>
              </a:defRPr>
            </a:lvl1pPr>
          </a:lstStyle>
          <a:p>
            <a:r>
              <a:rPr lang="en-US" dirty="0"/>
              <a:t>[Use Case Name]</a:t>
            </a:r>
          </a:p>
        </p:txBody>
      </p:sp>
      <p:sp>
        <p:nvSpPr>
          <p:cNvPr id="41" name="Text Placeholder 9">
            <a:extLst>
              <a:ext uri="{FF2B5EF4-FFF2-40B4-BE49-F238E27FC236}">
                <a16:creationId xmlns:a16="http://schemas.microsoft.com/office/drawing/2014/main" id="{47D907A0-F558-468C-9AD3-EF7DCE9EB958}"/>
              </a:ext>
            </a:extLst>
          </p:cNvPr>
          <p:cNvSpPr>
            <a:spLocks noGrp="1"/>
          </p:cNvSpPr>
          <p:nvPr>
            <p:ph type="body" sz="quarter" idx="13"/>
          </p:nvPr>
        </p:nvSpPr>
        <p:spPr>
          <a:xfrm rot="16200000">
            <a:off x="-2057307" y="3471956"/>
            <a:ext cx="4938525" cy="471488"/>
          </a:xfrm>
        </p:spPr>
        <p:txBody>
          <a:bodyPr anchor="ctr">
            <a:normAutofit/>
          </a:bodyPr>
          <a:lstStyle>
            <a:lvl1pPr marL="0" indent="0" algn="ctr">
              <a:buNone/>
              <a:defRPr sz="1600" b="0">
                <a:solidFill>
                  <a:schemeClr val="accent5"/>
                </a:solidFill>
                <a:latin typeface="GOST Common" panose="020B0604020202020204" pitchFamily="34" charset="0"/>
              </a:defRPr>
            </a:lvl1pPr>
          </a:lstStyle>
          <a:p>
            <a:pPr lvl="0"/>
            <a:r>
              <a:rPr lang="en-US"/>
              <a:t>Click to edit Master text styles</a:t>
            </a:r>
          </a:p>
        </p:txBody>
      </p:sp>
      <p:sp>
        <p:nvSpPr>
          <p:cNvPr id="40" name="Content Placeholder 24">
            <a:extLst>
              <a:ext uri="{FF2B5EF4-FFF2-40B4-BE49-F238E27FC236}">
                <a16:creationId xmlns:a16="http://schemas.microsoft.com/office/drawing/2014/main" id="{E424CA58-7B87-4E74-BC1D-39FE6CB086D0}"/>
              </a:ext>
            </a:extLst>
          </p:cNvPr>
          <p:cNvSpPr>
            <a:spLocks noGrp="1"/>
          </p:cNvSpPr>
          <p:nvPr>
            <p:ph sz="quarter" idx="15" hasCustomPrompt="1"/>
          </p:nvPr>
        </p:nvSpPr>
        <p:spPr>
          <a:xfrm>
            <a:off x="7334039" y="1454141"/>
            <a:ext cx="3170966" cy="2254218"/>
          </a:xfrm>
        </p:spPr>
        <p:txBody>
          <a:bodyPr anchor="ctr"/>
          <a:lstStyle>
            <a:lvl1pPr marL="0" indent="0" algn="ctr">
              <a:buNone/>
              <a:defRPr>
                <a:solidFill>
                  <a:schemeClr val="bg1"/>
                </a:solidFill>
              </a:defRPr>
            </a:lvl1pPr>
          </a:lstStyle>
          <a:p>
            <a:pPr lvl="0"/>
            <a:r>
              <a:rPr lang="en-US" dirty="0"/>
              <a:t>[Insert relevant pictures, diagrams, charts, etc.]</a:t>
            </a:r>
          </a:p>
        </p:txBody>
      </p:sp>
      <p:sp>
        <p:nvSpPr>
          <p:cNvPr id="43" name="TextBox 42">
            <a:extLst>
              <a:ext uri="{FF2B5EF4-FFF2-40B4-BE49-F238E27FC236}">
                <a16:creationId xmlns:a16="http://schemas.microsoft.com/office/drawing/2014/main" id="{DBFB383E-DA79-4D9B-BC41-D188AF574CA7}"/>
              </a:ext>
            </a:extLst>
          </p:cNvPr>
          <p:cNvSpPr txBox="1"/>
          <p:nvPr userDrawn="1"/>
        </p:nvSpPr>
        <p:spPr>
          <a:xfrm>
            <a:off x="7334039" y="3771899"/>
            <a:ext cx="1901423" cy="369332"/>
          </a:xfrm>
          <a:prstGeom prst="rect">
            <a:avLst/>
          </a:prstGeom>
          <a:noFill/>
        </p:spPr>
        <p:txBody>
          <a:bodyPr wrap="square" rtlCol="0">
            <a:spAutoFit/>
          </a:bodyPr>
          <a:lstStyle/>
          <a:p>
            <a:pPr marL="285750" indent="-285750">
              <a:buFontTx/>
              <a:buBlip>
                <a:blip r:embed="rId3"/>
              </a:buBlip>
            </a:pPr>
            <a:r>
              <a:rPr lang="en-US" b="1">
                <a:solidFill>
                  <a:schemeClr val="bg1"/>
                </a:solidFill>
              </a:rPr>
              <a:t>Outcomes: </a:t>
            </a:r>
            <a:r>
              <a:rPr lang="en-US">
                <a:solidFill>
                  <a:schemeClr val="bg1"/>
                </a:solidFill>
              </a:rPr>
              <a:t> </a:t>
            </a:r>
          </a:p>
        </p:txBody>
      </p:sp>
      <p:sp>
        <p:nvSpPr>
          <p:cNvPr id="44" name="Content Placeholder 6">
            <a:extLst>
              <a:ext uri="{FF2B5EF4-FFF2-40B4-BE49-F238E27FC236}">
                <a16:creationId xmlns:a16="http://schemas.microsoft.com/office/drawing/2014/main" id="{6087610C-900A-4F7A-BC58-1583106937AB}"/>
              </a:ext>
            </a:extLst>
          </p:cNvPr>
          <p:cNvSpPr>
            <a:spLocks noGrp="1"/>
          </p:cNvSpPr>
          <p:nvPr>
            <p:ph sz="quarter" idx="25" hasCustomPrompt="1"/>
          </p:nvPr>
        </p:nvSpPr>
        <p:spPr>
          <a:xfrm>
            <a:off x="7626905" y="4080980"/>
            <a:ext cx="2878100" cy="2254218"/>
          </a:xfrm>
        </p:spPr>
        <p:txBody>
          <a:bodyPr>
            <a:noAutofit/>
          </a:bodyPr>
          <a:lstStyle>
            <a:lvl1pPr marL="365760" indent="-228600">
              <a:spcBef>
                <a:spcPts val="0"/>
              </a:spcBef>
              <a:spcAft>
                <a:spcPts val="600"/>
              </a:spcAft>
              <a:buClr>
                <a:schemeClr val="accent5"/>
              </a:buClr>
              <a:buFont typeface="Myriad Pro" panose="020B0503030403020204" pitchFamily="34" charset="0"/>
              <a:buChar char="−"/>
              <a:defRPr sz="1800">
                <a:solidFill>
                  <a:schemeClr val="bg1"/>
                </a:solidFill>
              </a:defRPr>
            </a:lvl1pPr>
            <a:lvl2pPr>
              <a:spcBef>
                <a:spcPts val="0"/>
              </a:spcBef>
              <a:spcAft>
                <a:spcPts val="600"/>
              </a:spcAft>
              <a:defRPr sz="1800">
                <a:solidFill>
                  <a:schemeClr val="bg1"/>
                </a:solidFill>
              </a:defRPr>
            </a:lvl2pPr>
            <a:lvl3pPr>
              <a:spcBef>
                <a:spcPts val="0"/>
              </a:spcBef>
              <a:spcAft>
                <a:spcPts val="600"/>
              </a:spcAft>
              <a:defRPr sz="1800">
                <a:solidFill>
                  <a:schemeClr val="bg1"/>
                </a:solidFill>
              </a:defRPr>
            </a:lvl3pPr>
            <a:lvl4pPr>
              <a:spcBef>
                <a:spcPts val="0"/>
              </a:spcBef>
              <a:spcAft>
                <a:spcPts val="600"/>
              </a:spcAft>
              <a:defRPr sz="1800">
                <a:solidFill>
                  <a:schemeClr val="bg1"/>
                </a:solidFill>
              </a:defRPr>
            </a:lvl4pPr>
            <a:lvl5pPr>
              <a:spcBef>
                <a:spcPts val="0"/>
              </a:spcBef>
              <a:spcAft>
                <a:spcPts val="600"/>
              </a:spcAft>
              <a:defRPr sz="1800">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4302008"/>
      </p:ext>
    </p:extLst>
  </p:cSld>
  <p:clrMapOvr>
    <a:masterClrMapping/>
  </p:clrMapOvr>
  <p:extLst>
    <p:ext uri="{DCECCB84-F9BA-43D5-87BE-67443E8EF086}">
      <p15:sldGuideLst xmlns:p15="http://schemas.microsoft.com/office/powerpoint/2012/main">
        <p15:guide id="1" pos="264">
          <p15:clr>
            <a:srgbClr val="FBAE40"/>
          </p15:clr>
        </p15:guide>
        <p15:guide id="2" orient="horz" pos="4056">
          <p15:clr>
            <a:srgbClr val="FBAE40"/>
          </p15:clr>
        </p15:guide>
        <p15:guide id="3" orient="horz" pos="7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09B3-1354-43D7-879E-16E9F07BC6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DAFF7D-16C5-4BE4-991C-2C4CF2245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3901DC-A90E-4BD3-8BE0-D717CD75BF43}"/>
              </a:ext>
            </a:extLst>
          </p:cNvPr>
          <p:cNvSpPr>
            <a:spLocks noGrp="1"/>
          </p:cNvSpPr>
          <p:nvPr>
            <p:ph type="dt" sz="half" idx="10"/>
          </p:nvPr>
        </p:nvSpPr>
        <p:spPr/>
        <p:txBody>
          <a:bodyPr/>
          <a:lstStyle/>
          <a:p>
            <a:r>
              <a:rPr lang="en-US"/>
              <a:t>Inpher Confidential :: 2020</a:t>
            </a:r>
          </a:p>
        </p:txBody>
      </p:sp>
      <p:sp>
        <p:nvSpPr>
          <p:cNvPr id="5" name="Footer Placeholder 4">
            <a:extLst>
              <a:ext uri="{FF2B5EF4-FFF2-40B4-BE49-F238E27FC236}">
                <a16:creationId xmlns:a16="http://schemas.microsoft.com/office/drawing/2014/main" id="{7BEF6E18-A5B9-4431-9A52-8D3637BD0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31E58-97E4-490E-B590-227FF438C7EE}"/>
              </a:ext>
            </a:extLst>
          </p:cNvPr>
          <p:cNvSpPr>
            <a:spLocks noGrp="1"/>
          </p:cNvSpPr>
          <p:nvPr>
            <p:ph type="sldNum" sz="quarter" idx="12"/>
          </p:nvPr>
        </p:nvSpPr>
        <p:spPr/>
        <p:txBody>
          <a:bodyPr/>
          <a:lstStyle/>
          <a:p>
            <a:fld id="{A28A9843-DC4B-4BBF-BCF8-80D0693281D8}" type="slidenum">
              <a:rPr lang="en-US" smtClean="0"/>
              <a:t>‹#›</a:t>
            </a:fld>
            <a:endParaRPr lang="en-US"/>
          </a:p>
        </p:txBody>
      </p:sp>
    </p:spTree>
    <p:extLst>
      <p:ext uri="{BB962C8B-B14F-4D97-AF65-F5344CB8AC3E}">
        <p14:creationId xmlns:p14="http://schemas.microsoft.com/office/powerpoint/2010/main" val="135035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2023/7/3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5A57-7F88-48A4-85B6-D2CB2A2D8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30C25F-162C-4B42-AE88-4FEAFC206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D19DC9-2911-44DB-B711-ACDC17D24259}"/>
              </a:ext>
            </a:extLst>
          </p:cNvPr>
          <p:cNvSpPr>
            <a:spLocks noGrp="1"/>
          </p:cNvSpPr>
          <p:nvPr>
            <p:ph type="dt" sz="half" idx="10"/>
          </p:nvPr>
        </p:nvSpPr>
        <p:spPr/>
        <p:txBody>
          <a:bodyPr/>
          <a:lstStyle/>
          <a:p>
            <a:r>
              <a:rPr lang="en-US"/>
              <a:t>Inpher Confidential :: 2020</a:t>
            </a:r>
          </a:p>
        </p:txBody>
      </p:sp>
      <p:sp>
        <p:nvSpPr>
          <p:cNvPr id="5" name="Footer Placeholder 4">
            <a:extLst>
              <a:ext uri="{FF2B5EF4-FFF2-40B4-BE49-F238E27FC236}">
                <a16:creationId xmlns:a16="http://schemas.microsoft.com/office/drawing/2014/main" id="{4EA22B04-DEBE-4BA7-A816-B256CED12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420DD-29E1-45A4-8D12-524F5ABDBA51}"/>
              </a:ext>
            </a:extLst>
          </p:cNvPr>
          <p:cNvSpPr>
            <a:spLocks noGrp="1"/>
          </p:cNvSpPr>
          <p:nvPr>
            <p:ph type="sldNum" sz="quarter" idx="12"/>
          </p:nvPr>
        </p:nvSpPr>
        <p:spPr/>
        <p:txBody>
          <a:bodyPr/>
          <a:lstStyle/>
          <a:p>
            <a:fld id="{A28A9843-DC4B-4BBF-BCF8-80D0693281D8}" type="slidenum">
              <a:rPr lang="en-US" smtClean="0"/>
              <a:t>‹#›</a:t>
            </a:fld>
            <a:endParaRPr lang="en-US"/>
          </a:p>
        </p:txBody>
      </p:sp>
    </p:spTree>
    <p:extLst>
      <p:ext uri="{BB962C8B-B14F-4D97-AF65-F5344CB8AC3E}">
        <p14:creationId xmlns:p14="http://schemas.microsoft.com/office/powerpoint/2010/main" val="2188392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E568-0B67-49A4-B9BE-4863074DE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77164-24A5-421D-98E3-BABDF96E5D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5FB0FF-BE3C-4788-B523-9C980684A3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FD1EA1-63AE-4E6A-B45E-8DA157228B8F}"/>
              </a:ext>
            </a:extLst>
          </p:cNvPr>
          <p:cNvSpPr>
            <a:spLocks noGrp="1"/>
          </p:cNvSpPr>
          <p:nvPr>
            <p:ph type="dt" sz="half" idx="10"/>
          </p:nvPr>
        </p:nvSpPr>
        <p:spPr/>
        <p:txBody>
          <a:bodyPr/>
          <a:lstStyle/>
          <a:p>
            <a:r>
              <a:rPr lang="en-US"/>
              <a:t>Inpher Confidential :: 2020</a:t>
            </a:r>
          </a:p>
        </p:txBody>
      </p:sp>
      <p:sp>
        <p:nvSpPr>
          <p:cNvPr id="6" name="Footer Placeholder 5">
            <a:extLst>
              <a:ext uri="{FF2B5EF4-FFF2-40B4-BE49-F238E27FC236}">
                <a16:creationId xmlns:a16="http://schemas.microsoft.com/office/drawing/2014/main" id="{2798F2AC-6BE6-4528-9FDE-D457E8A02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09DCC-DAAA-470D-866C-D7204A575E33}"/>
              </a:ext>
            </a:extLst>
          </p:cNvPr>
          <p:cNvSpPr>
            <a:spLocks noGrp="1"/>
          </p:cNvSpPr>
          <p:nvPr>
            <p:ph type="sldNum" sz="quarter" idx="12"/>
          </p:nvPr>
        </p:nvSpPr>
        <p:spPr/>
        <p:txBody>
          <a:bodyPr/>
          <a:lstStyle/>
          <a:p>
            <a:fld id="{A28A9843-DC4B-4BBF-BCF8-80D0693281D8}" type="slidenum">
              <a:rPr lang="en-US" smtClean="0"/>
              <a:t>‹#›</a:t>
            </a:fld>
            <a:endParaRPr lang="en-US"/>
          </a:p>
        </p:txBody>
      </p:sp>
    </p:spTree>
    <p:extLst>
      <p:ext uri="{BB962C8B-B14F-4D97-AF65-F5344CB8AC3E}">
        <p14:creationId xmlns:p14="http://schemas.microsoft.com/office/powerpoint/2010/main" val="1280739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766B-2EFA-4B21-BB38-9EBB9166A9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AE7EF9-E9D4-4080-87B7-43F099919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75871-EDB0-48A0-9D04-B9FA3A6C47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5F4D33-388C-46B8-A193-89A90E5F36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AD24F-2361-48DB-91EC-6D3A76F2C6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6BE5EF-9006-471C-A6B8-ED46F427A83E}"/>
              </a:ext>
            </a:extLst>
          </p:cNvPr>
          <p:cNvSpPr>
            <a:spLocks noGrp="1"/>
          </p:cNvSpPr>
          <p:nvPr>
            <p:ph type="dt" sz="half" idx="10"/>
          </p:nvPr>
        </p:nvSpPr>
        <p:spPr/>
        <p:txBody>
          <a:bodyPr/>
          <a:lstStyle/>
          <a:p>
            <a:r>
              <a:rPr lang="en-US"/>
              <a:t>Inpher Confidential :: 2020</a:t>
            </a:r>
          </a:p>
        </p:txBody>
      </p:sp>
      <p:sp>
        <p:nvSpPr>
          <p:cNvPr id="8" name="Footer Placeholder 7">
            <a:extLst>
              <a:ext uri="{FF2B5EF4-FFF2-40B4-BE49-F238E27FC236}">
                <a16:creationId xmlns:a16="http://schemas.microsoft.com/office/drawing/2014/main" id="{28FC9D98-3387-45CE-AB6E-192992C29A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4468C2-3FE8-4F2B-B74F-48C807F529FB}"/>
              </a:ext>
            </a:extLst>
          </p:cNvPr>
          <p:cNvSpPr>
            <a:spLocks noGrp="1"/>
          </p:cNvSpPr>
          <p:nvPr>
            <p:ph type="sldNum" sz="quarter" idx="12"/>
          </p:nvPr>
        </p:nvSpPr>
        <p:spPr/>
        <p:txBody>
          <a:bodyPr/>
          <a:lstStyle/>
          <a:p>
            <a:fld id="{A28A9843-DC4B-4BBF-BCF8-80D0693281D8}" type="slidenum">
              <a:rPr lang="en-US" smtClean="0"/>
              <a:t>‹#›</a:t>
            </a:fld>
            <a:endParaRPr lang="en-US"/>
          </a:p>
        </p:txBody>
      </p:sp>
    </p:spTree>
    <p:extLst>
      <p:ext uri="{BB962C8B-B14F-4D97-AF65-F5344CB8AC3E}">
        <p14:creationId xmlns:p14="http://schemas.microsoft.com/office/powerpoint/2010/main" val="2021612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77F2-00FE-44E4-B870-868211758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D486C5-03CC-46AD-B26C-FF3FE91FF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F72B49-8100-47BC-B2E3-CD07D7658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E74EB6-FB0C-41F4-A90F-2081A9BDB59D}"/>
              </a:ext>
            </a:extLst>
          </p:cNvPr>
          <p:cNvSpPr>
            <a:spLocks noGrp="1"/>
          </p:cNvSpPr>
          <p:nvPr>
            <p:ph type="dt" sz="half" idx="10"/>
          </p:nvPr>
        </p:nvSpPr>
        <p:spPr/>
        <p:txBody>
          <a:bodyPr/>
          <a:lstStyle/>
          <a:p>
            <a:r>
              <a:rPr lang="en-US"/>
              <a:t>Inpher Confidential :: 2020</a:t>
            </a:r>
          </a:p>
        </p:txBody>
      </p:sp>
      <p:sp>
        <p:nvSpPr>
          <p:cNvPr id="6" name="Footer Placeholder 5">
            <a:extLst>
              <a:ext uri="{FF2B5EF4-FFF2-40B4-BE49-F238E27FC236}">
                <a16:creationId xmlns:a16="http://schemas.microsoft.com/office/drawing/2014/main" id="{51B87419-05EB-4DBA-968F-0F8204669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60F05-DEA0-493C-94AE-522235B95BBA}"/>
              </a:ext>
            </a:extLst>
          </p:cNvPr>
          <p:cNvSpPr>
            <a:spLocks noGrp="1"/>
          </p:cNvSpPr>
          <p:nvPr>
            <p:ph type="sldNum" sz="quarter" idx="12"/>
          </p:nvPr>
        </p:nvSpPr>
        <p:spPr/>
        <p:txBody>
          <a:bodyPr/>
          <a:lstStyle/>
          <a:p>
            <a:fld id="{A28A9843-DC4B-4BBF-BCF8-80D0693281D8}" type="slidenum">
              <a:rPr lang="en-US" smtClean="0"/>
              <a:t>‹#›</a:t>
            </a:fld>
            <a:endParaRPr lang="en-US"/>
          </a:p>
        </p:txBody>
      </p:sp>
    </p:spTree>
    <p:extLst>
      <p:ext uri="{BB962C8B-B14F-4D97-AF65-F5344CB8AC3E}">
        <p14:creationId xmlns:p14="http://schemas.microsoft.com/office/powerpoint/2010/main" val="2705117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1E5A-89C9-46C1-83DE-D9063CCEE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F3DA6F-71D0-4A98-86E8-D81FD1AC2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B98CE59-224A-4D3B-99C2-7556F9386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B208B-E3D4-4B39-B62D-7CB2B09CC2DB}"/>
              </a:ext>
            </a:extLst>
          </p:cNvPr>
          <p:cNvSpPr>
            <a:spLocks noGrp="1"/>
          </p:cNvSpPr>
          <p:nvPr>
            <p:ph type="dt" sz="half" idx="10"/>
          </p:nvPr>
        </p:nvSpPr>
        <p:spPr/>
        <p:txBody>
          <a:bodyPr/>
          <a:lstStyle/>
          <a:p>
            <a:r>
              <a:rPr lang="en-US"/>
              <a:t>Inpher Confidential :: 2020</a:t>
            </a:r>
          </a:p>
        </p:txBody>
      </p:sp>
      <p:sp>
        <p:nvSpPr>
          <p:cNvPr id="6" name="Footer Placeholder 5">
            <a:extLst>
              <a:ext uri="{FF2B5EF4-FFF2-40B4-BE49-F238E27FC236}">
                <a16:creationId xmlns:a16="http://schemas.microsoft.com/office/drawing/2014/main" id="{B6777813-1DB6-49BB-9E74-6F8C80B638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8201-858D-4DE7-A8D5-1BF888933C8F}"/>
              </a:ext>
            </a:extLst>
          </p:cNvPr>
          <p:cNvSpPr>
            <a:spLocks noGrp="1"/>
          </p:cNvSpPr>
          <p:nvPr>
            <p:ph type="sldNum" sz="quarter" idx="12"/>
          </p:nvPr>
        </p:nvSpPr>
        <p:spPr/>
        <p:txBody>
          <a:bodyPr/>
          <a:lstStyle/>
          <a:p>
            <a:fld id="{A28A9843-DC4B-4BBF-BCF8-80D0693281D8}" type="slidenum">
              <a:rPr lang="en-US" smtClean="0"/>
              <a:t>‹#›</a:t>
            </a:fld>
            <a:endParaRPr lang="en-US"/>
          </a:p>
        </p:txBody>
      </p:sp>
    </p:spTree>
    <p:extLst>
      <p:ext uri="{BB962C8B-B14F-4D97-AF65-F5344CB8AC3E}">
        <p14:creationId xmlns:p14="http://schemas.microsoft.com/office/powerpoint/2010/main" val="15899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2023/7/3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2023/7/3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2023/7/3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2023/7/3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emf"/><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image" Target="../media/image2.png"/><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1.emf"/><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oleObject" Target="../embeddings/oleObject3.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ags" Target="../tags/tag5.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2023/7/3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DC1F827-83DE-5449-8FF8-612084093BE4}"/>
              </a:ext>
            </a:extLst>
          </p:cNvPr>
          <p:cNvGraphicFramePr>
            <a:graphicFrameLocks noChangeAspect="1"/>
          </p:cNvGraphicFramePr>
          <p:nvPr userDrawn="1">
            <p:custDataLst>
              <p:tags r:id="rId23"/>
            </p:custDataLst>
            <p:extLst>
              <p:ext uri="{D42A27DB-BD31-4B8C-83A1-F6EECF244321}">
                <p14:modId xmlns:p14="http://schemas.microsoft.com/office/powerpoint/2010/main" val="1442857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5" imgW="7772400" imgH="10058400" progId="TCLayout.ActiveDocument.1">
                  <p:embed/>
                </p:oleObj>
              </mc:Choice>
              <mc:Fallback>
                <p:oleObj name="think-cell Slide" r:id="rId25" imgW="7772400" imgH="10058400" progId="TCLayout.ActiveDocument.1">
                  <p:embed/>
                  <p:pic>
                    <p:nvPicPr>
                      <p:cNvPr id="8" name="Object 7" hidden="1">
                        <a:extLst>
                          <a:ext uri="{FF2B5EF4-FFF2-40B4-BE49-F238E27FC236}">
                            <a16:creationId xmlns:a16="http://schemas.microsoft.com/office/drawing/2014/main" id="{FDC1F827-83DE-5449-8FF8-612084093BE4}"/>
                          </a:ext>
                        </a:extLst>
                      </p:cNvPr>
                      <p:cNvPicPr/>
                      <p:nvPr/>
                    </p:nvPicPr>
                    <p:blipFill>
                      <a:blip r:embed="rId2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AC72280-8D7E-FF44-9850-C1D5F96EE826}"/>
              </a:ext>
            </a:extLst>
          </p:cNvPr>
          <p:cNvSpPr/>
          <p:nvPr userDrawn="1">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a:latin typeface="Gotham Book" panose="02000603040000020004" pitchFamily="2" charset="77"/>
              <a:ea typeface="+mj-ea"/>
              <a:sym typeface="Gotham Book" panose="02000603040000020004" pitchFamily="2" charset="77"/>
            </a:endParaRPr>
          </a:p>
        </p:txBody>
      </p:sp>
      <p:sp>
        <p:nvSpPr>
          <p:cNvPr id="2" name="Title Placeholder 1">
            <a:extLst>
              <a:ext uri="{FF2B5EF4-FFF2-40B4-BE49-F238E27FC236}">
                <a16:creationId xmlns:a16="http://schemas.microsoft.com/office/drawing/2014/main" id="{6EE2318C-5ABE-4C9C-BF75-81C15F714A13}"/>
              </a:ext>
            </a:extLst>
          </p:cNvPr>
          <p:cNvSpPr>
            <a:spLocks noGrp="1"/>
          </p:cNvSpPr>
          <p:nvPr>
            <p:ph type="title"/>
          </p:nvPr>
        </p:nvSpPr>
        <p:spPr>
          <a:xfrm>
            <a:off x="1500256" y="158127"/>
            <a:ext cx="9151086" cy="108031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7CC975-D4A9-4EEA-A55E-B0923B8CDB21}"/>
              </a:ext>
            </a:extLst>
          </p:cNvPr>
          <p:cNvSpPr>
            <a:spLocks noGrp="1"/>
          </p:cNvSpPr>
          <p:nvPr>
            <p:ph type="body" idx="1"/>
          </p:nvPr>
        </p:nvSpPr>
        <p:spPr>
          <a:xfrm>
            <a:off x="1500256" y="1476375"/>
            <a:ext cx="9144026" cy="47005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24B543A-88BB-4679-9E51-81EEBF60DF46}"/>
              </a:ext>
            </a:extLst>
          </p:cNvPr>
          <p:cNvSpPr>
            <a:spLocks noGrp="1"/>
          </p:cNvSpPr>
          <p:nvPr>
            <p:ph type="dt" sz="half" idx="2"/>
          </p:nvPr>
        </p:nvSpPr>
        <p:spPr>
          <a:xfrm>
            <a:off x="0" y="6448624"/>
            <a:ext cx="1500256"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Inpher, Confidential</a:t>
            </a:r>
          </a:p>
        </p:txBody>
      </p:sp>
      <p:sp>
        <p:nvSpPr>
          <p:cNvPr id="5" name="Footer Placeholder 4">
            <a:extLst>
              <a:ext uri="{FF2B5EF4-FFF2-40B4-BE49-F238E27FC236}">
                <a16:creationId xmlns:a16="http://schemas.microsoft.com/office/drawing/2014/main" id="{E5272179-A8C7-424C-8188-ADEE93B02FC1}"/>
              </a:ext>
            </a:extLst>
          </p:cNvPr>
          <p:cNvSpPr>
            <a:spLocks noGrp="1"/>
          </p:cNvSpPr>
          <p:nvPr>
            <p:ph type="ftr" sz="quarter" idx="3"/>
          </p:nvPr>
        </p:nvSpPr>
        <p:spPr>
          <a:xfrm>
            <a:off x="1503752" y="6448624"/>
            <a:ext cx="9611662"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50EAF4-56AE-45D5-846D-17DF307D1C54}"/>
              </a:ext>
            </a:extLst>
          </p:cNvPr>
          <p:cNvSpPr>
            <a:spLocks noGrp="1"/>
          </p:cNvSpPr>
          <p:nvPr>
            <p:ph type="sldNum" sz="quarter" idx="4"/>
          </p:nvPr>
        </p:nvSpPr>
        <p:spPr>
          <a:xfrm>
            <a:off x="11119609" y="6448624"/>
            <a:ext cx="78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28A9843-DC4B-4BBF-BCF8-80D0693281D8}" type="slidenum">
              <a:rPr lang="en-US" smtClean="0"/>
              <a:pPr/>
              <a:t>‹#›</a:t>
            </a:fld>
            <a:endParaRPr lang="en-US"/>
          </a:p>
        </p:txBody>
      </p:sp>
      <p:sp>
        <p:nvSpPr>
          <p:cNvPr id="18" name="Flowchart: Or 17">
            <a:extLst>
              <a:ext uri="{FF2B5EF4-FFF2-40B4-BE49-F238E27FC236}">
                <a16:creationId xmlns:a16="http://schemas.microsoft.com/office/drawing/2014/main" id="{5B2E7BC2-FB86-41F3-9F34-B819C83359D2}"/>
              </a:ext>
            </a:extLst>
          </p:cNvPr>
          <p:cNvSpPr/>
          <p:nvPr userDrawn="1"/>
        </p:nvSpPr>
        <p:spPr>
          <a:xfrm>
            <a:off x="247704" y="273951"/>
            <a:ext cx="354110" cy="354110"/>
          </a:xfrm>
          <a:prstGeom prst="flowChartOr">
            <a:avLst/>
          </a:prstGeom>
          <a:noFill/>
          <a:ln w="22225">
            <a:solidFill>
              <a:srgbClr val="8CC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0057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365760" algn="l" defTabSz="914400" rtl="0" eaLnBrk="1" latinLnBrk="0" hangingPunct="1">
        <a:lnSpc>
          <a:spcPct val="90000"/>
        </a:lnSpc>
        <a:spcBef>
          <a:spcPts val="1000"/>
        </a:spcBef>
        <a:buFontTx/>
        <a:buBlip>
          <a:blip r:embed="rId27"/>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Myriad Pro" panose="020B05030304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Myriad Pro" panose="020B0503030403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Myriad Pro" panose="020B0503030403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Myriad Pro" panose="020B0503030403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4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573497-0887-49C7-99EC-DC160B339822}"/>
              </a:ext>
            </a:extLst>
          </p:cNvPr>
          <p:cNvGraphicFramePr>
            <a:graphicFrameLocks noChangeAspect="1"/>
          </p:cNvGraphicFramePr>
          <p:nvPr userDrawn="1">
            <p:custDataLst>
              <p:tags r:id="rId4"/>
            </p:custDataLst>
            <p:extLst>
              <p:ext uri="{D42A27DB-BD31-4B8C-83A1-F6EECF244321}">
                <p14:modId xmlns:p14="http://schemas.microsoft.com/office/powerpoint/2010/main" val="1682040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2" name="Object 1" hidden="1">
                        <a:extLst>
                          <a:ext uri="{FF2B5EF4-FFF2-40B4-BE49-F238E27FC236}">
                            <a16:creationId xmlns:a16="http://schemas.microsoft.com/office/drawing/2014/main" id="{B9573497-0887-49C7-99EC-DC160B33982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80097423"/>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DC1F827-83DE-5449-8FF8-612084093BE4}"/>
              </a:ext>
            </a:extLst>
          </p:cNvPr>
          <p:cNvGraphicFramePr>
            <a:graphicFrameLocks noChangeAspect="1"/>
          </p:cNvGraphicFramePr>
          <p:nvPr userDrawn="1">
            <p:custDataLst>
              <p:tags r:id="rId22"/>
            </p:custDataLst>
            <p:extLst>
              <p:ext uri="{D42A27DB-BD31-4B8C-83A1-F6EECF244321}">
                <p14:modId xmlns:p14="http://schemas.microsoft.com/office/powerpoint/2010/main" val="36830871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7772400" imgH="10058400" progId="TCLayout.ActiveDocument.1">
                  <p:embed/>
                </p:oleObj>
              </mc:Choice>
              <mc:Fallback>
                <p:oleObj name="think-cell Slide" r:id="rId24" imgW="7772400" imgH="10058400" progId="TCLayout.ActiveDocument.1">
                  <p:embed/>
                  <p:pic>
                    <p:nvPicPr>
                      <p:cNvPr id="8" name="Object 7" hidden="1">
                        <a:extLst>
                          <a:ext uri="{FF2B5EF4-FFF2-40B4-BE49-F238E27FC236}">
                            <a16:creationId xmlns:a16="http://schemas.microsoft.com/office/drawing/2014/main" id="{FDC1F827-83DE-5449-8FF8-612084093BE4}"/>
                          </a:ext>
                        </a:extLst>
                      </p:cNvPr>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AC72280-8D7E-FF44-9850-C1D5F96EE826}"/>
              </a:ext>
            </a:extLst>
          </p:cNvPr>
          <p:cNvSpPr/>
          <p:nvPr userDrawn="1">
            <p:custDataLst>
              <p:tags r:id="rId2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a:latin typeface="Gotham Book" panose="02000603040000020004" pitchFamily="2" charset="77"/>
              <a:ea typeface="+mj-ea"/>
              <a:sym typeface="Gotham Book" panose="02000603040000020004" pitchFamily="2" charset="77"/>
            </a:endParaRPr>
          </a:p>
        </p:txBody>
      </p:sp>
      <p:sp>
        <p:nvSpPr>
          <p:cNvPr id="2" name="Title Placeholder 1">
            <a:extLst>
              <a:ext uri="{FF2B5EF4-FFF2-40B4-BE49-F238E27FC236}">
                <a16:creationId xmlns:a16="http://schemas.microsoft.com/office/drawing/2014/main" id="{6EE2318C-5ABE-4C9C-BF75-81C15F714A13}"/>
              </a:ext>
            </a:extLst>
          </p:cNvPr>
          <p:cNvSpPr>
            <a:spLocks noGrp="1"/>
          </p:cNvSpPr>
          <p:nvPr>
            <p:ph type="title"/>
          </p:nvPr>
        </p:nvSpPr>
        <p:spPr>
          <a:xfrm>
            <a:off x="1500256" y="158127"/>
            <a:ext cx="9151086" cy="108031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7CC975-D4A9-4EEA-A55E-B0923B8CDB21}"/>
              </a:ext>
            </a:extLst>
          </p:cNvPr>
          <p:cNvSpPr>
            <a:spLocks noGrp="1"/>
          </p:cNvSpPr>
          <p:nvPr>
            <p:ph type="body" idx="1"/>
          </p:nvPr>
        </p:nvSpPr>
        <p:spPr>
          <a:xfrm>
            <a:off x="1500256" y="1476375"/>
            <a:ext cx="9144026" cy="47005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24B543A-88BB-4679-9E51-81EEBF60DF46}"/>
              </a:ext>
            </a:extLst>
          </p:cNvPr>
          <p:cNvSpPr>
            <a:spLocks noGrp="1"/>
          </p:cNvSpPr>
          <p:nvPr>
            <p:ph type="dt" sz="half" idx="2"/>
          </p:nvPr>
        </p:nvSpPr>
        <p:spPr>
          <a:xfrm>
            <a:off x="0" y="6448624"/>
            <a:ext cx="1500256"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Inpher, Confidential</a:t>
            </a:r>
          </a:p>
        </p:txBody>
      </p:sp>
      <p:sp>
        <p:nvSpPr>
          <p:cNvPr id="5" name="Footer Placeholder 4">
            <a:extLst>
              <a:ext uri="{FF2B5EF4-FFF2-40B4-BE49-F238E27FC236}">
                <a16:creationId xmlns:a16="http://schemas.microsoft.com/office/drawing/2014/main" id="{E5272179-A8C7-424C-8188-ADEE93B02FC1}"/>
              </a:ext>
            </a:extLst>
          </p:cNvPr>
          <p:cNvSpPr>
            <a:spLocks noGrp="1"/>
          </p:cNvSpPr>
          <p:nvPr>
            <p:ph type="ftr" sz="quarter" idx="3"/>
          </p:nvPr>
        </p:nvSpPr>
        <p:spPr>
          <a:xfrm>
            <a:off x="1503752" y="6448624"/>
            <a:ext cx="9611662"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50EAF4-56AE-45D5-846D-17DF307D1C54}"/>
              </a:ext>
            </a:extLst>
          </p:cNvPr>
          <p:cNvSpPr>
            <a:spLocks noGrp="1"/>
          </p:cNvSpPr>
          <p:nvPr>
            <p:ph type="sldNum" sz="quarter" idx="4"/>
          </p:nvPr>
        </p:nvSpPr>
        <p:spPr>
          <a:xfrm>
            <a:off x="11119609" y="6448624"/>
            <a:ext cx="78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28A9843-DC4B-4BBF-BCF8-80D0693281D8}" type="slidenum">
              <a:rPr lang="en-US" smtClean="0"/>
              <a:pPr/>
              <a:t>‹#›</a:t>
            </a:fld>
            <a:endParaRPr lang="en-US"/>
          </a:p>
        </p:txBody>
      </p:sp>
      <p:sp>
        <p:nvSpPr>
          <p:cNvPr id="18" name="Flowchart: Or 17">
            <a:extLst>
              <a:ext uri="{FF2B5EF4-FFF2-40B4-BE49-F238E27FC236}">
                <a16:creationId xmlns:a16="http://schemas.microsoft.com/office/drawing/2014/main" id="{5B2E7BC2-FB86-41F3-9F34-B819C83359D2}"/>
              </a:ext>
            </a:extLst>
          </p:cNvPr>
          <p:cNvSpPr/>
          <p:nvPr userDrawn="1"/>
        </p:nvSpPr>
        <p:spPr>
          <a:xfrm>
            <a:off x="247704" y="273951"/>
            <a:ext cx="354110" cy="354110"/>
          </a:xfrm>
          <a:prstGeom prst="flowChartOr">
            <a:avLst/>
          </a:prstGeom>
          <a:noFill/>
          <a:ln w="22225">
            <a:solidFill>
              <a:srgbClr val="8CC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620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365760" algn="l" defTabSz="914400" rtl="0" eaLnBrk="1" latinLnBrk="0" hangingPunct="1">
        <a:lnSpc>
          <a:spcPct val="90000"/>
        </a:lnSpc>
        <a:spcBef>
          <a:spcPts val="1000"/>
        </a:spcBef>
        <a:buFontTx/>
        <a:buBlip>
          <a:blip r:embed="rId26"/>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Myriad Pro" panose="020B05030304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Myriad Pro" panose="020B0503030403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Myriad Pro" panose="020B0503030403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Myriad Pro" panose="020B0503030403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anuel@inpher.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imitar@inpher.i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hyperlink" Target="mailto:manuel@inpher.io" TargetMode="External"/><Relationship Id="rId3" Type="http://schemas.openxmlformats.org/officeDocument/2006/relationships/notesSlide" Target="../notesSlides/notesSlide9.xml"/><Relationship Id="rId7" Type="http://schemas.microsoft.com/office/2007/relationships/hdphoto" Target="../media/hdphoto3.wdp"/><Relationship Id="rId2" Type="http://schemas.openxmlformats.org/officeDocument/2006/relationships/slideLayout" Target="../slideLayouts/slideLayout19.xml"/><Relationship Id="rId1" Type="http://schemas.openxmlformats.org/officeDocument/2006/relationships/tags" Target="../tags/tag7.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5.bin"/><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inpher.io/trial/" TargetMode="External"/><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1.xml"/><Relationship Id="rId7" Type="http://schemas.openxmlformats.org/officeDocument/2006/relationships/image" Target="../media/image45.tiff"/><Relationship Id="rId12" Type="http://schemas.openxmlformats.org/officeDocument/2006/relationships/image" Target="../media/image48.png"/><Relationship Id="rId2" Type="http://schemas.openxmlformats.org/officeDocument/2006/relationships/slideLayout" Target="../slideLayouts/slideLayout37.xml"/><Relationship Id="rId1" Type="http://schemas.openxmlformats.org/officeDocument/2006/relationships/tags" Target="../tags/tag8.xml"/><Relationship Id="rId6" Type="http://schemas.openxmlformats.org/officeDocument/2006/relationships/hyperlink" Target="https://www.sciencedirect.com/science/article/pii/S240547122100288X" TargetMode="External"/><Relationship Id="rId11" Type="http://schemas.microsoft.com/office/2007/relationships/hdphoto" Target="../media/hdphoto4.wdp"/><Relationship Id="rId5" Type="http://schemas.openxmlformats.org/officeDocument/2006/relationships/image" Target="../media/image44.emf"/><Relationship Id="rId10" Type="http://schemas.openxmlformats.org/officeDocument/2006/relationships/image" Target="../media/image47.png"/><Relationship Id="rId4" Type="http://schemas.openxmlformats.org/officeDocument/2006/relationships/oleObject" Target="../embeddings/oleObject6.bin"/><Relationship Id="rId9" Type="http://schemas.openxmlformats.org/officeDocument/2006/relationships/hyperlink" Target="https://www.inpher.io/news/2021/1/12/inpher-wins-idash-secure-genome-analysis-competition"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5.tiff"/><Relationship Id="rId2" Type="http://schemas.openxmlformats.org/officeDocument/2006/relationships/slideLayout" Target="../slideLayouts/slideLayout40.xml"/><Relationship Id="rId1" Type="http://schemas.openxmlformats.org/officeDocument/2006/relationships/tags" Target="../tags/tag9.x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oleObject" Target="../embeddings/oleObject8.bin"/><Relationship Id="rId7" Type="http://schemas.openxmlformats.org/officeDocument/2006/relationships/image" Target="../media/image54.png"/><Relationship Id="rId2" Type="http://schemas.openxmlformats.org/officeDocument/2006/relationships/slideLayout" Target="../slideLayouts/slideLayout38.xml"/><Relationship Id="rId1" Type="http://schemas.openxmlformats.org/officeDocument/2006/relationships/tags" Target="../tags/tag10.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emf"/><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image" Target="../media/image59.png"/><Relationship Id="rId5" Type="http://schemas.openxmlformats.org/officeDocument/2006/relationships/image" Target="../media/image58.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8" Type="http://schemas.openxmlformats.org/officeDocument/2006/relationships/hyperlink" Target="https://www.gartner.com/en/documents/3956967/cool-vendors-in-privacy-preservation-in-analytics" TargetMode="External"/><Relationship Id="rId13" Type="http://schemas.openxmlformats.org/officeDocument/2006/relationships/image" Target="../media/image61.png"/><Relationship Id="rId18" Type="http://schemas.openxmlformats.org/officeDocument/2006/relationships/image" Target="../media/image66.tiff"/><Relationship Id="rId3" Type="http://schemas.openxmlformats.org/officeDocument/2006/relationships/slideLayout" Target="../slideLayouts/slideLayout37.xml"/><Relationship Id="rId7" Type="http://schemas.openxmlformats.org/officeDocument/2006/relationships/hyperlink" Target="http://www3.weforum.org/docs/WEF_Next_Gen_Data_Sharing_Financial_Services.pdf" TargetMode="External"/><Relationship Id="rId12" Type="http://schemas.openxmlformats.org/officeDocument/2006/relationships/hyperlink" Target="http://www.inpher.io/press-coverage" TargetMode="External"/><Relationship Id="rId17" Type="http://schemas.openxmlformats.org/officeDocument/2006/relationships/image" Target="../media/image65.jpeg"/><Relationship Id="rId2" Type="http://schemas.openxmlformats.org/officeDocument/2006/relationships/tags" Target="../tags/tag13.xml"/><Relationship Id="rId16" Type="http://schemas.openxmlformats.org/officeDocument/2006/relationships/image" Target="../media/image64.jpeg"/><Relationship Id="rId1" Type="http://schemas.openxmlformats.org/officeDocument/2006/relationships/tags" Target="../tags/tag12.xml"/><Relationship Id="rId6" Type="http://schemas.openxmlformats.org/officeDocument/2006/relationships/image" Target="../media/image60.emf"/><Relationship Id="rId11" Type="http://schemas.openxmlformats.org/officeDocument/2006/relationships/hyperlink" Target="https://royalsociety.org/-/media/policy/projects/privacy-enhancing-technologies/privacy-enhancing-technologies-report.pdf?la=en-GB&amp;hash=862C5DE7C8421CD36C105CAE8F812BD0" TargetMode="External"/><Relationship Id="rId5" Type="http://schemas.openxmlformats.org/officeDocument/2006/relationships/oleObject" Target="../embeddings/oleObject10.bin"/><Relationship Id="rId15" Type="http://schemas.openxmlformats.org/officeDocument/2006/relationships/image" Target="../media/image63.png"/><Relationship Id="rId10" Type="http://schemas.openxmlformats.org/officeDocument/2006/relationships/hyperlink" Target="https://docs.google.com/document/d/1GYu6UJI81jR8LgooXVDsYk1s6FlM-SbOvo3oLHglFhY/edit" TargetMode="External"/><Relationship Id="rId4" Type="http://schemas.openxmlformats.org/officeDocument/2006/relationships/notesSlide" Target="../notesSlides/notesSlide14.xml"/><Relationship Id="rId9" Type="http://schemas.openxmlformats.org/officeDocument/2006/relationships/hyperlink" Target="https://www.accenture.com/_acnmedia/PDF-114/Accenture-PPC-Techniques.pdf#zoom=40" TargetMode="External"/><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8" Type="http://schemas.openxmlformats.org/officeDocument/2006/relationships/hyperlink" Target="https://www.inpher.io/news/2021/1/12/inpher-wins-idash-secure-genome-analysis-competition" TargetMode="External"/><Relationship Id="rId13" Type="http://schemas.openxmlformats.org/officeDocument/2006/relationships/image" Target="../media/image72.jpeg"/><Relationship Id="rId18" Type="http://schemas.openxmlformats.org/officeDocument/2006/relationships/hyperlink" Target="https://drivendata.co/blog/federated-learning-pets-prize-winners-phase1" TargetMode="External"/><Relationship Id="rId3" Type="http://schemas.openxmlformats.org/officeDocument/2006/relationships/image" Target="../media/image67.png"/><Relationship Id="rId21" Type="http://schemas.openxmlformats.org/officeDocument/2006/relationships/image" Target="../media/image79.png"/><Relationship Id="rId7" Type="http://schemas.openxmlformats.org/officeDocument/2006/relationships/image" Target="../media/image70.png"/><Relationship Id="rId12" Type="http://schemas.openxmlformats.org/officeDocument/2006/relationships/hyperlink" Target="https://www.inpher.io/news/us-senate-hearing-big-data-covid-19-privacy" TargetMode="External"/><Relationship Id="rId17" Type="http://schemas.openxmlformats.org/officeDocument/2006/relationships/image" Target="../media/image76.png"/><Relationship Id="rId2" Type="http://schemas.openxmlformats.org/officeDocument/2006/relationships/notesSlide" Target="../notesSlides/notesSlide15.xml"/><Relationship Id="rId16" Type="http://schemas.openxmlformats.org/officeDocument/2006/relationships/image" Target="../media/image75.png"/><Relationship Id="rId20" Type="http://schemas.openxmlformats.org/officeDocument/2006/relationships/image" Target="../media/image78.jpeg"/><Relationship Id="rId1" Type="http://schemas.openxmlformats.org/officeDocument/2006/relationships/slideLayout" Target="../slideLayouts/slideLayout45.xml"/><Relationship Id="rId6" Type="http://schemas.openxmlformats.org/officeDocument/2006/relationships/image" Target="../media/image69.png"/><Relationship Id="rId11" Type="http://schemas.openxmlformats.org/officeDocument/2006/relationships/hyperlink" Target="https://www.inpher.io/news/2020/5/26/named-in-gartner-homomorphic-encryption-report" TargetMode="External"/><Relationship Id="rId5" Type="http://schemas.openxmlformats.org/officeDocument/2006/relationships/image" Target="../media/image68.png"/><Relationship Id="rId15" Type="http://schemas.openxmlformats.org/officeDocument/2006/relationships/image" Target="../media/image74.png"/><Relationship Id="rId10" Type="http://schemas.microsoft.com/office/2007/relationships/hdphoto" Target="../media/hdphoto5.wdp"/><Relationship Id="rId19" Type="http://schemas.openxmlformats.org/officeDocument/2006/relationships/image" Target="../media/image77.png"/><Relationship Id="rId4" Type="http://schemas.openxmlformats.org/officeDocument/2006/relationships/image" Target="../media/image61.png"/><Relationship Id="rId9" Type="http://schemas.openxmlformats.org/officeDocument/2006/relationships/image" Target="../media/image71.png"/><Relationship Id="rId14"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notesSlide" Target="../notesSlides/notesSlide2.xml"/><Relationship Id="rId21" Type="http://schemas.openxmlformats.org/officeDocument/2006/relationships/image" Target="../media/image22.tiff"/><Relationship Id="rId7" Type="http://schemas.microsoft.com/office/2007/relationships/hdphoto" Target="../media/hdphoto2.wdp"/><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slideLayout" Target="../slideLayouts/slideLayout33.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2.png"/><Relationship Id="rId24" Type="http://schemas.openxmlformats.org/officeDocument/2006/relationships/image" Target="../media/image25.jpeg"/><Relationship Id="rId5" Type="http://schemas.microsoft.com/office/2007/relationships/hdphoto" Target="../media/hdphoto1.wdp"/><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emf"/><Relationship Id="rId19"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oleObject" Target="../embeddings/oleObject4.bin"/><Relationship Id="rId14" Type="http://schemas.openxmlformats.org/officeDocument/2006/relationships/image" Target="../media/image15.png"/><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hyperlink" Target="https://inpher.io/blog/the-privacy-risk-right-under-our-nose-in-federated-learning-part-1/"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inpher.io/blog/neuroimaging-based-diagnosis-of-alzheimers-disease-using-privacy-preserving-machine-learning-part-2/" TargetMode="External"/><Relationship Id="rId5" Type="http://schemas.openxmlformats.org/officeDocument/2006/relationships/hyperlink" Target="https://inpher.io/blog/diagnosis-of-alzheimers-disease-using-privacy-preserving-machine-learning-part-1/" TargetMode="External"/><Relationship Id="rId4" Type="http://schemas.openxmlformats.org/officeDocument/2006/relationships/image" Target="../media/image27.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823032" y="845674"/>
            <a:ext cx="1944700" cy="369332"/>
          </a:xfrm>
          <a:prstGeom prst="rect">
            <a:avLst/>
          </a:prstGeom>
        </p:spPr>
        <p:txBody>
          <a:bodyPr wrap="none">
            <a:spAutoFit/>
          </a:bodyPr>
          <a:lstStyle/>
          <a:p>
            <a:pPr algn="r"/>
            <a:r>
              <a:rPr lang="en-GB" b="1" dirty="0"/>
              <a:t>FGAI4H-S-039-A01</a:t>
            </a:r>
          </a:p>
        </p:txBody>
      </p:sp>
      <p:sp>
        <p:nvSpPr>
          <p:cNvPr id="10" name="Rectangle 9">
            <a:extLst>
              <a:ext uri="{FF2B5EF4-FFF2-40B4-BE49-F238E27FC236}">
                <a16:creationId xmlns:a16="http://schemas.microsoft.com/office/drawing/2014/main" id="{D36F58C8-2F54-4864-94DC-A069EA8D2640}"/>
              </a:ext>
            </a:extLst>
          </p:cNvPr>
          <p:cNvSpPr/>
          <p:nvPr/>
        </p:nvSpPr>
        <p:spPr>
          <a:xfrm>
            <a:off x="8532568" y="1215006"/>
            <a:ext cx="2235164" cy="369332"/>
          </a:xfrm>
          <a:prstGeom prst="rect">
            <a:avLst/>
          </a:prstGeom>
        </p:spPr>
        <p:txBody>
          <a:bodyPr wrap="none">
            <a:spAutoFit/>
          </a:bodyPr>
          <a:lstStyle/>
          <a:p>
            <a:pPr algn="r"/>
            <a:r>
              <a:rPr lang="en-US" dirty="0"/>
              <a:t>Geneva, 3-5 July 2023</a:t>
            </a:r>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2379168484"/>
              </p:ext>
            </p:extLst>
          </p:nvPr>
        </p:nvGraphicFramePr>
        <p:xfrm>
          <a:off x="1424267" y="3274055"/>
          <a:ext cx="9343465" cy="2217420"/>
        </p:xfrm>
        <a:graphic>
          <a:graphicData uri="http://schemas.openxmlformats.org/drawingml/2006/table">
            <a:tbl>
              <a:tblPr firstRow="1" bandRow="1">
                <a:tableStyleId>{2D5ABB26-0587-4C30-8999-92F81FD0307C}</a:tableStyleId>
              </a:tblPr>
              <a:tblGrid>
                <a:gridCol w="1497379">
                  <a:extLst>
                    <a:ext uri="{9D8B030D-6E8A-4147-A177-3AD203B41FA5}">
                      <a16:colId xmlns:a16="http://schemas.microsoft.com/office/drawing/2014/main" val="3760236376"/>
                    </a:ext>
                  </a:extLst>
                </a:gridCol>
                <a:gridCol w="3866469">
                  <a:extLst>
                    <a:ext uri="{9D8B030D-6E8A-4147-A177-3AD203B41FA5}">
                      <a16:colId xmlns:a16="http://schemas.microsoft.com/office/drawing/2014/main" val="4118390399"/>
                    </a:ext>
                  </a:extLst>
                </a:gridCol>
                <a:gridCol w="3979617">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GB" sz="1800" kern="1200" dirty="0" err="1">
                          <a:solidFill>
                            <a:schemeClr val="tx1"/>
                          </a:solidFill>
                          <a:effectLst/>
                          <a:latin typeface="+mn-lt"/>
                          <a:ea typeface="+mn-ea"/>
                          <a:cs typeface="+mn-cs"/>
                        </a:rPr>
                        <a:t>Inpher</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lnB w="12700" cap="flat" cmpd="sng" algn="ctr">
                      <a:solidFill>
                        <a:schemeClr val="tx1"/>
                      </a:solidFill>
                      <a:prstDash val="solid"/>
                      <a:round/>
                      <a:headEnd type="none" w="med" len="med"/>
                      <a:tailEnd type="none" w="med" len="med"/>
                    </a:lnB>
                  </a:tcPr>
                </a:tc>
                <a:tc gridSpan="2">
                  <a:txBody>
                    <a:bodyPr/>
                    <a:lstStyle/>
                    <a:p>
                      <a:r>
                        <a:rPr lang="en-GB" sz="1800" b="0" i="0" kern="1200" dirty="0">
                          <a:solidFill>
                            <a:schemeClr val="tx1"/>
                          </a:solidFill>
                          <a:effectLst/>
                          <a:latin typeface="+mn-lt"/>
                          <a:ea typeface="+mn-ea"/>
                          <a:cs typeface="+mn-cs"/>
                        </a:rPr>
                        <a:t>Att.1 – Presentation - </a:t>
                      </a:r>
                      <a:r>
                        <a:rPr lang="en-GB" sz="1800" kern="1200" dirty="0">
                          <a:solidFill>
                            <a:schemeClr val="tx1"/>
                          </a:solidFill>
                          <a:effectLst/>
                          <a:latin typeface="+mn-lt"/>
                          <a:ea typeface="+mn-ea"/>
                          <a:cs typeface="+mn-cs"/>
                        </a:rPr>
                        <a:t>Neuroimaging Based Diagnosis of Alzheimer’s Disease Using Privacy-Preserving Machine Learning</a:t>
                      </a:r>
                      <a:endParaRPr lang="en-GB" sz="180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Contact:</a:t>
                      </a:r>
                      <a:endParaRPr lang="en-GB" sz="18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kern="1200" dirty="0">
                          <a:solidFill>
                            <a:schemeClr val="tx1"/>
                          </a:solidFill>
                          <a:effectLst/>
                          <a:latin typeface="+mn-lt"/>
                          <a:ea typeface="+mn-ea"/>
                          <a:cs typeface="+mn-cs"/>
                        </a:rPr>
                        <a:t>Manuel Capel</a:t>
                      </a:r>
                      <a:br>
                        <a:rPr lang="en-GB" sz="1800" kern="1200" dirty="0">
                          <a:solidFill>
                            <a:schemeClr val="tx1"/>
                          </a:solidFill>
                          <a:effectLst/>
                          <a:latin typeface="+mn-lt"/>
                          <a:ea typeface="+mn-ea"/>
                          <a:cs typeface="+mn-cs"/>
                        </a:rPr>
                      </a:br>
                      <a:r>
                        <a:rPr lang="de-CH" sz="1800" kern="1200" dirty="0">
                          <a:solidFill>
                            <a:schemeClr val="tx1"/>
                          </a:solidFill>
                          <a:effectLst/>
                          <a:latin typeface="+mn-lt"/>
                          <a:ea typeface="+mn-ea"/>
                          <a:cs typeface="+mn-cs"/>
                        </a:rPr>
                        <a:t>Dimitar Jetchev</a:t>
                      </a:r>
                      <a:endParaRPr lang="en-GB" sz="1800" dirty="0">
                        <a:solidFill>
                          <a:srgbClr val="FF0000"/>
                        </a:solidFill>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E-mail: </a:t>
                      </a:r>
                      <a:r>
                        <a:rPr lang="fr-CH" sz="1800" u="sng" kern="1200" dirty="0">
                          <a:solidFill>
                            <a:schemeClr val="tx1"/>
                          </a:solidFill>
                          <a:effectLst/>
                          <a:latin typeface="+mn-lt"/>
                          <a:ea typeface="+mn-ea"/>
                          <a:cs typeface="+mn-cs"/>
                          <a:hlinkClick r:id="rId3"/>
                        </a:rPr>
                        <a:t>manuel@inpher.io</a:t>
                      </a:r>
                      <a:endParaRPr lang="fr-CH" sz="1800" u="sng" kern="1200" dirty="0">
                        <a:solidFill>
                          <a:schemeClr val="tx1"/>
                        </a:solidFill>
                        <a:effectLst/>
                        <a:latin typeface="+mn-lt"/>
                        <a:ea typeface="+mn-ea"/>
                        <a:cs typeface="+mn-cs"/>
                      </a:endParaRPr>
                    </a:p>
                    <a:p>
                      <a:r>
                        <a:rPr lang="fr-CH" sz="1800" u="none" kern="1200" dirty="0">
                          <a:solidFill>
                            <a:schemeClr val="tx1"/>
                          </a:solidFill>
                          <a:effectLst/>
                          <a:latin typeface="+mn-lt"/>
                          <a:ea typeface="+mn-ea"/>
                          <a:cs typeface="+mn-cs"/>
                        </a:rPr>
                        <a:t>E-mail: </a:t>
                      </a:r>
                      <a:r>
                        <a:rPr lang="fr-CH" sz="1800" u="sng" kern="1200" dirty="0">
                          <a:solidFill>
                            <a:schemeClr val="tx1"/>
                          </a:solidFill>
                          <a:effectLst/>
                          <a:latin typeface="+mn-lt"/>
                          <a:ea typeface="+mn-ea"/>
                          <a:cs typeface="+mn-cs"/>
                          <a:hlinkClick r:id="rId4"/>
                        </a:rPr>
                        <a:t>dimitar@inpher.io</a:t>
                      </a:r>
                      <a:endParaRPr lang="en-GB" sz="1800" u="none"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270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contains a presentation on </a:t>
                      </a:r>
                      <a:r>
                        <a:rPr lang="en-GB" sz="1800" kern="1200" dirty="0">
                          <a:solidFill>
                            <a:schemeClr val="tx1"/>
                          </a:solidFill>
                          <a:effectLst/>
                          <a:latin typeface="+mn-lt"/>
                          <a:ea typeface="+mn-ea"/>
                          <a:cs typeface="+mn-cs"/>
                        </a:rPr>
                        <a:t>Neuroimaging Based Diagnosis of Alzheimer’s Disease Using Privacy-Preserving Machine Learning</a:t>
                      </a:r>
                      <a:r>
                        <a:rPr lang="en-US" sz="1800" dirty="0"/>
                        <a:t>.</a:t>
                      </a:r>
                      <a:endParaRPr lang="en-GB" sz="1800" dirty="0"/>
                    </a:p>
                  </a:txBody>
                  <a:tcPr marL="68580" marR="68580" marT="34290" marB="34290">
                    <a:lnT w="1270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CD70-E2DC-5C87-AB8A-D44B547F6DA6}"/>
              </a:ext>
            </a:extLst>
          </p:cNvPr>
          <p:cNvSpPr>
            <a:spLocks noGrp="1"/>
          </p:cNvSpPr>
          <p:nvPr>
            <p:ph type="title"/>
          </p:nvPr>
        </p:nvSpPr>
        <p:spPr>
          <a:xfrm>
            <a:off x="1500256" y="158127"/>
            <a:ext cx="9598838" cy="522910"/>
          </a:xfrm>
        </p:spPr>
        <p:txBody>
          <a:bodyPr>
            <a:normAutofit fontScale="90000"/>
          </a:bodyPr>
          <a:lstStyle/>
          <a:p>
            <a:r>
              <a:rPr lang="en-US" dirty="0"/>
              <a:t>Secure Multiparty Computation can be used to securely aggregate horizontally split data</a:t>
            </a:r>
          </a:p>
        </p:txBody>
      </p:sp>
      <p:sp>
        <p:nvSpPr>
          <p:cNvPr id="4" name="Date Placeholder 3">
            <a:extLst>
              <a:ext uri="{FF2B5EF4-FFF2-40B4-BE49-F238E27FC236}">
                <a16:creationId xmlns:a16="http://schemas.microsoft.com/office/drawing/2014/main" id="{DC443BDE-6F97-F50D-2154-B4A9644A94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rPr>
              <a:t>Inpher, Confidential</a:t>
            </a:r>
          </a:p>
        </p:txBody>
      </p:sp>
      <p:sp>
        <p:nvSpPr>
          <p:cNvPr id="6" name="Slide Number Placeholder 5">
            <a:extLst>
              <a:ext uri="{FF2B5EF4-FFF2-40B4-BE49-F238E27FC236}">
                <a16:creationId xmlns:a16="http://schemas.microsoft.com/office/drawing/2014/main" id="{2D8D43E1-5802-14A5-9DB4-1280BA5772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pic>
        <p:nvPicPr>
          <p:cNvPr id="9" name="Picture 8">
            <a:extLst>
              <a:ext uri="{FF2B5EF4-FFF2-40B4-BE49-F238E27FC236}">
                <a16:creationId xmlns:a16="http://schemas.microsoft.com/office/drawing/2014/main" id="{5AF4E07B-8BC7-D468-9D52-48FBEE0C0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5001" y="1694444"/>
            <a:ext cx="4461997" cy="4348704"/>
          </a:xfrm>
          <a:prstGeom prst="rect">
            <a:avLst/>
          </a:prstGeom>
        </p:spPr>
      </p:pic>
      <p:sp>
        <p:nvSpPr>
          <p:cNvPr id="11" name="TextBox 10">
            <a:extLst>
              <a:ext uri="{FF2B5EF4-FFF2-40B4-BE49-F238E27FC236}">
                <a16:creationId xmlns:a16="http://schemas.microsoft.com/office/drawing/2014/main" id="{0A8F751D-2DB3-81C7-BB53-83CAAE1698E3}"/>
              </a:ext>
            </a:extLst>
          </p:cNvPr>
          <p:cNvSpPr txBox="1"/>
          <p:nvPr/>
        </p:nvSpPr>
        <p:spPr>
          <a:xfrm>
            <a:off x="4248131" y="6176963"/>
            <a:ext cx="3695738"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969D8A"/>
                </a:solidFill>
                <a:effectLst/>
                <a:uLnTx/>
                <a:uFillTx/>
                <a:latin typeface="Montserrat" pitchFamily="2" charset="77"/>
                <a:ea typeface="+mn-ea"/>
                <a:cs typeface="+mn-cs"/>
              </a:rPr>
              <a:t>Workflow Illustration for PPML with SMPC</a:t>
            </a:r>
            <a:endParaRPr kumimoji="0" lang="en-US" sz="1200" b="0" i="0" u="none" strike="noStrike" kern="1200" cap="none" spc="0" normalizeH="0" baseline="0" noProof="0" dirty="0">
              <a:ln>
                <a:noFill/>
              </a:ln>
              <a:solidFill>
                <a:srgbClr val="414042"/>
              </a:solidFill>
              <a:effectLst/>
              <a:uLnTx/>
              <a:uFillTx/>
              <a:latin typeface="Myriad Pro"/>
              <a:ea typeface="+mn-ea"/>
              <a:cs typeface="+mn-cs"/>
            </a:endParaRPr>
          </a:p>
        </p:txBody>
      </p:sp>
    </p:spTree>
    <p:extLst>
      <p:ext uri="{BB962C8B-B14F-4D97-AF65-F5344CB8AC3E}">
        <p14:creationId xmlns:p14="http://schemas.microsoft.com/office/powerpoint/2010/main" val="256208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3C59-4B84-F10E-592E-8D6C1A2B9FAF}"/>
              </a:ext>
            </a:extLst>
          </p:cNvPr>
          <p:cNvSpPr>
            <a:spLocks noGrp="1"/>
          </p:cNvSpPr>
          <p:nvPr>
            <p:ph type="title"/>
          </p:nvPr>
        </p:nvSpPr>
        <p:spPr/>
        <p:txBody>
          <a:bodyPr>
            <a:normAutofit fontScale="90000"/>
          </a:bodyPr>
          <a:lstStyle/>
          <a:p>
            <a:r>
              <a:rPr lang="en-US" dirty="0"/>
              <a:t>Concept for enabling secure aggregation to Alzheimer Disease Models</a:t>
            </a:r>
          </a:p>
        </p:txBody>
      </p:sp>
      <p:sp>
        <p:nvSpPr>
          <p:cNvPr id="4" name="Date Placeholder 3">
            <a:extLst>
              <a:ext uri="{FF2B5EF4-FFF2-40B4-BE49-F238E27FC236}">
                <a16:creationId xmlns:a16="http://schemas.microsoft.com/office/drawing/2014/main" id="{C81E2800-2368-55B9-6E7A-78A76AB278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rPr>
              <a:t>Inpher, Confidential</a:t>
            </a:r>
          </a:p>
        </p:txBody>
      </p:sp>
      <p:sp>
        <p:nvSpPr>
          <p:cNvPr id="6" name="Slide Number Placeholder 5">
            <a:extLst>
              <a:ext uri="{FF2B5EF4-FFF2-40B4-BE49-F238E27FC236}">
                <a16:creationId xmlns:a16="http://schemas.microsoft.com/office/drawing/2014/main" id="{8556C2B0-3FF0-7A7B-3329-B24C953B48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pic>
        <p:nvPicPr>
          <p:cNvPr id="9" name="Picture 8">
            <a:extLst>
              <a:ext uri="{FF2B5EF4-FFF2-40B4-BE49-F238E27FC236}">
                <a16:creationId xmlns:a16="http://schemas.microsoft.com/office/drawing/2014/main" id="{215AC7E0-64B6-8173-AC94-E764CD9B75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0256" y="1238437"/>
            <a:ext cx="9151085" cy="4956837"/>
          </a:xfrm>
          <a:prstGeom prst="rect">
            <a:avLst/>
          </a:prstGeom>
        </p:spPr>
      </p:pic>
      <p:sp>
        <p:nvSpPr>
          <p:cNvPr id="11" name="TextBox 10">
            <a:extLst>
              <a:ext uri="{FF2B5EF4-FFF2-40B4-BE49-F238E27FC236}">
                <a16:creationId xmlns:a16="http://schemas.microsoft.com/office/drawing/2014/main" id="{F1E17C7E-F6B0-75CA-7DF4-2B5AAC7480EC}"/>
              </a:ext>
            </a:extLst>
          </p:cNvPr>
          <p:cNvSpPr txBox="1"/>
          <p:nvPr/>
        </p:nvSpPr>
        <p:spPr>
          <a:xfrm>
            <a:off x="3187337" y="6292957"/>
            <a:ext cx="6096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969D8A"/>
                </a:solidFill>
                <a:effectLst/>
                <a:uLnTx/>
                <a:uFillTx/>
                <a:latin typeface="Montserrat" pitchFamily="2" charset="77"/>
                <a:ea typeface="+mn-ea"/>
                <a:cs typeface="+mn-cs"/>
              </a:rPr>
              <a:t>Workflow Illustration for PPFL with SMPC secure aggregation</a:t>
            </a:r>
            <a:endParaRPr kumimoji="0" lang="en-US" sz="1400" b="0" i="0" u="none" strike="noStrike" kern="1200" cap="none" spc="0" normalizeH="0" baseline="0" noProof="0" dirty="0">
              <a:ln>
                <a:noFill/>
              </a:ln>
              <a:solidFill>
                <a:srgbClr val="414042"/>
              </a:solidFill>
              <a:effectLst/>
              <a:uLnTx/>
              <a:uFillTx/>
              <a:latin typeface="Myriad Pro"/>
              <a:ea typeface="+mn-ea"/>
              <a:cs typeface="+mn-cs"/>
            </a:endParaRPr>
          </a:p>
        </p:txBody>
      </p:sp>
    </p:spTree>
    <p:extLst>
      <p:ext uri="{BB962C8B-B14F-4D97-AF65-F5344CB8AC3E}">
        <p14:creationId xmlns:p14="http://schemas.microsoft.com/office/powerpoint/2010/main" val="156955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482B2AB-8BB4-F24E-ACCC-276BA36B228B}"/>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7482B2AB-8BB4-F24E-ACCC-276BA36B228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B851B2FC-B91D-F14C-9734-C09C98C7DCFD}"/>
              </a:ext>
            </a:extLst>
          </p:cNvPr>
          <p:cNvSpPr>
            <a:spLocks noGrp="1"/>
          </p:cNvSpPr>
          <p:nvPr>
            <p:ph type="title"/>
          </p:nvPr>
        </p:nvSpPr>
        <p:spPr>
          <a:xfrm>
            <a:off x="1080000" y="180000"/>
            <a:ext cx="9151086" cy="532436"/>
          </a:xfrm>
        </p:spPr>
        <p:txBody>
          <a:bodyPr vert="horz">
            <a:normAutofit fontScale="90000"/>
          </a:bodyPr>
          <a:lstStyle/>
          <a:p>
            <a:r>
              <a:rPr lang="en-CH" dirty="0"/>
              <a:t>Key Take Aways</a:t>
            </a:r>
          </a:p>
        </p:txBody>
      </p:sp>
      <p:sp>
        <p:nvSpPr>
          <p:cNvPr id="3" name="Date Placeholder 2">
            <a:extLst>
              <a:ext uri="{FF2B5EF4-FFF2-40B4-BE49-F238E27FC236}">
                <a16:creationId xmlns:a16="http://schemas.microsoft.com/office/drawing/2014/main" id="{7627A2AC-2992-2D44-8E6B-B5BF003F04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Myriad Pro"/>
                <a:ea typeface="+mn-ea"/>
                <a:cs typeface="+mn-cs"/>
              </a:rPr>
              <a:t>Inpher, Confidential</a:t>
            </a:r>
            <a:endParaRPr kumimoji="0" lang="en-US" sz="1100" b="0" i="0" u="none" strike="noStrike" kern="1200" cap="none" spc="0" normalizeH="0" baseline="0" noProof="0" dirty="0">
              <a:ln>
                <a:noFill/>
              </a:ln>
              <a:solidFill>
                <a:srgbClr val="FFFFFF"/>
              </a:solidFill>
              <a:effectLst/>
              <a:uLnTx/>
              <a:uFillTx/>
              <a:latin typeface="Myriad Pro"/>
              <a:ea typeface="+mn-ea"/>
              <a:cs typeface="+mn-cs"/>
            </a:endParaRPr>
          </a:p>
        </p:txBody>
      </p:sp>
      <p:sp>
        <p:nvSpPr>
          <p:cNvPr id="5" name="Slide Number Placeholder 4">
            <a:extLst>
              <a:ext uri="{FF2B5EF4-FFF2-40B4-BE49-F238E27FC236}">
                <a16:creationId xmlns:a16="http://schemas.microsoft.com/office/drawing/2014/main" id="{32C3225E-B3F5-684A-95F0-D1A82B2A4B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FFFFFF"/>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srgbClr val="FFFFFF"/>
              </a:solidFill>
              <a:effectLst/>
              <a:uLnTx/>
              <a:uFillTx/>
              <a:latin typeface="Myriad Pro"/>
              <a:ea typeface="+mn-ea"/>
              <a:cs typeface="+mn-cs"/>
            </a:endParaRPr>
          </a:p>
        </p:txBody>
      </p:sp>
      <p:sp>
        <p:nvSpPr>
          <p:cNvPr id="17" name="Title 6">
            <a:extLst>
              <a:ext uri="{FF2B5EF4-FFF2-40B4-BE49-F238E27FC236}">
                <a16:creationId xmlns:a16="http://schemas.microsoft.com/office/drawing/2014/main" id="{75D283EC-C726-9D49-ADEA-6DDF51A2D198}"/>
              </a:ext>
            </a:extLst>
          </p:cNvPr>
          <p:cNvSpPr txBox="1">
            <a:spLocks/>
          </p:cNvSpPr>
          <p:nvPr/>
        </p:nvSpPr>
        <p:spPr>
          <a:xfrm>
            <a:off x="2304578" y="5450946"/>
            <a:ext cx="2979381" cy="532436"/>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H" sz="3600" b="0" i="0" u="none" strike="noStrike" kern="1200" cap="none" spc="0" normalizeH="0" baseline="0" noProof="0">
                <a:ln>
                  <a:noFill/>
                </a:ln>
                <a:solidFill>
                  <a:srgbClr val="414042"/>
                </a:solidFill>
                <a:effectLst/>
                <a:uLnTx/>
                <a:uFillTx/>
                <a:latin typeface="Gotham Book"/>
                <a:ea typeface="+mj-ea"/>
                <a:cs typeface="+mj-cs"/>
              </a:rPr>
              <a:t>Thank you !</a:t>
            </a:r>
            <a:endParaRPr kumimoji="0" lang="en-CH" sz="3600" b="0" i="0" u="none" strike="noStrike" kern="1200" cap="none" spc="0" normalizeH="0" baseline="0" noProof="0" dirty="0">
              <a:ln>
                <a:noFill/>
              </a:ln>
              <a:solidFill>
                <a:srgbClr val="414042"/>
              </a:solidFill>
              <a:effectLst/>
              <a:uLnTx/>
              <a:uFillTx/>
              <a:latin typeface="Gotham Book"/>
              <a:ea typeface="+mj-ea"/>
              <a:cs typeface="+mj-cs"/>
            </a:endParaRPr>
          </a:p>
        </p:txBody>
      </p:sp>
      <p:pic>
        <p:nvPicPr>
          <p:cNvPr id="2" name="Picture 1">
            <a:extLst>
              <a:ext uri="{FF2B5EF4-FFF2-40B4-BE49-F238E27FC236}">
                <a16:creationId xmlns:a16="http://schemas.microsoft.com/office/drawing/2014/main" id="{6362536A-57D3-9114-BCA7-2FD39C990A78}"/>
              </a:ext>
            </a:extLst>
          </p:cNvPr>
          <p:cNvPicPr>
            <a:picLocks noChangeAspect="1"/>
          </p:cNvPicPr>
          <p:nvPr/>
        </p:nvPicPr>
        <p:blipFill rotWithShape="1">
          <a:blip r:embed="rId6" cstate="screen">
            <a:duotone>
              <a:prstClr val="black"/>
              <a:schemeClr val="accent6">
                <a:tint val="45000"/>
                <a:satMod val="400000"/>
              </a:schemeClr>
            </a:duotone>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a:xfrm>
            <a:off x="5386195" y="4562911"/>
            <a:ext cx="2797707" cy="1585951"/>
          </a:xfrm>
          <a:prstGeom prst="roundRect">
            <a:avLst>
              <a:gd name="adj" fmla="val 5618"/>
            </a:avLst>
          </a:prstGeom>
        </p:spPr>
      </p:pic>
      <p:sp>
        <p:nvSpPr>
          <p:cNvPr id="8" name="Title 1">
            <a:extLst>
              <a:ext uri="{FF2B5EF4-FFF2-40B4-BE49-F238E27FC236}">
                <a16:creationId xmlns:a16="http://schemas.microsoft.com/office/drawing/2014/main" id="{2DADEE40-E817-E784-D571-538F90F6D878}"/>
              </a:ext>
            </a:extLst>
          </p:cNvPr>
          <p:cNvSpPr txBox="1">
            <a:spLocks/>
          </p:cNvSpPr>
          <p:nvPr/>
        </p:nvSpPr>
        <p:spPr>
          <a:xfrm>
            <a:off x="8286138" y="5099557"/>
            <a:ext cx="2755020" cy="1274702"/>
          </a:xfrm>
          <a:prstGeom prst="rect">
            <a:avLst/>
          </a:prstGeom>
          <a:noFill/>
          <a:ln>
            <a:noFill/>
          </a:ln>
        </p:spPr>
        <p:txBody>
          <a:bodyPr spcFirstLastPara="1" wrap="square" lIns="91425" tIns="45700" rIns="91425" bIns="45700" anchor="t"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US" sz="1400" b="0" i="0" u="none" strike="noStrike" kern="1200" cap="none" spc="0" normalizeH="0" baseline="0" noProof="0" dirty="0">
                <a:ln>
                  <a:noFill/>
                </a:ln>
                <a:solidFill>
                  <a:srgbClr val="414042"/>
                </a:solidFill>
                <a:effectLst/>
                <a:uLnTx/>
                <a:uFillTx/>
                <a:latin typeface="Arial"/>
                <a:cs typeface="Arial"/>
                <a:sym typeface="Arial"/>
              </a:rPr>
              <a:t>Contact:</a:t>
            </a:r>
          </a:p>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endParaRPr kumimoji="0" lang="en-US" sz="1400" b="0" i="0" u="none" strike="noStrike" kern="1200" cap="none" spc="0" normalizeH="0" baseline="0" noProof="0" dirty="0">
              <a:ln>
                <a:noFill/>
              </a:ln>
              <a:solidFill>
                <a:srgbClr val="414042"/>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US" sz="1400" b="1" i="0" u="none" strike="noStrike" kern="1200" cap="none" spc="0" normalizeH="0" baseline="0" noProof="0" dirty="0">
                <a:ln>
                  <a:noFill/>
                </a:ln>
                <a:solidFill>
                  <a:srgbClr val="414042"/>
                </a:solidFill>
                <a:effectLst/>
                <a:uLnTx/>
                <a:uFillTx/>
                <a:latin typeface="Arial"/>
                <a:cs typeface="Arial"/>
                <a:sym typeface="Arial"/>
              </a:rPr>
              <a:t>M</a:t>
            </a:r>
            <a:r>
              <a:rPr kumimoji="0" lang="en-US" sz="1400" b="0" i="0" u="none" strike="noStrike" kern="1200" cap="none" spc="0" normalizeH="0" baseline="0" noProof="0" dirty="0">
                <a:ln>
                  <a:noFill/>
                </a:ln>
                <a:solidFill>
                  <a:srgbClr val="414042"/>
                </a:solidFill>
                <a:effectLst/>
                <a:uLnTx/>
                <a:uFillTx/>
                <a:latin typeface="Arial"/>
                <a:cs typeface="Arial"/>
                <a:sym typeface="Arial"/>
              </a:rPr>
              <a:t>anuel </a:t>
            </a:r>
            <a:r>
              <a:rPr kumimoji="0" lang="en-US" sz="1400" b="1" i="0" u="none" strike="noStrike" kern="1200" cap="none" spc="0" normalizeH="0" baseline="0" noProof="0" dirty="0">
                <a:ln>
                  <a:noFill/>
                </a:ln>
                <a:solidFill>
                  <a:srgbClr val="414042"/>
                </a:solidFill>
                <a:effectLst/>
                <a:uLnTx/>
                <a:uFillTx/>
                <a:latin typeface="Arial"/>
                <a:cs typeface="Arial"/>
                <a:sym typeface="Arial"/>
              </a:rPr>
              <a:t>C</a:t>
            </a:r>
            <a:r>
              <a:rPr kumimoji="0" lang="en-US" sz="1400" b="0" i="0" u="none" strike="noStrike" kern="1200" cap="none" spc="0" normalizeH="0" baseline="0" noProof="0" dirty="0">
                <a:ln>
                  <a:noFill/>
                </a:ln>
                <a:solidFill>
                  <a:srgbClr val="414042"/>
                </a:solidFill>
                <a:effectLst/>
                <a:uLnTx/>
                <a:uFillTx/>
                <a:latin typeface="Arial"/>
                <a:cs typeface="Arial"/>
                <a:sym typeface="Arial"/>
              </a:rPr>
              <a:t>apel</a:t>
            </a:r>
          </a:p>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US" sz="1400" b="0" i="0" u="none" strike="noStrike" kern="1200" cap="none" spc="0" normalizeH="0" baseline="0" noProof="0" dirty="0">
                <a:ln>
                  <a:noFill/>
                </a:ln>
                <a:solidFill>
                  <a:srgbClr val="414042"/>
                </a:solidFill>
                <a:effectLst/>
                <a:uLnTx/>
                <a:uFillTx/>
                <a:latin typeface="Arial"/>
                <a:cs typeface="Arial"/>
                <a:sym typeface="Arial"/>
              </a:rPr>
              <a:t>Director Business Development</a:t>
            </a:r>
          </a:p>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US" sz="1400" b="0" i="0" u="none" strike="noStrike" kern="1200" cap="none" spc="0" normalizeH="0" baseline="0" noProof="0" dirty="0">
                <a:ln>
                  <a:noFill/>
                </a:ln>
                <a:solidFill>
                  <a:srgbClr val="8CC74F">
                    <a:lumMod val="75000"/>
                  </a:srgbClr>
                </a:solidFill>
                <a:effectLst/>
                <a:uLnTx/>
                <a:uFillTx/>
                <a:latin typeface="Arial"/>
                <a:cs typeface="Arial"/>
                <a:sym typeface="Arial"/>
                <a:hlinkClick r:id="rId8">
                  <a:extLst>
                    <a:ext uri="{A12FA001-AC4F-418D-AE19-62706E023703}">
                      <ahyp:hlinkClr xmlns:ahyp="http://schemas.microsoft.com/office/drawing/2018/hyperlinkcolor" val="tx"/>
                    </a:ext>
                  </a:extLst>
                </a:hlinkClick>
              </a:rPr>
              <a:t>manuel@inpher.io</a:t>
            </a:r>
            <a:endParaRPr kumimoji="0" lang="en-US" sz="1400" b="0" i="0" u="none" strike="noStrike" kern="1200" cap="none" spc="0" normalizeH="0" baseline="0" noProof="0" dirty="0">
              <a:ln>
                <a:noFill/>
              </a:ln>
              <a:solidFill>
                <a:srgbClr val="FFFFFF"/>
              </a:solidFill>
              <a:effectLst/>
              <a:uLnTx/>
              <a:uFillTx/>
              <a:latin typeface="Arial"/>
              <a:cs typeface="Arial"/>
              <a:sym typeface="Arial"/>
            </a:endParaRPr>
          </a:p>
        </p:txBody>
      </p:sp>
      <p:sp>
        <p:nvSpPr>
          <p:cNvPr id="9" name="Content Placeholder 2">
            <a:extLst>
              <a:ext uri="{FF2B5EF4-FFF2-40B4-BE49-F238E27FC236}">
                <a16:creationId xmlns:a16="http://schemas.microsoft.com/office/drawing/2014/main" id="{FF8F0B3A-F3F4-555D-134D-380F3A613BC1}"/>
              </a:ext>
            </a:extLst>
          </p:cNvPr>
          <p:cNvSpPr txBox="1">
            <a:spLocks/>
          </p:cNvSpPr>
          <p:nvPr/>
        </p:nvSpPr>
        <p:spPr>
          <a:xfrm>
            <a:off x="1080000" y="937832"/>
            <a:ext cx="9144026" cy="4700588"/>
          </a:xfrm>
          <a:prstGeom prst="rect">
            <a:avLst/>
          </a:prstGeom>
        </p:spPr>
        <p:txBody>
          <a:bodyPr/>
          <a:lstStyle>
            <a:lvl1pPr marL="228600" indent="-365760" algn="l" defTabSz="914400" rtl="0" eaLnBrk="1" latinLnBrk="0" hangingPunct="1">
              <a:lnSpc>
                <a:spcPct val="90000"/>
              </a:lnSpc>
              <a:spcBef>
                <a:spcPts val="1000"/>
              </a:spcBef>
              <a:buFontTx/>
              <a:buBlip>
                <a:blip r:embed="rId9"/>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Myriad Pro" panose="020B05030304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Myriad Pro" panose="020B0503030403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Myriad Pro" panose="020B0503030403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Myriad Pro" panose="020B0503030403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365760" algn="l" defTabSz="914400" rtl="0" eaLnBrk="1" fontAlgn="auto" latinLnBrk="0" hangingPunct="1">
              <a:lnSpc>
                <a:spcPct val="90000"/>
              </a:lnSpc>
              <a:spcBef>
                <a:spcPts val="1000"/>
              </a:spcBef>
              <a:spcAft>
                <a:spcPts val="0"/>
              </a:spcAft>
              <a:buClrTx/>
              <a:buSzTx/>
              <a:buFontTx/>
              <a:buBlip>
                <a:blip r:embed="rId9"/>
              </a:buBlip>
              <a:tabLst/>
              <a:defRPr/>
            </a:pPr>
            <a:r>
              <a:rPr kumimoji="0" lang="en-US" sz="2400" b="0" i="0" u="none" strike="noStrike" kern="1200" cap="none" spc="0" normalizeH="0" baseline="0" noProof="0" dirty="0">
                <a:ln>
                  <a:noFill/>
                </a:ln>
                <a:solidFill>
                  <a:srgbClr val="414042"/>
                </a:solidFill>
                <a:effectLst/>
                <a:uLnTx/>
                <a:uFillTx/>
                <a:latin typeface="Myriad Pro"/>
                <a:ea typeface="+mn-ea"/>
                <a:cs typeface="+mn-cs"/>
              </a:rPr>
              <a:t>Machine Learning and AI can help researchers develop models to screen, diagnose and predict patient outcomes</a:t>
            </a:r>
          </a:p>
          <a:p>
            <a:pPr marL="228600" marR="0" lvl="0" indent="-365760" algn="l" defTabSz="914400" rtl="0" eaLnBrk="1" fontAlgn="auto" latinLnBrk="0" hangingPunct="1">
              <a:lnSpc>
                <a:spcPct val="90000"/>
              </a:lnSpc>
              <a:spcBef>
                <a:spcPts val="1000"/>
              </a:spcBef>
              <a:spcAft>
                <a:spcPts val="0"/>
              </a:spcAft>
              <a:buClrTx/>
              <a:buSzTx/>
              <a:buFontTx/>
              <a:buBlip>
                <a:blip r:embed="rId9"/>
              </a:buBlip>
              <a:tabLst/>
              <a:defRPr/>
            </a:pPr>
            <a:endParaRPr kumimoji="0" lang="en-US" sz="2400" b="0" i="0" u="none" strike="noStrike" kern="1200" cap="none" spc="0" normalizeH="0" baseline="0" noProof="0" dirty="0">
              <a:ln>
                <a:noFill/>
              </a:ln>
              <a:solidFill>
                <a:srgbClr val="414042"/>
              </a:solidFill>
              <a:effectLst/>
              <a:uLnTx/>
              <a:uFillTx/>
              <a:latin typeface="Myriad Pro"/>
              <a:ea typeface="+mn-ea"/>
              <a:cs typeface="+mn-cs"/>
            </a:endParaRPr>
          </a:p>
          <a:p>
            <a:pPr marL="228600" marR="0" lvl="0" indent="-365760" algn="l" defTabSz="914400" rtl="0" eaLnBrk="1" fontAlgn="auto" latinLnBrk="0" hangingPunct="1">
              <a:lnSpc>
                <a:spcPct val="90000"/>
              </a:lnSpc>
              <a:spcBef>
                <a:spcPts val="1000"/>
              </a:spcBef>
              <a:spcAft>
                <a:spcPts val="0"/>
              </a:spcAft>
              <a:buClrTx/>
              <a:buSzTx/>
              <a:buFontTx/>
              <a:buBlip>
                <a:blip r:embed="rId9"/>
              </a:buBlip>
              <a:tabLst/>
              <a:defRPr/>
            </a:pPr>
            <a:r>
              <a:rPr kumimoji="0" lang="en-US" sz="2400" b="0" i="0" u="none" strike="noStrike" kern="1200" cap="none" spc="0" normalizeH="0" baseline="0" noProof="0" dirty="0">
                <a:ln>
                  <a:noFill/>
                </a:ln>
                <a:solidFill>
                  <a:srgbClr val="414042"/>
                </a:solidFill>
                <a:effectLst/>
                <a:uLnTx/>
                <a:uFillTx/>
                <a:latin typeface="Myriad Pro"/>
                <a:ea typeface="+mn-ea"/>
                <a:cs typeface="+mn-cs"/>
              </a:rPr>
              <a:t>Federated Learning can be used to aggregate the large amounts of data required but presents privacy risks</a:t>
            </a:r>
          </a:p>
          <a:p>
            <a:pPr marL="228600" marR="0" lvl="0" indent="-365760" algn="l" defTabSz="914400" rtl="0" eaLnBrk="1" fontAlgn="auto" latinLnBrk="0" hangingPunct="1">
              <a:lnSpc>
                <a:spcPct val="90000"/>
              </a:lnSpc>
              <a:spcBef>
                <a:spcPts val="1000"/>
              </a:spcBef>
              <a:spcAft>
                <a:spcPts val="0"/>
              </a:spcAft>
              <a:buClrTx/>
              <a:buSzTx/>
              <a:buFontTx/>
              <a:buBlip>
                <a:blip r:embed="rId9"/>
              </a:buBlip>
              <a:tabLst/>
              <a:defRPr/>
            </a:pPr>
            <a:endParaRPr kumimoji="0" lang="en-US" sz="2400" b="0" i="0" u="none" strike="noStrike" kern="1200" cap="none" spc="0" normalizeH="0" baseline="0" noProof="0" dirty="0">
              <a:ln>
                <a:noFill/>
              </a:ln>
              <a:solidFill>
                <a:srgbClr val="414042"/>
              </a:solidFill>
              <a:effectLst/>
              <a:uLnTx/>
              <a:uFillTx/>
              <a:latin typeface="Myriad Pro"/>
              <a:ea typeface="+mn-ea"/>
              <a:cs typeface="+mn-cs"/>
            </a:endParaRPr>
          </a:p>
          <a:p>
            <a:pPr marL="228600" marR="0" lvl="0" indent="-365760" algn="l" defTabSz="914400" rtl="0" eaLnBrk="1" fontAlgn="auto" latinLnBrk="0" hangingPunct="1">
              <a:lnSpc>
                <a:spcPct val="90000"/>
              </a:lnSpc>
              <a:spcBef>
                <a:spcPts val="1000"/>
              </a:spcBef>
              <a:spcAft>
                <a:spcPts val="0"/>
              </a:spcAft>
              <a:buClrTx/>
              <a:buSzTx/>
              <a:buFontTx/>
              <a:buBlip>
                <a:blip r:embed="rId9"/>
              </a:buBlip>
              <a:tabLst/>
              <a:defRPr/>
            </a:pPr>
            <a:r>
              <a:rPr kumimoji="0" lang="en-US" sz="2400" b="0" i="0" u="none" strike="noStrike" kern="1200" cap="none" spc="0" normalizeH="0" baseline="0" noProof="0" dirty="0">
                <a:ln>
                  <a:noFill/>
                </a:ln>
                <a:solidFill>
                  <a:srgbClr val="414042"/>
                </a:solidFill>
                <a:effectLst/>
                <a:uLnTx/>
                <a:uFillTx/>
                <a:latin typeface="Myriad Pro"/>
                <a:ea typeface="+mn-ea"/>
                <a:cs typeface="+mn-cs"/>
              </a:rPr>
              <a:t>Federated Learning with Secure Aggregation is required to protect against privacy leakage and model inversion attacks</a:t>
            </a:r>
          </a:p>
          <a:p>
            <a:pPr marL="228600" marR="0" lvl="0" indent="-365760" algn="l" defTabSz="914400" rtl="0" eaLnBrk="1" fontAlgn="auto" latinLnBrk="0" hangingPunct="1">
              <a:lnSpc>
                <a:spcPct val="90000"/>
              </a:lnSpc>
              <a:spcBef>
                <a:spcPts val="1000"/>
              </a:spcBef>
              <a:spcAft>
                <a:spcPts val="0"/>
              </a:spcAft>
              <a:buClrTx/>
              <a:buSzTx/>
              <a:buFontTx/>
              <a:buBlip>
                <a:blip r:embed="rId9"/>
              </a:buBlip>
              <a:tabLst/>
              <a:defRPr/>
            </a:pPr>
            <a:endParaRPr kumimoji="0" lang="en-US" sz="2400" b="0" i="0" u="none" strike="noStrike" kern="1200" cap="none" spc="0" normalizeH="0" baseline="0" noProof="0" dirty="0">
              <a:ln>
                <a:noFill/>
              </a:ln>
              <a:solidFill>
                <a:srgbClr val="414042"/>
              </a:solidFill>
              <a:effectLst/>
              <a:uLnTx/>
              <a:uFillTx/>
              <a:latin typeface="Myriad Pro"/>
              <a:ea typeface="+mn-ea"/>
              <a:cs typeface="+mn-cs"/>
            </a:endParaRPr>
          </a:p>
        </p:txBody>
      </p:sp>
    </p:spTree>
    <p:extLst>
      <p:ext uri="{BB962C8B-B14F-4D97-AF65-F5344CB8AC3E}">
        <p14:creationId xmlns:p14="http://schemas.microsoft.com/office/powerpoint/2010/main" val="120284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3DF5A99-3E7D-41D9-8B48-DE58F08BA9DA}"/>
              </a:ext>
            </a:extLst>
          </p:cNvPr>
          <p:cNvSpPr/>
          <p:nvPr/>
        </p:nvSpPr>
        <p:spPr>
          <a:xfrm>
            <a:off x="1500255" y="1349997"/>
            <a:ext cx="9743443" cy="510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Pro"/>
              <a:ea typeface="+mn-ea"/>
              <a:cs typeface="+mn-cs"/>
            </a:endParaRPr>
          </a:p>
        </p:txBody>
      </p:sp>
      <p:sp>
        <p:nvSpPr>
          <p:cNvPr id="2" name="Title 1">
            <a:extLst>
              <a:ext uri="{FF2B5EF4-FFF2-40B4-BE49-F238E27FC236}">
                <a16:creationId xmlns:a16="http://schemas.microsoft.com/office/drawing/2014/main" id="{2D4A9E8B-21D3-4DCA-93FC-BB28ED8C179E}"/>
              </a:ext>
            </a:extLst>
          </p:cNvPr>
          <p:cNvSpPr>
            <a:spLocks noGrp="1"/>
          </p:cNvSpPr>
          <p:nvPr>
            <p:ph type="title"/>
          </p:nvPr>
        </p:nvSpPr>
        <p:spPr>
          <a:xfrm>
            <a:off x="1500255" y="158127"/>
            <a:ext cx="10176485" cy="522910"/>
          </a:xfrm>
        </p:spPr>
        <p:txBody>
          <a:bodyPr>
            <a:normAutofit fontScale="90000"/>
          </a:bodyPr>
          <a:lstStyle/>
          <a:p>
            <a:r>
              <a:rPr lang="en-US" dirty="0"/>
              <a:t>Try the XOR Secret Computing Platform Today!</a:t>
            </a:r>
          </a:p>
        </p:txBody>
      </p:sp>
      <p:sp>
        <p:nvSpPr>
          <p:cNvPr id="5" name="Footer Placeholder 4">
            <a:extLst>
              <a:ext uri="{FF2B5EF4-FFF2-40B4-BE49-F238E27FC236}">
                <a16:creationId xmlns:a16="http://schemas.microsoft.com/office/drawing/2014/main" id="{61FE2315-A7D2-4A46-B2DB-98EC701453F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Myriad Pro"/>
              <a:ea typeface="+mn-ea"/>
              <a:cs typeface="+mn-cs"/>
            </a:endParaRPr>
          </a:p>
        </p:txBody>
      </p:sp>
      <p:sp>
        <p:nvSpPr>
          <p:cNvPr id="6" name="Slide Number Placeholder 5">
            <a:extLst>
              <a:ext uri="{FF2B5EF4-FFF2-40B4-BE49-F238E27FC236}">
                <a16:creationId xmlns:a16="http://schemas.microsoft.com/office/drawing/2014/main" id="{DA15B5ED-1373-4E23-AEF0-C9A8629A63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FFFFFF"/>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srgbClr val="FFFFFF"/>
              </a:solidFill>
              <a:effectLst/>
              <a:uLnTx/>
              <a:uFillTx/>
              <a:latin typeface="Myriad Pro"/>
              <a:ea typeface="+mn-ea"/>
              <a:cs typeface="+mn-cs"/>
            </a:endParaRPr>
          </a:p>
        </p:txBody>
      </p:sp>
      <p:sp>
        <p:nvSpPr>
          <p:cNvPr id="11" name="Text Placeholder 10">
            <a:extLst>
              <a:ext uri="{FF2B5EF4-FFF2-40B4-BE49-F238E27FC236}">
                <a16:creationId xmlns:a16="http://schemas.microsoft.com/office/drawing/2014/main" id="{E8A8A3CD-DB80-4F9D-AE45-27AE0B586A53}"/>
              </a:ext>
            </a:extLst>
          </p:cNvPr>
          <p:cNvSpPr>
            <a:spLocks noGrp="1"/>
          </p:cNvSpPr>
          <p:nvPr>
            <p:ph type="body" sz="quarter" idx="13"/>
          </p:nvPr>
        </p:nvSpPr>
        <p:spPr/>
        <p:txBody>
          <a:bodyPr/>
          <a:lstStyle/>
          <a:p>
            <a:r>
              <a:rPr lang="en-US" dirty="0"/>
              <a:t>Product</a:t>
            </a:r>
          </a:p>
        </p:txBody>
      </p:sp>
      <p:sp>
        <p:nvSpPr>
          <p:cNvPr id="12" name="Text Placeholder 11">
            <a:extLst>
              <a:ext uri="{FF2B5EF4-FFF2-40B4-BE49-F238E27FC236}">
                <a16:creationId xmlns:a16="http://schemas.microsoft.com/office/drawing/2014/main" id="{BB74DA3F-A482-48E2-A019-36FA9DC166A0}"/>
              </a:ext>
            </a:extLst>
          </p:cNvPr>
          <p:cNvSpPr>
            <a:spLocks noGrp="1"/>
          </p:cNvSpPr>
          <p:nvPr>
            <p:ph type="body" sz="quarter" idx="14"/>
          </p:nvPr>
        </p:nvSpPr>
        <p:spPr/>
        <p:txBody>
          <a:bodyPr/>
          <a:lstStyle/>
          <a:p>
            <a:r>
              <a:rPr lang="en-US" dirty="0">
                <a:solidFill>
                  <a:srgbClr val="92D050"/>
                </a:solidFill>
                <a:hlinkClick r:id="rId3">
                  <a:extLst>
                    <a:ext uri="{A12FA001-AC4F-418D-AE19-62706E023703}">
                      <ahyp:hlinkClr xmlns:ahyp="http://schemas.microsoft.com/office/drawing/2018/hyperlinkcolor" val="tx"/>
                    </a:ext>
                  </a:extLst>
                </a:hlinkClick>
              </a:rPr>
              <a:t>https://inpher.io/trial/</a:t>
            </a:r>
            <a:endParaRPr lang="en-US" dirty="0">
              <a:solidFill>
                <a:srgbClr val="92D050"/>
              </a:solidFill>
            </a:endParaRPr>
          </a:p>
          <a:p>
            <a:endParaRPr lang="en-US" dirty="0"/>
          </a:p>
        </p:txBody>
      </p:sp>
      <p:pic>
        <p:nvPicPr>
          <p:cNvPr id="2050" name="Picture 2">
            <a:extLst>
              <a:ext uri="{FF2B5EF4-FFF2-40B4-BE49-F238E27FC236}">
                <a16:creationId xmlns:a16="http://schemas.microsoft.com/office/drawing/2014/main" id="{47426449-240C-4C74-A18C-7A49A940A30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00254" y="1343647"/>
            <a:ext cx="9743443" cy="29108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2509BB1-9980-4758-A676-E67F9B8E91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1960" y="3856994"/>
            <a:ext cx="2572956" cy="1949067"/>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B85DA98D-6409-4B7C-8560-875DBAED32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98934" y="3847533"/>
            <a:ext cx="2238743" cy="1958059"/>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C7855678-BC8B-4ED7-8F1A-F93B5C74B681}"/>
              </a:ext>
            </a:extLst>
          </p:cNvPr>
          <p:cNvSpPr txBox="1"/>
          <p:nvPr/>
        </p:nvSpPr>
        <p:spPr>
          <a:xfrm>
            <a:off x="1942378" y="5927700"/>
            <a:ext cx="24045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14042"/>
                </a:solidFill>
                <a:effectLst/>
                <a:uLnTx/>
                <a:uFillTx/>
                <a:latin typeface="Myriad Pro"/>
                <a:ea typeface="+mn-ea"/>
                <a:cs typeface="+mn-cs"/>
              </a:rPr>
              <a:t>1. Choose use case</a:t>
            </a:r>
          </a:p>
        </p:txBody>
      </p:sp>
      <p:sp>
        <p:nvSpPr>
          <p:cNvPr id="28" name="TextBox 27">
            <a:extLst>
              <a:ext uri="{FF2B5EF4-FFF2-40B4-BE49-F238E27FC236}">
                <a16:creationId xmlns:a16="http://schemas.microsoft.com/office/drawing/2014/main" id="{E11DB5AA-B88D-4147-B4BE-2585DB78CC1D}"/>
              </a:ext>
            </a:extLst>
          </p:cNvPr>
          <p:cNvSpPr txBox="1"/>
          <p:nvPr/>
        </p:nvSpPr>
        <p:spPr>
          <a:xfrm>
            <a:off x="4406180" y="5927700"/>
            <a:ext cx="36755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14042"/>
                </a:solidFill>
                <a:effectLst/>
                <a:uLnTx/>
                <a:uFillTx/>
                <a:latin typeface="Myriad Pro"/>
                <a:ea typeface="+mn-ea"/>
                <a:cs typeface="+mn-cs"/>
              </a:rPr>
              <a:t>2. Select (provided) data sources</a:t>
            </a:r>
          </a:p>
        </p:txBody>
      </p:sp>
      <p:sp>
        <p:nvSpPr>
          <p:cNvPr id="29" name="TextBox 28">
            <a:extLst>
              <a:ext uri="{FF2B5EF4-FFF2-40B4-BE49-F238E27FC236}">
                <a16:creationId xmlns:a16="http://schemas.microsoft.com/office/drawing/2014/main" id="{635737DE-2768-4B95-A2F2-78A4CC3BB7EC}"/>
              </a:ext>
            </a:extLst>
          </p:cNvPr>
          <p:cNvSpPr txBox="1"/>
          <p:nvPr/>
        </p:nvSpPr>
        <p:spPr>
          <a:xfrm>
            <a:off x="8054563" y="5922422"/>
            <a:ext cx="34382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14042"/>
                </a:solidFill>
                <a:effectLst/>
                <a:uLnTx/>
                <a:uFillTx/>
                <a:latin typeface="Myriad Pro"/>
                <a:ea typeface="+mn-ea"/>
                <a:cs typeface="+mn-cs"/>
              </a:rPr>
              <a:t>3. Secret compute the results!</a:t>
            </a:r>
          </a:p>
        </p:txBody>
      </p:sp>
      <p:sp>
        <p:nvSpPr>
          <p:cNvPr id="25" name="Arrow: Chevron 24">
            <a:extLst>
              <a:ext uri="{FF2B5EF4-FFF2-40B4-BE49-F238E27FC236}">
                <a16:creationId xmlns:a16="http://schemas.microsoft.com/office/drawing/2014/main" id="{66B585A8-6113-4FE5-B549-8A9AFC8EC3FD}"/>
              </a:ext>
            </a:extLst>
          </p:cNvPr>
          <p:cNvSpPr/>
          <p:nvPr/>
        </p:nvSpPr>
        <p:spPr>
          <a:xfrm>
            <a:off x="4369671" y="4394199"/>
            <a:ext cx="354910" cy="787056"/>
          </a:xfrm>
          <a:prstGeom prst="chevron">
            <a:avLst>
              <a:gd name="adj" fmla="val 595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Myriad Pro"/>
              <a:ea typeface="+mn-ea"/>
              <a:cs typeface="+mn-cs"/>
            </a:endParaRPr>
          </a:p>
        </p:txBody>
      </p:sp>
      <p:sp>
        <p:nvSpPr>
          <p:cNvPr id="31" name="Arrow: Chevron 30">
            <a:extLst>
              <a:ext uri="{FF2B5EF4-FFF2-40B4-BE49-F238E27FC236}">
                <a16:creationId xmlns:a16="http://schemas.microsoft.com/office/drawing/2014/main" id="{63EED08C-6717-4DBF-B100-28B26B2552E9}"/>
              </a:ext>
            </a:extLst>
          </p:cNvPr>
          <p:cNvSpPr/>
          <p:nvPr/>
        </p:nvSpPr>
        <p:spPr>
          <a:xfrm>
            <a:off x="7653435" y="4394199"/>
            <a:ext cx="354910" cy="787056"/>
          </a:xfrm>
          <a:prstGeom prst="chevron">
            <a:avLst>
              <a:gd name="adj" fmla="val 595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Myriad Pro"/>
              <a:ea typeface="+mn-ea"/>
              <a:cs typeface="+mn-cs"/>
            </a:endParaRPr>
          </a:p>
        </p:txBody>
      </p:sp>
      <p:pic>
        <p:nvPicPr>
          <p:cNvPr id="27" name="Picture 26" descr="A close-up of a wheel&#10;&#10;Description automatically generated with medium confidence">
            <a:extLst>
              <a:ext uri="{FF2B5EF4-FFF2-40B4-BE49-F238E27FC236}">
                <a16:creationId xmlns:a16="http://schemas.microsoft.com/office/drawing/2014/main" id="{2EFA0086-3628-457E-96A5-33FFDC33EFC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03848" y="3680695"/>
            <a:ext cx="2921462" cy="2214063"/>
          </a:xfrm>
          <a:prstGeom prst="rect">
            <a:avLst/>
          </a:prstGeom>
          <a:effectLst>
            <a:outerShdw blurRad="50800" dist="38100" dir="2700000" algn="tl" rotWithShape="0">
              <a:prstClr val="black">
                <a:alpha val="40000"/>
              </a:prstClr>
            </a:outerShdw>
          </a:effectLst>
        </p:spPr>
      </p:pic>
      <p:sp>
        <p:nvSpPr>
          <p:cNvPr id="18" name="Date Placeholder 2">
            <a:extLst>
              <a:ext uri="{FF2B5EF4-FFF2-40B4-BE49-F238E27FC236}">
                <a16:creationId xmlns:a16="http://schemas.microsoft.com/office/drawing/2014/main" id="{ABEEDC39-13F9-49B9-BE50-F0C9C84CD885}"/>
              </a:ext>
            </a:extLst>
          </p:cNvPr>
          <p:cNvSpPr>
            <a:spLocks noGrp="1"/>
          </p:cNvSpPr>
          <p:nvPr>
            <p:ph type="dt" sz="half" idx="10"/>
          </p:nvPr>
        </p:nvSpPr>
        <p:spPr>
          <a:xfrm>
            <a:off x="-1" y="6446846"/>
            <a:ext cx="225158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FFFF"/>
                </a:solidFill>
                <a:effectLst/>
                <a:uLnTx/>
                <a:uFillTx/>
                <a:latin typeface="Myriad Pro"/>
                <a:ea typeface="+mn-ea"/>
                <a:cs typeface="+mn-cs"/>
              </a:rPr>
              <a:t>Inpher</a:t>
            </a:r>
            <a:r>
              <a:rPr kumimoji="0" lang="en-US" sz="1200" b="1" i="0" u="none" strike="noStrike" kern="1200" cap="none" spc="0" normalizeH="0" baseline="0" noProof="0" dirty="0">
                <a:ln>
                  <a:noFill/>
                </a:ln>
                <a:solidFill>
                  <a:srgbClr val="FFFFFF"/>
                </a:solidFill>
                <a:effectLst/>
                <a:uLnTx/>
                <a:uFillTx/>
                <a:latin typeface="Myriad Pro"/>
                <a:ea typeface="+mn-ea"/>
                <a:cs typeface="+mn-cs"/>
              </a:rPr>
              <a:t>, Inc. | Confidential</a:t>
            </a:r>
          </a:p>
        </p:txBody>
      </p:sp>
    </p:spTree>
    <p:extLst>
      <p:ext uri="{BB962C8B-B14F-4D97-AF65-F5344CB8AC3E}">
        <p14:creationId xmlns:p14="http://schemas.microsoft.com/office/powerpoint/2010/main" val="314089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B52D-EB88-0C88-6C54-350EB6085E8D}"/>
              </a:ext>
            </a:extLst>
          </p:cNvPr>
          <p:cNvSpPr>
            <a:spLocks noGrp="1"/>
          </p:cNvSpPr>
          <p:nvPr>
            <p:ph type="title"/>
          </p:nvPr>
        </p:nvSpPr>
        <p:spPr/>
        <p:txBody>
          <a:bodyPr>
            <a:normAutofit fontScale="90000"/>
          </a:bodyPr>
          <a:lstStyle/>
          <a:p>
            <a:r>
              <a:rPr lang="en-US" dirty="0"/>
              <a:t>Appendix</a:t>
            </a:r>
          </a:p>
        </p:txBody>
      </p:sp>
      <p:sp>
        <p:nvSpPr>
          <p:cNvPr id="4" name="Date Placeholder 3">
            <a:extLst>
              <a:ext uri="{FF2B5EF4-FFF2-40B4-BE49-F238E27FC236}">
                <a16:creationId xmlns:a16="http://schemas.microsoft.com/office/drawing/2014/main" id="{D5F39813-D028-C120-7AA1-FB31C1F7B3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rPr>
              <a:t>Inpher, Confidential</a:t>
            </a:r>
          </a:p>
        </p:txBody>
      </p:sp>
      <p:sp>
        <p:nvSpPr>
          <p:cNvPr id="5" name="Footer Placeholder 4">
            <a:extLst>
              <a:ext uri="{FF2B5EF4-FFF2-40B4-BE49-F238E27FC236}">
                <a16:creationId xmlns:a16="http://schemas.microsoft.com/office/drawing/2014/main" id="{175FF21D-16DB-B32B-773B-64517147C86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sp>
        <p:nvSpPr>
          <p:cNvPr id="6" name="Slide Number Placeholder 5">
            <a:extLst>
              <a:ext uri="{FF2B5EF4-FFF2-40B4-BE49-F238E27FC236}">
                <a16:creationId xmlns:a16="http://schemas.microsoft.com/office/drawing/2014/main" id="{127F91C1-007B-7782-D0AC-AE703AFED9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spTree>
    <p:extLst>
      <p:ext uri="{BB962C8B-B14F-4D97-AF65-F5344CB8AC3E}">
        <p14:creationId xmlns:p14="http://schemas.microsoft.com/office/powerpoint/2010/main" val="348582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95C964-2AB4-F1C4-5B9F-3F1C99B2FAF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3F95C964-2AB4-F1C4-5B9F-3F1C99B2FAF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87E5FED-BD98-D912-438D-879912592131}"/>
              </a:ext>
            </a:extLst>
          </p:cNvPr>
          <p:cNvSpPr>
            <a:spLocks noGrp="1"/>
          </p:cNvSpPr>
          <p:nvPr>
            <p:ph type="title"/>
          </p:nvPr>
        </p:nvSpPr>
        <p:spPr>
          <a:xfrm>
            <a:off x="1500256" y="158127"/>
            <a:ext cx="9248808" cy="522910"/>
          </a:xfrm>
        </p:spPr>
        <p:txBody>
          <a:bodyPr vert="horz">
            <a:normAutofit fontScale="90000"/>
          </a:bodyPr>
          <a:lstStyle/>
          <a:p>
            <a:r>
              <a:rPr lang="en-US" dirty="0"/>
              <a:t>iDash – Secure genome analysis competition</a:t>
            </a:r>
          </a:p>
        </p:txBody>
      </p:sp>
      <p:sp>
        <p:nvSpPr>
          <p:cNvPr id="3" name="Content Placeholder 2">
            <a:extLst>
              <a:ext uri="{FF2B5EF4-FFF2-40B4-BE49-F238E27FC236}">
                <a16:creationId xmlns:a16="http://schemas.microsoft.com/office/drawing/2014/main" id="{ADC06A36-4D8D-A5EB-A04E-F68997F2CA54}"/>
              </a:ext>
            </a:extLst>
          </p:cNvPr>
          <p:cNvSpPr>
            <a:spLocks noGrp="1"/>
          </p:cNvSpPr>
          <p:nvPr>
            <p:ph idx="1"/>
          </p:nvPr>
        </p:nvSpPr>
        <p:spPr>
          <a:xfrm>
            <a:off x="1500256" y="1476375"/>
            <a:ext cx="6210055" cy="4700588"/>
          </a:xfrm>
        </p:spPr>
        <p:txBody>
          <a:bodyPr>
            <a:normAutofit fontScale="92500" lnSpcReduction="20000"/>
          </a:bodyPr>
          <a:lstStyle/>
          <a:p>
            <a:r>
              <a:rPr lang="en-US" sz="1800" b="1" u="sng" dirty="0"/>
              <a:t>iDash 2018 (3</a:t>
            </a:r>
            <a:r>
              <a:rPr lang="en-US" sz="1800" b="1" u="sng" baseline="30000" dirty="0"/>
              <a:t>rd</a:t>
            </a:r>
            <a:r>
              <a:rPr lang="en-US" sz="1800" b="1" u="sng" dirty="0"/>
              <a:t> place) – Pure Homomorphic Encryption</a:t>
            </a:r>
          </a:p>
          <a:p>
            <a:pPr lvl="1"/>
            <a:r>
              <a:rPr lang="en-US" sz="1800" dirty="0"/>
              <a:t>Objective: to identify genotype to phenotype relevance</a:t>
            </a:r>
          </a:p>
          <a:p>
            <a:pPr lvl="1"/>
            <a:r>
              <a:rPr lang="en-US" sz="1800" dirty="0"/>
              <a:t>Genomic Service provider train algos in Encrypted form using GWAS (Genome-Wide Association algorithm)</a:t>
            </a:r>
          </a:p>
          <a:p>
            <a:pPr lvl="1"/>
            <a:r>
              <a:rPr lang="en-US" sz="1800" dirty="0"/>
              <a:t>Patients upload Genome in encrypted form</a:t>
            </a:r>
          </a:p>
          <a:p>
            <a:pPr lvl="1"/>
            <a:endParaRPr lang="en-US" sz="1800" dirty="0"/>
          </a:p>
          <a:p>
            <a:r>
              <a:rPr lang="en-US" sz="1800" b="1" u="sng" dirty="0"/>
              <a:t>iDash 2019 (1</a:t>
            </a:r>
            <a:r>
              <a:rPr lang="en-US" sz="1800" b="1" u="sng" baseline="30000" dirty="0"/>
              <a:t>st</a:t>
            </a:r>
            <a:r>
              <a:rPr lang="en-US" sz="1800" b="1" u="sng" dirty="0"/>
              <a:t> place) – Pure Homomorphic Encryption</a:t>
            </a:r>
          </a:p>
          <a:p>
            <a:pPr lvl="1"/>
            <a:r>
              <a:rPr lang="en-US" sz="1800" dirty="0"/>
              <a:t>Objective: Predict pieces of missing DNA data</a:t>
            </a:r>
          </a:p>
          <a:p>
            <a:pPr lvl="1"/>
            <a:r>
              <a:rPr lang="en-US" sz="1800" dirty="0"/>
              <a:t>Model is proprietary – Patients do not send data in the clear</a:t>
            </a:r>
          </a:p>
          <a:p>
            <a:pPr lvl="1"/>
            <a:r>
              <a:rPr lang="en-US" sz="1800" dirty="0"/>
              <a:t>Inference only -  no training required</a:t>
            </a:r>
          </a:p>
          <a:p>
            <a:pPr lvl="1"/>
            <a:endParaRPr lang="en-US" sz="1800" dirty="0"/>
          </a:p>
          <a:p>
            <a:r>
              <a:rPr lang="en-US" sz="1800" b="1" u="sng" dirty="0"/>
              <a:t>iDash 2020 (1st place x 2) – MPC and Homomorphic Encryption</a:t>
            </a:r>
          </a:p>
          <a:p>
            <a:pPr lvl="1"/>
            <a:r>
              <a:rPr lang="en-US" sz="1800" dirty="0"/>
              <a:t>Objective: Cancer prediction model and tumor classification</a:t>
            </a:r>
          </a:p>
          <a:p>
            <a:pPr lvl="1"/>
            <a:r>
              <a:rPr lang="en-US" sz="1800" dirty="0"/>
              <a:t>MPC Track</a:t>
            </a:r>
          </a:p>
          <a:p>
            <a:pPr lvl="1"/>
            <a:r>
              <a:rPr lang="en-US" sz="1800" dirty="0" err="1"/>
              <a:t>GenoPPML</a:t>
            </a:r>
            <a:endParaRPr lang="en-US" sz="1800" dirty="0"/>
          </a:p>
        </p:txBody>
      </p:sp>
      <p:sp>
        <p:nvSpPr>
          <p:cNvPr id="4" name="Date Placeholder 3">
            <a:extLst>
              <a:ext uri="{FF2B5EF4-FFF2-40B4-BE49-F238E27FC236}">
                <a16:creationId xmlns:a16="http://schemas.microsoft.com/office/drawing/2014/main" id="{21699CF9-9911-59BD-1F06-9B534FE2F6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rPr>
              <a:t>Inpher, Confidential</a:t>
            </a:r>
          </a:p>
        </p:txBody>
      </p:sp>
      <p:sp>
        <p:nvSpPr>
          <p:cNvPr id="5" name="Footer Placeholder 4">
            <a:extLst>
              <a:ext uri="{FF2B5EF4-FFF2-40B4-BE49-F238E27FC236}">
                <a16:creationId xmlns:a16="http://schemas.microsoft.com/office/drawing/2014/main" id="{77EEA0A5-728B-27FB-96D6-CE71B623B96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414042">
                  <a:tint val="75000"/>
                </a:srgbClr>
              </a:solidFill>
              <a:effectLst/>
              <a:uLnTx/>
              <a:uFillTx/>
              <a:latin typeface="Myriad Pro"/>
              <a:ea typeface="+mn-ea"/>
              <a:cs typeface="+mn-cs"/>
            </a:endParaRPr>
          </a:p>
        </p:txBody>
      </p:sp>
      <p:sp>
        <p:nvSpPr>
          <p:cNvPr id="6" name="Slide Number Placeholder 5">
            <a:extLst>
              <a:ext uri="{FF2B5EF4-FFF2-40B4-BE49-F238E27FC236}">
                <a16:creationId xmlns:a16="http://schemas.microsoft.com/office/drawing/2014/main" id="{23A6CF78-C3AC-3823-8724-21D6DFD818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sp>
        <p:nvSpPr>
          <p:cNvPr id="7" name="Text Placeholder 6">
            <a:extLst>
              <a:ext uri="{FF2B5EF4-FFF2-40B4-BE49-F238E27FC236}">
                <a16:creationId xmlns:a16="http://schemas.microsoft.com/office/drawing/2014/main" id="{944B62E2-9D2E-CE19-6604-E897859D4A4B}"/>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5F24DF33-FE87-C5E6-CBF0-975E5B0D62E9}"/>
              </a:ext>
            </a:extLst>
          </p:cNvPr>
          <p:cNvSpPr>
            <a:spLocks noGrp="1"/>
          </p:cNvSpPr>
          <p:nvPr>
            <p:ph type="body" sz="quarter" idx="14"/>
          </p:nvPr>
        </p:nvSpPr>
        <p:spPr/>
        <p:txBody>
          <a:bodyPr>
            <a:normAutofit/>
          </a:bodyPr>
          <a:lstStyle/>
          <a:p>
            <a:r>
              <a:rPr lang="en-US" dirty="0"/>
              <a:t>Published in the </a:t>
            </a:r>
            <a:r>
              <a:rPr lang="en-US" dirty="0">
                <a:hlinkClick r:id="rId6"/>
              </a:rPr>
              <a:t>International Journal of Medical Informatics</a:t>
            </a:r>
            <a:endParaRPr lang="en-US" dirty="0"/>
          </a:p>
        </p:txBody>
      </p:sp>
      <p:pic>
        <p:nvPicPr>
          <p:cNvPr id="10" name="Picture 9">
            <a:extLst>
              <a:ext uri="{FF2B5EF4-FFF2-40B4-BE49-F238E27FC236}">
                <a16:creationId xmlns:a16="http://schemas.microsoft.com/office/drawing/2014/main" id="{CB04DF42-2E2A-4A65-39D1-354BEF2F1BA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913144" y="141286"/>
            <a:ext cx="1159300" cy="1079501"/>
          </a:xfrm>
          <a:prstGeom prst="rect">
            <a:avLst/>
          </a:prstGeom>
        </p:spPr>
      </p:pic>
      <p:pic>
        <p:nvPicPr>
          <p:cNvPr id="11" name="Content Placeholder 25">
            <a:extLst>
              <a:ext uri="{FF2B5EF4-FFF2-40B4-BE49-F238E27FC236}">
                <a16:creationId xmlns:a16="http://schemas.microsoft.com/office/drawing/2014/main" id="{C1CEBDF6-938E-FF09-2249-C58BB12032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81950" y="4860636"/>
            <a:ext cx="3203772" cy="1343647"/>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0A56A750-0E37-D82C-3FFA-B1FE2CDA8348}"/>
              </a:ext>
            </a:extLst>
          </p:cNvPr>
          <p:cNvGrpSpPr/>
          <p:nvPr/>
        </p:nvGrpSpPr>
        <p:grpSpPr>
          <a:xfrm>
            <a:off x="8367870" y="1561017"/>
            <a:ext cx="3581388" cy="1806453"/>
            <a:chOff x="8610168" y="537549"/>
            <a:chExt cx="3383303" cy="1849248"/>
          </a:xfrm>
          <a:solidFill>
            <a:schemeClr val="bg2"/>
          </a:solidFill>
          <a:effectLst>
            <a:outerShdw blurRad="50800" dist="38100" dir="2700000" algn="tl" rotWithShape="0">
              <a:prstClr val="black">
                <a:alpha val="40000"/>
              </a:prstClr>
            </a:outerShdw>
          </a:effectLst>
        </p:grpSpPr>
        <p:sp>
          <p:nvSpPr>
            <p:cNvPr id="13" name="Rectangle 12">
              <a:extLst>
                <a:ext uri="{FF2B5EF4-FFF2-40B4-BE49-F238E27FC236}">
                  <a16:creationId xmlns:a16="http://schemas.microsoft.com/office/drawing/2014/main" id="{9196FB98-54DA-9978-7B8C-A511BDA73A2E}"/>
                </a:ext>
              </a:extLst>
            </p:cNvPr>
            <p:cNvSpPr/>
            <p:nvPr/>
          </p:nvSpPr>
          <p:spPr>
            <a:xfrm>
              <a:off x="8610168" y="537549"/>
              <a:ext cx="3383302" cy="1849248"/>
            </a:xfrm>
            <a:prstGeom prst="rect">
              <a:avLst/>
            </a:prstGeom>
            <a:grp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Pro"/>
                <a:ea typeface="+mn-ea"/>
                <a:cs typeface="+mn-cs"/>
              </a:endParaRPr>
            </a:p>
          </p:txBody>
        </p:sp>
        <p:sp>
          <p:nvSpPr>
            <p:cNvPr id="14" name="Rectangle 13">
              <a:extLst>
                <a:ext uri="{FF2B5EF4-FFF2-40B4-BE49-F238E27FC236}">
                  <a16:creationId xmlns:a16="http://schemas.microsoft.com/office/drawing/2014/main" id="{FDCAFEDA-4185-0A8C-43A2-B13BCFDEDFFD}"/>
                </a:ext>
              </a:extLst>
            </p:cNvPr>
            <p:cNvSpPr/>
            <p:nvPr/>
          </p:nvSpPr>
          <p:spPr>
            <a:xfrm>
              <a:off x="8610168" y="623483"/>
              <a:ext cx="1756881" cy="1075749"/>
            </a:xfrm>
            <a:prstGeom prst="rect">
              <a:avLst/>
            </a:prstGeom>
            <a:grpFill/>
            <a:ln w="952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2">
                      <a:lumMod val="85000"/>
                      <a:lumOff val="15000"/>
                    </a:srgbClr>
                  </a:solidFill>
                  <a:effectLst/>
                  <a:uLnTx/>
                  <a:uFillTx/>
                  <a:latin typeface="proxima-nova"/>
                  <a:ea typeface="+mn-ea"/>
                  <a:cs typeface="+mn-cs"/>
                  <a:hlinkClick r:id="rId9">
                    <a:extLst>
                      <a:ext uri="{A12FA001-AC4F-418D-AE19-62706E023703}">
                        <ahyp:hlinkClr xmlns:ahyp="http://schemas.microsoft.com/office/drawing/2018/hyperlinkcolor" val="tx"/>
                      </a:ext>
                    </a:extLst>
                  </a:hlinkClick>
                </a:rPr>
                <a:t>Inpher wins 1st place at the 2019 </a:t>
              </a:r>
              <a:r>
                <a:rPr kumimoji="0" lang="en-US" sz="1600" b="0" i="0" u="none" strike="noStrike" kern="1200" cap="none" spc="0" normalizeH="0" baseline="0" noProof="0" dirty="0" err="1">
                  <a:ln>
                    <a:noFill/>
                  </a:ln>
                  <a:solidFill>
                    <a:srgbClr val="414042">
                      <a:lumMod val="85000"/>
                      <a:lumOff val="15000"/>
                    </a:srgbClr>
                  </a:solidFill>
                  <a:effectLst/>
                  <a:uLnTx/>
                  <a:uFillTx/>
                  <a:latin typeface="proxima-nova"/>
                  <a:ea typeface="+mn-ea"/>
                  <a:cs typeface="+mn-cs"/>
                  <a:hlinkClick r:id="rId9">
                    <a:extLst>
                      <a:ext uri="{A12FA001-AC4F-418D-AE19-62706E023703}">
                        <ahyp:hlinkClr xmlns:ahyp="http://schemas.microsoft.com/office/drawing/2018/hyperlinkcolor" val="tx"/>
                      </a:ext>
                    </a:extLst>
                  </a:hlinkClick>
                </a:rPr>
                <a:t>iDash</a:t>
              </a:r>
              <a:r>
                <a:rPr kumimoji="0" lang="en-US" sz="1600" b="0" i="0" u="none" strike="noStrike" kern="1200" cap="none" spc="0" normalizeH="0" baseline="0" noProof="0" dirty="0">
                  <a:ln>
                    <a:noFill/>
                  </a:ln>
                  <a:solidFill>
                    <a:srgbClr val="414042">
                      <a:lumMod val="85000"/>
                      <a:lumOff val="15000"/>
                    </a:srgbClr>
                  </a:solidFill>
                  <a:effectLst/>
                  <a:uLnTx/>
                  <a:uFillTx/>
                  <a:latin typeface="proxima-nova"/>
                  <a:ea typeface="+mn-ea"/>
                  <a:cs typeface="+mn-cs"/>
                  <a:hlinkClick r:id="rId9">
                    <a:extLst>
                      <a:ext uri="{A12FA001-AC4F-418D-AE19-62706E023703}">
                        <ahyp:hlinkClr xmlns:ahyp="http://schemas.microsoft.com/office/drawing/2018/hyperlinkcolor" val="tx"/>
                      </a:ext>
                    </a:extLst>
                  </a:hlinkClick>
                </a:rPr>
                <a:t> Competition Genome Privacy &amp; Security Competition</a:t>
              </a:r>
              <a:endParaRPr kumimoji="0" lang="en-US" sz="1600" b="0" i="0" u="none" strike="noStrike" kern="1200" cap="none" spc="0" normalizeH="0" baseline="0" noProof="0" dirty="0">
                <a:ln>
                  <a:noFill/>
                </a:ln>
                <a:solidFill>
                  <a:srgbClr val="414042">
                    <a:lumMod val="85000"/>
                    <a:lumOff val="15000"/>
                  </a:srgbClr>
                </a:solidFill>
                <a:effectLst/>
                <a:uLnTx/>
                <a:uFillTx/>
                <a:latin typeface="Myriad Pro"/>
                <a:ea typeface="+mn-ea"/>
                <a:cs typeface="+mn-cs"/>
              </a:endParaRPr>
            </a:p>
          </p:txBody>
        </p:sp>
        <p:pic>
          <p:nvPicPr>
            <p:cNvPr id="15" name="Picture 14">
              <a:extLst>
                <a:ext uri="{FF2B5EF4-FFF2-40B4-BE49-F238E27FC236}">
                  <a16:creationId xmlns:a16="http://schemas.microsoft.com/office/drawing/2014/main" id="{D7E150A6-0CC2-350A-23F8-D708B4CD630D}"/>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10413531" y="547007"/>
              <a:ext cx="1579940" cy="1839790"/>
            </a:xfrm>
            <a:prstGeom prst="rect">
              <a:avLst/>
            </a:prstGeom>
            <a:grpFill/>
            <a:ln w="9525">
              <a:solidFill>
                <a:schemeClr val="tx1"/>
              </a:solidFill>
            </a:ln>
          </p:spPr>
        </p:pic>
      </p:grpSp>
      <p:pic>
        <p:nvPicPr>
          <p:cNvPr id="16" name="Picture 15">
            <a:extLst>
              <a:ext uri="{FF2B5EF4-FFF2-40B4-BE49-F238E27FC236}">
                <a16:creationId xmlns:a16="http://schemas.microsoft.com/office/drawing/2014/main" id="{ED08D291-D237-BB01-C5F4-273AEB93AA7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381950" y="3583031"/>
            <a:ext cx="2598535" cy="1062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217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20EA8B1-DF30-DDA6-394A-0E1BA7417147}"/>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920EA8B1-DF30-DDA6-394A-0E1BA741714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EC91E399-62B3-3862-8E1E-F98B57B92E6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rPr>
              <a:t>Inpher, Confidential</a:t>
            </a:r>
          </a:p>
        </p:txBody>
      </p:sp>
      <p:sp>
        <p:nvSpPr>
          <p:cNvPr id="4" name="Footer Placeholder 3">
            <a:extLst>
              <a:ext uri="{FF2B5EF4-FFF2-40B4-BE49-F238E27FC236}">
                <a16:creationId xmlns:a16="http://schemas.microsoft.com/office/drawing/2014/main" id="{9A8924EB-C604-7E0B-AADA-E495920857C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sp>
        <p:nvSpPr>
          <p:cNvPr id="5" name="Slide Number Placeholder 4">
            <a:extLst>
              <a:ext uri="{FF2B5EF4-FFF2-40B4-BE49-F238E27FC236}">
                <a16:creationId xmlns:a16="http://schemas.microsoft.com/office/drawing/2014/main" id="{9D59E692-81D9-DA93-AD8C-651DE3746A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pic>
        <p:nvPicPr>
          <p:cNvPr id="26" name="Content Placeholder 25">
            <a:extLst>
              <a:ext uri="{FF2B5EF4-FFF2-40B4-BE49-F238E27FC236}">
                <a16:creationId xmlns:a16="http://schemas.microsoft.com/office/drawing/2014/main" id="{27AB326A-4152-8BCF-DE30-62A1FAEE9EF6}"/>
              </a:ext>
            </a:extLst>
          </p:cNvPr>
          <p:cNvPicPr>
            <a:picLocks noGrp="1" noChangeAspect="1"/>
          </p:cNvPicPr>
          <p:nvPr>
            <p:ph sz="quarter" idx="15"/>
          </p:nvPr>
        </p:nvPicPr>
        <p:blipFill>
          <a:blip r:embed="rId6">
            <a:extLst>
              <a:ext uri="{28A0092B-C50C-407E-A947-70E740481C1C}">
                <a14:useLocalDpi xmlns:a14="http://schemas.microsoft.com/office/drawing/2010/main"/>
              </a:ext>
            </a:extLst>
          </a:blip>
          <a:stretch>
            <a:fillRect/>
          </a:stretch>
        </p:blipFill>
        <p:spPr>
          <a:xfrm>
            <a:off x="6294634" y="1480473"/>
            <a:ext cx="5122976" cy="2148552"/>
          </a:xfrm>
        </p:spPr>
      </p:pic>
      <p:sp>
        <p:nvSpPr>
          <p:cNvPr id="13" name="Text Placeholder 12">
            <a:extLst>
              <a:ext uri="{FF2B5EF4-FFF2-40B4-BE49-F238E27FC236}">
                <a16:creationId xmlns:a16="http://schemas.microsoft.com/office/drawing/2014/main" id="{EB360301-CC7E-DC80-B965-443AC59DF578}"/>
              </a:ext>
            </a:extLst>
          </p:cNvPr>
          <p:cNvSpPr>
            <a:spLocks noGrp="1"/>
          </p:cNvSpPr>
          <p:nvPr>
            <p:ph type="body" sz="quarter" idx="17"/>
          </p:nvPr>
        </p:nvSpPr>
        <p:spPr/>
        <p:txBody>
          <a:bodyPr/>
          <a:lstStyle/>
          <a:p>
            <a:r>
              <a:rPr lang="en-US" dirty="0"/>
              <a:t>Healthcare</a:t>
            </a:r>
          </a:p>
        </p:txBody>
      </p:sp>
      <p:sp>
        <p:nvSpPr>
          <p:cNvPr id="14" name="Text Placeholder 13">
            <a:extLst>
              <a:ext uri="{FF2B5EF4-FFF2-40B4-BE49-F238E27FC236}">
                <a16:creationId xmlns:a16="http://schemas.microsoft.com/office/drawing/2014/main" id="{4B5C58F8-700C-352D-D4D5-69B8193DF6F6}"/>
              </a:ext>
            </a:extLst>
          </p:cNvPr>
          <p:cNvSpPr>
            <a:spLocks noGrp="1"/>
          </p:cNvSpPr>
          <p:nvPr>
            <p:ph type="body" sz="quarter" idx="18"/>
          </p:nvPr>
        </p:nvSpPr>
        <p:spPr/>
        <p:txBody>
          <a:bodyPr/>
          <a:lstStyle/>
          <a:p>
            <a:r>
              <a:rPr lang="en-US" dirty="0"/>
              <a:t>Genomics</a:t>
            </a:r>
          </a:p>
        </p:txBody>
      </p:sp>
      <p:sp>
        <p:nvSpPr>
          <p:cNvPr id="15" name="Text Placeholder 14">
            <a:extLst>
              <a:ext uri="{FF2B5EF4-FFF2-40B4-BE49-F238E27FC236}">
                <a16:creationId xmlns:a16="http://schemas.microsoft.com/office/drawing/2014/main" id="{64573268-7B12-F378-CCF0-74426B15EB30}"/>
              </a:ext>
            </a:extLst>
          </p:cNvPr>
          <p:cNvSpPr>
            <a:spLocks noGrp="1"/>
          </p:cNvSpPr>
          <p:nvPr>
            <p:ph type="body" sz="quarter" idx="19"/>
          </p:nvPr>
        </p:nvSpPr>
        <p:spPr/>
        <p:txBody>
          <a:bodyPr/>
          <a:lstStyle/>
          <a:p>
            <a:r>
              <a:rPr lang="en-US" dirty="0"/>
              <a:t>Diagnostics</a:t>
            </a:r>
          </a:p>
        </p:txBody>
      </p:sp>
      <p:sp>
        <p:nvSpPr>
          <p:cNvPr id="16" name="Text Placeholder 15">
            <a:extLst>
              <a:ext uri="{FF2B5EF4-FFF2-40B4-BE49-F238E27FC236}">
                <a16:creationId xmlns:a16="http://schemas.microsoft.com/office/drawing/2014/main" id="{6E02F097-8DB4-52DA-6A04-652DE3B6E880}"/>
              </a:ext>
            </a:extLst>
          </p:cNvPr>
          <p:cNvSpPr>
            <a:spLocks noGrp="1"/>
          </p:cNvSpPr>
          <p:nvPr>
            <p:ph type="body" sz="quarter" idx="20"/>
          </p:nvPr>
        </p:nvSpPr>
        <p:spPr/>
        <p:txBody>
          <a:bodyPr/>
          <a:lstStyle/>
          <a:p>
            <a:r>
              <a:rPr lang="en-GB" sz="1400" dirty="0"/>
              <a:t>Training of a machine learning model on gene expression data for breast </a:t>
            </a:r>
            <a:r>
              <a:rPr lang="en-GB" sz="1400" dirty="0" err="1"/>
              <a:t>tumors</a:t>
            </a:r>
            <a:r>
              <a:rPr lang="en-GB" sz="1400" dirty="0"/>
              <a:t>.</a:t>
            </a:r>
            <a:endParaRPr lang="en-US" dirty="0"/>
          </a:p>
        </p:txBody>
      </p:sp>
      <p:sp>
        <p:nvSpPr>
          <p:cNvPr id="17" name="Text Placeholder 16">
            <a:extLst>
              <a:ext uri="{FF2B5EF4-FFF2-40B4-BE49-F238E27FC236}">
                <a16:creationId xmlns:a16="http://schemas.microsoft.com/office/drawing/2014/main" id="{6A8A0BA0-7040-A5D0-C933-E9E5A9B6690F}"/>
              </a:ext>
            </a:extLst>
          </p:cNvPr>
          <p:cNvSpPr>
            <a:spLocks noGrp="1"/>
          </p:cNvSpPr>
          <p:nvPr>
            <p:ph type="body" sz="quarter" idx="21"/>
          </p:nvPr>
        </p:nvSpPr>
        <p:spPr/>
        <p:txBody>
          <a:bodyPr/>
          <a:lstStyle/>
          <a:p>
            <a:r>
              <a:rPr lang="en-US" sz="1400" dirty="0"/>
              <a:t>To implement a federated learning algorithm trained by two parties holding respective training data. Noise should be added to the intermediate results to ensure differential privacy under a given budget.</a:t>
            </a:r>
            <a:endParaRPr lang="en-US" sz="2400" dirty="0"/>
          </a:p>
        </p:txBody>
      </p:sp>
      <p:sp>
        <p:nvSpPr>
          <p:cNvPr id="18" name="Text Placeholder 17">
            <a:extLst>
              <a:ext uri="{FF2B5EF4-FFF2-40B4-BE49-F238E27FC236}">
                <a16:creationId xmlns:a16="http://schemas.microsoft.com/office/drawing/2014/main" id="{74BDA2E4-6D69-CFD8-E49A-185AA862E305}"/>
              </a:ext>
            </a:extLst>
          </p:cNvPr>
          <p:cNvSpPr>
            <a:spLocks noGrp="1"/>
          </p:cNvSpPr>
          <p:nvPr>
            <p:ph type="body" sz="quarter" idx="22"/>
          </p:nvPr>
        </p:nvSpPr>
        <p:spPr/>
        <p:txBody>
          <a:bodyPr/>
          <a:lstStyle/>
          <a:p>
            <a:r>
              <a:rPr lang="en-US" dirty="0"/>
              <a:t>input a dataset of gene expression profiles; output a model file</a:t>
            </a:r>
          </a:p>
        </p:txBody>
      </p:sp>
      <p:sp>
        <p:nvSpPr>
          <p:cNvPr id="19" name="Content Placeholder 18">
            <a:extLst>
              <a:ext uri="{FF2B5EF4-FFF2-40B4-BE49-F238E27FC236}">
                <a16:creationId xmlns:a16="http://schemas.microsoft.com/office/drawing/2014/main" id="{FB0330E4-D803-971D-09AF-B0A6135E4FD4}"/>
              </a:ext>
            </a:extLst>
          </p:cNvPr>
          <p:cNvSpPr>
            <a:spLocks noGrp="1"/>
          </p:cNvSpPr>
          <p:nvPr>
            <p:ph sz="quarter" idx="25"/>
          </p:nvPr>
        </p:nvSpPr>
        <p:spPr/>
        <p:txBody>
          <a:bodyPr/>
          <a:lstStyle/>
          <a:p>
            <a:r>
              <a:rPr lang="en-US" dirty="0"/>
              <a:t>1</a:t>
            </a:r>
            <a:r>
              <a:rPr lang="en-US" baseline="30000" dirty="0"/>
              <a:t>st</a:t>
            </a:r>
            <a:r>
              <a:rPr lang="en-US" dirty="0"/>
              <a:t> place</a:t>
            </a:r>
          </a:p>
          <a:p>
            <a:r>
              <a:rPr lang="en-US" dirty="0"/>
              <a:t>100% Accuracy</a:t>
            </a:r>
          </a:p>
          <a:p>
            <a:r>
              <a:rPr lang="en-US" dirty="0"/>
              <a:t>Fastest running time </a:t>
            </a:r>
          </a:p>
          <a:p>
            <a:r>
              <a:rPr lang="en-US" dirty="0"/>
              <a:t>Privacy budget respected</a:t>
            </a:r>
          </a:p>
        </p:txBody>
      </p:sp>
      <p:sp>
        <p:nvSpPr>
          <p:cNvPr id="10" name="Text Placeholder 9">
            <a:extLst>
              <a:ext uri="{FF2B5EF4-FFF2-40B4-BE49-F238E27FC236}">
                <a16:creationId xmlns:a16="http://schemas.microsoft.com/office/drawing/2014/main" id="{034EC952-C000-41B0-A2A4-0F5A00F670C6}"/>
              </a:ext>
            </a:extLst>
          </p:cNvPr>
          <p:cNvSpPr>
            <a:spLocks noGrp="1"/>
          </p:cNvSpPr>
          <p:nvPr>
            <p:ph type="body" sz="quarter" idx="14"/>
          </p:nvPr>
        </p:nvSpPr>
        <p:spPr/>
        <p:txBody>
          <a:bodyPr>
            <a:normAutofit fontScale="77500" lnSpcReduction="20000"/>
          </a:bodyPr>
          <a:lstStyle/>
          <a:p>
            <a:r>
              <a:rPr lang="en-GB" dirty="0"/>
              <a:t>Track III: Differentially private federated learning for cancer prediction model</a:t>
            </a:r>
            <a:endParaRPr lang="en-US" dirty="0"/>
          </a:p>
        </p:txBody>
      </p:sp>
      <p:sp>
        <p:nvSpPr>
          <p:cNvPr id="8" name="Title 7">
            <a:extLst>
              <a:ext uri="{FF2B5EF4-FFF2-40B4-BE49-F238E27FC236}">
                <a16:creationId xmlns:a16="http://schemas.microsoft.com/office/drawing/2014/main" id="{91BFFC0D-3C24-D183-F9B8-C343AC10E2F5}"/>
              </a:ext>
            </a:extLst>
          </p:cNvPr>
          <p:cNvSpPr>
            <a:spLocks noGrp="1"/>
          </p:cNvSpPr>
          <p:nvPr>
            <p:ph type="title"/>
          </p:nvPr>
        </p:nvSpPr>
        <p:spPr/>
        <p:txBody>
          <a:bodyPr vert="horz">
            <a:normAutofit fontScale="90000"/>
          </a:bodyPr>
          <a:lstStyle/>
          <a:p>
            <a:r>
              <a:rPr lang="en-US" dirty="0"/>
              <a:t>Inpher wins iDash 2020</a:t>
            </a:r>
          </a:p>
        </p:txBody>
      </p:sp>
      <p:sp>
        <p:nvSpPr>
          <p:cNvPr id="9" name="Text Placeholder 8">
            <a:extLst>
              <a:ext uri="{FF2B5EF4-FFF2-40B4-BE49-F238E27FC236}">
                <a16:creationId xmlns:a16="http://schemas.microsoft.com/office/drawing/2014/main" id="{B2EA401F-4462-9298-BAD5-2DEE2C8CEFB5}"/>
              </a:ext>
            </a:extLst>
          </p:cNvPr>
          <p:cNvSpPr>
            <a:spLocks noGrp="1"/>
          </p:cNvSpPr>
          <p:nvPr>
            <p:ph type="body" sz="quarter" idx="13"/>
          </p:nvPr>
        </p:nvSpPr>
        <p:spPr/>
        <p:txBody>
          <a:bodyPr/>
          <a:lstStyle/>
          <a:p>
            <a:r>
              <a:rPr lang="en-US" dirty="0"/>
              <a:t>Healthcare</a:t>
            </a:r>
          </a:p>
        </p:txBody>
      </p:sp>
      <p:pic>
        <p:nvPicPr>
          <p:cNvPr id="24" name="Picture 23">
            <a:extLst>
              <a:ext uri="{FF2B5EF4-FFF2-40B4-BE49-F238E27FC236}">
                <a16:creationId xmlns:a16="http://schemas.microsoft.com/office/drawing/2014/main" id="{EF5C1939-7420-3B92-7D7C-3C9DB4D2D8F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644928" y="158128"/>
            <a:ext cx="1159300" cy="1079501"/>
          </a:xfrm>
          <a:prstGeom prst="rect">
            <a:avLst/>
          </a:prstGeom>
        </p:spPr>
      </p:pic>
    </p:spTree>
    <p:extLst>
      <p:ext uri="{BB962C8B-B14F-4D97-AF65-F5344CB8AC3E}">
        <p14:creationId xmlns:p14="http://schemas.microsoft.com/office/powerpoint/2010/main" val="241771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8728B27-173B-5804-BC22-01DE03A8D03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A8728B27-173B-5804-BC22-01DE03A8D03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3E534CC-31B0-3E9A-F8F8-9B9C3DB3802F}"/>
              </a:ext>
            </a:extLst>
          </p:cNvPr>
          <p:cNvSpPr>
            <a:spLocks noGrp="1"/>
          </p:cNvSpPr>
          <p:nvPr>
            <p:ph type="title"/>
          </p:nvPr>
        </p:nvSpPr>
        <p:spPr>
          <a:xfrm>
            <a:off x="957997" y="158370"/>
            <a:ext cx="6048859" cy="532436"/>
          </a:xfrm>
        </p:spPr>
        <p:txBody>
          <a:bodyPr vert="horz">
            <a:normAutofit fontScale="90000"/>
          </a:bodyPr>
          <a:lstStyle/>
          <a:p>
            <a:r>
              <a:rPr lang="en-US" dirty="0"/>
              <a:t>Horizon Projects</a:t>
            </a:r>
          </a:p>
        </p:txBody>
      </p:sp>
      <p:sp>
        <p:nvSpPr>
          <p:cNvPr id="3" name="Date Placeholder 2">
            <a:extLst>
              <a:ext uri="{FF2B5EF4-FFF2-40B4-BE49-F238E27FC236}">
                <a16:creationId xmlns:a16="http://schemas.microsoft.com/office/drawing/2014/main" id="{2D72FD4D-6373-A8EA-AEC4-8E413C93CF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rPr>
              <a:t>Inpher, Confidential</a:t>
            </a:r>
          </a:p>
        </p:txBody>
      </p:sp>
      <p:sp>
        <p:nvSpPr>
          <p:cNvPr id="4" name="Footer Placeholder 3">
            <a:extLst>
              <a:ext uri="{FF2B5EF4-FFF2-40B4-BE49-F238E27FC236}">
                <a16:creationId xmlns:a16="http://schemas.microsoft.com/office/drawing/2014/main" id="{19D5C841-CA76-884F-E57D-962CE030561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sp>
        <p:nvSpPr>
          <p:cNvPr id="5" name="Slide Number Placeholder 4">
            <a:extLst>
              <a:ext uri="{FF2B5EF4-FFF2-40B4-BE49-F238E27FC236}">
                <a16:creationId xmlns:a16="http://schemas.microsoft.com/office/drawing/2014/main" id="{0D337754-1932-2CCA-324D-403715976D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sp>
        <p:nvSpPr>
          <p:cNvPr id="6" name="Text Placeholder 5">
            <a:extLst>
              <a:ext uri="{FF2B5EF4-FFF2-40B4-BE49-F238E27FC236}">
                <a16:creationId xmlns:a16="http://schemas.microsoft.com/office/drawing/2014/main" id="{9DD2C656-267F-4A93-F0C1-BB4F9865A97D}"/>
              </a:ext>
            </a:extLst>
          </p:cNvPr>
          <p:cNvSpPr>
            <a:spLocks noGrp="1"/>
          </p:cNvSpPr>
          <p:nvPr>
            <p:ph type="body" sz="quarter" idx="13"/>
          </p:nvPr>
        </p:nvSpPr>
        <p:spPr>
          <a:xfrm>
            <a:off x="957997" y="687142"/>
            <a:ext cx="6048859" cy="532437"/>
          </a:xfrm>
        </p:spPr>
        <p:txBody>
          <a:bodyPr/>
          <a:lstStyle/>
          <a:p>
            <a:r>
              <a:rPr lang="en-US" dirty="0"/>
              <a:t>Inpher is actively participating</a:t>
            </a:r>
          </a:p>
        </p:txBody>
      </p:sp>
      <p:pic>
        <p:nvPicPr>
          <p:cNvPr id="10" name="Picture 9">
            <a:extLst>
              <a:ext uri="{FF2B5EF4-FFF2-40B4-BE49-F238E27FC236}">
                <a16:creationId xmlns:a16="http://schemas.microsoft.com/office/drawing/2014/main" id="{332AE37C-E195-70C1-8373-1185583024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00276" y="2256007"/>
            <a:ext cx="2744676" cy="527302"/>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02DC4F7-211F-8AFF-4485-2CCA8FB74F0C}"/>
              </a:ext>
            </a:extLst>
          </p:cNvPr>
          <p:cNvPicPr>
            <a:picLocks noChangeAspect="1"/>
          </p:cNvPicPr>
          <p:nvPr/>
        </p:nvPicPr>
        <p:blipFill>
          <a:blip r:embed="rId6"/>
          <a:stretch>
            <a:fillRect/>
          </a:stretch>
        </p:blipFill>
        <p:spPr>
          <a:xfrm>
            <a:off x="7200276" y="295397"/>
            <a:ext cx="4175051" cy="1670020"/>
          </a:xfrm>
          <a:prstGeom prst="rect">
            <a:avLst/>
          </a:prstGeom>
          <a:ln>
            <a:solidFill>
              <a:schemeClr val="tx1"/>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8F875F46-B4F8-F5A5-811E-298CC148E666}"/>
              </a:ext>
            </a:extLst>
          </p:cNvPr>
          <p:cNvSpPr txBox="1"/>
          <p:nvPr/>
        </p:nvSpPr>
        <p:spPr>
          <a:xfrm>
            <a:off x="750128" y="1384842"/>
            <a:ext cx="6256728"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14042"/>
                </a:solidFill>
                <a:effectLst/>
                <a:uLnTx/>
                <a:uFillTx/>
                <a:latin typeface="Myriad Pro"/>
                <a:ea typeface="+mn-ea"/>
                <a:cs typeface="+mn-cs"/>
              </a:rPr>
              <a:t>Horizon EU </a:t>
            </a:r>
            <a:r>
              <a:rPr kumimoji="0" lang="en-US" sz="1800" b="0" i="0" u="none" strike="noStrike" kern="1200" cap="none" spc="0" normalizeH="0" baseline="0" noProof="0" dirty="0">
                <a:ln>
                  <a:noFill/>
                </a:ln>
                <a:solidFill>
                  <a:srgbClr val="414042"/>
                </a:solidFill>
                <a:effectLst/>
                <a:uLnTx/>
                <a:uFillTx/>
                <a:latin typeface="Myriad Pro"/>
                <a:ea typeface="+mn-ea"/>
                <a:cs typeface="+mn-cs"/>
              </a:rPr>
              <a:t>is a European-wide research &amp; innovation funding program in Health and other missions of interest for the EU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14042"/>
              </a:solidFill>
              <a:effectLst/>
              <a:uLnTx/>
              <a:uFillTx/>
              <a:latin typeface="Myriad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Myriad Pro"/>
                <a:ea typeface="+mn-ea"/>
                <a:cs typeface="+mn-cs"/>
              </a:rPr>
              <a:t>Inpher is part of </a:t>
            </a:r>
            <a:r>
              <a:rPr kumimoji="0" lang="en-US" sz="1800" b="1" i="0" u="none" strike="noStrike" kern="1200" cap="none" spc="0" normalizeH="0" baseline="0" noProof="0" dirty="0">
                <a:ln>
                  <a:noFill/>
                </a:ln>
                <a:solidFill>
                  <a:srgbClr val="414042"/>
                </a:solidFill>
                <a:effectLst/>
                <a:uLnTx/>
                <a:uFillTx/>
                <a:latin typeface="Myriad Pro"/>
                <a:ea typeface="+mn-ea"/>
                <a:cs typeface="+mn-cs"/>
              </a:rPr>
              <a:t>Moore4Medical</a:t>
            </a:r>
            <a:r>
              <a:rPr kumimoji="0" lang="en-US" sz="1800" b="0" i="0" u="none" strike="noStrike" kern="1200" cap="none" spc="0" normalizeH="0" baseline="0" noProof="0" dirty="0">
                <a:ln>
                  <a:noFill/>
                </a:ln>
                <a:solidFill>
                  <a:srgbClr val="414042"/>
                </a:solidFill>
                <a:effectLst/>
                <a:uLnTx/>
                <a:uFillTx/>
                <a:latin typeface="Myriad Pro"/>
                <a:ea typeface="+mn-ea"/>
                <a:cs typeface="+mn-cs"/>
              </a:rPr>
              <a:t>, a consortium of 66 participants who received funding to accelerate innovation in electronic medical devices. Inpher investigates data privacy aspect.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14042"/>
              </a:solidFill>
              <a:effectLst/>
              <a:uLnTx/>
              <a:uFillTx/>
              <a:latin typeface="Myriad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Myriad Pro"/>
                <a:ea typeface="+mn-ea"/>
                <a:cs typeface="+mn-cs"/>
              </a:rPr>
              <a:t>Inpher is a member of the </a:t>
            </a:r>
            <a:r>
              <a:rPr kumimoji="0" lang="en-US" sz="1800" b="1" i="0" u="none" strike="noStrike" kern="1200" cap="none" spc="0" normalizeH="0" baseline="0" noProof="0" dirty="0">
                <a:ln>
                  <a:noFill/>
                </a:ln>
                <a:solidFill>
                  <a:srgbClr val="414042"/>
                </a:solidFill>
                <a:effectLst/>
                <a:uLnTx/>
                <a:uFillTx/>
                <a:latin typeface="Myriad Pro"/>
                <a:ea typeface="+mn-ea"/>
                <a:cs typeface="+mn-cs"/>
              </a:rPr>
              <a:t>PHASE IV AI </a:t>
            </a:r>
            <a:r>
              <a:rPr kumimoji="0" lang="en-US" sz="1800" b="0" i="0" u="none" strike="noStrike" kern="1200" cap="none" spc="0" normalizeH="0" baseline="0" noProof="0" dirty="0">
                <a:ln>
                  <a:noFill/>
                </a:ln>
                <a:solidFill>
                  <a:srgbClr val="414042"/>
                </a:solidFill>
                <a:effectLst/>
                <a:uLnTx/>
                <a:uFillTx/>
                <a:latin typeface="Myriad Pro"/>
                <a:ea typeface="+mn-ea"/>
                <a:cs typeface="+mn-cs"/>
              </a:rPr>
              <a:t>consortium led by Fujitsu and Turku University to further advance Secure Multiparty Computation specifically for Healthcare applications as well </a:t>
            </a:r>
            <a:r>
              <a:rPr kumimoji="0" lang="en-US" sz="1800" b="1" i="0" u="none" strike="noStrike" kern="1200" cap="none" spc="0" normalizeH="0" baseline="0" noProof="0" dirty="0">
                <a:ln>
                  <a:noFill/>
                </a:ln>
                <a:solidFill>
                  <a:srgbClr val="414042"/>
                </a:solidFill>
                <a:effectLst/>
                <a:uLnTx/>
                <a:uFillTx/>
                <a:latin typeface="Myriad Pro"/>
                <a:ea typeface="+mn-ea"/>
                <a:cs typeface="+mn-cs"/>
              </a:rPr>
              <a:t>Fit4Health.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14042"/>
              </a:solidFill>
              <a:effectLst/>
              <a:uLnTx/>
              <a:uFillTx/>
              <a:latin typeface="Myriad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Myriad Pro"/>
                <a:ea typeface="+mn-ea"/>
                <a:cs typeface="+mn-cs"/>
              </a:rPr>
              <a:t>If successful, Inpher will collaborate with </a:t>
            </a:r>
            <a:r>
              <a:rPr kumimoji="0" lang="en-US" sz="1800" b="1" i="0" u="none" strike="noStrike" kern="1200" cap="none" spc="0" normalizeH="0" baseline="0" noProof="0" dirty="0">
                <a:ln>
                  <a:noFill/>
                </a:ln>
                <a:solidFill>
                  <a:srgbClr val="414042"/>
                </a:solidFill>
                <a:effectLst/>
                <a:uLnTx/>
                <a:uFillTx/>
                <a:latin typeface="Myriad Pro"/>
                <a:ea typeface="+mn-ea"/>
                <a:cs typeface="+mn-cs"/>
              </a:rPr>
              <a:t>CHUV</a:t>
            </a:r>
            <a:r>
              <a:rPr kumimoji="0" lang="en-US" sz="1800" b="0" i="0" u="none" strike="noStrike" kern="1200" cap="none" spc="0" normalizeH="0" baseline="0" noProof="0" dirty="0">
                <a:ln>
                  <a:noFill/>
                </a:ln>
                <a:solidFill>
                  <a:srgbClr val="414042"/>
                </a:solidFill>
                <a:effectLst/>
                <a:uLnTx/>
                <a:uFillTx/>
                <a:latin typeface="Myriad Pro"/>
                <a:ea typeface="+mn-ea"/>
                <a:cs typeface="+mn-cs"/>
              </a:rPr>
              <a:t> to continue the development of its Neuroimaging-based Privacy-Preserving Machine Learning solution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14042"/>
              </a:solidFill>
              <a:effectLst/>
              <a:uLnTx/>
              <a:uFillTx/>
              <a:latin typeface="Myriad Pro"/>
              <a:ea typeface="+mn-ea"/>
              <a:cs typeface="+mn-cs"/>
            </a:endParaRPr>
          </a:p>
        </p:txBody>
      </p:sp>
      <p:pic>
        <p:nvPicPr>
          <p:cNvPr id="14" name="Picture 13">
            <a:extLst>
              <a:ext uri="{FF2B5EF4-FFF2-40B4-BE49-F238E27FC236}">
                <a16:creationId xmlns:a16="http://schemas.microsoft.com/office/drawing/2014/main" id="{48A8F876-8B4C-16C9-BD64-1A17BA5FBF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13102" y="5333809"/>
            <a:ext cx="2744677" cy="949610"/>
          </a:xfrm>
          <a:prstGeom prst="rect">
            <a:avLst/>
          </a:prstGeom>
          <a:ln>
            <a:solidFill>
              <a:schemeClr val="tx1"/>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91BB2819-DD1D-FA29-B7F5-A88B92A619B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25519" y="2909313"/>
            <a:ext cx="1449808" cy="930125"/>
          </a:xfrm>
          <a:prstGeom prst="rect">
            <a:avLst/>
          </a:prstGeom>
          <a:ln>
            <a:solidFill>
              <a:schemeClr val="tx1"/>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C256DFD6-C064-66A1-6293-933706068FA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13102" y="3655594"/>
            <a:ext cx="1716524" cy="805929"/>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012075F2-1D10-B99C-7216-39E31BBFCD7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58033" y="4379947"/>
            <a:ext cx="2217294" cy="74449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875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5C2485E-DF78-C8CD-92FF-9026F487C6F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15C2485E-DF78-C8CD-92FF-9026F487C6F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8" name="Title 17">
            <a:extLst>
              <a:ext uri="{FF2B5EF4-FFF2-40B4-BE49-F238E27FC236}">
                <a16:creationId xmlns:a16="http://schemas.microsoft.com/office/drawing/2014/main" id="{BCBAF353-876F-988E-2C09-A0EFE216861A}"/>
              </a:ext>
            </a:extLst>
          </p:cNvPr>
          <p:cNvSpPr>
            <a:spLocks noGrp="1"/>
          </p:cNvSpPr>
          <p:nvPr>
            <p:ph type="title"/>
          </p:nvPr>
        </p:nvSpPr>
        <p:spPr/>
        <p:txBody>
          <a:bodyPr vert="horz">
            <a:normAutofit fontScale="90000"/>
          </a:bodyPr>
          <a:lstStyle/>
          <a:p>
            <a:r>
              <a:rPr lang="en-US" dirty="0"/>
              <a:t>Types of data problems Secret Computing can solve</a:t>
            </a:r>
          </a:p>
        </p:txBody>
      </p:sp>
      <p:sp>
        <p:nvSpPr>
          <p:cNvPr id="19" name="Content Placeholder 18">
            <a:extLst>
              <a:ext uri="{FF2B5EF4-FFF2-40B4-BE49-F238E27FC236}">
                <a16:creationId xmlns:a16="http://schemas.microsoft.com/office/drawing/2014/main" id="{566F39F5-1A44-E357-7CA1-FC4A8E3B9AF7}"/>
              </a:ext>
            </a:extLst>
          </p:cNvPr>
          <p:cNvSpPr>
            <a:spLocks noGrp="1"/>
          </p:cNvSpPr>
          <p:nvPr>
            <p:ph idx="1"/>
          </p:nvPr>
        </p:nvSpPr>
        <p:spPr>
          <a:xfrm>
            <a:off x="1500256" y="1476375"/>
            <a:ext cx="4595744" cy="4700588"/>
          </a:xfrm>
        </p:spPr>
        <p:txBody>
          <a:bodyPr anchor="ctr">
            <a:normAutofit fontScale="92500" lnSpcReduction="20000"/>
          </a:bodyPr>
          <a:lstStyle/>
          <a:p>
            <a:pPr marL="285750" indent="-285750">
              <a:lnSpc>
                <a:spcPct val="120000"/>
              </a:lnSpc>
              <a:spcBef>
                <a:spcPts val="600"/>
              </a:spcBef>
              <a:spcAft>
                <a:spcPts val="1800"/>
              </a:spcAft>
              <a:buSzPct val="100000"/>
              <a:buFont typeface="Wingdings" pitchFamily="2" charset="2"/>
              <a:buChar char="Ø"/>
            </a:pPr>
            <a:r>
              <a:rPr lang="en-US" sz="1600" dirty="0"/>
              <a:t>Computing private data (single source or multi-distributed source)</a:t>
            </a:r>
          </a:p>
          <a:p>
            <a:pPr marL="285750" indent="-285750" algn="just">
              <a:lnSpc>
                <a:spcPct val="120000"/>
              </a:lnSpc>
              <a:spcBef>
                <a:spcPts val="600"/>
              </a:spcBef>
              <a:spcAft>
                <a:spcPts val="1800"/>
              </a:spcAft>
              <a:buSzPct val="100000"/>
              <a:buFont typeface="Wingdings" pitchFamily="2" charset="2"/>
              <a:buChar char="Ø"/>
            </a:pPr>
            <a:r>
              <a:rPr lang="en-US" sz="1600" dirty="0"/>
              <a:t>Joining data that is both distributed and private respectively (incl Fuzzy matching) / Identification (Double Blind trade matching, No-Fly List, KYC-related)</a:t>
            </a:r>
          </a:p>
          <a:p>
            <a:pPr marL="285750" indent="-285750">
              <a:lnSpc>
                <a:spcPct val="120000"/>
              </a:lnSpc>
              <a:spcBef>
                <a:spcPts val="600"/>
              </a:spcBef>
              <a:spcAft>
                <a:spcPts val="1800"/>
              </a:spcAft>
              <a:buSzPct val="100000"/>
              <a:buFont typeface="Wingdings" pitchFamily="2" charset="2"/>
              <a:buChar char="Ø"/>
            </a:pPr>
            <a:r>
              <a:rPr lang="en-US" sz="1600" dirty="0"/>
              <a:t>Computing marginal statistics of the joined data and only revealing results -&gt; Use those statistics to generate Synthetic data for analysis</a:t>
            </a:r>
          </a:p>
          <a:p>
            <a:pPr marL="285750" indent="-285750">
              <a:lnSpc>
                <a:spcPct val="120000"/>
              </a:lnSpc>
              <a:spcBef>
                <a:spcPts val="600"/>
              </a:spcBef>
              <a:spcAft>
                <a:spcPts val="1800"/>
              </a:spcAft>
              <a:buSzPct val="100000"/>
              <a:buFont typeface="Wingdings" pitchFamily="2" charset="2"/>
              <a:buChar char="Ø"/>
            </a:pPr>
            <a:r>
              <a:rPr lang="en-US" sz="1600" dirty="0"/>
              <a:t>Privacy Preserving Machine Learning, Federated Learning, Multiparty Computation, Secret Sharing, Differential Privacy, Fully Homomorphic Encryption (FHE)</a:t>
            </a:r>
          </a:p>
          <a:p>
            <a:pPr marL="285750" indent="-285750">
              <a:lnSpc>
                <a:spcPct val="120000"/>
              </a:lnSpc>
              <a:spcBef>
                <a:spcPts val="600"/>
              </a:spcBef>
              <a:spcAft>
                <a:spcPts val="1800"/>
              </a:spcAft>
              <a:buSzPct val="100000"/>
              <a:buFont typeface="Wingdings" pitchFamily="2" charset="2"/>
              <a:buChar char="Ø"/>
            </a:pPr>
            <a:r>
              <a:rPr lang="en-US" sz="1600" dirty="0"/>
              <a:t>Enabler for Synthetic Data Generation</a:t>
            </a:r>
          </a:p>
        </p:txBody>
      </p:sp>
      <p:sp>
        <p:nvSpPr>
          <p:cNvPr id="4" name="Slide Number Placeholder 3">
            <a:extLst>
              <a:ext uri="{FF2B5EF4-FFF2-40B4-BE49-F238E27FC236}">
                <a16:creationId xmlns:a16="http://schemas.microsoft.com/office/drawing/2014/main" id="{16AC35F4-E75F-8608-85C1-4E180A2056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100" b="0" i="0" u="none" strike="noStrike" kern="1200" cap="none" spc="0" normalizeH="0" baseline="0" noProof="0" smtClean="0">
                <a:ln>
                  <a:noFill/>
                </a:ln>
                <a:solidFill>
                  <a:srgbClr val="919091"/>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srgbClr val="919091"/>
              </a:solidFill>
              <a:effectLst/>
              <a:uLnTx/>
              <a:uFillTx/>
              <a:latin typeface="Open Sans"/>
              <a:ea typeface="Open Sans"/>
              <a:cs typeface="Open Sans"/>
              <a:sym typeface="Open Sans"/>
            </a:endParaRPr>
          </a:p>
        </p:txBody>
      </p:sp>
      <p:sp>
        <p:nvSpPr>
          <p:cNvPr id="20" name="Text Placeholder 19">
            <a:extLst>
              <a:ext uri="{FF2B5EF4-FFF2-40B4-BE49-F238E27FC236}">
                <a16:creationId xmlns:a16="http://schemas.microsoft.com/office/drawing/2014/main" id="{6C6E397F-DEE5-5D86-0BD0-C74D813E910D}"/>
              </a:ext>
            </a:extLst>
          </p:cNvPr>
          <p:cNvSpPr>
            <a:spLocks noGrp="1"/>
          </p:cNvSpPr>
          <p:nvPr>
            <p:ph type="body" sz="quarter" idx="13"/>
          </p:nvPr>
        </p:nvSpPr>
        <p:spPr/>
        <p:txBody>
          <a:bodyPr/>
          <a:lstStyle/>
          <a:p>
            <a:endParaRPr lang="en-US"/>
          </a:p>
        </p:txBody>
      </p:sp>
      <p:sp>
        <p:nvSpPr>
          <p:cNvPr id="23" name="Footer Placeholder 3">
            <a:extLst>
              <a:ext uri="{FF2B5EF4-FFF2-40B4-BE49-F238E27FC236}">
                <a16:creationId xmlns:a16="http://schemas.microsoft.com/office/drawing/2014/main" id="{BB3D9197-C92B-AB48-5045-07E74E65AE49}"/>
              </a:ext>
            </a:extLst>
          </p:cNvPr>
          <p:cNvSpPr>
            <a:spLocks noGrp="1"/>
          </p:cNvSpPr>
          <p:nvPr>
            <p:ph type="ftr" idx="11"/>
          </p:nvPr>
        </p:nvSpPr>
        <p:spPr>
          <a:xfrm>
            <a:off x="1503752" y="6448624"/>
            <a:ext cx="9611662" cy="365125"/>
          </a:xfrm>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100" b="0" i="0" u="none" strike="noStrike" kern="1200" cap="none" spc="0" normalizeH="0" baseline="0" noProof="0" dirty="0">
                <a:ln>
                  <a:noFill/>
                </a:ln>
                <a:solidFill>
                  <a:srgbClr val="919091"/>
                </a:solidFill>
                <a:effectLst/>
                <a:uLnTx/>
                <a:uFillTx/>
                <a:latin typeface="Open Sans"/>
                <a:ea typeface="Open Sans"/>
                <a:cs typeface="Open Sans"/>
                <a:sym typeface="Open Sans"/>
              </a:rPr>
              <a:t>Inpher Confidential :: 2022</a:t>
            </a:r>
          </a:p>
        </p:txBody>
      </p:sp>
      <p:pic>
        <p:nvPicPr>
          <p:cNvPr id="3" name="Picture 2">
            <a:extLst>
              <a:ext uri="{FF2B5EF4-FFF2-40B4-BE49-F238E27FC236}">
                <a16:creationId xmlns:a16="http://schemas.microsoft.com/office/drawing/2014/main" id="{A6FBE1AC-CFF2-DD50-A1F6-1E69042DD7D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72389" y="1707271"/>
            <a:ext cx="5714105" cy="3374528"/>
          </a:xfrm>
          <a:prstGeom prst="rect">
            <a:avLst/>
          </a:prstGeom>
        </p:spPr>
      </p:pic>
      <p:sp>
        <p:nvSpPr>
          <p:cNvPr id="5" name="Rectangle 4">
            <a:extLst>
              <a:ext uri="{FF2B5EF4-FFF2-40B4-BE49-F238E27FC236}">
                <a16:creationId xmlns:a16="http://schemas.microsoft.com/office/drawing/2014/main" id="{6D2B1E9F-55B3-5CD4-E683-8DFF4DDB8160}"/>
              </a:ext>
            </a:extLst>
          </p:cNvPr>
          <p:cNvSpPr/>
          <p:nvPr/>
        </p:nvSpPr>
        <p:spPr>
          <a:xfrm>
            <a:off x="6528391" y="1476375"/>
            <a:ext cx="4922874" cy="33496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Pro"/>
              <a:ea typeface="+mn-ea"/>
              <a:cs typeface="+mn-cs"/>
            </a:endParaRPr>
          </a:p>
        </p:txBody>
      </p:sp>
    </p:spTree>
    <p:extLst>
      <p:ext uri="{BB962C8B-B14F-4D97-AF65-F5344CB8AC3E}">
        <p14:creationId xmlns:p14="http://schemas.microsoft.com/office/powerpoint/2010/main" val="160281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AB0B100-E413-3C43-81F2-4944A4AD04E7}"/>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10" name="Object 9" hidden="1">
                        <a:extLst>
                          <a:ext uri="{FF2B5EF4-FFF2-40B4-BE49-F238E27FC236}">
                            <a16:creationId xmlns:a16="http://schemas.microsoft.com/office/drawing/2014/main" id="{EAB0B100-E413-3C43-81F2-4944A4AD04E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11A0FAFF-3A58-EF4B-8BF6-9483A18AB2D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otham Book" panose="02000603040000020004" pitchFamily="2" charset="77"/>
              <a:ea typeface="+mn-ea"/>
              <a:cs typeface="+mn-cs"/>
              <a:sym typeface="Gotham Book" panose="02000603040000020004" pitchFamily="2" charset="77"/>
            </a:endParaRPr>
          </a:p>
        </p:txBody>
      </p:sp>
      <p:sp>
        <p:nvSpPr>
          <p:cNvPr id="2" name="Title 1">
            <a:extLst>
              <a:ext uri="{FF2B5EF4-FFF2-40B4-BE49-F238E27FC236}">
                <a16:creationId xmlns:a16="http://schemas.microsoft.com/office/drawing/2014/main" id="{4BB02001-944B-4E2A-B288-AD49BC4BAC52}"/>
              </a:ext>
            </a:extLst>
          </p:cNvPr>
          <p:cNvSpPr>
            <a:spLocks noGrp="1"/>
          </p:cNvSpPr>
          <p:nvPr>
            <p:ph type="title"/>
          </p:nvPr>
        </p:nvSpPr>
        <p:spPr/>
        <p:txBody>
          <a:bodyPr>
            <a:normAutofit fontScale="90000"/>
          </a:bodyPr>
          <a:lstStyle/>
          <a:p>
            <a:r>
              <a:rPr lang="en-US" dirty="0"/>
              <a:t>Further Reading</a:t>
            </a:r>
          </a:p>
        </p:txBody>
      </p:sp>
      <p:sp>
        <p:nvSpPr>
          <p:cNvPr id="3" name="Content Placeholder 2">
            <a:extLst>
              <a:ext uri="{FF2B5EF4-FFF2-40B4-BE49-F238E27FC236}">
                <a16:creationId xmlns:a16="http://schemas.microsoft.com/office/drawing/2014/main" id="{A7C8C8F8-460D-476A-B60A-ADB1441575AC}"/>
              </a:ext>
            </a:extLst>
          </p:cNvPr>
          <p:cNvSpPr>
            <a:spLocks noGrp="1"/>
          </p:cNvSpPr>
          <p:nvPr>
            <p:ph idx="1"/>
          </p:nvPr>
        </p:nvSpPr>
        <p:spPr>
          <a:xfrm>
            <a:off x="1500257" y="1476375"/>
            <a:ext cx="6785327" cy="4700588"/>
          </a:xfrm>
        </p:spPr>
        <p:txBody>
          <a:bodyPr>
            <a:noAutofit/>
          </a:bodyPr>
          <a:lstStyle/>
          <a:p>
            <a:r>
              <a:rPr lang="en-US" sz="1200" b="1" dirty="0"/>
              <a:t>WORLD ECONOMIC FORUM: </a:t>
            </a:r>
            <a:r>
              <a:rPr lang="en-US" sz="1200" b="1" i="1" dirty="0"/>
              <a:t>The Next Generation of Data-Sharing in Financial Services: Using Privacy Enhancing Techniques to Unlock New Value</a:t>
            </a:r>
          </a:p>
          <a:p>
            <a:pPr lvl="1"/>
            <a:r>
              <a:rPr lang="en-US" sz="1200" dirty="0"/>
              <a:t>This report explores PETs and their ability to unlock new value in the financial services industry by facilitating new forms of data-sharing. Inpher is mentioned on pages 14 and 19.</a:t>
            </a:r>
          </a:p>
          <a:p>
            <a:pPr lvl="1"/>
            <a:r>
              <a:rPr lang="en-US" sz="1200" dirty="0">
                <a:hlinkClick r:id="rId7">
                  <a:extLst>
                    <a:ext uri="{A12FA001-AC4F-418D-AE19-62706E023703}">
                      <ahyp:hlinkClr xmlns:ahyp="http://schemas.microsoft.com/office/drawing/2018/hyperlinkcolor" val="tx"/>
                    </a:ext>
                  </a:extLst>
                </a:hlinkClick>
              </a:rPr>
              <a:t>Link to full report text</a:t>
            </a:r>
            <a:endParaRPr lang="en-US" sz="1200" dirty="0"/>
          </a:p>
          <a:p>
            <a:r>
              <a:rPr lang="en-US" sz="1200" b="1" dirty="0"/>
              <a:t>GARTNER: </a:t>
            </a:r>
            <a:r>
              <a:rPr lang="en-US" sz="1200" b="1" i="1" dirty="0"/>
              <a:t>Cool Vendors in Privacy Preservation in Analytics</a:t>
            </a:r>
          </a:p>
          <a:p>
            <a:pPr lvl="1"/>
            <a:r>
              <a:rPr lang="en-US" sz="1200" dirty="0"/>
              <a:t>Inpher was named a 2019 Gartner Cool Vendor  in Privacy Preservation in Analytics. </a:t>
            </a:r>
          </a:p>
          <a:p>
            <a:pPr lvl="1"/>
            <a:r>
              <a:rPr lang="en-US" sz="1200" dirty="0">
                <a:hlinkClick r:id="rId8">
                  <a:extLst>
                    <a:ext uri="{A12FA001-AC4F-418D-AE19-62706E023703}">
                      <ahyp:hlinkClr xmlns:ahyp="http://schemas.microsoft.com/office/drawing/2018/hyperlinkcolor" val="tx"/>
                    </a:ext>
                  </a:extLst>
                </a:hlinkClick>
              </a:rPr>
              <a:t>Link to report overview</a:t>
            </a:r>
            <a:endParaRPr lang="en-US" sz="1200" dirty="0"/>
          </a:p>
          <a:p>
            <a:r>
              <a:rPr lang="en-US" sz="1200" b="1" dirty="0"/>
              <a:t>ACCENTURE: </a:t>
            </a:r>
            <a:r>
              <a:rPr lang="en-US" sz="1200" b="1" i="1" dirty="0"/>
              <a:t>Maximize collaboration through secure data sharing</a:t>
            </a:r>
          </a:p>
          <a:p>
            <a:pPr lvl="1"/>
            <a:r>
              <a:rPr lang="en-US" sz="1200" dirty="0"/>
              <a:t>This report reviews how Privacy Preserving Computation techniques allow data to be jointly analyzed between parties without exposing all aspects of it. Inpher is mentioned on page 11.</a:t>
            </a:r>
          </a:p>
          <a:p>
            <a:pPr lvl="1"/>
            <a:r>
              <a:rPr lang="en-US" sz="1200" dirty="0">
                <a:hlinkClick r:id="rId9">
                  <a:extLst>
                    <a:ext uri="{A12FA001-AC4F-418D-AE19-62706E023703}">
                      <ahyp:hlinkClr xmlns:ahyp="http://schemas.microsoft.com/office/drawing/2018/hyperlinkcolor" val="tx"/>
                    </a:ext>
                  </a:extLst>
                </a:hlinkClick>
              </a:rPr>
              <a:t>Link to full report text</a:t>
            </a:r>
            <a:endParaRPr lang="en-US" sz="1200" dirty="0"/>
          </a:p>
          <a:p>
            <a:r>
              <a:rPr lang="en-US" sz="1200" b="1" dirty="0"/>
              <a:t>UNITED NATIONS: </a:t>
            </a:r>
            <a:r>
              <a:rPr lang="en-US" sz="1200" b="1" i="1" dirty="0"/>
              <a:t>UN Handbook for Privacy-Preserving Techniques</a:t>
            </a:r>
          </a:p>
          <a:p>
            <a:pPr lvl="1"/>
            <a:r>
              <a:rPr lang="en-US" sz="1200" dirty="0"/>
              <a:t>This handbook describes motivations for privacy-preserving approaches; presents examples of use cases; and describes relevant technical capabilities.</a:t>
            </a:r>
          </a:p>
          <a:p>
            <a:pPr lvl="1"/>
            <a:r>
              <a:rPr lang="en-US" sz="1200" dirty="0">
                <a:hlinkClick r:id="rId10">
                  <a:extLst>
                    <a:ext uri="{A12FA001-AC4F-418D-AE19-62706E023703}">
                      <ahyp:hlinkClr xmlns:ahyp="http://schemas.microsoft.com/office/drawing/2018/hyperlinkcolor" val="tx"/>
                    </a:ext>
                  </a:extLst>
                </a:hlinkClick>
              </a:rPr>
              <a:t>Link to handbook</a:t>
            </a:r>
            <a:endParaRPr lang="en-US" sz="1200" dirty="0"/>
          </a:p>
          <a:p>
            <a:r>
              <a:rPr lang="en-US" sz="1200" b="1" dirty="0"/>
              <a:t>THE ROYAL SOCIETY (UK): </a:t>
            </a:r>
            <a:r>
              <a:rPr lang="en-US" sz="1200" b="1" i="1" dirty="0"/>
              <a:t>Protecting privacy in practice: The current use, development and limits of Privacy Enhancing Technologies in data analysis</a:t>
            </a:r>
          </a:p>
          <a:p>
            <a:pPr lvl="1"/>
            <a:r>
              <a:rPr lang="en-US" sz="1200" dirty="0"/>
              <a:t>This report provides a high-level overview of current PETs, and the roles that they can play, in order to inform applied data science research and government departments’ digital strategies as well as those of business. </a:t>
            </a:r>
          </a:p>
          <a:p>
            <a:pPr lvl="1"/>
            <a:r>
              <a:rPr lang="en-US" sz="1200" dirty="0">
                <a:hlinkClick r:id="rId11">
                  <a:extLst>
                    <a:ext uri="{A12FA001-AC4F-418D-AE19-62706E023703}">
                      <ahyp:hlinkClr xmlns:ahyp="http://schemas.microsoft.com/office/drawing/2018/hyperlinkcolor" val="tx"/>
                    </a:ext>
                  </a:extLst>
                </a:hlinkClick>
              </a:rPr>
              <a:t>Link to full report text</a:t>
            </a:r>
            <a:endParaRPr lang="en-US" sz="1200" dirty="0"/>
          </a:p>
          <a:p>
            <a:endParaRPr lang="en-US" sz="1200" dirty="0"/>
          </a:p>
        </p:txBody>
      </p:sp>
      <p:sp>
        <p:nvSpPr>
          <p:cNvPr id="4" name="Date Placeholder 3">
            <a:extLst>
              <a:ext uri="{FF2B5EF4-FFF2-40B4-BE49-F238E27FC236}">
                <a16:creationId xmlns:a16="http://schemas.microsoft.com/office/drawing/2014/main" id="{D5BCC4E2-C23D-4AC9-804B-B3FEA09AE2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042">
                    <a:tint val="75000"/>
                  </a:srgbClr>
                </a:solidFill>
                <a:effectLst/>
                <a:uLnTx/>
                <a:uFillTx/>
                <a:latin typeface="Myriad Pro"/>
                <a:ea typeface="+mn-ea"/>
                <a:cs typeface="+mn-cs"/>
              </a:rPr>
              <a:t>Inpher, Confidential</a:t>
            </a:r>
          </a:p>
        </p:txBody>
      </p:sp>
      <p:sp>
        <p:nvSpPr>
          <p:cNvPr id="5" name="Footer Placeholder 4">
            <a:extLst>
              <a:ext uri="{FF2B5EF4-FFF2-40B4-BE49-F238E27FC236}">
                <a16:creationId xmlns:a16="http://schemas.microsoft.com/office/drawing/2014/main" id="{AA210258-FECC-4042-944E-79A954A2EEC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4042">
                    <a:tint val="75000"/>
                  </a:srgbClr>
                </a:solidFill>
                <a:effectLst/>
                <a:uLnTx/>
                <a:uFillTx/>
                <a:latin typeface="Myriad Pro"/>
                <a:ea typeface="+mn-ea"/>
                <a:cs typeface="+mn-cs"/>
              </a:rPr>
              <a:t>For additional resources, please visit our page </a:t>
            </a:r>
            <a:r>
              <a:rPr kumimoji="0" lang="en-US" sz="1100" b="0" i="0" u="none" strike="noStrike" kern="1200" cap="none" spc="0" normalizeH="0" baseline="0" noProof="0" dirty="0">
                <a:ln>
                  <a:noFill/>
                </a:ln>
                <a:solidFill>
                  <a:srgbClr val="414042">
                    <a:tint val="75000"/>
                  </a:srgbClr>
                </a:solidFill>
                <a:effectLst/>
                <a:uLnTx/>
                <a:uFillTx/>
                <a:latin typeface="Myriad Pro"/>
                <a:ea typeface="+mn-ea"/>
                <a:cs typeface="+mn-cs"/>
                <a:hlinkClick r:id="rId12">
                  <a:extLst>
                    <a:ext uri="{A12FA001-AC4F-418D-AE19-62706E023703}">
                      <ahyp:hlinkClr xmlns:ahyp="http://schemas.microsoft.com/office/drawing/2018/hyperlinkcolor" val="tx"/>
                    </a:ext>
                  </a:extLst>
                </a:hlinkClick>
              </a:rPr>
              <a:t>Inpher in the Press</a:t>
            </a:r>
            <a:r>
              <a:rPr kumimoji="0" lang="en-US" sz="1100" b="0" i="0" u="none" strike="noStrike" kern="1200" cap="none" spc="0" normalizeH="0" baseline="0" noProof="0" dirty="0">
                <a:ln>
                  <a:noFill/>
                </a:ln>
                <a:solidFill>
                  <a:srgbClr val="414042">
                    <a:tint val="75000"/>
                  </a:srgbClr>
                </a:solidFill>
                <a:effectLst/>
                <a:uLnTx/>
                <a:uFillTx/>
                <a:latin typeface="Myriad Pro"/>
                <a:ea typeface="+mn-ea"/>
                <a:cs typeface="+mn-cs"/>
              </a:rPr>
              <a:t>.</a:t>
            </a:r>
          </a:p>
        </p:txBody>
      </p:sp>
      <p:sp>
        <p:nvSpPr>
          <p:cNvPr id="6" name="Slide Number Placeholder 5">
            <a:extLst>
              <a:ext uri="{FF2B5EF4-FFF2-40B4-BE49-F238E27FC236}">
                <a16:creationId xmlns:a16="http://schemas.microsoft.com/office/drawing/2014/main" id="{9D4C4D2E-5319-4810-ACA0-3E9440EA60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sp>
        <p:nvSpPr>
          <p:cNvPr id="7" name="Text Placeholder 6">
            <a:extLst>
              <a:ext uri="{FF2B5EF4-FFF2-40B4-BE49-F238E27FC236}">
                <a16:creationId xmlns:a16="http://schemas.microsoft.com/office/drawing/2014/main" id="{F559794D-65AD-4BF8-ABAF-8A71C579CD52}"/>
              </a:ext>
            </a:extLst>
          </p:cNvPr>
          <p:cNvSpPr>
            <a:spLocks noGrp="1"/>
          </p:cNvSpPr>
          <p:nvPr>
            <p:ph type="body" sz="quarter" idx="13"/>
          </p:nvPr>
        </p:nvSpPr>
        <p:spPr/>
        <p:txBody>
          <a:bodyPr/>
          <a:lstStyle/>
          <a:p>
            <a:r>
              <a:rPr lang="en-US" dirty="0"/>
              <a:t>Appendix</a:t>
            </a:r>
          </a:p>
        </p:txBody>
      </p:sp>
      <p:sp>
        <p:nvSpPr>
          <p:cNvPr id="8" name="Text Placeholder 7">
            <a:extLst>
              <a:ext uri="{FF2B5EF4-FFF2-40B4-BE49-F238E27FC236}">
                <a16:creationId xmlns:a16="http://schemas.microsoft.com/office/drawing/2014/main" id="{B75D2C7B-FD34-4B4F-9869-2BD1A411519D}"/>
              </a:ext>
            </a:extLst>
          </p:cNvPr>
          <p:cNvSpPr>
            <a:spLocks noGrp="1"/>
          </p:cNvSpPr>
          <p:nvPr>
            <p:ph type="body" sz="quarter" idx="14"/>
          </p:nvPr>
        </p:nvSpPr>
        <p:spPr/>
        <p:txBody>
          <a:bodyPr>
            <a:normAutofit/>
          </a:bodyPr>
          <a:lstStyle/>
          <a:p>
            <a:r>
              <a:rPr lang="en-US" sz="1400" dirty="0"/>
              <a:t>3</a:t>
            </a:r>
            <a:r>
              <a:rPr lang="en-US" sz="1400" baseline="30000" dirty="0"/>
              <a:t>rd</a:t>
            </a:r>
            <a:r>
              <a:rPr lang="en-US" sz="1400" dirty="0"/>
              <a:t> party content introducing encryption in use technology &amp; applications </a:t>
            </a:r>
          </a:p>
        </p:txBody>
      </p:sp>
      <p:pic>
        <p:nvPicPr>
          <p:cNvPr id="14" name="Picture 13">
            <a:extLst>
              <a:ext uri="{FF2B5EF4-FFF2-40B4-BE49-F238E27FC236}">
                <a16:creationId xmlns:a16="http://schemas.microsoft.com/office/drawing/2014/main" id="{EE8A78B5-0B55-436D-BD90-0647457AE3E5}"/>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707678" y="3082934"/>
            <a:ext cx="863906" cy="832852"/>
          </a:xfrm>
          <a:prstGeom prst="rect">
            <a:avLst/>
          </a:prstGeom>
          <a:ln>
            <a:no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F911DBD8-657D-46FC-8424-78C4D73A6E0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056826" y="5953013"/>
            <a:ext cx="2388636" cy="296866"/>
          </a:xfrm>
          <a:prstGeom prst="rect">
            <a:avLst/>
          </a:prstGeom>
        </p:spPr>
      </p:pic>
      <p:pic>
        <p:nvPicPr>
          <p:cNvPr id="2050" name="Picture 2" descr="World Economic Forum - Wikipedia">
            <a:extLst>
              <a:ext uri="{FF2B5EF4-FFF2-40B4-BE49-F238E27FC236}">
                <a16:creationId xmlns:a16="http://schemas.microsoft.com/office/drawing/2014/main" id="{8E3AF0D3-B2BB-4C43-AE4E-4AF7C4C0DAFE}"/>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9421676" y="1484060"/>
            <a:ext cx="1270067" cy="7842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ccenture – Upswell">
            <a:extLst>
              <a:ext uri="{FF2B5EF4-FFF2-40B4-BE49-F238E27FC236}">
                <a16:creationId xmlns:a16="http://schemas.microsoft.com/office/drawing/2014/main" id="{8B8E9B88-B124-4E0F-98B2-1243A51A5E6B}"/>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9419267" y="4119102"/>
            <a:ext cx="1666315" cy="4712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ited Nations - YouTube">
            <a:extLst>
              <a:ext uri="{FF2B5EF4-FFF2-40B4-BE49-F238E27FC236}">
                <a16:creationId xmlns:a16="http://schemas.microsoft.com/office/drawing/2014/main" id="{92C7CE6B-D075-4332-B71D-B5B3255E7A87}"/>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9707678" y="4802796"/>
            <a:ext cx="891374" cy="8913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DC90C19-3ADF-8A4A-AE14-92EAB97CCB0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594011" y="2548433"/>
            <a:ext cx="1278181" cy="237972"/>
          </a:xfrm>
          <a:prstGeom prst="rect">
            <a:avLst/>
          </a:prstGeom>
        </p:spPr>
      </p:pic>
    </p:spTree>
    <p:extLst>
      <p:ext uri="{BB962C8B-B14F-4D97-AF65-F5344CB8AC3E}">
        <p14:creationId xmlns:p14="http://schemas.microsoft.com/office/powerpoint/2010/main" val="17623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62FF7D04-941E-DBC3-6992-62BA2F7604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21316" y="1908889"/>
            <a:ext cx="6467901" cy="1776458"/>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C6B4FE4E-FAAC-2411-0EDC-1CA1AF57F00B}"/>
              </a:ext>
            </a:extLst>
          </p:cNvPr>
          <p:cNvSpPr txBox="1"/>
          <p:nvPr/>
        </p:nvSpPr>
        <p:spPr>
          <a:xfrm>
            <a:off x="3002813" y="3846213"/>
            <a:ext cx="682103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srgbClr val="92D050"/>
                </a:solidFill>
                <a:effectLst>
                  <a:outerShdw blurRad="50800" dist="38100" dir="2700000" algn="tl" rotWithShape="0">
                    <a:prstClr val="black">
                      <a:alpha val="30000"/>
                    </a:prstClr>
                  </a:outerShdw>
                </a:effectLst>
                <a:uLnTx/>
                <a:uFillTx/>
                <a:latin typeface="Gotham Book" panose="02000603040000020004" pitchFamily="2" charset="0"/>
                <a:ea typeface="+mn-ea"/>
                <a:cs typeface="Arial"/>
                <a:sym typeface="Arial"/>
              </a:rPr>
              <a:t>Privacy-Preserving Data Science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srgbClr val="92D050"/>
                </a:solidFill>
                <a:effectLst>
                  <a:outerShdw blurRad="50800" dist="38100" dir="2700000" algn="tl" rotWithShape="0">
                    <a:prstClr val="black">
                      <a:alpha val="30000"/>
                    </a:prstClr>
                  </a:outerShdw>
                </a:effectLst>
                <a:uLnTx/>
                <a:uFillTx/>
                <a:latin typeface="Gotham Book" panose="02000603040000020004" pitchFamily="2" charset="0"/>
                <a:ea typeface="+mn-ea"/>
                <a:cs typeface="Arial"/>
                <a:sym typeface="Arial"/>
              </a:rPr>
              <a:t> </a:t>
            </a:r>
            <a:endParaRPr kumimoji="0" lang="en-US" sz="2400" b="0" i="0" u="none" strike="noStrike" kern="1200" cap="none" spc="300" normalizeH="0" baseline="0" noProof="0" dirty="0">
              <a:ln>
                <a:noFill/>
              </a:ln>
              <a:solidFill>
                <a:srgbClr val="414042"/>
              </a:solidFill>
              <a:effectLst/>
              <a:uLnTx/>
              <a:uFillTx/>
              <a:latin typeface="Myriad Pro"/>
              <a:ea typeface="+mn-ea"/>
              <a:cs typeface="Arial"/>
              <a:sym typeface="Arial"/>
            </a:endParaRPr>
          </a:p>
        </p:txBody>
      </p:sp>
      <p:sp>
        <p:nvSpPr>
          <p:cNvPr id="3" name="Rectangle 2">
            <a:extLst>
              <a:ext uri="{FF2B5EF4-FFF2-40B4-BE49-F238E27FC236}">
                <a16:creationId xmlns:a16="http://schemas.microsoft.com/office/drawing/2014/main" id="{5BB900B7-490A-B606-8947-453C61F9981D}"/>
              </a:ext>
            </a:extLst>
          </p:cNvPr>
          <p:cNvSpPr/>
          <p:nvPr/>
        </p:nvSpPr>
        <p:spPr>
          <a:xfrm>
            <a:off x="0" y="66675"/>
            <a:ext cx="876300" cy="781050"/>
          </a:xfrm>
          <a:prstGeom prst="rect">
            <a:avLst/>
          </a:prstGeom>
          <a:solidFill>
            <a:srgbClr val="202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yriad Pro"/>
              <a:ea typeface="+mn-ea"/>
              <a:cs typeface="+mn-cs"/>
              <a:sym typeface="Arial"/>
            </a:endParaRPr>
          </a:p>
        </p:txBody>
      </p:sp>
      <p:pic>
        <p:nvPicPr>
          <p:cNvPr id="9" name="Picture 8">
            <a:extLst>
              <a:ext uri="{FF2B5EF4-FFF2-40B4-BE49-F238E27FC236}">
                <a16:creationId xmlns:a16="http://schemas.microsoft.com/office/drawing/2014/main" id="{57523EF3-3A62-1BE6-3CA8-EBAC239F6F6B}"/>
              </a:ext>
            </a:extLst>
          </p:cNvPr>
          <p:cNvPicPr>
            <a:picLocks noChangeAspect="1"/>
          </p:cNvPicPr>
          <p:nvPr/>
        </p:nvPicPr>
        <p:blipFill>
          <a:blip r:embed="rId3"/>
          <a:stretch>
            <a:fillRect/>
          </a:stretch>
        </p:blipFill>
        <p:spPr>
          <a:xfrm>
            <a:off x="0" y="6425533"/>
            <a:ext cx="1499746" cy="365792"/>
          </a:xfrm>
          <a:prstGeom prst="rect">
            <a:avLst/>
          </a:prstGeom>
        </p:spPr>
      </p:pic>
      <p:sp>
        <p:nvSpPr>
          <p:cNvPr id="5" name="TextBox 4">
            <a:extLst>
              <a:ext uri="{FF2B5EF4-FFF2-40B4-BE49-F238E27FC236}">
                <a16:creationId xmlns:a16="http://schemas.microsoft.com/office/drawing/2014/main" id="{485B4F46-1AE1-E5D5-5834-9F2169A1BEB8}"/>
              </a:ext>
            </a:extLst>
          </p:cNvPr>
          <p:cNvSpPr txBox="1"/>
          <p:nvPr/>
        </p:nvSpPr>
        <p:spPr>
          <a:xfrm>
            <a:off x="10945821" y="6425533"/>
            <a:ext cx="12461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042"/>
                </a:solidFill>
                <a:effectLst/>
                <a:uLnTx/>
                <a:uFillTx/>
                <a:latin typeface="Myriad Pro"/>
                <a:ea typeface="+mn-ea"/>
                <a:cs typeface="Arial"/>
                <a:sym typeface="Arial"/>
              </a:rPr>
              <a:t>Summary.7</a:t>
            </a:r>
          </a:p>
        </p:txBody>
      </p:sp>
    </p:spTree>
    <p:extLst>
      <p:ext uri="{BB962C8B-B14F-4D97-AF65-F5344CB8AC3E}">
        <p14:creationId xmlns:p14="http://schemas.microsoft.com/office/powerpoint/2010/main" val="3485717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F7AADB0-490A-6356-1580-CFC291697E7A}"/>
              </a:ext>
            </a:extLst>
          </p:cNvPr>
          <p:cNvSpPr/>
          <p:nvPr/>
        </p:nvSpPr>
        <p:spPr>
          <a:xfrm>
            <a:off x="906016" y="5329793"/>
            <a:ext cx="2541495" cy="1103024"/>
          </a:xfrm>
          <a:prstGeom prst="rect">
            <a:avLst/>
          </a:prstGeom>
          <a:solidFill>
            <a:srgbClr val="1162A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yriad Pro"/>
                <a:ea typeface="+mn-ea"/>
                <a:cs typeface="+mn-cs"/>
              </a:rPr>
              <a:t>2022 </a:t>
            </a:r>
            <a:r>
              <a:rPr kumimoji="0" lang="en-US" sz="1200" b="0" i="0" u="none" strike="noStrike" kern="1200" cap="none" spc="0" normalizeH="0" baseline="0" noProof="0" dirty="0" err="1">
                <a:ln>
                  <a:noFill/>
                </a:ln>
                <a:solidFill>
                  <a:srgbClr val="FFFFFF"/>
                </a:solidFill>
                <a:effectLst/>
                <a:uLnTx/>
                <a:uFillTx/>
                <a:latin typeface="Myriad Pro"/>
                <a:ea typeface="+mn-ea"/>
                <a:cs typeface="+mn-cs"/>
              </a:rPr>
              <a:t>Techsprint</a:t>
            </a:r>
            <a:r>
              <a:rPr kumimoji="0" lang="en-US" sz="1200" b="0" i="0" u="none" strike="noStrike" kern="1200" cap="none" spc="0" normalizeH="0" baseline="0" noProof="0" dirty="0">
                <a:ln>
                  <a:noFill/>
                </a:ln>
                <a:solidFill>
                  <a:srgbClr val="FFFFFF"/>
                </a:solidFill>
                <a:effectLst/>
                <a:uLnTx/>
                <a:uFillTx/>
                <a:latin typeface="Myriad Pro"/>
                <a:ea typeface="+mn-ea"/>
                <a:cs typeface="+mn-cs"/>
              </a:rPr>
              <a:t> on Confidentiality</a:t>
            </a:r>
          </a:p>
        </p:txBody>
      </p:sp>
      <p:sp>
        <p:nvSpPr>
          <p:cNvPr id="2" name="Title 1">
            <a:extLst>
              <a:ext uri="{FF2B5EF4-FFF2-40B4-BE49-F238E27FC236}">
                <a16:creationId xmlns:a16="http://schemas.microsoft.com/office/drawing/2014/main" id="{111B68BA-9372-4E4C-959F-4187CAB2BF68}"/>
              </a:ext>
            </a:extLst>
          </p:cNvPr>
          <p:cNvSpPr>
            <a:spLocks noGrp="1"/>
          </p:cNvSpPr>
          <p:nvPr>
            <p:ph type="title"/>
          </p:nvPr>
        </p:nvSpPr>
        <p:spPr>
          <a:xfrm>
            <a:off x="887340" y="217062"/>
            <a:ext cx="9151086" cy="522910"/>
          </a:xfrm>
        </p:spPr>
        <p:txBody>
          <a:bodyPr>
            <a:noAutofit/>
          </a:bodyPr>
          <a:lstStyle/>
          <a:p>
            <a:r>
              <a:rPr lang="en-US" sz="2400" dirty="0"/>
              <a:t>Inpher in the Press and awards</a:t>
            </a:r>
          </a:p>
        </p:txBody>
      </p:sp>
      <p:sp>
        <p:nvSpPr>
          <p:cNvPr id="4" name="Date Placeholder 3">
            <a:extLst>
              <a:ext uri="{FF2B5EF4-FFF2-40B4-BE49-F238E27FC236}">
                <a16:creationId xmlns:a16="http://schemas.microsoft.com/office/drawing/2014/main" id="{B4D42069-FBA2-410C-B8A1-9D0384361A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Myriad Pro"/>
                <a:ea typeface="+mn-ea"/>
                <a:cs typeface="+mn-cs"/>
              </a:rPr>
              <a:t>Inpher, Confidential</a:t>
            </a:r>
          </a:p>
        </p:txBody>
      </p:sp>
      <p:sp>
        <p:nvSpPr>
          <p:cNvPr id="6" name="Slide Number Placeholder 5">
            <a:extLst>
              <a:ext uri="{FF2B5EF4-FFF2-40B4-BE49-F238E27FC236}">
                <a16:creationId xmlns:a16="http://schemas.microsoft.com/office/drawing/2014/main" id="{C9309E22-E319-449B-B4B0-2E12DDF1ED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FFFFFF"/>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dirty="0">
              <a:ln>
                <a:noFill/>
              </a:ln>
              <a:solidFill>
                <a:srgbClr val="FFFFFF"/>
              </a:solidFill>
              <a:effectLst/>
              <a:uLnTx/>
              <a:uFillTx/>
              <a:latin typeface="Myriad Pro"/>
              <a:ea typeface="+mn-ea"/>
              <a:cs typeface="+mn-cs"/>
            </a:endParaRPr>
          </a:p>
        </p:txBody>
      </p:sp>
      <p:sp>
        <p:nvSpPr>
          <p:cNvPr id="9" name="Rectangle 8">
            <a:extLst>
              <a:ext uri="{FF2B5EF4-FFF2-40B4-BE49-F238E27FC236}">
                <a16:creationId xmlns:a16="http://schemas.microsoft.com/office/drawing/2014/main" id="{FC375FC5-2552-4D66-B7F5-64E297C86F22}"/>
              </a:ext>
            </a:extLst>
          </p:cNvPr>
          <p:cNvSpPr/>
          <p:nvPr/>
        </p:nvSpPr>
        <p:spPr>
          <a:xfrm>
            <a:off x="3590594" y="4110817"/>
            <a:ext cx="1548353" cy="2350004"/>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Pro"/>
              <a:ea typeface="+mn-ea"/>
              <a:cs typeface="+mn-cs"/>
            </a:endParaRPr>
          </a:p>
        </p:txBody>
      </p:sp>
      <p:sp>
        <p:nvSpPr>
          <p:cNvPr id="10" name="Rectangle 9">
            <a:extLst>
              <a:ext uri="{FF2B5EF4-FFF2-40B4-BE49-F238E27FC236}">
                <a16:creationId xmlns:a16="http://schemas.microsoft.com/office/drawing/2014/main" id="{FBB6CB64-2B38-4730-B8E3-6D1EF8DF7C27}"/>
              </a:ext>
            </a:extLst>
          </p:cNvPr>
          <p:cNvSpPr/>
          <p:nvPr/>
        </p:nvSpPr>
        <p:spPr>
          <a:xfrm>
            <a:off x="9870056" y="414538"/>
            <a:ext cx="1931496" cy="2206047"/>
          </a:xfrm>
          <a:prstGeom prst="rect">
            <a:avLst/>
          </a:prstGeom>
          <a:solidFill>
            <a:srgbClr val="1162A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Pro"/>
              <a:ea typeface="+mn-ea"/>
              <a:cs typeface="+mn-cs"/>
            </a:endParaRPr>
          </a:p>
        </p:txBody>
      </p:sp>
      <p:pic>
        <p:nvPicPr>
          <p:cNvPr id="12" name="Picture 11">
            <a:extLst>
              <a:ext uri="{FF2B5EF4-FFF2-40B4-BE49-F238E27FC236}">
                <a16:creationId xmlns:a16="http://schemas.microsoft.com/office/drawing/2014/main" id="{C0E5F3F6-97FF-45C3-8443-DB32CA68C6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6044" y="5209893"/>
            <a:ext cx="6103036" cy="1266973"/>
          </a:xfrm>
          <a:prstGeom prst="rect">
            <a:avLst/>
          </a:prstGeom>
          <a:ln>
            <a:no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62DBC29C-271B-4A7F-ACE2-8F66B10F21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360295" y="1466042"/>
            <a:ext cx="1093862" cy="1054542"/>
          </a:xfrm>
          <a:prstGeom prst="rect">
            <a:avLst/>
          </a:prstGeom>
          <a:ln>
            <a:no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7C7EB8CE-9A55-4931-8376-2B2D3B3F1E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5553" y="2777120"/>
            <a:ext cx="2164671" cy="1015261"/>
          </a:xfrm>
          <a:prstGeom prst="rect">
            <a:avLst/>
          </a:prstGeom>
          <a:ln>
            <a:no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285E6697-68FF-4C72-8CCB-A2CBCFAABF74}"/>
              </a:ext>
            </a:extLst>
          </p:cNvPr>
          <p:cNvSpPr txBox="1"/>
          <p:nvPr/>
        </p:nvSpPr>
        <p:spPr>
          <a:xfrm>
            <a:off x="7045279" y="3358323"/>
            <a:ext cx="123559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yriad Pro"/>
                <a:ea typeface="+mn-ea"/>
                <a:cs typeface="+mn-cs"/>
              </a:rPr>
              <a:t>Aug. 2019</a:t>
            </a:r>
          </a:p>
        </p:txBody>
      </p:sp>
      <p:grpSp>
        <p:nvGrpSpPr>
          <p:cNvPr id="32" name="Group 31">
            <a:extLst>
              <a:ext uri="{FF2B5EF4-FFF2-40B4-BE49-F238E27FC236}">
                <a16:creationId xmlns:a16="http://schemas.microsoft.com/office/drawing/2014/main" id="{C1F5D211-A2AF-416F-B258-20F2561F68D1}"/>
              </a:ext>
            </a:extLst>
          </p:cNvPr>
          <p:cNvGrpSpPr/>
          <p:nvPr/>
        </p:nvGrpSpPr>
        <p:grpSpPr>
          <a:xfrm>
            <a:off x="5725553" y="3903367"/>
            <a:ext cx="2164671" cy="1151176"/>
            <a:chOff x="877081" y="4067940"/>
            <a:chExt cx="2137045" cy="1111483"/>
          </a:xfrm>
          <a:effectLst>
            <a:outerShdw blurRad="50800" dist="38100" dir="2700000" algn="tl" rotWithShape="0">
              <a:prstClr val="black">
                <a:alpha val="40000"/>
              </a:prstClr>
            </a:outerShdw>
          </a:effectLst>
        </p:grpSpPr>
        <p:pic>
          <p:nvPicPr>
            <p:cNvPr id="18" name="Picture 17">
              <a:extLst>
                <a:ext uri="{FF2B5EF4-FFF2-40B4-BE49-F238E27FC236}">
                  <a16:creationId xmlns:a16="http://schemas.microsoft.com/office/drawing/2014/main" id="{FF142E6A-C242-44C8-AC16-F1BFE7AC5C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7081" y="4083123"/>
              <a:ext cx="2137045" cy="1096300"/>
            </a:xfrm>
            <a:prstGeom prst="rect">
              <a:avLst/>
            </a:prstGeom>
            <a:ln>
              <a:no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4E5387A-3B8B-4FE7-905E-D2F7E57748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0529" y="4067940"/>
              <a:ext cx="720054" cy="267170"/>
            </a:xfrm>
            <a:prstGeom prst="rect">
              <a:avLst/>
            </a:prstGeom>
          </p:spPr>
        </p:pic>
        <p:sp>
          <p:nvSpPr>
            <p:cNvPr id="20" name="TextBox 19">
              <a:extLst>
                <a:ext uri="{FF2B5EF4-FFF2-40B4-BE49-F238E27FC236}">
                  <a16:creationId xmlns:a16="http://schemas.microsoft.com/office/drawing/2014/main" id="{AC83AC50-C661-4E0D-A4DE-123BD05A6ABC}"/>
                </a:ext>
              </a:extLst>
            </p:cNvPr>
            <p:cNvSpPr txBox="1"/>
            <p:nvPr/>
          </p:nvSpPr>
          <p:spPr>
            <a:xfrm>
              <a:off x="2386631" y="4963918"/>
              <a:ext cx="627495" cy="17906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yriad Pro"/>
                  <a:ea typeface="+mn-ea"/>
                  <a:cs typeface="+mn-cs"/>
                </a:rPr>
                <a:t>Aug. 2019</a:t>
              </a:r>
            </a:p>
          </p:txBody>
        </p:sp>
      </p:grpSp>
      <p:grpSp>
        <p:nvGrpSpPr>
          <p:cNvPr id="23" name="Group 22">
            <a:extLst>
              <a:ext uri="{FF2B5EF4-FFF2-40B4-BE49-F238E27FC236}">
                <a16:creationId xmlns:a16="http://schemas.microsoft.com/office/drawing/2014/main" id="{8C95B77E-E92C-4292-9F39-F1D7E2D47C43}"/>
              </a:ext>
            </a:extLst>
          </p:cNvPr>
          <p:cNvGrpSpPr/>
          <p:nvPr/>
        </p:nvGrpSpPr>
        <p:grpSpPr>
          <a:xfrm>
            <a:off x="8099104" y="2779506"/>
            <a:ext cx="3715401" cy="2275036"/>
            <a:chOff x="8610168" y="537549"/>
            <a:chExt cx="3383303" cy="1849248"/>
          </a:xfrm>
          <a:solidFill>
            <a:schemeClr val="bg2"/>
          </a:solidFill>
          <a:effectLst>
            <a:outerShdw blurRad="50800" dist="38100" dir="2700000" algn="tl" rotWithShape="0">
              <a:prstClr val="black">
                <a:alpha val="40000"/>
              </a:prstClr>
            </a:outerShdw>
          </a:effectLst>
        </p:grpSpPr>
        <p:sp>
          <p:nvSpPr>
            <p:cNvPr id="24" name="Rectangle 23">
              <a:extLst>
                <a:ext uri="{FF2B5EF4-FFF2-40B4-BE49-F238E27FC236}">
                  <a16:creationId xmlns:a16="http://schemas.microsoft.com/office/drawing/2014/main" id="{A549EBB5-589F-44D9-90E2-129DBE3D36F8}"/>
                </a:ext>
              </a:extLst>
            </p:cNvPr>
            <p:cNvSpPr/>
            <p:nvPr/>
          </p:nvSpPr>
          <p:spPr>
            <a:xfrm>
              <a:off x="8610168" y="537549"/>
              <a:ext cx="3383302" cy="1849248"/>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Pro"/>
                <a:ea typeface="+mn-ea"/>
                <a:cs typeface="+mn-cs"/>
              </a:endParaRPr>
            </a:p>
          </p:txBody>
        </p:sp>
        <p:sp>
          <p:nvSpPr>
            <p:cNvPr id="25" name="Rectangle 24">
              <a:extLst>
                <a:ext uri="{FF2B5EF4-FFF2-40B4-BE49-F238E27FC236}">
                  <a16:creationId xmlns:a16="http://schemas.microsoft.com/office/drawing/2014/main" id="{B3222987-0837-4838-B146-E6D1ABAE1798}"/>
                </a:ext>
              </a:extLst>
            </p:cNvPr>
            <p:cNvSpPr/>
            <p:nvPr/>
          </p:nvSpPr>
          <p:spPr>
            <a:xfrm>
              <a:off x="8668987" y="623483"/>
              <a:ext cx="1698062" cy="1275888"/>
            </a:xfrm>
            <a:prstGeom prst="rect">
              <a:avLst/>
            </a:prstGeom>
            <a:grp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2">
                      <a:lumMod val="85000"/>
                      <a:lumOff val="15000"/>
                    </a:srgbClr>
                  </a:solidFill>
                  <a:effectLst/>
                  <a:uLnTx/>
                  <a:uFillTx/>
                  <a:latin typeface="proxima-nova"/>
                  <a:ea typeface="+mn-ea"/>
                  <a:cs typeface="+mn-cs"/>
                  <a:hlinkClick r:id="rId8">
                    <a:extLst>
                      <a:ext uri="{A12FA001-AC4F-418D-AE19-62706E023703}">
                        <ahyp:hlinkClr xmlns:ahyp="http://schemas.microsoft.com/office/drawing/2018/hyperlinkcolor" val="tx"/>
                      </a:ext>
                    </a:extLst>
                  </a:hlinkClick>
                </a:rPr>
                <a:t>Inpher wins 1st place at the 2019 </a:t>
              </a:r>
              <a:r>
                <a:rPr kumimoji="0" lang="en-US" sz="1600" b="0" i="0" u="none" strike="noStrike" kern="1200" cap="none" spc="0" normalizeH="0" baseline="0" noProof="0" dirty="0" err="1">
                  <a:ln>
                    <a:noFill/>
                  </a:ln>
                  <a:solidFill>
                    <a:srgbClr val="414042">
                      <a:lumMod val="85000"/>
                      <a:lumOff val="15000"/>
                    </a:srgbClr>
                  </a:solidFill>
                  <a:effectLst/>
                  <a:uLnTx/>
                  <a:uFillTx/>
                  <a:latin typeface="proxima-nova"/>
                  <a:ea typeface="+mn-ea"/>
                  <a:cs typeface="+mn-cs"/>
                  <a:hlinkClick r:id="rId8">
                    <a:extLst>
                      <a:ext uri="{A12FA001-AC4F-418D-AE19-62706E023703}">
                        <ahyp:hlinkClr xmlns:ahyp="http://schemas.microsoft.com/office/drawing/2018/hyperlinkcolor" val="tx"/>
                      </a:ext>
                    </a:extLst>
                  </a:hlinkClick>
                </a:rPr>
                <a:t>iDash</a:t>
              </a:r>
              <a:r>
                <a:rPr kumimoji="0" lang="en-US" sz="1600" b="0" i="0" u="none" strike="noStrike" kern="1200" cap="none" spc="0" normalizeH="0" baseline="0" noProof="0" dirty="0">
                  <a:ln>
                    <a:noFill/>
                  </a:ln>
                  <a:solidFill>
                    <a:srgbClr val="414042">
                      <a:lumMod val="85000"/>
                      <a:lumOff val="15000"/>
                    </a:srgbClr>
                  </a:solidFill>
                  <a:effectLst/>
                  <a:uLnTx/>
                  <a:uFillTx/>
                  <a:latin typeface="proxima-nova"/>
                  <a:ea typeface="+mn-ea"/>
                  <a:cs typeface="+mn-cs"/>
                  <a:hlinkClick r:id="rId8">
                    <a:extLst>
                      <a:ext uri="{A12FA001-AC4F-418D-AE19-62706E023703}">
                        <ahyp:hlinkClr xmlns:ahyp="http://schemas.microsoft.com/office/drawing/2018/hyperlinkcolor" val="tx"/>
                      </a:ext>
                    </a:extLst>
                  </a:hlinkClick>
                </a:rPr>
                <a:t> Competition Genome Privacy &amp; Security Competition</a:t>
              </a:r>
              <a:endParaRPr kumimoji="0" lang="en-US" sz="1600" b="0" i="0" u="none" strike="noStrike" kern="1200" cap="none" spc="0" normalizeH="0" baseline="0" noProof="0" dirty="0">
                <a:ln>
                  <a:noFill/>
                </a:ln>
                <a:solidFill>
                  <a:srgbClr val="414042">
                    <a:lumMod val="85000"/>
                    <a:lumOff val="15000"/>
                  </a:srgbClr>
                </a:solidFill>
                <a:effectLst/>
                <a:uLnTx/>
                <a:uFillTx/>
                <a:latin typeface="Myriad Pro"/>
                <a:ea typeface="+mn-ea"/>
                <a:cs typeface="+mn-cs"/>
              </a:endParaRPr>
            </a:p>
          </p:txBody>
        </p:sp>
        <p:pic>
          <p:nvPicPr>
            <p:cNvPr id="26" name="Picture 25">
              <a:extLst>
                <a:ext uri="{FF2B5EF4-FFF2-40B4-BE49-F238E27FC236}">
                  <a16:creationId xmlns:a16="http://schemas.microsoft.com/office/drawing/2014/main" id="{7F76CB43-9F47-4DF9-A48F-BA610232ACC5}"/>
                </a:ext>
              </a:extLst>
            </p:cNvPr>
            <p:cNvPicPr>
              <a:picLocks noChangeAspect="1"/>
            </p:cNvPicPr>
            <p:nvPr/>
          </p:nvPicPr>
          <p:blipFill>
            <a:blip r:embed="rId9" cstate="email">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10413531" y="547007"/>
              <a:ext cx="1579940" cy="1839790"/>
            </a:xfrm>
            <a:prstGeom prst="rect">
              <a:avLst/>
            </a:prstGeom>
            <a:grpFill/>
            <a:ln>
              <a:noFill/>
            </a:ln>
          </p:spPr>
        </p:pic>
      </p:grpSp>
      <p:sp>
        <p:nvSpPr>
          <p:cNvPr id="27" name="Rectangle 26">
            <a:extLst>
              <a:ext uri="{FF2B5EF4-FFF2-40B4-BE49-F238E27FC236}">
                <a16:creationId xmlns:a16="http://schemas.microsoft.com/office/drawing/2014/main" id="{8FC8F037-39FE-4326-8098-DE16677ABEE6}"/>
              </a:ext>
            </a:extLst>
          </p:cNvPr>
          <p:cNvSpPr/>
          <p:nvPr/>
        </p:nvSpPr>
        <p:spPr>
          <a:xfrm>
            <a:off x="9941478" y="533602"/>
            <a:ext cx="1931496" cy="9002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proxima-nova"/>
                <a:ea typeface="+mn-ea"/>
                <a:cs typeface="+mn-cs"/>
                <a:hlinkClick r:id="rId11">
                  <a:extLst>
                    <a:ext uri="{A12FA001-AC4F-418D-AE19-62706E023703}">
                      <ahyp:hlinkClr xmlns:ahyp="http://schemas.microsoft.com/office/drawing/2018/hyperlinkcolor" val="tx"/>
                    </a:ext>
                  </a:extLst>
                </a:hlinkClick>
              </a:rPr>
              <a:t>2020 Gartner Emerging Technologies: </a:t>
            </a:r>
            <a:r>
              <a:rPr kumimoji="0" lang="en-US" sz="1050" b="0" i="0" u="none" strike="noStrike" kern="1200" cap="none" spc="0" normalizeH="0" baseline="0" noProof="0" dirty="0">
                <a:ln>
                  <a:noFill/>
                </a:ln>
                <a:solidFill>
                  <a:srgbClr val="FFFFFF"/>
                </a:solidFill>
                <a:effectLst/>
                <a:uLnTx/>
                <a:uFillTx/>
                <a:latin typeface="proxima-nova"/>
                <a:ea typeface="+mn-ea"/>
                <a:cs typeface="+mn-cs"/>
                <a:hlinkClick r:id="rId11">
                  <a:extLst>
                    <a:ext uri="{A12FA001-AC4F-418D-AE19-62706E023703}">
                      <ahyp:hlinkClr xmlns:ahyp="http://schemas.microsoft.com/office/drawing/2018/hyperlinkcolor" val="tx"/>
                    </a:ext>
                  </a:extLst>
                </a:hlinkClick>
              </a:rPr>
              <a:t>Homomorphic Encryption for Data Sharing</a:t>
            </a:r>
            <a:endParaRPr kumimoji="0" lang="en-US" sz="1050" b="0" i="0" u="none" strike="noStrike" kern="1200" cap="none" spc="0" normalizeH="0" baseline="0" noProof="0" dirty="0">
              <a:ln>
                <a:noFill/>
              </a:ln>
              <a:solidFill>
                <a:srgbClr val="FFFFFF"/>
              </a:solidFill>
              <a:effectLst/>
              <a:uLnTx/>
              <a:uFillTx/>
              <a:latin typeface="proxima-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proxima-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proxima-nova"/>
                <a:ea typeface="+mn-ea"/>
                <a:cs typeface="+mn-cs"/>
              </a:rPr>
              <a:t>2019 Cool Vendor Award</a:t>
            </a:r>
          </a:p>
        </p:txBody>
      </p:sp>
      <p:sp>
        <p:nvSpPr>
          <p:cNvPr id="29" name="Rectangle 28">
            <a:extLst>
              <a:ext uri="{FF2B5EF4-FFF2-40B4-BE49-F238E27FC236}">
                <a16:creationId xmlns:a16="http://schemas.microsoft.com/office/drawing/2014/main" id="{586631C0-B6EF-45A3-B5E5-11D52169FC17}"/>
              </a:ext>
            </a:extLst>
          </p:cNvPr>
          <p:cNvSpPr/>
          <p:nvPr/>
        </p:nvSpPr>
        <p:spPr>
          <a:xfrm>
            <a:off x="3707052" y="5341044"/>
            <a:ext cx="1314214" cy="9387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43534"/>
                </a:solidFill>
                <a:effectLst/>
                <a:uLnTx/>
                <a:uFillTx/>
                <a:latin typeface="proxima-nova"/>
                <a:ea typeface="+mn-ea"/>
                <a:cs typeface="+mn-cs"/>
                <a:hlinkClick r:id="rId12"/>
              </a:rPr>
              <a:t>Inpher Advises Senate Commerce Committee on Privacy-Enhancing Technologies</a:t>
            </a:r>
            <a:endParaRPr kumimoji="0" lang="en-US" sz="1100" b="1" i="0" u="none" strike="noStrike" kern="1200" cap="none" spc="0" normalizeH="0" baseline="0" noProof="0" dirty="0">
              <a:ln>
                <a:noFill/>
              </a:ln>
              <a:solidFill>
                <a:srgbClr val="343534"/>
              </a:solidFill>
              <a:effectLst/>
              <a:uLnTx/>
              <a:uFillTx/>
              <a:latin typeface="proxima-nova"/>
              <a:ea typeface="+mn-ea"/>
              <a:cs typeface="+mn-cs"/>
            </a:endParaRPr>
          </a:p>
        </p:txBody>
      </p:sp>
      <p:pic>
        <p:nvPicPr>
          <p:cNvPr id="30" name="Picture 4" descr="Senate Commerce Committee Firms Staff; Domenici Remembered | Radio ...">
            <a:extLst>
              <a:ext uri="{FF2B5EF4-FFF2-40B4-BE49-F238E27FC236}">
                <a16:creationId xmlns:a16="http://schemas.microsoft.com/office/drawing/2014/main" id="{B1BAED9C-9412-4017-AEA9-A8BC2DC1C28F}"/>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50291" y="4177075"/>
            <a:ext cx="1408879" cy="1128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F931685-5B37-4A18-99E5-C5A635E0ACA0}"/>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77081" y="2384241"/>
            <a:ext cx="4251301" cy="1535441"/>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A547BDCD-E497-4211-A97D-6E1087606ADE}"/>
              </a:ext>
            </a:extLst>
          </p:cNvPr>
          <p:cNvSpPr txBox="1"/>
          <p:nvPr/>
        </p:nvSpPr>
        <p:spPr>
          <a:xfrm>
            <a:off x="3789471" y="3481461"/>
            <a:ext cx="12251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042">
                    <a:lumMod val="40000"/>
                    <a:lumOff val="60000"/>
                  </a:srgbClr>
                </a:solidFill>
                <a:effectLst/>
                <a:uLnTx/>
                <a:uFillTx/>
                <a:latin typeface="Myriad Pro"/>
                <a:ea typeface="+mn-ea"/>
                <a:cs typeface="+mn-cs"/>
              </a:rPr>
              <a:t>March 16, 2021</a:t>
            </a:r>
          </a:p>
        </p:txBody>
      </p:sp>
      <p:pic>
        <p:nvPicPr>
          <p:cNvPr id="11" name="Picture 10">
            <a:extLst>
              <a:ext uri="{FF2B5EF4-FFF2-40B4-BE49-F238E27FC236}">
                <a16:creationId xmlns:a16="http://schemas.microsoft.com/office/drawing/2014/main" id="{1A469D41-A726-4415-B49A-C1981287983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25553" y="394945"/>
            <a:ext cx="4001259" cy="2259601"/>
          </a:xfrm>
          <a:prstGeom prst="rect">
            <a:avLst/>
          </a:prstGeom>
          <a:effectLst>
            <a:outerShdw blurRad="50800" dist="38100" dir="2700000" algn="tl" rotWithShape="0">
              <a:prstClr val="black">
                <a:alpha val="40000"/>
              </a:prstClr>
            </a:outerShdw>
          </a:effectLst>
        </p:spPr>
      </p:pic>
      <p:sp>
        <p:nvSpPr>
          <p:cNvPr id="31" name="Rectangle 30">
            <a:extLst>
              <a:ext uri="{FF2B5EF4-FFF2-40B4-BE49-F238E27FC236}">
                <a16:creationId xmlns:a16="http://schemas.microsoft.com/office/drawing/2014/main" id="{B1F341CD-1FAE-46F5-A9E1-417B330BF514}"/>
              </a:ext>
            </a:extLst>
          </p:cNvPr>
          <p:cNvSpPr/>
          <p:nvPr/>
        </p:nvSpPr>
        <p:spPr>
          <a:xfrm>
            <a:off x="5863905" y="1235891"/>
            <a:ext cx="864066" cy="162308"/>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Pro"/>
              <a:ea typeface="+mn-ea"/>
              <a:cs typeface="+mn-cs"/>
            </a:endParaRPr>
          </a:p>
        </p:txBody>
      </p:sp>
      <p:pic>
        <p:nvPicPr>
          <p:cNvPr id="34" name="Picture 33">
            <a:extLst>
              <a:ext uri="{FF2B5EF4-FFF2-40B4-BE49-F238E27FC236}">
                <a16:creationId xmlns:a16="http://schemas.microsoft.com/office/drawing/2014/main" id="{5B79590E-17A7-413E-8490-8309C0B52C1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68244" y="4032493"/>
            <a:ext cx="2598535" cy="1062044"/>
          </a:xfrm>
          <a:prstGeom prst="rect">
            <a:avLst/>
          </a:prstGeom>
          <a:effectLst>
            <a:outerShdw blurRad="50800" dist="38100" dir="2700000" algn="tl" rotWithShape="0">
              <a:prstClr val="black">
                <a:alpha val="40000"/>
              </a:prstClr>
            </a:outerShdw>
          </a:effectLst>
        </p:spPr>
      </p:pic>
      <p:pic>
        <p:nvPicPr>
          <p:cNvPr id="21" name="Google Shape;1887;p6" descr="Logo&#10;&#10;Description automatically generated">
            <a:extLst>
              <a:ext uri="{FF2B5EF4-FFF2-40B4-BE49-F238E27FC236}">
                <a16:creationId xmlns:a16="http://schemas.microsoft.com/office/drawing/2014/main" id="{D0DCFDD1-70BC-4451-8B2C-8C2D59DBD08F}"/>
              </a:ext>
            </a:extLst>
          </p:cNvPr>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1479044" y="5419939"/>
            <a:ext cx="1395437" cy="661156"/>
          </a:xfrm>
          <a:prstGeom prst="rect">
            <a:avLst/>
          </a:prstGeom>
          <a:noFill/>
          <a:ln>
            <a:noFill/>
          </a:ln>
        </p:spPr>
      </p:pic>
      <p:grpSp>
        <p:nvGrpSpPr>
          <p:cNvPr id="39" name="Group 38">
            <a:extLst>
              <a:ext uri="{FF2B5EF4-FFF2-40B4-BE49-F238E27FC236}">
                <a16:creationId xmlns:a16="http://schemas.microsoft.com/office/drawing/2014/main" id="{05C17FC2-39EF-94B3-7749-94D2BF9FE5C4}"/>
              </a:ext>
            </a:extLst>
          </p:cNvPr>
          <p:cNvGrpSpPr/>
          <p:nvPr/>
        </p:nvGrpSpPr>
        <p:grpSpPr>
          <a:xfrm>
            <a:off x="887340" y="704650"/>
            <a:ext cx="5071973" cy="1510263"/>
            <a:chOff x="908606" y="704650"/>
            <a:chExt cx="5071973" cy="1510263"/>
          </a:xfrm>
        </p:grpSpPr>
        <p:sp>
          <p:nvSpPr>
            <p:cNvPr id="28" name="Rectangle 27">
              <a:hlinkClick r:id="rId18"/>
              <a:extLst>
                <a:ext uri="{FF2B5EF4-FFF2-40B4-BE49-F238E27FC236}">
                  <a16:creationId xmlns:a16="http://schemas.microsoft.com/office/drawing/2014/main" id="{CDD666FD-04D3-5C72-0CE0-3B3937EB9775}"/>
                </a:ext>
              </a:extLst>
            </p:cNvPr>
            <p:cNvSpPr/>
            <p:nvPr/>
          </p:nvSpPr>
          <p:spPr>
            <a:xfrm>
              <a:off x="908606" y="728376"/>
              <a:ext cx="4251301" cy="1486537"/>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Arial"/>
                <a:cs typeface="Arial"/>
              </a:endParaRPr>
            </a:p>
          </p:txBody>
        </p:sp>
        <p:pic>
          <p:nvPicPr>
            <p:cNvPr id="36" name="Google Shape;1606;p123" descr="Graphical user interface, text, application, chat or text message&#10;&#10;Description automatically generated">
              <a:extLst>
                <a:ext uri="{FF2B5EF4-FFF2-40B4-BE49-F238E27FC236}">
                  <a16:creationId xmlns:a16="http://schemas.microsoft.com/office/drawing/2014/main" id="{8CE73C61-5486-08B5-F865-53BD2A5560CA}"/>
                </a:ext>
              </a:extLst>
            </p:cNvPr>
            <p:cNvPicPr preferRelativeResize="0">
              <a:picLocks noChangeAspect="1"/>
            </p:cNvPicPr>
            <p:nvPr/>
          </p:nvPicPr>
          <p:blipFill rotWithShape="1">
            <a:blip r:embed="rId19" cstate="screen">
              <a:alphaModFix/>
              <a:extLst>
                <a:ext uri="{28A0092B-C50C-407E-A947-70E740481C1C}">
                  <a14:useLocalDpi xmlns:a14="http://schemas.microsoft.com/office/drawing/2010/main"/>
                </a:ext>
              </a:extLst>
            </a:blip>
            <a:srcRect/>
            <a:stretch/>
          </p:blipFill>
          <p:spPr>
            <a:xfrm>
              <a:off x="2442997" y="1254380"/>
              <a:ext cx="2340000" cy="897293"/>
            </a:xfrm>
            <a:prstGeom prst="rect">
              <a:avLst/>
            </a:prstGeom>
            <a:noFill/>
            <a:ln>
              <a:noFill/>
            </a:ln>
          </p:spPr>
        </p:pic>
        <p:pic>
          <p:nvPicPr>
            <p:cNvPr id="33" name="Google Shape;1614;p123" descr="PETs Prize Challenge Logo">
              <a:extLst>
                <a:ext uri="{FF2B5EF4-FFF2-40B4-BE49-F238E27FC236}">
                  <a16:creationId xmlns:a16="http://schemas.microsoft.com/office/drawing/2014/main" id="{6A1057E2-72A7-3BC4-6178-8A4355CA4D92}"/>
                </a:ext>
              </a:extLst>
            </p:cNvPr>
            <p:cNvPicPr preferRelativeResize="0">
              <a:picLocks noChangeAspect="1"/>
            </p:cNvPicPr>
            <p:nvPr/>
          </p:nvPicPr>
          <p:blipFill rotWithShape="1">
            <a:blip r:embed="rId20" cstate="screen">
              <a:alphaModFix/>
              <a:extLst>
                <a:ext uri="{28A0092B-C50C-407E-A947-70E740481C1C}">
                  <a14:useLocalDpi xmlns:a14="http://schemas.microsoft.com/office/drawing/2010/main"/>
                </a:ext>
              </a:extLst>
            </a:blip>
            <a:srcRect/>
            <a:stretch/>
          </p:blipFill>
          <p:spPr>
            <a:xfrm>
              <a:off x="973884" y="1482864"/>
              <a:ext cx="1215760" cy="720000"/>
            </a:xfrm>
            <a:prstGeom prst="rect">
              <a:avLst/>
            </a:prstGeom>
            <a:noFill/>
            <a:ln>
              <a:noFill/>
            </a:ln>
          </p:spPr>
        </p:pic>
        <p:pic>
          <p:nvPicPr>
            <p:cNvPr id="35" name="Google Shape;1615;p123" descr="The White House">
              <a:extLst>
                <a:ext uri="{FF2B5EF4-FFF2-40B4-BE49-F238E27FC236}">
                  <a16:creationId xmlns:a16="http://schemas.microsoft.com/office/drawing/2014/main" id="{2B19C6F9-3191-0591-4F13-043D72745FE1}"/>
                </a:ext>
              </a:extLst>
            </p:cNvPr>
            <p:cNvPicPr preferRelativeResize="0">
              <a:picLocks noChangeAspect="1"/>
            </p:cNvPicPr>
            <p:nvPr/>
          </p:nvPicPr>
          <p:blipFill rotWithShape="1">
            <a:blip r:embed="rId21" cstate="screen">
              <a:alphaModFix/>
              <a:extLst>
                <a:ext uri="{28A0092B-C50C-407E-A947-70E740481C1C}">
                  <a14:useLocalDpi xmlns:a14="http://schemas.microsoft.com/office/drawing/2010/main"/>
                </a:ext>
              </a:extLst>
            </a:blip>
            <a:srcRect/>
            <a:stretch/>
          </p:blipFill>
          <p:spPr>
            <a:xfrm>
              <a:off x="957781" y="726700"/>
              <a:ext cx="1139849" cy="792000"/>
            </a:xfrm>
            <a:prstGeom prst="rect">
              <a:avLst/>
            </a:prstGeom>
            <a:noFill/>
            <a:ln>
              <a:noFill/>
            </a:ln>
          </p:spPr>
        </p:pic>
        <p:sp>
          <p:nvSpPr>
            <p:cNvPr id="37" name="TextBox 36">
              <a:extLst>
                <a:ext uri="{FF2B5EF4-FFF2-40B4-BE49-F238E27FC236}">
                  <a16:creationId xmlns:a16="http://schemas.microsoft.com/office/drawing/2014/main" id="{6B4C29C1-11D9-3B04-B687-437E48642608}"/>
                </a:ext>
              </a:extLst>
            </p:cNvPr>
            <p:cNvSpPr txBox="1"/>
            <p:nvPr/>
          </p:nvSpPr>
          <p:spPr>
            <a:xfrm>
              <a:off x="2833814" y="790193"/>
              <a:ext cx="1498295" cy="6617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Arial"/>
                  <a:cs typeface="Arial"/>
                  <a:sym typeface="Arial"/>
                </a:rPr>
                <a:t>US Winners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Arial"/>
                  <a:cs typeface="Arial"/>
                </a:rPr>
                <a:t>(</a:t>
              </a:r>
              <a:r>
                <a:rPr kumimoji="0" lang="en-US" sz="900" b="0" i="0" u="none" strike="noStrike" kern="1200" cap="none" spc="0" normalizeH="0" baseline="0" noProof="0" dirty="0">
                  <a:ln>
                    <a:noFill/>
                  </a:ln>
                  <a:solidFill>
                    <a:srgbClr val="000000"/>
                  </a:solidFill>
                  <a:effectLst/>
                  <a:uLnTx/>
                  <a:uFillTx/>
                  <a:latin typeface="Arial"/>
                  <a:ea typeface="Arial"/>
                  <a:cs typeface="Arial"/>
                  <a:sym typeface="Arial"/>
                </a:rPr>
                <a:t>out of 76 submissions)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4042"/>
                </a:solidFill>
                <a:effectLst/>
                <a:uLnTx/>
                <a:uFillTx/>
                <a:latin typeface="Myriad Pro"/>
                <a:ea typeface="+mn-ea"/>
                <a:cs typeface="+mn-cs"/>
              </a:endParaRPr>
            </a:p>
          </p:txBody>
        </p:sp>
        <p:sp>
          <p:nvSpPr>
            <p:cNvPr id="38" name="Google Shape;1616;p123">
              <a:extLst>
                <a:ext uri="{FF2B5EF4-FFF2-40B4-BE49-F238E27FC236}">
                  <a16:creationId xmlns:a16="http://schemas.microsoft.com/office/drawing/2014/main" id="{2DAD424A-DB63-4342-5766-5FE4FC3A3151}"/>
                </a:ext>
              </a:extLst>
            </p:cNvPr>
            <p:cNvSpPr txBox="1"/>
            <p:nvPr/>
          </p:nvSpPr>
          <p:spPr>
            <a:xfrm>
              <a:off x="4254162" y="704650"/>
              <a:ext cx="1726417" cy="24618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94079"/>
                  </a:solidFill>
                  <a:effectLst/>
                  <a:uLnTx/>
                  <a:uFillTx/>
                  <a:latin typeface="Arial"/>
                  <a:ea typeface="Arial"/>
                  <a:cs typeface="Arial"/>
                  <a:sym typeface="Arial"/>
                </a:rPr>
                <a:t>Nov. 10, 2022</a:t>
              </a:r>
              <a:endParaRPr kumimoji="0" sz="900" b="0" i="0" u="none" strike="noStrike" kern="1200" cap="none" spc="0" normalizeH="0" baseline="0" noProof="0" dirty="0">
                <a:ln>
                  <a:noFill/>
                </a:ln>
                <a:solidFill>
                  <a:srgbClr val="414042"/>
                </a:solidFill>
                <a:effectLst/>
                <a:uLnTx/>
                <a:uFillTx/>
                <a:latin typeface="Myriad Pro"/>
                <a:ea typeface="+mn-ea"/>
                <a:cs typeface="+mn-cs"/>
              </a:endParaRPr>
            </a:p>
          </p:txBody>
        </p:sp>
      </p:grpSp>
      <p:cxnSp>
        <p:nvCxnSpPr>
          <p:cNvPr id="40" name="Straight Connector 39">
            <a:extLst>
              <a:ext uri="{FF2B5EF4-FFF2-40B4-BE49-F238E27FC236}">
                <a16:creationId xmlns:a16="http://schemas.microsoft.com/office/drawing/2014/main" id="{F487136A-0084-CF0B-4D67-6AEBD3E3001C}"/>
              </a:ext>
            </a:extLst>
          </p:cNvPr>
          <p:cNvCxnSpPr/>
          <p:nvPr/>
        </p:nvCxnSpPr>
        <p:spPr>
          <a:xfrm>
            <a:off x="5462883" y="704650"/>
            <a:ext cx="0" cy="572816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1154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202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D557DF0F-FFAD-F48C-E112-65EEB828026D}"/>
              </a:ext>
            </a:extLst>
          </p:cNvPr>
          <p:cNvSpPr/>
          <p:nvPr/>
        </p:nvSpPr>
        <p:spPr>
          <a:xfrm>
            <a:off x="6780931" y="5481394"/>
            <a:ext cx="4910957" cy="1444974"/>
          </a:xfrm>
          <a:prstGeom prst="rect">
            <a:avLst/>
          </a:prstGeom>
          <a:gradFill>
            <a:gsLst>
              <a:gs pos="0">
                <a:srgbClr val="3B3838">
                  <a:alpha val="0"/>
                </a:srgbClr>
              </a:gs>
              <a:gs pos="100000">
                <a:srgbClr val="3B383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9" name="Rectangle 58">
            <a:extLst>
              <a:ext uri="{FF2B5EF4-FFF2-40B4-BE49-F238E27FC236}">
                <a16:creationId xmlns:a16="http://schemas.microsoft.com/office/drawing/2014/main" id="{DFB30FB5-A0F7-3A61-1677-F2E1B7280994}"/>
              </a:ext>
            </a:extLst>
          </p:cNvPr>
          <p:cNvSpPr/>
          <p:nvPr/>
        </p:nvSpPr>
        <p:spPr>
          <a:xfrm>
            <a:off x="6783999" y="1749748"/>
            <a:ext cx="4910957" cy="511713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8" name="Media Placeholder 19">
            <a:extLst>
              <a:ext uri="{FF2B5EF4-FFF2-40B4-BE49-F238E27FC236}">
                <a16:creationId xmlns:a16="http://schemas.microsoft.com/office/drawing/2014/main" id="{23F77D25-8B19-300F-56E5-DBEE0D391AB4}"/>
              </a:ext>
            </a:extLst>
          </p:cNvPr>
          <p:cNvPicPr>
            <a:picLocks noChangeAspect="1"/>
          </p:cNvPicPr>
          <p:nvPr/>
        </p:nvPicPr>
        <p:blipFill rotWithShape="1">
          <a:blip r:embed="rId4" cstate="screen">
            <a:clrChange>
              <a:clrFrom>
                <a:srgbClr val="C3C3C3"/>
              </a:clrFrom>
              <a:clrTo>
                <a:srgbClr val="C3C3C3">
                  <a:alpha val="0"/>
                </a:srgbClr>
              </a:clrTo>
            </a:clrChange>
            <a:extLst>
              <a:ext uri="{BEBA8EAE-BF5A-486C-A8C5-ECC9F3942E4B}">
                <a14:imgProps xmlns:a14="http://schemas.microsoft.com/office/drawing/2010/main">
                  <a14:imgLayer r:embed="rId5">
                    <a14:imgEffect>
                      <a14:brightnessContrast bright="-24000"/>
                    </a14:imgEffect>
                  </a14:imgLayer>
                </a14:imgProps>
              </a:ext>
              <a:ext uri="{28A0092B-C50C-407E-A947-70E740481C1C}">
                <a14:useLocalDpi xmlns:a14="http://schemas.microsoft.com/office/drawing/2010/main"/>
              </a:ext>
            </a:extLst>
          </a:blip>
          <a:srcRect t="7198"/>
          <a:stretch/>
        </p:blipFill>
        <p:spPr>
          <a:xfrm>
            <a:off x="6928260" y="2975402"/>
            <a:ext cx="908449" cy="843056"/>
          </a:xfrm>
          <a:prstGeom prst="rect">
            <a:avLst/>
          </a:prstGeom>
        </p:spPr>
      </p:pic>
      <p:sp>
        <p:nvSpPr>
          <p:cNvPr id="56" name="Content Placeholder 2">
            <a:extLst>
              <a:ext uri="{FF2B5EF4-FFF2-40B4-BE49-F238E27FC236}">
                <a16:creationId xmlns:a16="http://schemas.microsoft.com/office/drawing/2014/main" id="{6ADED54D-ED6B-4856-AEED-3BB4D942AE88}"/>
              </a:ext>
            </a:extLst>
          </p:cNvPr>
          <p:cNvSpPr txBox="1">
            <a:spLocks/>
          </p:cNvSpPr>
          <p:nvPr/>
        </p:nvSpPr>
        <p:spPr>
          <a:xfrm>
            <a:off x="827239" y="1411233"/>
            <a:ext cx="5690749" cy="3374402"/>
          </a:xfrm>
          <a:prstGeom prst="rect">
            <a:avLst/>
          </a:prstGeom>
        </p:spPr>
        <p:txBody>
          <a:bodyPr>
            <a:normAutofit/>
          </a:bodyPr>
          <a:lstStyle>
            <a:lvl1pPr marL="342900" indent="-342900" algn="l" defTabSz="914400" rtl="0" eaLnBrk="1" latinLnBrk="0" hangingPunct="1">
              <a:lnSpc>
                <a:spcPct val="90000"/>
              </a:lnSpc>
              <a:spcBef>
                <a:spcPts val="1000"/>
              </a:spcBef>
              <a:buFont typeface="Myriad Pro" panose="020B0503030403020204" pitchFamily="34" charset="0"/>
              <a:buChar char="+"/>
              <a:defRPr sz="2400" kern="1200" baseline="0">
                <a:solidFill>
                  <a:srgbClr val="414042"/>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200"/>
              </a:spcAft>
              <a:buClr>
                <a:srgbClr val="95C55A"/>
              </a:buClr>
              <a:buSzPct val="110000"/>
              <a:buFont typeface="Myriad Pro" panose="020B0503030403020204" pitchFamily="34" charset="0"/>
              <a:buNone/>
              <a:tabLst/>
              <a:defRPr/>
            </a:pPr>
            <a:r>
              <a:rPr kumimoji="0" lang="en-US" sz="17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sym typeface="Arial"/>
              </a:rPr>
              <a:t>8 years of experience developing and deploying Privacy-Enhancing Technologies (PETs) for commercial use</a:t>
            </a:r>
          </a:p>
          <a:p>
            <a:pPr marL="0" marR="0" lvl="0" indent="0" algn="l" defTabSz="914400" rtl="0" eaLnBrk="1" fontAlgn="auto" latinLnBrk="0" hangingPunct="1">
              <a:lnSpc>
                <a:spcPct val="100000"/>
              </a:lnSpc>
              <a:spcBef>
                <a:spcPts val="1200"/>
              </a:spcBef>
              <a:spcAft>
                <a:spcPts val="1200"/>
              </a:spcAft>
              <a:buClr>
                <a:srgbClr val="95C55A"/>
              </a:buClr>
              <a:buSzPct val="110000"/>
              <a:buFont typeface="Myriad Pro" panose="020B0503030403020204" pitchFamily="34" charset="0"/>
              <a:buNone/>
              <a:tabLst/>
              <a:defRPr/>
            </a:pPr>
            <a:r>
              <a:rPr kumimoji="0" lang="en-US" sz="17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sym typeface="Arial"/>
              </a:rPr>
              <a:t>Post-quantum encryption-in-use data security</a:t>
            </a:r>
          </a:p>
          <a:p>
            <a:pPr marL="0" marR="0" lvl="0" indent="0" algn="l" defTabSz="914400" rtl="0" eaLnBrk="1" fontAlgn="auto" latinLnBrk="0" hangingPunct="1">
              <a:lnSpc>
                <a:spcPct val="100000"/>
              </a:lnSpc>
              <a:spcBef>
                <a:spcPts val="1200"/>
              </a:spcBef>
              <a:spcAft>
                <a:spcPts val="1200"/>
              </a:spcAft>
              <a:buClr>
                <a:srgbClr val="95C55A"/>
              </a:buClr>
              <a:buSzPct val="110000"/>
              <a:buFont typeface="Myriad Pro" panose="020B0503030403020204" pitchFamily="34" charset="0"/>
              <a:buNone/>
              <a:tabLst/>
              <a:defRPr/>
            </a:pPr>
            <a:r>
              <a:rPr kumimoji="0" lang="en-US" sz="17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sym typeface="Arial"/>
              </a:rPr>
              <a:t>Team of 28 with experienced leadership and deep expertise; 10 PhDs in cryptography, mathematics &amp; ML</a:t>
            </a:r>
          </a:p>
          <a:p>
            <a:pPr marL="0" marR="0" lvl="0" indent="0" algn="l" defTabSz="914400" rtl="0" eaLnBrk="1" fontAlgn="auto" latinLnBrk="0" hangingPunct="1">
              <a:lnSpc>
                <a:spcPct val="100000"/>
              </a:lnSpc>
              <a:spcBef>
                <a:spcPts val="1200"/>
              </a:spcBef>
              <a:spcAft>
                <a:spcPts val="1200"/>
              </a:spcAft>
              <a:buClr>
                <a:srgbClr val="95C55A"/>
              </a:buClr>
              <a:buSzPct val="110000"/>
              <a:buFont typeface="Myriad Pro" panose="020B0503030403020204" pitchFamily="34" charset="0"/>
              <a:buNone/>
              <a:tabLst/>
              <a:defRPr/>
            </a:pPr>
            <a:r>
              <a:rPr kumimoji="0" lang="en-US" sz="17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sym typeface="Arial"/>
              </a:rPr>
              <a:t>Large experience in healthcare applications</a:t>
            </a:r>
          </a:p>
          <a:p>
            <a:pPr marL="0" marR="0" lvl="0" indent="0" algn="l" defTabSz="914400" rtl="0" eaLnBrk="1" fontAlgn="auto" latinLnBrk="0" hangingPunct="1">
              <a:lnSpc>
                <a:spcPct val="100000"/>
              </a:lnSpc>
              <a:spcBef>
                <a:spcPts val="1200"/>
              </a:spcBef>
              <a:spcAft>
                <a:spcPts val="1200"/>
              </a:spcAft>
              <a:buClr>
                <a:srgbClr val="95C55A"/>
              </a:buClr>
              <a:buSzTx/>
              <a:buFont typeface="Myriad Pro" panose="020B0503030403020204" pitchFamily="34" charset="0"/>
              <a:buNone/>
              <a:tabLst/>
              <a:defRPr/>
            </a:pPr>
            <a:endParaRPr kumimoji="0" lang="en-US" sz="17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sym typeface="Arial"/>
            </a:endParaRPr>
          </a:p>
          <a:p>
            <a:pPr marL="342900" marR="0" lvl="0" indent="-342900" algn="l" defTabSz="914400" rtl="0" eaLnBrk="1" fontAlgn="auto" latinLnBrk="0" hangingPunct="1">
              <a:lnSpc>
                <a:spcPct val="100000"/>
              </a:lnSpc>
              <a:spcBef>
                <a:spcPts val="1200"/>
              </a:spcBef>
              <a:spcAft>
                <a:spcPts val="1200"/>
              </a:spcAft>
              <a:buClr>
                <a:srgbClr val="95C55A"/>
              </a:buClr>
              <a:buSzTx/>
              <a:buFont typeface="Myriad Pro" panose="020B0503030403020204" pitchFamily="34" charset="0"/>
              <a:buChar char="+"/>
              <a:tabLst/>
              <a:defRPr/>
            </a:pPr>
            <a:endParaRPr kumimoji="0" lang="en-US" sz="17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sym typeface="Arial"/>
            </a:endParaRPr>
          </a:p>
          <a:p>
            <a:pPr marL="342900" marR="0" lvl="0" indent="-342900" algn="l" defTabSz="914400" rtl="0" eaLnBrk="1" fontAlgn="auto" latinLnBrk="0" hangingPunct="1">
              <a:lnSpc>
                <a:spcPct val="100000"/>
              </a:lnSpc>
              <a:spcBef>
                <a:spcPts val="1200"/>
              </a:spcBef>
              <a:spcAft>
                <a:spcPts val="1200"/>
              </a:spcAft>
              <a:buClr>
                <a:srgbClr val="95C55A"/>
              </a:buClr>
              <a:buSzTx/>
              <a:buFont typeface="Myriad Pro" panose="020B0503030403020204" pitchFamily="34" charset="0"/>
              <a:buChar char="+"/>
              <a:tabLst/>
              <a:defRPr/>
            </a:pPr>
            <a:endParaRPr kumimoji="0" lang="en-US" sz="17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sym typeface="Arial"/>
            </a:endParaRPr>
          </a:p>
          <a:p>
            <a:pPr marL="342900" marR="0" lvl="0" indent="-342900" algn="l" defTabSz="914400" rtl="0" eaLnBrk="1" fontAlgn="auto" latinLnBrk="0" hangingPunct="1">
              <a:lnSpc>
                <a:spcPct val="100000"/>
              </a:lnSpc>
              <a:spcBef>
                <a:spcPts val="1200"/>
              </a:spcBef>
              <a:spcAft>
                <a:spcPts val="1200"/>
              </a:spcAft>
              <a:buClr>
                <a:srgbClr val="95C55A"/>
              </a:buClr>
              <a:buSzTx/>
              <a:buFont typeface="Myriad Pro" panose="020B0503030403020204" pitchFamily="34" charset="0"/>
              <a:buChar char="+"/>
              <a:tabLst/>
              <a:defRPr/>
            </a:pPr>
            <a:endParaRPr kumimoji="0" lang="en-US" sz="17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sym typeface="Arial"/>
            </a:endParaRPr>
          </a:p>
        </p:txBody>
      </p:sp>
      <p:sp>
        <p:nvSpPr>
          <p:cNvPr id="34" name="Rectangle 33">
            <a:extLst>
              <a:ext uri="{FF2B5EF4-FFF2-40B4-BE49-F238E27FC236}">
                <a16:creationId xmlns:a16="http://schemas.microsoft.com/office/drawing/2014/main" id="{8045E393-3DC4-414E-88DC-B164860BD209}"/>
              </a:ext>
            </a:extLst>
          </p:cNvPr>
          <p:cNvSpPr/>
          <p:nvPr/>
        </p:nvSpPr>
        <p:spPr>
          <a:xfrm>
            <a:off x="877456" y="5032697"/>
            <a:ext cx="5229781" cy="182530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sym typeface="Arial"/>
            </a:endParaRPr>
          </a:p>
        </p:txBody>
      </p:sp>
      <p:pic>
        <p:nvPicPr>
          <p:cNvPr id="36" name="Picture 35">
            <a:extLst>
              <a:ext uri="{FF2B5EF4-FFF2-40B4-BE49-F238E27FC236}">
                <a16:creationId xmlns:a16="http://schemas.microsoft.com/office/drawing/2014/main" id="{C782EF05-9073-4129-B917-AD53046197C2}"/>
              </a:ext>
            </a:extLst>
          </p:cNvPr>
          <p:cNvPicPr>
            <a:picLocks noChangeAspect="1"/>
          </p:cNvPicPr>
          <p:nvPr/>
        </p:nvPicPr>
        <p:blipFill rotWithShape="1">
          <a:blip r:embed="rId6" cstate="screen">
            <a:clrChange>
              <a:clrFrom>
                <a:srgbClr val="E0E0E0"/>
              </a:clrFrom>
              <a:clrTo>
                <a:srgbClr val="E0E0E0">
                  <a:alpha val="0"/>
                </a:srgbClr>
              </a:clrTo>
            </a:clrChange>
            <a:extLst>
              <a:ext uri="{BEBA8EAE-BF5A-486C-A8C5-ECC9F3942E4B}">
                <a14:imgProps xmlns:a14="http://schemas.microsoft.com/office/drawing/2010/main">
                  <a14:imgLayer r:embed="rId7">
                    <a14:imgEffect>
                      <a14:brightnessContrast bright="-12000"/>
                    </a14:imgEffect>
                  </a14:imgLayer>
                </a14:imgProps>
              </a:ext>
              <a:ext uri="{28A0092B-C50C-407E-A947-70E740481C1C}">
                <a14:useLocalDpi xmlns:a14="http://schemas.microsoft.com/office/drawing/2010/main"/>
              </a:ext>
            </a:extLst>
          </a:blip>
          <a:srcRect r="-6776"/>
          <a:stretch/>
        </p:blipFill>
        <p:spPr>
          <a:xfrm>
            <a:off x="2059007" y="5099528"/>
            <a:ext cx="1056237" cy="347606"/>
          </a:xfrm>
          <a:prstGeom prst="rect">
            <a:avLst/>
          </a:prstGeom>
          <a:ln>
            <a:noFill/>
          </a:ln>
        </p:spPr>
      </p:pic>
      <p:pic>
        <p:nvPicPr>
          <p:cNvPr id="1026" name="Picture 2" descr="Amazon Alexa Fund - Crunchbase Investor Profile &amp; Investments">
            <a:extLst>
              <a:ext uri="{FF2B5EF4-FFF2-40B4-BE49-F238E27FC236}">
                <a16:creationId xmlns:a16="http://schemas.microsoft.com/office/drawing/2014/main" id="{159E4B91-391E-CD40-9D75-B55D71A4845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258038" y="5057398"/>
            <a:ext cx="897076" cy="8970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13" hidden="1">
            <a:extLst>
              <a:ext uri="{FF2B5EF4-FFF2-40B4-BE49-F238E27FC236}">
                <a16:creationId xmlns:a16="http://schemas.microsoft.com/office/drawing/2014/main" id="{30B313CC-B42E-4F3B-97C2-40B4ED9B34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53" imgH="359" progId="TCLayout.ActiveDocument.1">
                  <p:embed/>
                </p:oleObj>
              </mc:Choice>
              <mc:Fallback>
                <p:oleObj name="think-cell Slide" r:id="rId9" imgW="353" imgH="359" progId="TCLayout.ActiveDocument.1">
                  <p:embed/>
                  <p:pic>
                    <p:nvPicPr>
                      <p:cNvPr id="14" name="Object 13" hidden="1">
                        <a:extLst>
                          <a:ext uri="{FF2B5EF4-FFF2-40B4-BE49-F238E27FC236}">
                            <a16:creationId xmlns:a16="http://schemas.microsoft.com/office/drawing/2014/main" id="{30B313CC-B42E-4F3B-97C2-40B4ED9B344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0D2210B6-F186-4BC4-BA89-8FF1683A13E4}"/>
              </a:ext>
            </a:extLst>
          </p:cNvPr>
          <p:cNvSpPr>
            <a:spLocks noGrp="1"/>
          </p:cNvSpPr>
          <p:nvPr>
            <p:ph type="body" sz="quarter" idx="13"/>
          </p:nvPr>
        </p:nvSpPr>
        <p:spPr>
          <a:xfrm>
            <a:off x="862075" y="122302"/>
            <a:ext cx="8347609" cy="570057"/>
          </a:xfrm>
        </p:spPr>
        <p:txBody>
          <a:bodyPr lIns="0" rIns="0">
            <a:noAutofit/>
          </a:bodyPr>
          <a:lstStyle/>
          <a:p>
            <a:r>
              <a:rPr lang="en-GB" spc="300" dirty="0">
                <a:solidFill>
                  <a:schemeClr val="bg2">
                    <a:lumMod val="75000"/>
                  </a:schemeClr>
                </a:solidFill>
              </a:rPr>
              <a:t>Company Overview</a:t>
            </a:r>
          </a:p>
        </p:txBody>
      </p:sp>
      <p:cxnSp>
        <p:nvCxnSpPr>
          <p:cNvPr id="73" name="Straight Connector 72">
            <a:extLst>
              <a:ext uri="{FF2B5EF4-FFF2-40B4-BE49-F238E27FC236}">
                <a16:creationId xmlns:a16="http://schemas.microsoft.com/office/drawing/2014/main" id="{13390AFB-B5BE-4536-BFB5-30DDBA27DBB1}"/>
              </a:ext>
            </a:extLst>
          </p:cNvPr>
          <p:cNvCxnSpPr>
            <a:cxnSpLocks/>
          </p:cNvCxnSpPr>
          <p:nvPr/>
        </p:nvCxnSpPr>
        <p:spPr>
          <a:xfrm>
            <a:off x="12454826" y="4880701"/>
            <a:ext cx="0" cy="1076899"/>
          </a:xfrm>
          <a:prstGeom prst="line">
            <a:avLst/>
          </a:prstGeom>
          <a:ln w="6350" cap="rnd">
            <a:solidFill>
              <a:srgbClr val="414042"/>
            </a:solidFill>
            <a:prstDash val="dash"/>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309B7D9-8A17-4276-8DE0-9A5E8FFCEE10}"/>
              </a:ext>
            </a:extLst>
          </p:cNvPr>
          <p:cNvCxnSpPr>
            <a:cxnSpLocks/>
          </p:cNvCxnSpPr>
          <p:nvPr/>
        </p:nvCxnSpPr>
        <p:spPr>
          <a:xfrm>
            <a:off x="12789465" y="5023626"/>
            <a:ext cx="0" cy="1076899"/>
          </a:xfrm>
          <a:prstGeom prst="line">
            <a:avLst/>
          </a:prstGeom>
          <a:ln w="6350" cap="rnd">
            <a:solidFill>
              <a:srgbClr val="414042"/>
            </a:solidFill>
            <a:prstDash val="dash"/>
            <a:round/>
          </a:ln>
        </p:spPr>
        <p:style>
          <a:lnRef idx="1">
            <a:schemeClr val="accent1"/>
          </a:lnRef>
          <a:fillRef idx="0">
            <a:schemeClr val="accent1"/>
          </a:fillRef>
          <a:effectRef idx="0">
            <a:schemeClr val="accent1"/>
          </a:effectRef>
          <a:fontRef idx="minor">
            <a:schemeClr val="tx1"/>
          </a:fontRef>
        </p:style>
      </p:cxnSp>
      <p:pic>
        <p:nvPicPr>
          <p:cNvPr id="13" name="Picture 2" descr="Swisscom - Wikipedia">
            <a:extLst>
              <a:ext uri="{FF2B5EF4-FFF2-40B4-BE49-F238E27FC236}">
                <a16:creationId xmlns:a16="http://schemas.microsoft.com/office/drawing/2014/main" id="{3A664FDB-039E-4A72-9393-49E17F16B6B0}"/>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265891" y="5174789"/>
            <a:ext cx="631247" cy="625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pana Ventures - Crunchbase Investor Profile &amp;amp; Investments">
            <a:extLst>
              <a:ext uri="{FF2B5EF4-FFF2-40B4-BE49-F238E27FC236}">
                <a16:creationId xmlns:a16="http://schemas.microsoft.com/office/drawing/2014/main" id="{4A89FF56-BE45-47ED-839E-2452032C5BEF}"/>
              </a:ext>
            </a:extLst>
          </p:cNvPr>
          <p:cNvPicPr>
            <a:picLocks noChangeAspect="1" noChangeArrowheads="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093621" y="5565860"/>
            <a:ext cx="953205" cy="29133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Top Corners Rounded 23">
            <a:extLst>
              <a:ext uri="{FF2B5EF4-FFF2-40B4-BE49-F238E27FC236}">
                <a16:creationId xmlns:a16="http://schemas.microsoft.com/office/drawing/2014/main" id="{545F254D-55C9-4009-8482-E17C0952F353}"/>
              </a:ext>
            </a:extLst>
          </p:cNvPr>
          <p:cNvSpPr/>
          <p:nvPr/>
        </p:nvSpPr>
        <p:spPr>
          <a:xfrm>
            <a:off x="877281" y="4751984"/>
            <a:ext cx="1133662" cy="282148"/>
          </a:xfrm>
          <a:prstGeom prst="round2SameRect">
            <a:avLst/>
          </a:prstGeom>
          <a:solidFill>
            <a:schemeClr val="bg1">
              <a:alpha val="90000"/>
            </a:schemeClr>
          </a:solidFill>
          <a:ln>
            <a:noFill/>
          </a:ln>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Aharoni" panose="02010803020104030203" pitchFamily="2" charset="-79"/>
                <a:sym typeface="Arial"/>
              </a:rPr>
              <a:t>Investors</a:t>
            </a:r>
          </a:p>
        </p:txBody>
      </p:sp>
      <p:sp>
        <p:nvSpPr>
          <p:cNvPr id="61" name="Rectangle: Top Corners Rounded 23">
            <a:extLst>
              <a:ext uri="{FF2B5EF4-FFF2-40B4-BE49-F238E27FC236}">
                <a16:creationId xmlns:a16="http://schemas.microsoft.com/office/drawing/2014/main" id="{A28B445B-01DE-63AD-B5D6-C5AE70047022}"/>
              </a:ext>
            </a:extLst>
          </p:cNvPr>
          <p:cNvSpPr/>
          <p:nvPr/>
        </p:nvSpPr>
        <p:spPr>
          <a:xfrm>
            <a:off x="6780931" y="1470242"/>
            <a:ext cx="2026519" cy="281834"/>
          </a:xfrm>
          <a:prstGeom prst="round2SameRect">
            <a:avLst/>
          </a:prstGeom>
          <a:solidFill>
            <a:schemeClr val="bg1">
              <a:alpha val="90000"/>
            </a:schemeClr>
          </a:solidFill>
          <a:ln>
            <a:noFill/>
          </a:ln>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Aharoni" panose="02010803020104030203" pitchFamily="2" charset="-79"/>
                <a:sym typeface="Arial"/>
              </a:rPr>
              <a:t>Real-world use cases</a:t>
            </a:r>
          </a:p>
        </p:txBody>
      </p:sp>
      <p:sp>
        <p:nvSpPr>
          <p:cNvPr id="66" name="TextBox 65">
            <a:extLst>
              <a:ext uri="{FF2B5EF4-FFF2-40B4-BE49-F238E27FC236}">
                <a16:creationId xmlns:a16="http://schemas.microsoft.com/office/drawing/2014/main" id="{B7216365-DA4D-A030-621B-EE2F58C1E3E2}"/>
              </a:ext>
            </a:extLst>
          </p:cNvPr>
          <p:cNvSpPr txBox="1"/>
          <p:nvPr/>
        </p:nvSpPr>
        <p:spPr>
          <a:xfrm>
            <a:off x="8142092" y="4329260"/>
            <a:ext cx="3334941" cy="461665"/>
          </a:xfrm>
          <a:prstGeom prst="rect">
            <a:avLst/>
          </a:prstGeom>
          <a:noFill/>
        </p:spPr>
        <p:txBody>
          <a:bodyPr wrap="square" rtlCol="0">
            <a:spAutoFit/>
          </a:bodyPr>
          <a:lstStyle>
            <a:defPPr>
              <a:defRPr lang="en-US"/>
            </a:defPPr>
            <a:lvl1pPr>
              <a:defRPr sz="1200">
                <a:latin typeface="Abadi" panose="020B0604020104020204" pitchFamily="34"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mn-ea"/>
                <a:cs typeface="Times New Roman" panose="02020603050405020304" pitchFamily="18" charset="0"/>
                <a:sym typeface="Arial"/>
              </a:rPr>
              <a:t>Inpher is a recipient of several EU research grants in healthcare</a:t>
            </a:r>
          </a:p>
        </p:txBody>
      </p:sp>
      <p:cxnSp>
        <p:nvCxnSpPr>
          <p:cNvPr id="78" name="Straight Connector 77">
            <a:extLst>
              <a:ext uri="{FF2B5EF4-FFF2-40B4-BE49-F238E27FC236}">
                <a16:creationId xmlns:a16="http://schemas.microsoft.com/office/drawing/2014/main" id="{B4520FFC-A77E-DDD9-0E49-7AA536DA1B37}"/>
              </a:ext>
            </a:extLst>
          </p:cNvPr>
          <p:cNvCxnSpPr/>
          <p:nvPr/>
        </p:nvCxnSpPr>
        <p:spPr>
          <a:xfrm>
            <a:off x="6857843" y="4263548"/>
            <a:ext cx="4625945" cy="0"/>
          </a:xfrm>
          <a:prstGeom prst="line">
            <a:avLst/>
          </a:prstGeom>
          <a:ln w="12700" cap="rnd">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DAA2AFC-78D8-B75E-FC30-88D9279C4D50}"/>
              </a:ext>
            </a:extLst>
          </p:cNvPr>
          <p:cNvCxnSpPr/>
          <p:nvPr/>
        </p:nvCxnSpPr>
        <p:spPr>
          <a:xfrm>
            <a:off x="6857842" y="5060547"/>
            <a:ext cx="4625945" cy="0"/>
          </a:xfrm>
          <a:prstGeom prst="line">
            <a:avLst/>
          </a:prstGeom>
          <a:ln w="12700" cap="rnd">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13A6C0B7-A208-4FB0-4D09-B009760D59FF}"/>
              </a:ext>
            </a:extLst>
          </p:cNvPr>
          <p:cNvSpPr txBox="1"/>
          <p:nvPr/>
        </p:nvSpPr>
        <p:spPr>
          <a:xfrm>
            <a:off x="8127234" y="6057797"/>
            <a:ext cx="3349799" cy="461665"/>
          </a:xfrm>
          <a:prstGeom prst="rect">
            <a:avLst/>
          </a:prstGeom>
          <a:noFill/>
        </p:spPr>
        <p:txBody>
          <a:bodyPr wrap="square" rtlCol="0">
            <a:spAutoFit/>
          </a:bodyPr>
          <a:lstStyle>
            <a:defPPr>
              <a:defRPr lang="en-US"/>
            </a:defPPr>
            <a:lvl1pPr>
              <a:defRPr sz="1200">
                <a:latin typeface="Abadi" panose="020B0604020104020204" pitchFamily="34"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mn-ea"/>
                <a:cs typeface="Times New Roman" panose="02020603050405020304" pitchFamily="18" charset="0"/>
                <a:sym typeface="Arial"/>
              </a:rPr>
              <a:t>Neuroimaging Based Diagnosis of Alzheimer’s Using Privacy-Preserving Machine Learning</a:t>
            </a:r>
          </a:p>
        </p:txBody>
      </p:sp>
      <p:pic>
        <p:nvPicPr>
          <p:cNvPr id="80" name="Picture 21">
            <a:extLst>
              <a:ext uri="{FF2B5EF4-FFF2-40B4-BE49-F238E27FC236}">
                <a16:creationId xmlns:a16="http://schemas.microsoft.com/office/drawing/2014/main" id="{2850C85B-0E5C-340B-3FBB-DB5746E3D181}"/>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942221" y="6144070"/>
            <a:ext cx="749589" cy="388264"/>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2C69C961-E531-3AC2-5C73-DCB6236645A6}"/>
              </a:ext>
            </a:extLst>
          </p:cNvPr>
          <p:cNvCxnSpPr/>
          <p:nvPr/>
        </p:nvCxnSpPr>
        <p:spPr>
          <a:xfrm>
            <a:off x="6851096" y="6008800"/>
            <a:ext cx="4625945" cy="0"/>
          </a:xfrm>
          <a:prstGeom prst="line">
            <a:avLst/>
          </a:prstGeom>
          <a:ln w="12700" cap="rnd">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5FBDE8E-C406-A220-84A9-D62BA7C8A52F}"/>
              </a:ext>
            </a:extLst>
          </p:cNvPr>
          <p:cNvSpPr txBox="1"/>
          <p:nvPr/>
        </p:nvSpPr>
        <p:spPr>
          <a:xfrm>
            <a:off x="8137039" y="5157312"/>
            <a:ext cx="3339994" cy="461665"/>
          </a:xfrm>
          <a:prstGeom prst="rect">
            <a:avLst/>
          </a:prstGeom>
          <a:noFill/>
        </p:spPr>
        <p:txBody>
          <a:bodyPr wrap="square" rtlCol="0">
            <a:spAutoFit/>
          </a:bodyPr>
          <a:lstStyle>
            <a:defPPr>
              <a:defRPr lang="en-US"/>
            </a:defPPr>
            <a:lvl1pPr>
              <a:defRPr sz="1200">
                <a:latin typeface="Abadi" panose="020B0604020104020204" pitchFamily="34"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mn-ea"/>
                <a:cs typeface="Times New Roman" panose="02020603050405020304" pitchFamily="18" charset="0"/>
                <a:sym typeface="Arial"/>
              </a:rPr>
              <a:t>Inpher wins iDash Genomic Data Competition two years in a row</a:t>
            </a:r>
          </a:p>
        </p:txBody>
      </p:sp>
      <p:cxnSp>
        <p:nvCxnSpPr>
          <p:cNvPr id="51" name="Straight Connector 50">
            <a:extLst>
              <a:ext uri="{FF2B5EF4-FFF2-40B4-BE49-F238E27FC236}">
                <a16:creationId xmlns:a16="http://schemas.microsoft.com/office/drawing/2014/main" id="{2AEAFD63-68BB-74C3-C8CA-22388B267C72}"/>
              </a:ext>
            </a:extLst>
          </p:cNvPr>
          <p:cNvCxnSpPr/>
          <p:nvPr/>
        </p:nvCxnSpPr>
        <p:spPr>
          <a:xfrm>
            <a:off x="6851093" y="6006010"/>
            <a:ext cx="4625945" cy="0"/>
          </a:xfrm>
          <a:prstGeom prst="line">
            <a:avLst/>
          </a:prstGeom>
          <a:ln w="12700" cap="rnd">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pic>
        <p:nvPicPr>
          <p:cNvPr id="12293" name="Picture 5" descr="Crosslink Capital - Crunchbase Investor Profile &amp; Investments">
            <a:extLst>
              <a:ext uri="{FF2B5EF4-FFF2-40B4-BE49-F238E27FC236}">
                <a16:creationId xmlns:a16="http://schemas.microsoft.com/office/drawing/2014/main" id="{2BE8DEB9-101D-3F16-5176-79F61375A49D}"/>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102679" y="5054978"/>
            <a:ext cx="663053" cy="663053"/>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E5E75B9F-17F6-2E9F-E0E9-A81BD49E3710}"/>
              </a:ext>
            </a:extLst>
          </p:cNvPr>
          <p:cNvSpPr/>
          <p:nvPr/>
        </p:nvSpPr>
        <p:spPr>
          <a:xfrm>
            <a:off x="877281" y="6443324"/>
            <a:ext cx="5237222" cy="416417"/>
          </a:xfrm>
          <a:prstGeom prst="rect">
            <a:avLst/>
          </a:prstGeom>
          <a:gradFill>
            <a:gsLst>
              <a:gs pos="0">
                <a:schemeClr val="bg1">
                  <a:alpha val="0"/>
                </a:schemeClr>
              </a:gs>
              <a:gs pos="100000">
                <a:srgbClr val="3B383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84" name="Rectangle: Top Corners Rounded 83">
            <a:extLst>
              <a:ext uri="{FF2B5EF4-FFF2-40B4-BE49-F238E27FC236}">
                <a16:creationId xmlns:a16="http://schemas.microsoft.com/office/drawing/2014/main" id="{71E36A1F-3C49-EBA3-AEEF-09DAC0E19FFE}"/>
              </a:ext>
            </a:extLst>
          </p:cNvPr>
          <p:cNvSpPr/>
          <p:nvPr/>
        </p:nvSpPr>
        <p:spPr>
          <a:xfrm>
            <a:off x="839044" y="5898658"/>
            <a:ext cx="1133662" cy="417500"/>
          </a:xfrm>
          <a:prstGeom prst="round2SameRect">
            <a:avLst/>
          </a:prstGeom>
          <a:noFill/>
          <a:ln>
            <a:noFill/>
          </a:ln>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Aharoni" panose="02010803020104030203" pitchFamily="2" charset="-79"/>
                <a:sym typeface="Arial"/>
              </a:rPr>
              <a:t>Partners</a:t>
            </a:r>
          </a:p>
        </p:txBody>
      </p:sp>
      <p:cxnSp>
        <p:nvCxnSpPr>
          <p:cNvPr id="85" name="Straight Connector 84">
            <a:extLst>
              <a:ext uri="{FF2B5EF4-FFF2-40B4-BE49-F238E27FC236}">
                <a16:creationId xmlns:a16="http://schemas.microsoft.com/office/drawing/2014/main" id="{F3908CEB-C774-608C-103A-3EFB9A97DB49}"/>
              </a:ext>
            </a:extLst>
          </p:cNvPr>
          <p:cNvCxnSpPr>
            <a:cxnSpLocks/>
          </p:cNvCxnSpPr>
          <p:nvPr/>
        </p:nvCxnSpPr>
        <p:spPr>
          <a:xfrm>
            <a:off x="1030363" y="5911684"/>
            <a:ext cx="4923463" cy="0"/>
          </a:xfrm>
          <a:prstGeom prst="line">
            <a:avLst/>
          </a:prstGeom>
          <a:ln w="12700" cap="rnd">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pic>
        <p:nvPicPr>
          <p:cNvPr id="86" name="Picture 39" descr="Introduction to Cloud Security with AWS | by Aregbesola Olumuyiwa | Data  Driven Investor | Medium">
            <a:extLst>
              <a:ext uri="{FF2B5EF4-FFF2-40B4-BE49-F238E27FC236}">
                <a16:creationId xmlns:a16="http://schemas.microsoft.com/office/drawing/2014/main" id="{45E584BF-4639-D001-9196-6262BCC1FC9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30363" y="6100525"/>
            <a:ext cx="896264" cy="67219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1" descr="Google Cloud Platform Tutorial: From Zero to Hero with GCP">
            <a:extLst>
              <a:ext uri="{FF2B5EF4-FFF2-40B4-BE49-F238E27FC236}">
                <a16:creationId xmlns:a16="http://schemas.microsoft.com/office/drawing/2014/main" id="{ACC952F6-A975-E131-7D79-6C2520D0A4F0}"/>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949821" y="6074296"/>
            <a:ext cx="814721" cy="746514"/>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a:extLst>
              <a:ext uri="{FF2B5EF4-FFF2-40B4-BE49-F238E27FC236}">
                <a16:creationId xmlns:a16="http://schemas.microsoft.com/office/drawing/2014/main" id="{5D09359F-E3C6-2B7E-199B-5706E0CC2BB5}"/>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496372" y="6142753"/>
            <a:ext cx="1459089" cy="592945"/>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descr="Welcome To Bowery Capital | Bowery Capital">
            <a:extLst>
              <a:ext uri="{FF2B5EF4-FFF2-40B4-BE49-F238E27FC236}">
                <a16:creationId xmlns:a16="http://schemas.microsoft.com/office/drawing/2014/main" id="{18C55264-1F06-7613-8D13-79360CA92662}"/>
              </a:ext>
            </a:extLst>
          </p:cNvPr>
          <p:cNvPicPr>
            <a:picLocks noChangeAspect="1" noChangeArrowheads="1"/>
          </p:cNvPicPr>
          <p:nvPr/>
        </p:nvPicPr>
        <p:blipFill rotWithShape="1">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58014" y="5147605"/>
            <a:ext cx="955466" cy="3344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ornami Intelligent Computing | Fully Homomorphic Encryption (FHE)">
            <a:extLst>
              <a:ext uri="{FF2B5EF4-FFF2-40B4-BE49-F238E27FC236}">
                <a16:creationId xmlns:a16="http://schemas.microsoft.com/office/drawing/2014/main" id="{43ADCCB8-9EDF-3B96-AA35-A940EEBC147F}"/>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925023" y="6316158"/>
            <a:ext cx="1509712" cy="343655"/>
          </a:xfrm>
          <a:prstGeom prst="rect">
            <a:avLst/>
          </a:prstGeom>
          <a:noFill/>
          <a:extLst>
            <a:ext uri="{909E8E84-426E-40DD-AFC4-6F175D3DCCD1}">
              <a14:hiddenFill xmlns:a14="http://schemas.microsoft.com/office/drawing/2010/main">
                <a:solidFill>
                  <a:srgbClr val="FFFFFF"/>
                </a:solidFill>
              </a14:hiddenFill>
            </a:ext>
          </a:extLst>
        </p:spPr>
      </p:pic>
      <p:sp>
        <p:nvSpPr>
          <p:cNvPr id="92" name="Text Placeholder 7">
            <a:extLst>
              <a:ext uri="{FF2B5EF4-FFF2-40B4-BE49-F238E27FC236}">
                <a16:creationId xmlns:a16="http://schemas.microsoft.com/office/drawing/2014/main" id="{5A43D36C-8C20-1155-77EE-B505FD6B0181}"/>
              </a:ext>
            </a:extLst>
          </p:cNvPr>
          <p:cNvSpPr txBox="1">
            <a:spLocks/>
          </p:cNvSpPr>
          <p:nvPr/>
        </p:nvSpPr>
        <p:spPr>
          <a:xfrm>
            <a:off x="819895" y="665013"/>
            <a:ext cx="10997638" cy="52228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10" normalizeH="0" baseline="0" noProof="0" dirty="0">
                <a:ln>
                  <a:noFill/>
                </a:ln>
                <a:solidFill>
                  <a:srgbClr val="8CC74F"/>
                </a:solidFill>
                <a:effectLst/>
                <a:uLnTx/>
                <a:uFillTx/>
                <a:latin typeface="Calibri"/>
                <a:ea typeface="Open Sans"/>
                <a:cs typeface="Open Sans"/>
                <a:sym typeface="Open Sans"/>
              </a:rPr>
              <a:t>Inpher pioneered cryptographic Secret Computing</a:t>
            </a:r>
            <a:r>
              <a:rPr kumimoji="0" lang="en-US" sz="1500" b="1" i="0" u="none" strike="noStrike" kern="1200" cap="none" spc="10" normalizeH="0" baseline="32000" noProof="0" dirty="0">
                <a:ln>
                  <a:noFill/>
                </a:ln>
                <a:solidFill>
                  <a:srgbClr val="8CC74F"/>
                </a:solidFill>
                <a:effectLst/>
                <a:uLnTx/>
                <a:uFillTx/>
                <a:latin typeface="Calibri"/>
                <a:ea typeface="Open Sans"/>
                <a:cs typeface="Open Sans"/>
                <a:sym typeface="Open Sans"/>
              </a:rPr>
              <a:t>©</a:t>
            </a:r>
            <a:r>
              <a:rPr kumimoji="0" lang="en-US" sz="2000" b="1" i="0" u="none" strike="noStrike" kern="1200" cap="none" spc="10" normalizeH="0" baseline="0" noProof="0" dirty="0">
                <a:ln>
                  <a:noFill/>
                </a:ln>
                <a:solidFill>
                  <a:srgbClr val="8CC74F"/>
                </a:solidFill>
                <a:effectLst/>
                <a:uLnTx/>
                <a:uFillTx/>
                <a:latin typeface="Calibri"/>
                <a:ea typeface="Open Sans"/>
                <a:cs typeface="Open Sans"/>
                <a:sym typeface="Open Sans"/>
              </a:rPr>
              <a:t> with the leading privacy-preserving compute platform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10" normalizeH="0" baseline="0" noProof="0" dirty="0">
              <a:ln>
                <a:noFill/>
              </a:ln>
              <a:solidFill>
                <a:srgbClr val="8CC74F"/>
              </a:solidFill>
              <a:effectLst/>
              <a:uLnTx/>
              <a:uFillTx/>
              <a:latin typeface="Calibri"/>
              <a:ea typeface="+mn-ea"/>
              <a:cs typeface="+mn-cs"/>
              <a:sym typeface="Arial"/>
            </a:endParaRPr>
          </a:p>
        </p:txBody>
      </p:sp>
      <p:pic>
        <p:nvPicPr>
          <p:cNvPr id="3" name="Picture 2">
            <a:extLst>
              <a:ext uri="{FF2B5EF4-FFF2-40B4-BE49-F238E27FC236}">
                <a16:creationId xmlns:a16="http://schemas.microsoft.com/office/drawing/2014/main" id="{F1AB2A94-A868-DB21-D113-3D3F7DC8DF7D}"/>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942221" y="4427052"/>
            <a:ext cx="1134123" cy="453649"/>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8F4788AF-FFF3-F154-C91B-7C012FF9B814}"/>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6948276" y="5173329"/>
            <a:ext cx="697782" cy="649751"/>
          </a:xfrm>
          <a:prstGeom prst="rect">
            <a:avLst/>
          </a:prstGeom>
        </p:spPr>
      </p:pic>
      <p:pic>
        <p:nvPicPr>
          <p:cNvPr id="6" name="Picture 2" descr="Partners &amp; Clients | Industry Leaders &amp; Channel Partners">
            <a:extLst>
              <a:ext uri="{FF2B5EF4-FFF2-40B4-BE49-F238E27FC236}">
                <a16:creationId xmlns:a16="http://schemas.microsoft.com/office/drawing/2014/main" id="{C2482A1F-8E50-6480-B213-3AB453740AA0}"/>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b="-7710"/>
          <a:stretch/>
        </p:blipFill>
        <p:spPr bwMode="auto">
          <a:xfrm>
            <a:off x="6979171" y="2133407"/>
            <a:ext cx="887730" cy="3949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869A152-9BDE-861F-AB46-6B673DF17E74}"/>
              </a:ext>
            </a:extLst>
          </p:cNvPr>
          <p:cNvSpPr txBox="1"/>
          <p:nvPr/>
        </p:nvSpPr>
        <p:spPr>
          <a:xfrm>
            <a:off x="8173990" y="2042171"/>
            <a:ext cx="3309798" cy="2123658"/>
          </a:xfrm>
          <a:prstGeom prst="rect">
            <a:avLst/>
          </a:prstGeom>
          <a:noFill/>
        </p:spPr>
        <p:txBody>
          <a:bodyPr wrap="square" rtlCol="0">
            <a:spAutoFit/>
          </a:bodyPr>
          <a:lstStyle>
            <a:defPPr>
              <a:defRPr lang="en-US"/>
            </a:defPPr>
            <a:lvl1pPr>
              <a:defRPr sz="1200">
                <a:latin typeface="Abadi" panose="020B0604020104020204" pitchFamily="34"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mn-ea"/>
                <a:cs typeface="Times New Roman" panose="02020603050405020304" pitchFamily="18" charset="0"/>
                <a:sym typeface="Arial"/>
              </a:rPr>
              <a:t>Inpher has several private clients in including government, financial services and consumer advertising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mn-ea"/>
                <a:cs typeface="Times New Roman" panose="02020603050405020304" pitchFamily="18" charset="0"/>
              </a:rPr>
              <a:t>Secure, Privacy-Preserving Data Collaboration Ecosystems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mn-ea"/>
                <a:cs typeface="Times New Roman" panose="02020603050405020304" pitchFamily="18" charset="0"/>
              </a:rPr>
              <a:t>Secure, Collaborative Analytics Network for Asset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mn-ea"/>
                <a:cs typeface="Times New Roman" panose="02020603050405020304" pitchFamily="18" charset="0"/>
                <a:sym typeface="Arial"/>
              </a:rPr>
              <a:t>Fraud Detection data ecosystems</a:t>
            </a:r>
          </a:p>
        </p:txBody>
      </p:sp>
      <p:pic>
        <p:nvPicPr>
          <p:cNvPr id="9" name="Picture 2" descr="ANZ Bank New Zealand - Wikipedia">
            <a:extLst>
              <a:ext uri="{FF2B5EF4-FFF2-40B4-BE49-F238E27FC236}">
                <a16:creationId xmlns:a16="http://schemas.microsoft.com/office/drawing/2014/main" id="{DF248D4C-02F4-9C82-2769-54CD5E243827}"/>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928260" y="2619053"/>
            <a:ext cx="1074422" cy="35634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5" name="Picture 4" descr="CPP Investments to sell stake in GlobalLogic">
            <a:extLst>
              <a:ext uri="{FF2B5EF4-FFF2-40B4-BE49-F238E27FC236}">
                <a16:creationId xmlns:a16="http://schemas.microsoft.com/office/drawing/2014/main" id="{4B7E6A0C-3F2A-E98C-463D-ECA97657E1D3}"/>
              </a:ext>
            </a:extLst>
          </p:cNvPr>
          <p:cNvPicPr>
            <a:picLocks noChangeAspect="1" noChangeArrowheads="1"/>
          </p:cNvPicPr>
          <p:nvPr/>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62437" y="3448496"/>
            <a:ext cx="1479158" cy="891905"/>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D6CC37DD-6C00-7A3E-9E17-886541F04F52}"/>
              </a:ext>
            </a:extLst>
          </p:cNvPr>
          <p:cNvSpPr/>
          <p:nvPr/>
        </p:nvSpPr>
        <p:spPr>
          <a:xfrm>
            <a:off x="6773665" y="6468697"/>
            <a:ext cx="4918223" cy="416417"/>
          </a:xfrm>
          <a:prstGeom prst="rect">
            <a:avLst/>
          </a:prstGeom>
          <a:gradFill>
            <a:gsLst>
              <a:gs pos="0">
                <a:schemeClr val="bg1">
                  <a:alpha val="0"/>
                </a:schemeClr>
              </a:gs>
              <a:gs pos="100000">
                <a:srgbClr val="3B383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spTree>
    <p:extLst>
      <p:ext uri="{BB962C8B-B14F-4D97-AF65-F5344CB8AC3E}">
        <p14:creationId xmlns:p14="http://schemas.microsoft.com/office/powerpoint/2010/main" val="231762748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24D7-B7B6-54B2-A940-A9F95701E567}"/>
              </a:ext>
            </a:extLst>
          </p:cNvPr>
          <p:cNvSpPr>
            <a:spLocks noGrp="1"/>
          </p:cNvSpPr>
          <p:nvPr>
            <p:ph type="title"/>
          </p:nvPr>
        </p:nvSpPr>
        <p:spPr/>
        <p:txBody>
          <a:bodyPr>
            <a:normAutofit fontScale="90000"/>
          </a:bodyPr>
          <a:lstStyle/>
          <a:p>
            <a:r>
              <a:rPr lang="en-US" sz="3600" dirty="0"/>
              <a:t>Thanks to the authors</a:t>
            </a:r>
            <a:endParaRPr lang="en-US" dirty="0"/>
          </a:p>
        </p:txBody>
      </p:sp>
      <p:sp>
        <p:nvSpPr>
          <p:cNvPr id="4" name="Date Placeholder 3">
            <a:extLst>
              <a:ext uri="{FF2B5EF4-FFF2-40B4-BE49-F238E27FC236}">
                <a16:creationId xmlns:a16="http://schemas.microsoft.com/office/drawing/2014/main" id="{8154D343-8412-C380-068A-75BE9C2A46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rPr>
              <a:t>Inpher, Confidential</a:t>
            </a:r>
          </a:p>
        </p:txBody>
      </p:sp>
      <p:sp>
        <p:nvSpPr>
          <p:cNvPr id="6" name="Slide Number Placeholder 5">
            <a:extLst>
              <a:ext uri="{FF2B5EF4-FFF2-40B4-BE49-F238E27FC236}">
                <a16:creationId xmlns:a16="http://schemas.microsoft.com/office/drawing/2014/main" id="{E4CE25D2-5905-FE0D-4E9F-988B7FBD6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pic>
        <p:nvPicPr>
          <p:cNvPr id="3" name="Picture 2">
            <a:extLst>
              <a:ext uri="{FF2B5EF4-FFF2-40B4-BE49-F238E27FC236}">
                <a16:creationId xmlns:a16="http://schemas.microsoft.com/office/drawing/2014/main" id="{EEC38DE4-065E-BDD5-3D2C-0E75FBCDB7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3974" y="1143737"/>
            <a:ext cx="7991055" cy="2120760"/>
          </a:xfrm>
          <a:prstGeom prst="rect">
            <a:avLst/>
          </a:prstGeom>
        </p:spPr>
      </p:pic>
      <p:pic>
        <p:nvPicPr>
          <p:cNvPr id="7" name="Picture 6">
            <a:extLst>
              <a:ext uri="{FF2B5EF4-FFF2-40B4-BE49-F238E27FC236}">
                <a16:creationId xmlns:a16="http://schemas.microsoft.com/office/drawing/2014/main" id="{2DA5DA80-1F92-214D-C3C7-81EF542BC2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37120" y="2655000"/>
            <a:ext cx="8194291" cy="2655111"/>
          </a:xfrm>
          <a:prstGeom prst="rect">
            <a:avLst/>
          </a:prstGeom>
        </p:spPr>
      </p:pic>
      <p:sp>
        <p:nvSpPr>
          <p:cNvPr id="8" name="TextBox 7">
            <a:extLst>
              <a:ext uri="{FF2B5EF4-FFF2-40B4-BE49-F238E27FC236}">
                <a16:creationId xmlns:a16="http://schemas.microsoft.com/office/drawing/2014/main" id="{A23514AE-15BD-0260-8837-AE540490F176}"/>
              </a:ext>
            </a:extLst>
          </p:cNvPr>
          <p:cNvSpPr txBox="1"/>
          <p:nvPr/>
        </p:nvSpPr>
        <p:spPr>
          <a:xfrm>
            <a:off x="1633974" y="5474175"/>
            <a:ext cx="799743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042"/>
                </a:solidFill>
                <a:effectLst/>
                <a:uLnTx/>
                <a:uFillTx/>
                <a:latin typeface="Myriad Pro"/>
                <a:ea typeface="+mn-ea"/>
                <a:cs typeface="+mn-cs"/>
              </a:rPr>
              <a:t>Part I: </a:t>
            </a:r>
            <a:r>
              <a:rPr kumimoji="0" lang="en-US" sz="1200" b="0" i="0" u="none" strike="noStrike" kern="1200" cap="none" spc="0" normalizeH="0" baseline="0" noProof="0" dirty="0">
                <a:ln>
                  <a:noFill/>
                </a:ln>
                <a:solidFill>
                  <a:srgbClr val="414042"/>
                </a:solidFill>
                <a:effectLst/>
                <a:uLnTx/>
                <a:uFillTx/>
                <a:latin typeface="Myriad Pro"/>
                <a:ea typeface="+mn-ea"/>
                <a:cs typeface="+mn-cs"/>
                <a:hlinkClick r:id="rId5"/>
              </a:rPr>
              <a:t>https://inpher.io/blog/diagnosis-of-alzheimers-disease-using-privacy-preserving-machine-learning-part-1/</a:t>
            </a:r>
            <a:endParaRPr kumimoji="0" lang="en-US" sz="1200" b="0" i="0" u="none" strike="noStrike" kern="1200" cap="none" spc="0" normalizeH="0" baseline="0" noProof="0" dirty="0">
              <a:ln>
                <a:noFill/>
              </a:ln>
              <a:solidFill>
                <a:srgbClr val="414042"/>
              </a:solidFill>
              <a:effectLst/>
              <a:uLnTx/>
              <a:uFillTx/>
              <a:latin typeface="Myriad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042"/>
                </a:solidFill>
                <a:effectLst/>
                <a:uLnTx/>
                <a:uFillTx/>
                <a:latin typeface="Myriad Pro"/>
                <a:ea typeface="+mn-ea"/>
                <a:cs typeface="+mn-cs"/>
              </a:rPr>
              <a:t>Part II: </a:t>
            </a:r>
            <a:r>
              <a:rPr kumimoji="0" lang="en-US" sz="1200" b="0" i="0" u="none" strike="noStrike" kern="1200" cap="none" spc="0" normalizeH="0" baseline="0" noProof="0" dirty="0">
                <a:ln>
                  <a:noFill/>
                </a:ln>
                <a:solidFill>
                  <a:srgbClr val="414042"/>
                </a:solidFill>
                <a:effectLst/>
                <a:uLnTx/>
                <a:uFillTx/>
                <a:latin typeface="Myriad Pro"/>
                <a:ea typeface="+mn-ea"/>
                <a:cs typeface="+mn-cs"/>
                <a:hlinkClick r:id="rId6"/>
              </a:rPr>
              <a:t>https://inpher.io/blog/neuroimaging-based-diagnosis-of-alzheimers-disease-using-privacy-preserving-machine-learning-part-2/</a:t>
            </a:r>
            <a:endParaRPr kumimoji="0" lang="en-US" sz="1200" b="0" i="0" u="none" strike="noStrike" kern="1200" cap="none" spc="0" normalizeH="0" baseline="0" noProof="0" dirty="0">
              <a:ln>
                <a:noFill/>
              </a:ln>
              <a:solidFill>
                <a:srgbClr val="414042"/>
              </a:solidFill>
              <a:effectLst/>
              <a:uLnTx/>
              <a:uFillTx/>
              <a:latin typeface="Myriad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042"/>
                </a:solidFill>
                <a:effectLst/>
                <a:uLnTx/>
                <a:uFillTx/>
                <a:latin typeface="Myriad Pro"/>
                <a:ea typeface="+mn-ea"/>
                <a:cs typeface="+mn-cs"/>
              </a:rPr>
              <a:t>The Privacy Risk Right Under Our Nose in Federated Learning : </a:t>
            </a:r>
            <a:r>
              <a:rPr kumimoji="0" lang="en-US" sz="1200" b="0" i="0" u="none" strike="noStrike" kern="1200" cap="none" spc="0" normalizeH="0" baseline="0" noProof="0" dirty="0">
                <a:ln>
                  <a:noFill/>
                </a:ln>
                <a:solidFill>
                  <a:srgbClr val="414042"/>
                </a:solidFill>
                <a:effectLst/>
                <a:uLnTx/>
                <a:uFillTx/>
                <a:latin typeface="Myriad Pro"/>
                <a:ea typeface="+mn-ea"/>
                <a:cs typeface="+mn-cs"/>
                <a:hlinkClick r:id="rId7"/>
              </a:rPr>
              <a:t>https://</a:t>
            </a:r>
            <a:r>
              <a:rPr kumimoji="0" lang="en-US" sz="1200" b="0" i="0" u="none" strike="noStrike" kern="1200" cap="none" spc="0" normalizeH="0" baseline="0" noProof="0" dirty="0" err="1">
                <a:ln>
                  <a:noFill/>
                </a:ln>
                <a:solidFill>
                  <a:srgbClr val="414042"/>
                </a:solidFill>
                <a:effectLst/>
                <a:uLnTx/>
                <a:uFillTx/>
                <a:latin typeface="Myriad Pro"/>
                <a:ea typeface="+mn-ea"/>
                <a:cs typeface="+mn-cs"/>
                <a:hlinkClick r:id="rId7"/>
              </a:rPr>
              <a:t>inpher.io</a:t>
            </a:r>
            <a:r>
              <a:rPr kumimoji="0" lang="en-US" sz="1200" b="0" i="0" u="none" strike="noStrike" kern="1200" cap="none" spc="0" normalizeH="0" baseline="0" noProof="0" dirty="0">
                <a:ln>
                  <a:noFill/>
                </a:ln>
                <a:solidFill>
                  <a:srgbClr val="414042"/>
                </a:solidFill>
                <a:effectLst/>
                <a:uLnTx/>
                <a:uFillTx/>
                <a:latin typeface="Myriad Pro"/>
                <a:ea typeface="+mn-ea"/>
                <a:cs typeface="+mn-cs"/>
                <a:hlinkClick r:id="rId7"/>
              </a:rPr>
              <a:t>/blog/the-privacy-risk-right-under-our-nose-in-federated-learning-part-1/</a:t>
            </a:r>
            <a:endParaRPr kumimoji="0" lang="en-US" sz="1200" b="0" i="0" u="none" strike="noStrike" kern="1200" cap="none" spc="0" normalizeH="0" baseline="0" noProof="0" dirty="0">
              <a:ln>
                <a:noFill/>
              </a:ln>
              <a:solidFill>
                <a:srgbClr val="414042"/>
              </a:solidFill>
              <a:effectLst/>
              <a:uLnTx/>
              <a:uFillTx/>
              <a:latin typeface="Myriad Pro"/>
              <a:ea typeface="+mn-ea"/>
              <a:cs typeface="+mn-cs"/>
            </a:endParaRPr>
          </a:p>
        </p:txBody>
      </p:sp>
      <p:pic>
        <p:nvPicPr>
          <p:cNvPr id="9" name="Picture 21">
            <a:extLst>
              <a:ext uri="{FF2B5EF4-FFF2-40B4-BE49-F238E27FC236}">
                <a16:creationId xmlns:a16="http://schemas.microsoft.com/office/drawing/2014/main" id="{EECB0571-CF9D-D2DF-B33C-60430F5C256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768656" y="112028"/>
            <a:ext cx="1247817" cy="6463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ext&#10;&#10;Description automatically generated">
            <a:extLst>
              <a:ext uri="{FF2B5EF4-FFF2-40B4-BE49-F238E27FC236}">
                <a16:creationId xmlns:a16="http://schemas.microsoft.com/office/drawing/2014/main" id="{1359C4D7-68D4-19E0-7F1C-C19E9FA23A9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55238" y="119713"/>
            <a:ext cx="2213360" cy="6079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9725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0B83-8E0A-2E6C-BA29-010109DE73DA}"/>
              </a:ext>
            </a:extLst>
          </p:cNvPr>
          <p:cNvSpPr>
            <a:spLocks noGrp="1"/>
          </p:cNvSpPr>
          <p:nvPr>
            <p:ph type="title"/>
          </p:nvPr>
        </p:nvSpPr>
        <p:spPr>
          <a:xfrm>
            <a:off x="1500255" y="389092"/>
            <a:ext cx="6584065" cy="522910"/>
          </a:xfrm>
        </p:spPr>
        <p:txBody>
          <a:bodyPr>
            <a:noAutofit/>
          </a:bodyPr>
          <a:lstStyle/>
          <a:p>
            <a:r>
              <a:rPr lang="en-US" sz="2400" dirty="0"/>
              <a:t>Machine Learning and Digital Technologies show potential for obtaining a robust and reliable diagnosis of dementia</a:t>
            </a:r>
            <a:br>
              <a:rPr lang="en-US" sz="2400" dirty="0"/>
            </a:br>
            <a:endParaRPr lang="en-US" sz="2400" dirty="0"/>
          </a:p>
        </p:txBody>
      </p:sp>
      <p:sp>
        <p:nvSpPr>
          <p:cNvPr id="4" name="Date Placeholder 3">
            <a:extLst>
              <a:ext uri="{FF2B5EF4-FFF2-40B4-BE49-F238E27FC236}">
                <a16:creationId xmlns:a16="http://schemas.microsoft.com/office/drawing/2014/main" id="{D4251578-5545-8E9B-91D5-8B34CE2104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rPr>
              <a:t>Inpher, Confidential</a:t>
            </a:r>
          </a:p>
        </p:txBody>
      </p:sp>
      <p:sp>
        <p:nvSpPr>
          <p:cNvPr id="6" name="Slide Number Placeholder 5">
            <a:extLst>
              <a:ext uri="{FF2B5EF4-FFF2-40B4-BE49-F238E27FC236}">
                <a16:creationId xmlns:a16="http://schemas.microsoft.com/office/drawing/2014/main" id="{5E5AAF55-58AA-4F39-BA4A-737ECF5B5D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pic>
        <p:nvPicPr>
          <p:cNvPr id="10" name="Picture 9">
            <a:extLst>
              <a:ext uri="{FF2B5EF4-FFF2-40B4-BE49-F238E27FC236}">
                <a16:creationId xmlns:a16="http://schemas.microsoft.com/office/drawing/2014/main" id="{48E11A05-62E7-00A3-0C80-15257F4361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786539" y="271068"/>
            <a:ext cx="2312555" cy="4094079"/>
          </a:xfrm>
          <a:prstGeom prst="rect">
            <a:avLst/>
          </a:prstGeom>
        </p:spPr>
      </p:pic>
      <p:sp>
        <p:nvSpPr>
          <p:cNvPr id="12" name="TextBox 11">
            <a:extLst>
              <a:ext uri="{FF2B5EF4-FFF2-40B4-BE49-F238E27FC236}">
                <a16:creationId xmlns:a16="http://schemas.microsoft.com/office/drawing/2014/main" id="{D5466261-E4F4-924D-5385-344FC8B47B08}"/>
              </a:ext>
            </a:extLst>
          </p:cNvPr>
          <p:cNvSpPr txBox="1"/>
          <p:nvPr/>
        </p:nvSpPr>
        <p:spPr>
          <a:xfrm>
            <a:off x="8250045" y="4365147"/>
            <a:ext cx="3385541"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969D8A"/>
                </a:solidFill>
                <a:effectLst/>
                <a:uLnTx/>
                <a:uFillTx/>
                <a:latin typeface="Montserrat" pitchFamily="2" charset="77"/>
                <a:ea typeface="+mn-ea"/>
                <a:cs typeface="+mn-cs"/>
              </a:rPr>
              <a:t>Brain tissue classification in a Bayesian probabilistic framework</a:t>
            </a:r>
            <a:endParaRPr kumimoji="0" lang="en-US" sz="1100" b="0" i="0" u="none" strike="noStrike" kern="1200" cap="none" spc="0" normalizeH="0" baseline="0" noProof="0" dirty="0">
              <a:ln>
                <a:noFill/>
              </a:ln>
              <a:solidFill>
                <a:srgbClr val="414042"/>
              </a:solidFill>
              <a:effectLst/>
              <a:uLnTx/>
              <a:uFillTx/>
              <a:latin typeface="Myriad Pro"/>
              <a:ea typeface="+mn-ea"/>
              <a:cs typeface="+mn-cs"/>
            </a:endParaRPr>
          </a:p>
        </p:txBody>
      </p:sp>
      <p:pic>
        <p:nvPicPr>
          <p:cNvPr id="13" name="Picture 12">
            <a:extLst>
              <a:ext uri="{FF2B5EF4-FFF2-40B4-BE49-F238E27FC236}">
                <a16:creationId xmlns:a16="http://schemas.microsoft.com/office/drawing/2014/main" id="{C518E246-48ED-A653-5EC3-E174C77638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0255" y="2172879"/>
            <a:ext cx="4471737" cy="1332922"/>
          </a:xfrm>
          <a:prstGeom prst="rect">
            <a:avLst/>
          </a:prstGeom>
        </p:spPr>
      </p:pic>
      <p:sp>
        <p:nvSpPr>
          <p:cNvPr id="15" name="TextBox 14">
            <a:extLst>
              <a:ext uri="{FF2B5EF4-FFF2-40B4-BE49-F238E27FC236}">
                <a16:creationId xmlns:a16="http://schemas.microsoft.com/office/drawing/2014/main" id="{711F0261-DAEC-E9A6-9994-B535141385FA}"/>
              </a:ext>
            </a:extLst>
          </p:cNvPr>
          <p:cNvSpPr txBox="1"/>
          <p:nvPr/>
        </p:nvSpPr>
        <p:spPr>
          <a:xfrm>
            <a:off x="1343741" y="3519700"/>
            <a:ext cx="452788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969D8A"/>
                </a:solidFill>
                <a:effectLst/>
                <a:uLnTx/>
                <a:uFillTx/>
                <a:latin typeface="Montserrat" pitchFamily="2" charset="77"/>
                <a:ea typeface="+mn-ea"/>
                <a:cs typeface="+mn-cs"/>
              </a:rPr>
              <a:t>A Jacobian determinant of individual AD patient – dark shades signify contraction, light – expansion. Exemplary case with volume loss in the hippocampus (black) and dilation of the ventricles (white).</a:t>
            </a:r>
            <a:endParaRPr kumimoji="0" lang="en-US" sz="1100" b="0" i="0" u="none" strike="noStrike" kern="1200" cap="none" spc="0" normalizeH="0" baseline="0" noProof="0" dirty="0">
              <a:ln>
                <a:noFill/>
              </a:ln>
              <a:solidFill>
                <a:srgbClr val="414042"/>
              </a:solidFill>
              <a:effectLst/>
              <a:uLnTx/>
              <a:uFillTx/>
              <a:latin typeface="Myriad Pro"/>
              <a:ea typeface="+mn-ea"/>
              <a:cs typeface="+mn-cs"/>
            </a:endParaRPr>
          </a:p>
        </p:txBody>
      </p:sp>
      <p:sp>
        <p:nvSpPr>
          <p:cNvPr id="17" name="TextBox 16">
            <a:extLst>
              <a:ext uri="{FF2B5EF4-FFF2-40B4-BE49-F238E27FC236}">
                <a16:creationId xmlns:a16="http://schemas.microsoft.com/office/drawing/2014/main" id="{AF5B49DA-BAD9-4C04-C44E-39CFC4914908}"/>
              </a:ext>
            </a:extLst>
          </p:cNvPr>
          <p:cNvSpPr txBox="1"/>
          <p:nvPr/>
        </p:nvSpPr>
        <p:spPr>
          <a:xfrm>
            <a:off x="6602463" y="5135828"/>
            <a:ext cx="4890331"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969D8A"/>
                </a:solidFill>
                <a:effectLst/>
                <a:uLnTx/>
                <a:uFillTx/>
                <a:latin typeface="Montserrat" pitchFamily="2" charset="77"/>
                <a:ea typeface="+mn-ea"/>
                <a:cs typeface="+mn-cs"/>
              </a:rPr>
              <a:t>Researchers’ perspective:</a:t>
            </a:r>
            <a:r>
              <a:rPr kumimoji="0" lang="en-GB" sz="1400" b="0" i="0" u="none" strike="noStrike" kern="1200" cap="none" spc="0" normalizeH="0" baseline="0" noProof="0" dirty="0">
                <a:ln>
                  <a:noFill/>
                </a:ln>
                <a:solidFill>
                  <a:srgbClr val="969D8A"/>
                </a:solidFill>
                <a:effectLst/>
                <a:uLnTx/>
                <a:uFillTx/>
                <a:latin typeface="Montserrat" pitchFamily="2" charset="77"/>
                <a:ea typeface="+mn-ea"/>
                <a:cs typeface="+mn-cs"/>
              </a:rPr>
              <a:t> Identifying relevant biological variables including regional changes in brain volume associated with the pathologies of AD and other dementias to understand the mechanisms underlying Alzheimer’s disease</a:t>
            </a:r>
          </a:p>
        </p:txBody>
      </p:sp>
      <p:sp>
        <p:nvSpPr>
          <p:cNvPr id="19" name="TextBox 18">
            <a:extLst>
              <a:ext uri="{FF2B5EF4-FFF2-40B4-BE49-F238E27FC236}">
                <a16:creationId xmlns:a16="http://schemas.microsoft.com/office/drawing/2014/main" id="{5D62BFE6-E053-78A7-9AA8-70FB7DA5C05C}"/>
              </a:ext>
            </a:extLst>
          </p:cNvPr>
          <p:cNvSpPr txBox="1"/>
          <p:nvPr/>
        </p:nvSpPr>
        <p:spPr>
          <a:xfrm>
            <a:off x="1500255" y="5135828"/>
            <a:ext cx="4089283"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969D8A"/>
                </a:solidFill>
                <a:effectLst/>
                <a:uLnTx/>
                <a:uFillTx/>
                <a:latin typeface="Montserrat" pitchFamily="2" charset="77"/>
                <a:ea typeface="+mn-ea"/>
                <a:cs typeface="+mn-cs"/>
              </a:rPr>
              <a:t>Clinicians’ perspective:</a:t>
            </a:r>
            <a:r>
              <a:rPr kumimoji="0" lang="en-GB" sz="1400" b="0" i="0" u="none" strike="noStrike" kern="1200" cap="none" spc="0" normalizeH="0" baseline="0" noProof="0" dirty="0">
                <a:ln>
                  <a:noFill/>
                </a:ln>
                <a:solidFill>
                  <a:srgbClr val="969D8A"/>
                </a:solidFill>
                <a:effectLst/>
                <a:uLnTx/>
                <a:uFillTx/>
                <a:latin typeface="Montserrat" pitchFamily="2" charset="77"/>
                <a:ea typeface="+mn-ea"/>
                <a:cs typeface="+mn-cs"/>
              </a:rPr>
              <a:t> individual diagnostics estimating accurate risk score and propensity of </a:t>
            </a:r>
            <a:r>
              <a:rPr kumimoji="0" lang="en-GB" sz="1400" b="0" i="0" u="none" strike="noStrike" kern="1200" cap="none" spc="0" normalizeH="0" baseline="0" noProof="0" dirty="0" err="1">
                <a:ln>
                  <a:noFill/>
                </a:ln>
                <a:solidFill>
                  <a:srgbClr val="969D8A"/>
                </a:solidFill>
                <a:effectLst/>
                <a:uLnTx/>
                <a:uFillTx/>
                <a:latin typeface="Montserrat" pitchFamily="2" charset="77"/>
                <a:ea typeface="+mn-ea"/>
                <a:cs typeface="+mn-cs"/>
              </a:rPr>
              <a:t>neuromodulatory</a:t>
            </a:r>
            <a:r>
              <a:rPr kumimoji="0" lang="en-GB" sz="1400" b="0" i="0" u="none" strike="noStrike" kern="1200" cap="none" spc="0" normalizeH="0" baseline="0" noProof="0" dirty="0">
                <a:ln>
                  <a:noFill/>
                </a:ln>
                <a:solidFill>
                  <a:srgbClr val="969D8A"/>
                </a:solidFill>
                <a:effectLst/>
                <a:uLnTx/>
                <a:uFillTx/>
                <a:latin typeface="Montserrat" pitchFamily="2" charset="77"/>
                <a:ea typeface="+mn-ea"/>
                <a:cs typeface="+mn-cs"/>
              </a:rPr>
              <a:t> treatment for a given patient to support better diagnosis</a:t>
            </a:r>
            <a:endParaRPr kumimoji="0" lang="en-US" sz="1400" b="0" i="0" u="none" strike="noStrike" kern="1200" cap="none" spc="0" normalizeH="0" baseline="0" noProof="0" dirty="0">
              <a:ln>
                <a:noFill/>
              </a:ln>
              <a:solidFill>
                <a:srgbClr val="414042"/>
              </a:solidFill>
              <a:effectLst/>
              <a:uLnTx/>
              <a:uFillTx/>
              <a:latin typeface="Myriad Pro"/>
              <a:ea typeface="+mn-ea"/>
              <a:cs typeface="+mn-cs"/>
            </a:endParaRPr>
          </a:p>
        </p:txBody>
      </p:sp>
      <p:sp>
        <p:nvSpPr>
          <p:cNvPr id="20" name="Right Arrow 19">
            <a:extLst>
              <a:ext uri="{FF2B5EF4-FFF2-40B4-BE49-F238E27FC236}">
                <a16:creationId xmlns:a16="http://schemas.microsoft.com/office/drawing/2014/main" id="{89E67BF8-6C18-8B66-35AC-A7D25EEC66C7}"/>
              </a:ext>
            </a:extLst>
          </p:cNvPr>
          <p:cNvSpPr/>
          <p:nvPr/>
        </p:nvSpPr>
        <p:spPr>
          <a:xfrm>
            <a:off x="5808292" y="5468502"/>
            <a:ext cx="581114" cy="504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Pro"/>
              <a:ea typeface="+mn-ea"/>
              <a:cs typeface="+mn-cs"/>
            </a:endParaRPr>
          </a:p>
        </p:txBody>
      </p:sp>
    </p:spTree>
    <p:extLst>
      <p:ext uri="{BB962C8B-B14F-4D97-AF65-F5344CB8AC3E}">
        <p14:creationId xmlns:p14="http://schemas.microsoft.com/office/powerpoint/2010/main" val="217431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4033-3DA6-3C7B-7F08-B33B71194C38}"/>
              </a:ext>
            </a:extLst>
          </p:cNvPr>
          <p:cNvPicPr>
            <a:picLocks noChangeAspect="1"/>
          </p:cNvPicPr>
          <p:nvPr/>
        </p:nvPicPr>
        <p:blipFill>
          <a:blip r:embed="rId3"/>
          <a:stretch>
            <a:fillRect/>
          </a:stretch>
        </p:blipFill>
        <p:spPr>
          <a:xfrm>
            <a:off x="5498042" y="1880043"/>
            <a:ext cx="6604835" cy="2399413"/>
          </a:xfrm>
          <a:prstGeom prst="rect">
            <a:avLst/>
          </a:prstGeom>
        </p:spPr>
      </p:pic>
      <p:sp>
        <p:nvSpPr>
          <p:cNvPr id="2" name="Title 1">
            <a:extLst>
              <a:ext uri="{FF2B5EF4-FFF2-40B4-BE49-F238E27FC236}">
                <a16:creationId xmlns:a16="http://schemas.microsoft.com/office/drawing/2014/main" id="{791024D7-B7B6-54B2-A940-A9F95701E567}"/>
              </a:ext>
            </a:extLst>
          </p:cNvPr>
          <p:cNvSpPr>
            <a:spLocks noGrp="1"/>
          </p:cNvSpPr>
          <p:nvPr>
            <p:ph type="title"/>
          </p:nvPr>
        </p:nvSpPr>
        <p:spPr/>
        <p:txBody>
          <a:bodyPr>
            <a:normAutofit fontScale="90000"/>
          </a:bodyPr>
          <a:lstStyle/>
          <a:p>
            <a:r>
              <a:rPr lang="en-US" dirty="0"/>
              <a:t>Linear regression and logistic regression models are sensitive to bias</a:t>
            </a:r>
          </a:p>
        </p:txBody>
      </p:sp>
      <p:sp>
        <p:nvSpPr>
          <p:cNvPr id="4" name="Date Placeholder 3">
            <a:extLst>
              <a:ext uri="{FF2B5EF4-FFF2-40B4-BE49-F238E27FC236}">
                <a16:creationId xmlns:a16="http://schemas.microsoft.com/office/drawing/2014/main" id="{8154D343-8412-C380-068A-75BE9C2A46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rPr>
              <a:t>Inpher, Confidential</a:t>
            </a:r>
          </a:p>
        </p:txBody>
      </p:sp>
      <p:sp>
        <p:nvSpPr>
          <p:cNvPr id="5" name="Footer Placeholder 4">
            <a:extLst>
              <a:ext uri="{FF2B5EF4-FFF2-40B4-BE49-F238E27FC236}">
                <a16:creationId xmlns:a16="http://schemas.microsoft.com/office/drawing/2014/main" id="{D711D95F-0B98-E555-B0F3-256A3B44840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sp>
        <p:nvSpPr>
          <p:cNvPr id="6" name="Slide Number Placeholder 5">
            <a:extLst>
              <a:ext uri="{FF2B5EF4-FFF2-40B4-BE49-F238E27FC236}">
                <a16:creationId xmlns:a16="http://schemas.microsoft.com/office/drawing/2014/main" id="{E4CE25D2-5905-FE0D-4E9F-988B7FBD6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pic>
        <p:nvPicPr>
          <p:cNvPr id="12" name="Picture 11">
            <a:extLst>
              <a:ext uri="{FF2B5EF4-FFF2-40B4-BE49-F238E27FC236}">
                <a16:creationId xmlns:a16="http://schemas.microsoft.com/office/drawing/2014/main" id="{7AC0C42D-9A63-C128-10EE-2C64843979A0}"/>
              </a:ext>
            </a:extLst>
          </p:cNvPr>
          <p:cNvPicPr>
            <a:picLocks noChangeAspect="1"/>
          </p:cNvPicPr>
          <p:nvPr/>
        </p:nvPicPr>
        <p:blipFill>
          <a:blip r:embed="rId4"/>
          <a:stretch>
            <a:fillRect/>
          </a:stretch>
        </p:blipFill>
        <p:spPr>
          <a:xfrm>
            <a:off x="411954" y="1972904"/>
            <a:ext cx="4976469" cy="2196697"/>
          </a:xfrm>
          <a:prstGeom prst="rect">
            <a:avLst/>
          </a:prstGeom>
        </p:spPr>
      </p:pic>
      <p:sp>
        <p:nvSpPr>
          <p:cNvPr id="14" name="TextBox 13">
            <a:extLst>
              <a:ext uri="{FF2B5EF4-FFF2-40B4-BE49-F238E27FC236}">
                <a16:creationId xmlns:a16="http://schemas.microsoft.com/office/drawing/2014/main" id="{B45CDF47-8A14-ED9D-A062-D35D82928247}"/>
              </a:ext>
            </a:extLst>
          </p:cNvPr>
          <p:cNvSpPr txBox="1"/>
          <p:nvPr/>
        </p:nvSpPr>
        <p:spPr>
          <a:xfrm>
            <a:off x="2006" y="4489163"/>
            <a:ext cx="609399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969D8A"/>
                </a:solidFill>
                <a:effectLst/>
                <a:uLnTx/>
                <a:uFillTx/>
                <a:latin typeface="Montserrat" pitchFamily="2" charset="77"/>
                <a:ea typeface="+mn-ea"/>
                <a:cs typeface="+mn-cs"/>
              </a:rPr>
              <a:t>Fitting a Linear Regression Model</a:t>
            </a:r>
            <a:endParaRPr kumimoji="0" lang="en-US" sz="1600" b="0" i="0" u="none" strike="noStrike" kern="1200" cap="none" spc="0" normalizeH="0" baseline="0" noProof="0" dirty="0">
              <a:ln>
                <a:noFill/>
              </a:ln>
              <a:solidFill>
                <a:srgbClr val="414042"/>
              </a:solidFill>
              <a:effectLst/>
              <a:uLnTx/>
              <a:uFillTx/>
              <a:latin typeface="Myriad Pro"/>
              <a:ea typeface="+mn-ea"/>
              <a:cs typeface="+mn-cs"/>
            </a:endParaRPr>
          </a:p>
        </p:txBody>
      </p:sp>
      <p:sp>
        <p:nvSpPr>
          <p:cNvPr id="17" name="TextBox 16">
            <a:extLst>
              <a:ext uri="{FF2B5EF4-FFF2-40B4-BE49-F238E27FC236}">
                <a16:creationId xmlns:a16="http://schemas.microsoft.com/office/drawing/2014/main" id="{4E0805C6-F4EF-B749-CC71-8EE4E1392490}"/>
              </a:ext>
            </a:extLst>
          </p:cNvPr>
          <p:cNvSpPr txBox="1"/>
          <p:nvPr/>
        </p:nvSpPr>
        <p:spPr>
          <a:xfrm>
            <a:off x="6075799" y="4489163"/>
            <a:ext cx="609399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969D8A"/>
                </a:solidFill>
                <a:effectLst/>
                <a:uLnTx/>
                <a:uFillTx/>
                <a:latin typeface="Montserrat" pitchFamily="2" charset="77"/>
                <a:ea typeface="+mn-ea"/>
                <a:cs typeface="+mn-cs"/>
              </a:rPr>
              <a:t>Estimating a Patient’s AD Risk score using Logistic Regression Model</a:t>
            </a:r>
            <a:endParaRPr kumimoji="0" lang="en-GB" sz="1600" b="0" i="0" u="none" strike="noStrike" kern="1200" cap="none" spc="0" normalizeH="0" baseline="0" noProof="0" dirty="0">
              <a:ln>
                <a:noFill/>
              </a:ln>
              <a:solidFill>
                <a:srgbClr val="969D8A"/>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414042"/>
                </a:solidFill>
                <a:effectLst/>
                <a:uLnTx/>
                <a:uFillTx/>
                <a:latin typeface="Myriad Pro"/>
                <a:ea typeface="+mn-ea"/>
                <a:cs typeface="+mn-cs"/>
              </a:rPr>
            </a:br>
            <a:endParaRPr kumimoji="0" lang="en-US" sz="1600" b="0" i="0" u="none" strike="noStrike" kern="1200" cap="none" spc="0" normalizeH="0" baseline="0" noProof="0" dirty="0">
              <a:ln>
                <a:noFill/>
              </a:ln>
              <a:solidFill>
                <a:srgbClr val="414042"/>
              </a:solidFill>
              <a:effectLst/>
              <a:uLnTx/>
              <a:uFillTx/>
              <a:latin typeface="Myriad Pro"/>
              <a:ea typeface="+mn-ea"/>
              <a:cs typeface="+mn-cs"/>
            </a:endParaRPr>
          </a:p>
        </p:txBody>
      </p:sp>
      <p:sp>
        <p:nvSpPr>
          <p:cNvPr id="20" name="Title 1">
            <a:extLst>
              <a:ext uri="{FF2B5EF4-FFF2-40B4-BE49-F238E27FC236}">
                <a16:creationId xmlns:a16="http://schemas.microsoft.com/office/drawing/2014/main" id="{974EB14B-89EF-36E0-A5D2-0BACEBE76921}"/>
              </a:ext>
            </a:extLst>
          </p:cNvPr>
          <p:cNvSpPr txBox="1">
            <a:spLocks/>
          </p:cNvSpPr>
          <p:nvPr/>
        </p:nvSpPr>
        <p:spPr>
          <a:xfrm>
            <a:off x="1520457" y="5637130"/>
            <a:ext cx="9151086" cy="522910"/>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414042"/>
                </a:solidFill>
                <a:effectLst/>
                <a:uLnTx/>
                <a:uFillTx/>
                <a:latin typeface="Gotham Book"/>
                <a:ea typeface="+mj-ea"/>
                <a:cs typeface="+mj-cs"/>
              </a:rPr>
              <a:t>How can researchers reduce bias in the input data ?</a:t>
            </a:r>
          </a:p>
        </p:txBody>
      </p:sp>
    </p:spTree>
    <p:extLst>
      <p:ext uri="{BB962C8B-B14F-4D97-AF65-F5344CB8AC3E}">
        <p14:creationId xmlns:p14="http://schemas.microsoft.com/office/powerpoint/2010/main" val="182672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4107-15EB-17DC-A5DF-5A6149B1B337}"/>
              </a:ext>
            </a:extLst>
          </p:cNvPr>
          <p:cNvSpPr>
            <a:spLocks noGrp="1"/>
          </p:cNvSpPr>
          <p:nvPr>
            <p:ph type="title"/>
          </p:nvPr>
        </p:nvSpPr>
        <p:spPr>
          <a:xfrm>
            <a:off x="1500255" y="158127"/>
            <a:ext cx="10012475" cy="522910"/>
          </a:xfrm>
        </p:spPr>
        <p:txBody>
          <a:bodyPr>
            <a:normAutofit fontScale="90000"/>
          </a:bodyPr>
          <a:lstStyle/>
          <a:p>
            <a:r>
              <a:rPr lang="en-US" dirty="0"/>
              <a:t>To compute unbiased AI and ML models large amounts of data are required</a:t>
            </a:r>
          </a:p>
        </p:txBody>
      </p:sp>
      <p:sp>
        <p:nvSpPr>
          <p:cNvPr id="4" name="Date Placeholder 3">
            <a:extLst>
              <a:ext uri="{FF2B5EF4-FFF2-40B4-BE49-F238E27FC236}">
                <a16:creationId xmlns:a16="http://schemas.microsoft.com/office/drawing/2014/main" id="{D4ED4C9D-C574-5DB8-4C8F-1FDD236D98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rPr>
              <a:t>Inpher, Confidential</a:t>
            </a:r>
          </a:p>
        </p:txBody>
      </p:sp>
      <p:sp>
        <p:nvSpPr>
          <p:cNvPr id="5" name="Footer Placeholder 4">
            <a:extLst>
              <a:ext uri="{FF2B5EF4-FFF2-40B4-BE49-F238E27FC236}">
                <a16:creationId xmlns:a16="http://schemas.microsoft.com/office/drawing/2014/main" id="{1575571F-E479-435E-C808-D8D55F06818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sp>
        <p:nvSpPr>
          <p:cNvPr id="6" name="Slide Number Placeholder 5">
            <a:extLst>
              <a:ext uri="{FF2B5EF4-FFF2-40B4-BE49-F238E27FC236}">
                <a16:creationId xmlns:a16="http://schemas.microsoft.com/office/drawing/2014/main" id="{5E41FA02-73D2-9E3E-16AF-712A32D763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pic>
        <p:nvPicPr>
          <p:cNvPr id="9" name="Picture 8">
            <a:extLst>
              <a:ext uri="{FF2B5EF4-FFF2-40B4-BE49-F238E27FC236}">
                <a16:creationId xmlns:a16="http://schemas.microsoft.com/office/drawing/2014/main" id="{1A230185-FB7D-1195-C81D-39BA4E7EF8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472" y="1648485"/>
            <a:ext cx="4401630" cy="2940151"/>
          </a:xfrm>
          <a:prstGeom prst="rect">
            <a:avLst/>
          </a:prstGeom>
        </p:spPr>
      </p:pic>
      <p:sp>
        <p:nvSpPr>
          <p:cNvPr id="11" name="TextBox 10">
            <a:extLst>
              <a:ext uri="{FF2B5EF4-FFF2-40B4-BE49-F238E27FC236}">
                <a16:creationId xmlns:a16="http://schemas.microsoft.com/office/drawing/2014/main" id="{D40DF111-D8EE-B944-D1B4-25C67C88FBA6}"/>
              </a:ext>
            </a:extLst>
          </p:cNvPr>
          <p:cNvSpPr txBox="1"/>
          <p:nvPr/>
        </p:nvSpPr>
        <p:spPr>
          <a:xfrm>
            <a:off x="6087290" y="4916293"/>
            <a:ext cx="609399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969D8A"/>
                </a:solidFill>
                <a:effectLst/>
                <a:uLnTx/>
                <a:uFillTx/>
                <a:latin typeface="Montserrat" pitchFamily="2" charset="77"/>
                <a:ea typeface="+mn-ea"/>
                <a:cs typeface="+mn-cs"/>
              </a:rPr>
              <a:t>Collaborative Model Development</a:t>
            </a:r>
            <a:endParaRPr kumimoji="0" lang="en-US" sz="1600" b="0" i="0" u="none" strike="noStrike" kern="1200" cap="none" spc="0" normalizeH="0" baseline="0" noProof="0" dirty="0">
              <a:ln>
                <a:noFill/>
              </a:ln>
              <a:solidFill>
                <a:srgbClr val="414042"/>
              </a:solidFill>
              <a:effectLst/>
              <a:uLnTx/>
              <a:uFillTx/>
              <a:latin typeface="Myriad Pro"/>
              <a:ea typeface="+mn-ea"/>
              <a:cs typeface="+mn-cs"/>
            </a:endParaRPr>
          </a:p>
        </p:txBody>
      </p:sp>
      <p:sp>
        <p:nvSpPr>
          <p:cNvPr id="13" name="TextBox 12">
            <a:extLst>
              <a:ext uri="{FF2B5EF4-FFF2-40B4-BE49-F238E27FC236}">
                <a16:creationId xmlns:a16="http://schemas.microsoft.com/office/drawing/2014/main" id="{2317C7FE-626B-F323-E3AF-9FBB23C65CD9}"/>
              </a:ext>
            </a:extLst>
          </p:cNvPr>
          <p:cNvSpPr txBox="1"/>
          <p:nvPr/>
        </p:nvSpPr>
        <p:spPr>
          <a:xfrm>
            <a:off x="1500255" y="1423260"/>
            <a:ext cx="5022465"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69D8A"/>
                </a:solidFill>
                <a:effectLst/>
                <a:uLnTx/>
                <a:uFillTx/>
                <a:latin typeface="Montserrat" pitchFamily="2" charset="77"/>
                <a:ea typeface="+mn-ea"/>
                <a:cs typeface="+mn-cs"/>
              </a:rPr>
              <a:t>In order to identify Alzheimer’s disease effectively,  it is necessary to have an unbiased prediction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69D8A"/>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69D8A"/>
                </a:solidFill>
                <a:effectLst/>
                <a:uLnTx/>
                <a:uFillTx/>
                <a:latin typeface="Montserrat" pitchFamily="2" charset="77"/>
                <a:ea typeface="+mn-ea"/>
                <a:cs typeface="+mn-cs"/>
              </a:rPr>
              <a:t>Unfortunately, if the training uses data available only at the hospital, the model can skew, since most of the samples are AD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69D8A"/>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69D8A"/>
                </a:solidFill>
                <a:effectLst/>
                <a:uLnTx/>
                <a:uFillTx/>
                <a:latin typeface="Montserrat" pitchFamily="2" charset="77"/>
                <a:ea typeface="+mn-ea"/>
                <a:cs typeface="+mn-cs"/>
              </a:rPr>
              <a:t>Hence, having access to diverse data sources such as private clinics, radiology labs, and even pharmaceutical companies </a:t>
            </a:r>
            <a:r>
              <a:rPr kumimoji="0" lang="en-GB" sz="1800" b="0" i="0" u="sng" strike="noStrike" kern="1200" cap="none" spc="0" normalizeH="0" baseline="0" noProof="0" dirty="0">
                <a:ln>
                  <a:noFill/>
                </a:ln>
                <a:solidFill>
                  <a:srgbClr val="969D8A"/>
                </a:solidFill>
                <a:effectLst/>
                <a:uLnTx/>
                <a:uFillTx/>
                <a:latin typeface="Montserrat" pitchFamily="2" charset="77"/>
                <a:ea typeface="+mn-ea"/>
                <a:cs typeface="+mn-cs"/>
              </a:rPr>
              <a:t>while safeguarding patient privacy </a:t>
            </a:r>
            <a:r>
              <a:rPr kumimoji="0" lang="en-GB" sz="1800" b="0" i="0" u="none" strike="noStrike" kern="1200" cap="none" spc="0" normalizeH="0" baseline="0" noProof="0" dirty="0">
                <a:ln>
                  <a:noFill/>
                </a:ln>
                <a:solidFill>
                  <a:srgbClr val="969D8A"/>
                </a:solidFill>
                <a:effectLst/>
                <a:uLnTx/>
                <a:uFillTx/>
                <a:latin typeface="Montserrat" pitchFamily="2" charset="77"/>
                <a:ea typeface="+mn-ea"/>
                <a:cs typeface="+mn-cs"/>
              </a:rPr>
              <a:t>is critical to building great predictive models. </a:t>
            </a:r>
            <a:endParaRPr kumimoji="0" lang="en-US" sz="1800" b="0" i="0" u="none" strike="noStrike" kern="1200" cap="none" spc="0" normalizeH="0" baseline="0" noProof="0" dirty="0">
              <a:ln>
                <a:noFill/>
              </a:ln>
              <a:solidFill>
                <a:srgbClr val="414042"/>
              </a:solidFill>
              <a:effectLst/>
              <a:uLnTx/>
              <a:uFillTx/>
              <a:latin typeface="Myriad Pro"/>
              <a:ea typeface="+mn-ea"/>
              <a:cs typeface="+mn-cs"/>
            </a:endParaRPr>
          </a:p>
        </p:txBody>
      </p:sp>
    </p:spTree>
    <p:extLst>
      <p:ext uri="{BB962C8B-B14F-4D97-AF65-F5344CB8AC3E}">
        <p14:creationId xmlns:p14="http://schemas.microsoft.com/office/powerpoint/2010/main" val="276909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3C9F-07D7-010B-DED8-27D12C4F08FF}"/>
              </a:ext>
            </a:extLst>
          </p:cNvPr>
          <p:cNvSpPr>
            <a:spLocks noGrp="1"/>
          </p:cNvSpPr>
          <p:nvPr>
            <p:ph type="title"/>
          </p:nvPr>
        </p:nvSpPr>
        <p:spPr>
          <a:xfrm>
            <a:off x="1500256" y="158127"/>
            <a:ext cx="10386238" cy="522910"/>
          </a:xfrm>
        </p:spPr>
        <p:txBody>
          <a:bodyPr>
            <a:noAutofit/>
          </a:bodyPr>
          <a:lstStyle/>
          <a:p>
            <a:r>
              <a:rPr lang="en-US" sz="2800" dirty="0"/>
              <a:t>Federated Learning enables multiple parties to jointly train a shared model without collecting raw personal identifiers while keeping the device data local.</a:t>
            </a:r>
          </a:p>
        </p:txBody>
      </p:sp>
      <p:sp>
        <p:nvSpPr>
          <p:cNvPr id="4" name="Date Placeholder 3">
            <a:extLst>
              <a:ext uri="{FF2B5EF4-FFF2-40B4-BE49-F238E27FC236}">
                <a16:creationId xmlns:a16="http://schemas.microsoft.com/office/drawing/2014/main" id="{BAF9955D-BE5B-B9CF-938A-DB42671E6E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rPr>
              <a:t>Inpher, Confidential</a:t>
            </a:r>
          </a:p>
        </p:txBody>
      </p:sp>
      <p:sp>
        <p:nvSpPr>
          <p:cNvPr id="6" name="Slide Number Placeholder 5">
            <a:extLst>
              <a:ext uri="{FF2B5EF4-FFF2-40B4-BE49-F238E27FC236}">
                <a16:creationId xmlns:a16="http://schemas.microsoft.com/office/drawing/2014/main" id="{21DB1586-8F56-6CDB-342B-D2A76F61C7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pic>
        <p:nvPicPr>
          <p:cNvPr id="9" name="Picture 8">
            <a:extLst>
              <a:ext uri="{FF2B5EF4-FFF2-40B4-BE49-F238E27FC236}">
                <a16:creationId xmlns:a16="http://schemas.microsoft.com/office/drawing/2014/main" id="{8966B56D-B417-702C-11E1-21A43E3F274B}"/>
              </a:ext>
            </a:extLst>
          </p:cNvPr>
          <p:cNvPicPr>
            <a:picLocks noChangeAspect="1"/>
          </p:cNvPicPr>
          <p:nvPr/>
        </p:nvPicPr>
        <p:blipFill>
          <a:blip r:embed="rId3"/>
          <a:stretch>
            <a:fillRect/>
          </a:stretch>
        </p:blipFill>
        <p:spPr>
          <a:xfrm>
            <a:off x="2220376" y="1699480"/>
            <a:ext cx="7751248" cy="4795439"/>
          </a:xfrm>
          <a:prstGeom prst="rect">
            <a:avLst/>
          </a:prstGeom>
        </p:spPr>
      </p:pic>
    </p:spTree>
    <p:extLst>
      <p:ext uri="{BB962C8B-B14F-4D97-AF65-F5344CB8AC3E}">
        <p14:creationId xmlns:p14="http://schemas.microsoft.com/office/powerpoint/2010/main" val="98955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4CCC-89F1-F5DA-DBAE-B29971E51731}"/>
              </a:ext>
            </a:extLst>
          </p:cNvPr>
          <p:cNvSpPr>
            <a:spLocks noGrp="1"/>
          </p:cNvSpPr>
          <p:nvPr>
            <p:ph type="title"/>
          </p:nvPr>
        </p:nvSpPr>
        <p:spPr>
          <a:xfrm>
            <a:off x="1500255" y="158127"/>
            <a:ext cx="9171287" cy="522910"/>
          </a:xfrm>
        </p:spPr>
        <p:txBody>
          <a:bodyPr>
            <a:noAutofit/>
          </a:bodyPr>
          <a:lstStyle/>
          <a:p>
            <a:r>
              <a:rPr lang="en-US" sz="2400" dirty="0"/>
              <a:t>Federated Learning may not always provide sufficient privacy guarantees</a:t>
            </a:r>
          </a:p>
        </p:txBody>
      </p:sp>
      <p:sp>
        <p:nvSpPr>
          <p:cNvPr id="4" name="Date Placeholder 3">
            <a:extLst>
              <a:ext uri="{FF2B5EF4-FFF2-40B4-BE49-F238E27FC236}">
                <a16:creationId xmlns:a16="http://schemas.microsoft.com/office/drawing/2014/main" id="{1D99C145-C232-5036-1040-182795B451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rPr>
              <a:t>Inpher, Confidential</a:t>
            </a:r>
          </a:p>
        </p:txBody>
      </p:sp>
      <p:sp>
        <p:nvSpPr>
          <p:cNvPr id="6" name="Slide Number Placeholder 5">
            <a:extLst>
              <a:ext uri="{FF2B5EF4-FFF2-40B4-BE49-F238E27FC236}">
                <a16:creationId xmlns:a16="http://schemas.microsoft.com/office/drawing/2014/main" id="{CB502229-B7A5-324C-6CAC-64761C340E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A9843-DC4B-4BBF-BCF8-80D0693281D8}" type="slidenum">
              <a:rPr kumimoji="0" lang="en-US" sz="1100" b="0" i="0" u="none" strike="noStrike" kern="1200" cap="none" spc="0" normalizeH="0" baseline="0" noProof="0" smtClean="0">
                <a:ln>
                  <a:noFill/>
                </a:ln>
                <a:solidFill>
                  <a:srgbClr val="414042">
                    <a:tint val="75000"/>
                  </a:srgb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srgbClr val="414042">
                  <a:tint val="75000"/>
                </a:srgbClr>
              </a:solidFill>
              <a:effectLst/>
              <a:uLnTx/>
              <a:uFillTx/>
              <a:latin typeface="Myriad Pro"/>
              <a:ea typeface="+mn-ea"/>
              <a:cs typeface="+mn-cs"/>
            </a:endParaRPr>
          </a:p>
        </p:txBody>
      </p:sp>
      <p:sp>
        <p:nvSpPr>
          <p:cNvPr id="8" name="Text Placeholder 7">
            <a:extLst>
              <a:ext uri="{FF2B5EF4-FFF2-40B4-BE49-F238E27FC236}">
                <a16:creationId xmlns:a16="http://schemas.microsoft.com/office/drawing/2014/main" id="{747B5403-AB11-5FF8-F694-C3AC048F7E99}"/>
              </a:ext>
            </a:extLst>
          </p:cNvPr>
          <p:cNvSpPr>
            <a:spLocks noGrp="1"/>
          </p:cNvSpPr>
          <p:nvPr>
            <p:ph type="body" sz="quarter" idx="14"/>
          </p:nvPr>
        </p:nvSpPr>
        <p:spPr>
          <a:xfrm>
            <a:off x="1520456" y="976982"/>
            <a:ext cx="9578637" cy="522910"/>
          </a:xfrm>
        </p:spPr>
        <p:txBody>
          <a:bodyPr>
            <a:normAutofit lnSpcReduction="10000"/>
          </a:bodyPr>
          <a:lstStyle/>
          <a:p>
            <a:r>
              <a:rPr lang="en-US" sz="1600" dirty="0"/>
              <a:t>Communicating model updates throughout the training process can reveal sensitive information; even incur deep leakage, either to a third-party or to the central server.</a:t>
            </a:r>
          </a:p>
          <a:p>
            <a:endParaRPr lang="en-US" sz="1600" dirty="0"/>
          </a:p>
        </p:txBody>
      </p:sp>
      <p:sp>
        <p:nvSpPr>
          <p:cNvPr id="9" name="Content Placeholder 2">
            <a:extLst>
              <a:ext uri="{FF2B5EF4-FFF2-40B4-BE49-F238E27FC236}">
                <a16:creationId xmlns:a16="http://schemas.microsoft.com/office/drawing/2014/main" id="{67942685-1A0F-16D3-08F9-7E1E9A1AD61D}"/>
              </a:ext>
            </a:extLst>
          </p:cNvPr>
          <p:cNvSpPr>
            <a:spLocks noGrp="1"/>
          </p:cNvSpPr>
          <p:nvPr>
            <p:ph idx="1"/>
          </p:nvPr>
        </p:nvSpPr>
        <p:spPr>
          <a:xfrm>
            <a:off x="1510355" y="1714054"/>
            <a:ext cx="9151086" cy="3647918"/>
          </a:xfrm>
        </p:spPr>
        <p:txBody>
          <a:bodyPr>
            <a:normAutofit/>
          </a:bodyPr>
          <a:lstStyle/>
          <a:p>
            <a:r>
              <a:rPr lang="en-GB" sz="2000" b="1" i="0" u="sng" dirty="0">
                <a:solidFill>
                  <a:srgbClr val="969D8A"/>
                </a:solidFill>
                <a:effectLst/>
                <a:latin typeface="Montserrat" pitchFamily="2" charset="77"/>
              </a:rPr>
              <a:t>Membership Inference Attacks</a:t>
            </a:r>
          </a:p>
          <a:p>
            <a:pPr lvl="1"/>
            <a:r>
              <a:rPr lang="en-GB" sz="2000" b="0" i="0" dirty="0">
                <a:solidFill>
                  <a:srgbClr val="969D8A"/>
                </a:solidFill>
                <a:effectLst/>
                <a:latin typeface="Montserrat" pitchFamily="2" charset="77"/>
              </a:rPr>
              <a:t>Exploitation of privacy leakages </a:t>
            </a:r>
            <a:r>
              <a:rPr lang="en-GB" sz="2000" dirty="0">
                <a:solidFill>
                  <a:srgbClr val="969D8A"/>
                </a:solidFill>
                <a:latin typeface="Montserrat" pitchFamily="2" charset="77"/>
              </a:rPr>
              <a:t>about individual data records </a:t>
            </a:r>
            <a:endParaRPr lang="en-GB" sz="2000" b="0" i="0" dirty="0">
              <a:solidFill>
                <a:srgbClr val="969D8A"/>
              </a:solidFill>
              <a:effectLst/>
              <a:latin typeface="Montserrat" pitchFamily="2" charset="77"/>
            </a:endParaRPr>
          </a:p>
          <a:p>
            <a:pPr marL="0" indent="0">
              <a:buNone/>
            </a:pPr>
            <a:endParaRPr lang="en-GB" sz="2000" b="0" i="0" dirty="0">
              <a:solidFill>
                <a:srgbClr val="969D8A"/>
              </a:solidFill>
              <a:effectLst/>
              <a:latin typeface="Montserrat" pitchFamily="2" charset="77"/>
            </a:endParaRPr>
          </a:p>
          <a:p>
            <a:r>
              <a:rPr lang="en-GB" sz="2000" b="1" i="0" u="sng" dirty="0">
                <a:solidFill>
                  <a:srgbClr val="969D8A"/>
                </a:solidFill>
                <a:effectLst/>
                <a:latin typeface="Montserrat" pitchFamily="2" charset="77"/>
              </a:rPr>
              <a:t>Model Poisoning Attacks</a:t>
            </a:r>
          </a:p>
          <a:p>
            <a:pPr lvl="1"/>
            <a:r>
              <a:rPr lang="en-GB" sz="2000" dirty="0">
                <a:solidFill>
                  <a:srgbClr val="969D8A"/>
                </a:solidFill>
                <a:latin typeface="Montserrat" pitchFamily="2" charset="77"/>
              </a:rPr>
              <a:t>The manipulation of the model by a malicious party by injecting bad data</a:t>
            </a:r>
          </a:p>
          <a:p>
            <a:pPr lvl="1"/>
            <a:endParaRPr lang="en-GB" sz="2000" dirty="0">
              <a:solidFill>
                <a:srgbClr val="969D8A"/>
              </a:solidFill>
              <a:latin typeface="Montserrat" pitchFamily="2" charset="77"/>
            </a:endParaRPr>
          </a:p>
          <a:p>
            <a:r>
              <a:rPr lang="en-GB" sz="2000" b="1" u="sng" dirty="0">
                <a:solidFill>
                  <a:srgbClr val="969D8A"/>
                </a:solidFill>
                <a:effectLst/>
                <a:latin typeface="Montserrat" pitchFamily="2" charset="77"/>
              </a:rPr>
              <a:t>Model Inversion Attacks</a:t>
            </a:r>
            <a:endParaRPr lang="en-US" sz="2000" b="1" u="sng" dirty="0">
              <a:solidFill>
                <a:srgbClr val="969D8A"/>
              </a:solidFill>
              <a:effectLst/>
              <a:latin typeface="Montserrat" pitchFamily="2" charset="77"/>
            </a:endParaRPr>
          </a:p>
          <a:p>
            <a:pPr lvl="1"/>
            <a:r>
              <a:rPr lang="en-US" sz="2000" b="0" i="0" dirty="0">
                <a:solidFill>
                  <a:srgbClr val="969D8A"/>
                </a:solidFill>
                <a:effectLst/>
                <a:latin typeface="Montserrat" pitchFamily="2" charset="77"/>
              </a:rPr>
              <a:t>Attacker can learn about participant’s private data by </a:t>
            </a:r>
            <a:r>
              <a:rPr lang="en-US" sz="2000" b="0" i="0" dirty="0" err="1">
                <a:solidFill>
                  <a:srgbClr val="969D8A"/>
                </a:solidFill>
                <a:effectLst/>
                <a:latin typeface="Montserrat" pitchFamily="2" charset="77"/>
              </a:rPr>
              <a:t>quering</a:t>
            </a:r>
            <a:r>
              <a:rPr lang="en-US" sz="2000" b="0" i="0" dirty="0">
                <a:solidFill>
                  <a:srgbClr val="969D8A"/>
                </a:solidFill>
                <a:effectLst/>
                <a:latin typeface="Montserrat" pitchFamily="2" charset="77"/>
              </a:rPr>
              <a:t> the model and the individual updates multiple times</a:t>
            </a:r>
            <a:endParaRPr lang="en-GB" sz="2000" b="0" i="0" dirty="0">
              <a:solidFill>
                <a:srgbClr val="969D8A"/>
              </a:solidFill>
              <a:effectLst/>
              <a:latin typeface="Montserrat" pitchFamily="2" charset="77"/>
            </a:endParaRPr>
          </a:p>
        </p:txBody>
      </p:sp>
      <p:sp>
        <p:nvSpPr>
          <p:cNvPr id="11" name="Title 1">
            <a:extLst>
              <a:ext uri="{FF2B5EF4-FFF2-40B4-BE49-F238E27FC236}">
                <a16:creationId xmlns:a16="http://schemas.microsoft.com/office/drawing/2014/main" id="{424540F8-E9B4-CB2A-82EA-80E812DDFC51}"/>
              </a:ext>
            </a:extLst>
          </p:cNvPr>
          <p:cNvSpPr txBox="1">
            <a:spLocks/>
          </p:cNvSpPr>
          <p:nvPr/>
        </p:nvSpPr>
        <p:spPr>
          <a:xfrm>
            <a:off x="1520457" y="5576134"/>
            <a:ext cx="9151086" cy="5229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14042"/>
                </a:solidFill>
                <a:effectLst/>
                <a:uLnTx/>
                <a:uFillTx/>
                <a:latin typeface="Gotham Book"/>
                <a:ea typeface="+mj-ea"/>
                <a:cs typeface="+mj-cs"/>
              </a:rPr>
              <a:t>How to protect the models and the input data while computing the required models?</a:t>
            </a:r>
          </a:p>
        </p:txBody>
      </p:sp>
    </p:spTree>
    <p:extLst>
      <p:ext uri="{BB962C8B-B14F-4D97-AF65-F5344CB8AC3E}">
        <p14:creationId xmlns:p14="http://schemas.microsoft.com/office/powerpoint/2010/main" val="226774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tnRy5GDLuS4fWfWe.fB7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n0r8ErwLwiNdBWG41l7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n0r8ErwLwiNdBWG41l7R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Inpher Colors">
      <a:dk1>
        <a:srgbClr val="414042"/>
      </a:dk1>
      <a:lt1>
        <a:srgbClr val="FFFFFF"/>
      </a:lt1>
      <a:dk2>
        <a:srgbClr val="333333"/>
      </a:dk2>
      <a:lt2>
        <a:srgbClr val="E7E6E6"/>
      </a:lt2>
      <a:accent1>
        <a:srgbClr val="DDE9A2"/>
      </a:accent1>
      <a:accent2>
        <a:srgbClr val="414042"/>
      </a:accent2>
      <a:accent3>
        <a:srgbClr val="99BC82"/>
      </a:accent3>
      <a:accent4>
        <a:srgbClr val="5C7A50"/>
      </a:accent4>
      <a:accent5>
        <a:srgbClr val="8CC74F"/>
      </a:accent5>
      <a:accent6>
        <a:srgbClr val="D1D3D4"/>
      </a:accent6>
      <a:hlink>
        <a:srgbClr val="0563C1"/>
      </a:hlink>
      <a:folHlink>
        <a:srgbClr val="954F72"/>
      </a:folHlink>
    </a:clrScheme>
    <a:fontScheme name="Inpher Fonts (Gotham Book and Myriad Pro)">
      <a:majorFont>
        <a:latin typeface="Gotham Book"/>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445E602-838D-4775-B9F9-31F4005B20FD}" vid="{834F769B-8623-426E-9C96-C808C31BFC3D}"/>
    </a:ext>
  </a:ext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F2F2F"/>
      </a:hlink>
      <a:folHlink>
        <a:srgbClr val="3F3F3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Inpher Colors">
      <a:dk1>
        <a:srgbClr val="414042"/>
      </a:dk1>
      <a:lt1>
        <a:srgbClr val="FFFFFF"/>
      </a:lt1>
      <a:dk2>
        <a:srgbClr val="333333"/>
      </a:dk2>
      <a:lt2>
        <a:srgbClr val="E7E6E6"/>
      </a:lt2>
      <a:accent1>
        <a:srgbClr val="DDE9A2"/>
      </a:accent1>
      <a:accent2>
        <a:srgbClr val="414042"/>
      </a:accent2>
      <a:accent3>
        <a:srgbClr val="99BC82"/>
      </a:accent3>
      <a:accent4>
        <a:srgbClr val="5C7A50"/>
      </a:accent4>
      <a:accent5>
        <a:srgbClr val="8CC74F"/>
      </a:accent5>
      <a:accent6>
        <a:srgbClr val="D1D3D4"/>
      </a:accent6>
      <a:hlink>
        <a:srgbClr val="0563C1"/>
      </a:hlink>
      <a:folHlink>
        <a:srgbClr val="954F72"/>
      </a:folHlink>
    </a:clrScheme>
    <a:fontScheme name="Inpher Fonts (Gotham Book and Myriad Pro)">
      <a:majorFont>
        <a:latin typeface="Gotham Book"/>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445E602-838D-4775-B9F9-31F4005B20FD}" vid="{834F769B-8623-426E-9C96-C808C31BFC3D}"/>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A195F9-8763-44A4-BF91-8EB224795D84}"/>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1784</TotalTime>
  <Words>2272</Words>
  <Application>Microsoft Office PowerPoint</Application>
  <PresentationFormat>Widescreen</PresentationFormat>
  <Paragraphs>261</Paragraphs>
  <Slides>20</Slides>
  <Notes>15</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7" baseType="lpstr">
      <vt:lpstr>等线</vt:lpstr>
      <vt:lpstr>Abadi</vt:lpstr>
      <vt:lpstr>Arial</vt:lpstr>
      <vt:lpstr>Calibri</vt:lpstr>
      <vt:lpstr>Calibri Light</vt:lpstr>
      <vt:lpstr>GOST Common</vt:lpstr>
      <vt:lpstr>Gotham Book</vt:lpstr>
      <vt:lpstr>Montserrat</vt:lpstr>
      <vt:lpstr>Myriad Pro</vt:lpstr>
      <vt:lpstr>Open Sans</vt:lpstr>
      <vt:lpstr>proxima-nova</vt:lpstr>
      <vt:lpstr>Wingdings</vt:lpstr>
      <vt:lpstr>Office 主题​​</vt:lpstr>
      <vt:lpstr>3_Office Theme</vt:lpstr>
      <vt:lpstr>2_Office Theme</vt:lpstr>
      <vt:lpstr>Office Theme</vt:lpstr>
      <vt:lpstr>think-cell Slide</vt:lpstr>
      <vt:lpstr>PowerPoint Presentation</vt:lpstr>
      <vt:lpstr>PowerPoint Presentation</vt:lpstr>
      <vt:lpstr>PowerPoint Presentation</vt:lpstr>
      <vt:lpstr>Thanks to the authors</vt:lpstr>
      <vt:lpstr>Machine Learning and Digital Technologies show potential for obtaining a robust and reliable diagnosis of dementia </vt:lpstr>
      <vt:lpstr>Linear regression and logistic regression models are sensitive to bias</vt:lpstr>
      <vt:lpstr>To compute unbiased AI and ML models large amounts of data are required</vt:lpstr>
      <vt:lpstr>Federated Learning enables multiple parties to jointly train a shared model without collecting raw personal identifiers while keeping the device data local.</vt:lpstr>
      <vt:lpstr>Federated Learning may not always provide sufficient privacy guarantees</vt:lpstr>
      <vt:lpstr>Secure Multiparty Computation can be used to securely aggregate horizontally split data</vt:lpstr>
      <vt:lpstr>Concept for enabling secure aggregation to Alzheimer Disease Models</vt:lpstr>
      <vt:lpstr>Key Take Aways</vt:lpstr>
      <vt:lpstr>Try the XOR Secret Computing Platform Today!</vt:lpstr>
      <vt:lpstr>Appendix</vt:lpstr>
      <vt:lpstr>iDash – Secure genome analysis competition</vt:lpstr>
      <vt:lpstr>Inpher wins iDash 2020</vt:lpstr>
      <vt:lpstr>Horizon Projects</vt:lpstr>
      <vt:lpstr>Types of data problems Secret Computing can solve</vt:lpstr>
      <vt:lpstr>Further Reading</vt:lpstr>
      <vt:lpstr>Inpher in the Press and awards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Att.1 – Presentation - Neuroimaging Based Diagnosis of Alzheimer’s Disease Using Privacy-Preserving Machine Learning</dc:title>
  <dc:creator>Campos, Simao</dc:creator>
  <cp:lastModifiedBy>TSB (HT)</cp:lastModifiedBy>
  <cp:revision>78</cp:revision>
  <cp:lastPrinted>2019-04-04T08:49:31Z</cp:lastPrinted>
  <dcterms:created xsi:type="dcterms:W3CDTF">2019-03-31T15:53:06Z</dcterms:created>
  <dcterms:modified xsi:type="dcterms:W3CDTF">2023-07-03T14:05:54Z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