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0"/>
  </p:notesMasterIdLst>
  <p:sldIdLst>
    <p:sldId id="257" r:id="rId6"/>
    <p:sldId id="258" r:id="rId7"/>
    <p:sldId id="290" r:id="rId8"/>
    <p:sldId id="277" r:id="rId9"/>
    <p:sldId id="296" r:id="rId10"/>
    <p:sldId id="282" r:id="rId11"/>
    <p:sldId id="283" r:id="rId12"/>
    <p:sldId id="275" r:id="rId13"/>
    <p:sldId id="291" r:id="rId14"/>
    <p:sldId id="285" r:id="rId15"/>
    <p:sldId id="292" r:id="rId16"/>
    <p:sldId id="293" r:id="rId17"/>
    <p:sldId id="294" r:id="rId18"/>
    <p:sldId id="295" r:id="rId19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B30C6D-26FA-40C9-880B-1161EA7A16B0}" v="3" dt="2023-02-20T16:34:55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99" d="100"/>
          <a:sy n="99" d="100"/>
        </p:scale>
        <p:origin x="10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91696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0859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5771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5646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17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753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r>
              <a:rPr lang="en-US" dirty="0"/>
              <a:t>Communal ablution block (CAB)</a:t>
            </a:r>
          </a:p>
          <a:p>
            <a:pPr marL="171450" indent="-171450">
              <a:buSzPct val="100000"/>
              <a:buChar char="-"/>
            </a:pPr>
            <a:r>
              <a:rPr lang="de-DE" dirty="0"/>
              <a:t>E</a:t>
            </a:r>
            <a:r>
              <a:rPr lang="en-US" dirty="0" err="1"/>
              <a:t>arth</a:t>
            </a:r>
            <a:r>
              <a:rPr lang="en-US" dirty="0"/>
              <a:t> observation (EO)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7103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1072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0469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Communal ablution block (CAB) occupation sensors, water meters, and acoustic diarrheal sensors; and in the pyrolysis plant: </a:t>
            </a:r>
            <a:r>
              <a:rPr lang="en-US" dirty="0" err="1"/>
              <a:t>faecal</a:t>
            </a:r>
            <a:r>
              <a:rPr lang="en-US" dirty="0"/>
              <a:t> sludge moisture content, calorific values, heavy metal content, presence and severity of pathogenic contamination. </a:t>
            </a:r>
          </a:p>
          <a:p>
            <a:r>
              <a:rPr lang="de-DE" b="1" dirty="0">
                <a:effectLst/>
              </a:rPr>
              <a:t>Global </a:t>
            </a:r>
            <a:r>
              <a:rPr lang="de-DE" b="1" dirty="0" err="1">
                <a:effectLst/>
              </a:rPr>
              <a:t>navigation</a:t>
            </a:r>
            <a:r>
              <a:rPr lang="de-DE" b="1" dirty="0">
                <a:effectLst/>
              </a:rPr>
              <a:t> </a:t>
            </a:r>
            <a:r>
              <a:rPr lang="de-DE" b="1" dirty="0" err="1">
                <a:effectLst/>
              </a:rPr>
              <a:t>satellite</a:t>
            </a:r>
            <a:r>
              <a:rPr lang="de-DE" b="1" dirty="0">
                <a:effectLst/>
              </a:rPr>
              <a:t> </a:t>
            </a:r>
            <a:r>
              <a:rPr lang="de-DE" b="1" dirty="0" err="1">
                <a:effectLst/>
              </a:rPr>
              <a:t>system</a:t>
            </a:r>
            <a:r>
              <a:rPr lang="de-DE" b="1" dirty="0">
                <a:effectLst/>
              </a:rPr>
              <a:t> + Earth </a:t>
            </a:r>
            <a:r>
              <a:rPr lang="de-DE" b="1" dirty="0" err="1">
                <a:effectLst/>
              </a:rPr>
              <a:t>observation</a:t>
            </a:r>
            <a:r>
              <a:rPr lang="de-DE" b="1" dirty="0">
                <a:effectLst/>
              </a:rPr>
              <a:t> </a:t>
            </a:r>
            <a:r>
              <a:rPr lang="de-DE" b="1" dirty="0" err="1">
                <a:effectLst/>
              </a:rPr>
              <a:t>data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712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9607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1719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F45571-4AFD-4E79-BAFD-17489D5A2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78DF22F-9431-4BB8-BD65-0809EE696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878D80-C818-431E-89B8-252FBC650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EA599D-E24A-4FFE-B088-D759A384B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892929-E33E-4871-87A9-ACC04333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7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FB59D-2892-4A94-8CE5-41ED8419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BF026D-5A51-4795-B8D2-E6DF28CC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6D7C0F-F6FE-4AD1-AD05-F8D439F2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60615F-893B-4368-9958-5884A62E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B27CB-2798-426C-8614-F64FA8591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65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EDD9D-E13E-4E13-89AF-E8CE3C95B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9B45098-7673-4B9D-B6BD-27FFD9833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FF7921-1010-4A32-878F-4026E3B7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D3E653-BA28-4537-ABE6-C161566DB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B3CF83-9453-41E4-87FB-DB64CDEF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62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5EB09-CE85-4845-ADE9-A85A8108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A623FC-F391-4D7B-A366-7BA2C0606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D70681-488A-417F-A31E-856F916AE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A8ADE2-C08C-4D8B-B6F7-3C968C0A3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5920EA-097D-474A-A6BE-486E16BC4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549956B-363C-4AE7-86FB-34D47AB4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88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CEA60-C849-46EE-8BE5-183F1E299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CE2654-6019-4A6D-9DAC-89D0D2EDC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D31F2C-CFB5-48E6-9BDA-7CBDE7164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2C91C17-143A-4AC9-8D70-F5C56C424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6C03DB6-DE9B-4422-84B3-CC18789F2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B56076C-0703-4F20-A7DD-AFA000EF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8BD5D41-713B-40E6-B05A-B0D5B10D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C7E63D4-6A87-4521-B99D-0BB58D48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58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48B52-C341-47CD-A2F7-A525ADB8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B8018E-B78F-4CF2-A6CF-D19C29DA7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33575C1-A98C-4223-A94D-0098887E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38D7AD-5AD7-473A-8BC8-291D85EA5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447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EB2D76-E290-4389-9495-5265F0F9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2C51CA-0810-4B99-8F2F-222F340B6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55C521-7464-42E9-9F36-5810A3814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38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1D3B5-C36F-4C03-8201-410E31D5E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9C07F6-95A4-4FE9-954E-C41467339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F1909C-12E8-4805-9D64-AD0C58AB9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12B2BE-1B49-4A0F-82DB-6AEDC89D3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AAE683-22D5-40E5-9756-272644E6E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417FF1-F760-4173-8B30-86EF7A41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1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9A513-952B-4F44-87AC-E3AB9F7C1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53ED28A-963D-48C1-A342-276EC76851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23C18F-4015-4374-A311-96226B816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EF1C4D-8400-4411-AF6F-2BD256762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86CD35-8F13-4C53-9C33-4B10CFA0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881E52-E76E-49E4-AE3C-B3B39088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96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88E60-3118-4AEF-A9C4-3B3E95D9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1FD9803-27D6-4416-8B3E-7163170B4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9192FF-1419-4E51-872B-086742E1F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692BBD-328B-446E-947C-3FF82F298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BD8FAE-15A9-402D-86D3-0FA73E6B2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BF50945-4AB8-4716-8455-68EC037F8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D94E70-889F-4E04-899A-4ED09BC3C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B3A0F2-0D39-4DB3-B6C3-FAC5E0D54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0624F2-7208-4BFF-A967-CBD18C71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3C83E5-B11D-4911-878A-745F364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83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2023/7/4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0C5BAC3-566F-4397-B25F-CCF528056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FA37E3-1F1D-40F9-BD20-C5CECD591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0C5E7-AAAF-485C-81DF-F2704AE5A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0486-813E-42CA-9008-32636F6B3DE6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92EB36-DF37-4E31-A09C-B37FE7DD4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B722E2-D437-434E-AF5C-ECD39B94A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8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ex.Radunsky@mail.harvard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bbooda@rki.de" TargetMode="External"/><Relationship Id="rId5" Type="http://schemas.openxmlformats.org/officeDocument/2006/relationships/hyperlink" Target="mailto:ullricha@rki.de" TargetMode="External"/><Relationship Id="rId4" Type="http://schemas.openxmlformats.org/officeDocument/2006/relationships/hyperlink" Target="mailto:klouisy@hks.harvard.ed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5617030" y="844428"/>
            <a:ext cx="2500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FGAI4H-S-018-A03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3883231" y="1209419"/>
            <a:ext cx="42345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Geneva, 3-5 July 2023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77EB9C60-79E2-4E8D-B95B-4EFA5ED6B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462518"/>
              </p:ext>
            </p:extLst>
          </p:nvPr>
        </p:nvGraphicFramePr>
        <p:xfrm>
          <a:off x="777397" y="3174021"/>
          <a:ext cx="7340381" cy="2263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6367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393511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770503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TG-Outbreaks Topic Driver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(TG-Outbreaks)</a:t>
                      </a:r>
                      <a:endParaRPr lang="en-GB" sz="1800" dirty="0"/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de-DE" dirty="0"/>
                        <a:t>Alex Radunsky (ITGH) </a:t>
                      </a:r>
                    </a:p>
                    <a:p>
                      <a:pPr algn="l">
                        <a:defRPr sz="1800"/>
                      </a:pPr>
                      <a:r>
                        <a:rPr lang="de-DE" dirty="0"/>
                        <a:t>Khahlil Louisy (ITGH) Alexander Ullrich (RKI) </a:t>
                      </a:r>
                    </a:p>
                    <a:p>
                      <a:pPr algn="l">
                        <a:defRPr sz="1800"/>
                      </a:pPr>
                      <a:r>
                        <a:rPr lang="de-DE" dirty="0"/>
                        <a:t>Auss Abbood (RKI)</a:t>
                      </a:r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" sz="1800" u="none" strike="noStrike" cap="none" dirty="0">
                          <a:hlinkClick r:id="rId3"/>
                        </a:rPr>
                        <a:t>Alex.Radunsky@mail.harvard.edu</a:t>
                      </a:r>
                      <a:endParaRPr lang="en" sz="1800" u="none" strike="noStrike" cap="none" dirty="0">
                        <a:solidFill>
                          <a:srgbClr val="000000"/>
                        </a:solidFill>
                      </a:endParaRPr>
                    </a:p>
                    <a:p>
                      <a:pPr algn="l">
                        <a:defRPr sz="1800"/>
                      </a:pPr>
                      <a:r>
                        <a:rPr lang="de-DE" sz="1800" dirty="0">
                          <a:solidFill>
                            <a:schemeClr val="dk1"/>
                          </a:solidFill>
                          <a:hlinkClick r:id="rId4"/>
                        </a:rPr>
                        <a:t>klouisy@hks.harvard.edu</a:t>
                      </a:r>
                      <a:endParaRPr lang="de-DE" sz="1800" dirty="0">
                        <a:solidFill>
                          <a:schemeClr val="dk1"/>
                        </a:solidFill>
                      </a:endParaRPr>
                    </a:p>
                    <a:p>
                      <a:pPr algn="l">
                        <a:defRPr sz="1800"/>
                      </a:pPr>
                      <a:r>
                        <a:rPr lang="en" sz="1800" u="none" strike="noStrike" cap="none" dirty="0">
                          <a:hlinkClick r:id="rId5"/>
                        </a:rPr>
                        <a:t>ullricha@rki.de</a:t>
                      </a:r>
                      <a:endParaRPr lang="en" sz="1800" u="none" strike="noStrike" cap="none" dirty="0"/>
                    </a:p>
                    <a:p>
                      <a:pPr algn="l">
                        <a:defRPr sz="1800"/>
                      </a:pPr>
                      <a:r>
                        <a:rPr lang="en" sz="1800" u="none" strike="noStrike" cap="none" dirty="0">
                          <a:hlinkClick r:id="rId6"/>
                        </a:rPr>
                        <a:t>abbooda@rki.de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This PPT contains </a:t>
                      </a:r>
                      <a:r>
                        <a:rPr lang="en-GB" noProof="0" dirty="0"/>
                        <a:t>updates on the Topic Group merging</a:t>
                      </a:r>
                      <a:r>
                        <a:rPr lang="en-GB" dirty="0"/>
                        <a:t>.</a:t>
                      </a:r>
                      <a:endParaRPr lang="en-GB" sz="1800" dirty="0"/>
                    </a:p>
                  </a:txBody>
                  <a:tcPr marL="68580" marR="6858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094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Using AI: Ethics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Char char="●"/>
            </a:pPr>
            <a:r>
              <a:rPr lang="en-US" sz="2400" dirty="0">
                <a:solidFill>
                  <a:schemeClr val="dk1"/>
                </a:solidFill>
              </a:rPr>
              <a:t>General updates and more references on</a:t>
            </a:r>
          </a:p>
          <a:p>
            <a:pPr marL="800100" lvl="1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Char char="●"/>
            </a:pPr>
            <a:r>
              <a:rPr lang="en-US" sz="2100" dirty="0">
                <a:solidFill>
                  <a:schemeClr val="dk1"/>
                </a:solidFill>
              </a:rPr>
              <a:t>Difficulty of population level data in regards of quality of data</a:t>
            </a:r>
          </a:p>
          <a:p>
            <a:pPr marL="800100" lvl="1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Char char="●"/>
            </a:pPr>
            <a:r>
              <a:rPr lang="en-US" sz="2100" dirty="0">
                <a:solidFill>
                  <a:schemeClr val="dk1"/>
                </a:solidFill>
              </a:rPr>
              <a:t>Bias when transferring algorithm between use-cases (hospitals, diseases, countries)</a:t>
            </a:r>
          </a:p>
          <a:p>
            <a:pPr marL="800100" lvl="1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Char char="●"/>
            </a:pPr>
            <a:r>
              <a:rPr lang="en-US" sz="2100" dirty="0">
                <a:solidFill>
                  <a:schemeClr val="dk1"/>
                </a:solidFill>
              </a:rPr>
              <a:t>Individual-level risk due to population-level signal detection (e.g., stigma)</a:t>
            </a:r>
          </a:p>
          <a:p>
            <a:pPr marL="800100" lvl="1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Char char="●"/>
            </a:pPr>
            <a:r>
              <a:rPr lang="en-US" sz="2100" dirty="0">
                <a:solidFill>
                  <a:schemeClr val="dk1"/>
                </a:solidFill>
              </a:rPr>
              <a:t>Equal outcome across different groups</a:t>
            </a:r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0873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Regulation of Outbreak Detection Systems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9900" lvl="0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●"/>
            </a:pPr>
            <a:r>
              <a:rPr lang="en-US" sz="2400" dirty="0">
                <a:solidFill>
                  <a:schemeClr val="dk1"/>
                </a:solidFill>
              </a:rPr>
              <a:t>Not Clinical Decision Support Software according to FDA</a:t>
            </a:r>
          </a:p>
          <a:p>
            <a:pPr marL="800100" lvl="1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●"/>
            </a:pPr>
            <a:r>
              <a:rPr lang="en-US" sz="2100" dirty="0">
                <a:solidFill>
                  <a:schemeClr val="dk1"/>
                </a:solidFill>
              </a:rPr>
              <a:t>Because no critical medical data is used</a:t>
            </a:r>
          </a:p>
          <a:p>
            <a:pPr marL="800100" lvl="1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●"/>
            </a:pPr>
            <a:r>
              <a:rPr lang="en-US" sz="2100" dirty="0">
                <a:solidFill>
                  <a:schemeClr val="dk1"/>
                </a:solidFill>
              </a:rPr>
              <a:t>Only intended as a support system</a:t>
            </a:r>
          </a:p>
          <a:p>
            <a:pPr marL="800100" lvl="1" indent="-33020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●"/>
            </a:pPr>
            <a:r>
              <a:rPr lang="en-US" sz="2100" dirty="0">
                <a:solidFill>
                  <a:schemeClr val="dk1"/>
                </a:solidFill>
              </a:rPr>
              <a:t>Used by health care professionals</a:t>
            </a:r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046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Labeled data generation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DB34F79D-2EA3-4D7A-B98B-AD9BE2A00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087"/>
          <a:stretch/>
        </p:blipFill>
        <p:spPr>
          <a:xfrm>
            <a:off x="1657350" y="2549733"/>
            <a:ext cx="5829300" cy="2991635"/>
          </a:xfrm>
        </p:spPr>
      </p:pic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43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Labeled data generation</a:t>
            </a:r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B27F8B24-83BB-470C-A124-33E1B6DFDB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511865"/>
            <a:ext cx="7886700" cy="2978857"/>
          </a:xfrm>
        </p:spPr>
      </p:pic>
    </p:spTree>
    <p:extLst>
      <p:ext uri="{BB962C8B-B14F-4D97-AF65-F5344CB8AC3E}">
        <p14:creationId xmlns:p14="http://schemas.microsoft.com/office/powerpoint/2010/main" val="4001876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Open points</a:t>
            </a:r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65C727-F118-4ED3-88D3-CC9C0C898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benchmarks with new data sets &amp; write about it</a:t>
            </a:r>
          </a:p>
          <a:p>
            <a:r>
              <a:rPr lang="en-US" dirty="0"/>
              <a:t>Discuss with potential partners for Global Initiative</a:t>
            </a:r>
          </a:p>
        </p:txBody>
      </p:sp>
    </p:spTree>
    <p:extLst>
      <p:ext uri="{BB962C8B-B14F-4D97-AF65-F5344CB8AC3E}">
        <p14:creationId xmlns:p14="http://schemas.microsoft.com/office/powerpoint/2010/main" val="81918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 1"/>
          <p:cNvSpPr txBox="1">
            <a:spLocks noGrp="1"/>
          </p:cNvSpPr>
          <p:nvPr>
            <p:ph type="ctrTitle"/>
          </p:nvPr>
        </p:nvSpPr>
        <p:spPr>
          <a:xfrm>
            <a:off x="683568" y="2132856"/>
            <a:ext cx="7772401" cy="147002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795527">
              <a:defRPr sz="3132">
                <a:solidFill>
                  <a:srgbClr val="808080"/>
                </a:solidFill>
              </a:defRPr>
            </a:pPr>
            <a:r>
              <a:rPr lang="en-US" noProof="0" dirty="0"/>
              <a:t>Topic Group: </a:t>
            </a:r>
            <a:br>
              <a:rPr lang="en-US" noProof="0" dirty="0"/>
            </a:br>
            <a:r>
              <a:rPr lang="en-US" noProof="0" dirty="0">
                <a:solidFill>
                  <a:srgbClr val="000000"/>
                </a:solidFill>
              </a:rPr>
              <a:t>Outbreaks</a:t>
            </a:r>
            <a:br>
              <a:rPr lang="en-US" noProof="0" dirty="0">
                <a:solidFill>
                  <a:srgbClr val="000000"/>
                </a:solidFill>
              </a:rPr>
            </a:br>
            <a:endParaRPr lang="en-US" noProof="0" dirty="0">
              <a:solidFill>
                <a:srgbClr val="000000"/>
              </a:solidFill>
            </a:endParaRPr>
          </a:p>
        </p:txBody>
      </p:sp>
      <p:sp>
        <p:nvSpPr>
          <p:cNvPr id="102" name="Untertitel 2"/>
          <p:cNvSpPr txBox="1">
            <a:spLocks noGrp="1"/>
          </p:cNvSpPr>
          <p:nvPr>
            <p:ph type="subTitle" idx="1"/>
          </p:nvPr>
        </p:nvSpPr>
        <p:spPr>
          <a:xfrm>
            <a:off x="907850" y="4365104"/>
            <a:ext cx="7560842" cy="141500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 sz="2000"/>
            </a:pPr>
            <a:endParaRPr dirty="0"/>
          </a:p>
        </p:txBody>
      </p:sp>
      <p:pic>
        <p:nvPicPr>
          <p:cNvPr id="103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35670"/>
            <a:ext cx="4019895" cy="17309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Summary on updates</a:t>
            </a:r>
            <a:endParaRPr lang="en-US" noProof="0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Merging of TDDs of former </a:t>
            </a:r>
            <a:r>
              <a:rPr lang="en-US" sz="2400" noProof="0" dirty="0"/>
              <a:t>TG Outbreaks and TG Sanitation completed</a:t>
            </a:r>
          </a:p>
          <a:p>
            <a:r>
              <a:rPr lang="en-US" sz="2400" dirty="0"/>
              <a:t>New labeled data was generated for benchmarking</a:t>
            </a:r>
          </a:p>
          <a:p>
            <a:r>
              <a:rPr lang="en-US" sz="2400" dirty="0"/>
              <a:t>Updates in regulatory and ethical sections</a:t>
            </a:r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84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Motivation</a:t>
            </a:r>
            <a:endParaRPr lang="en-US" noProof="0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noProof="0" dirty="0"/>
              <a:t>Public health experts perform surveillance to detect </a:t>
            </a:r>
            <a:r>
              <a:rPr lang="en-US" sz="2400" i="1" noProof="0" dirty="0"/>
              <a:t>events</a:t>
            </a:r>
          </a:p>
          <a:p>
            <a:r>
              <a:rPr lang="en-US" sz="2400" noProof="0" dirty="0"/>
              <a:t>If surveillance reveals unexpected patterns (</a:t>
            </a:r>
            <a:r>
              <a:rPr lang="en-US" sz="2400" i="1" noProof="0" dirty="0"/>
              <a:t>signals),</a:t>
            </a:r>
            <a:r>
              <a:rPr lang="en-US" sz="2400" noProof="0" dirty="0"/>
              <a:t> investigations are prompted</a:t>
            </a:r>
          </a:p>
          <a:p>
            <a:r>
              <a:rPr lang="en-US" sz="2400" noProof="0" dirty="0"/>
              <a:t>Surveillance intensity is constrained by budget -&gt; AI</a:t>
            </a:r>
          </a:p>
          <a:p>
            <a:endParaRPr lang="en-US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1AA587B-C100-4BBC-97C1-A46E56B186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03" y="3550776"/>
            <a:ext cx="4122336" cy="229018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18FF0F2-A972-4441-8742-ECB426846FD3}"/>
              </a:ext>
            </a:extLst>
          </p:cNvPr>
          <p:cNvSpPr txBox="1"/>
          <p:nvPr/>
        </p:nvSpPr>
        <p:spPr>
          <a:xfrm>
            <a:off x="894303" y="5908431"/>
            <a:ext cx="1122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https://dhis2.org/</a:t>
            </a:r>
          </a:p>
        </p:txBody>
      </p:sp>
    </p:spTree>
    <p:extLst>
      <p:ext uri="{BB962C8B-B14F-4D97-AF65-F5344CB8AC3E}">
        <p14:creationId xmlns:p14="http://schemas.microsoft.com/office/powerpoint/2010/main" val="2498975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Motivation</a:t>
            </a:r>
            <a:endParaRPr lang="en-US" noProof="0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Surveillance uses large amounts of data:</a:t>
            </a:r>
          </a:p>
          <a:p>
            <a:pPr lvl="1"/>
            <a:r>
              <a:rPr lang="en-US" sz="2100" dirty="0"/>
              <a:t>Primary data such as lab data, sentinel networks, genomic, etc.</a:t>
            </a:r>
          </a:p>
          <a:p>
            <a:pPr lvl="1"/>
            <a:r>
              <a:rPr lang="en-US" sz="2100" dirty="0"/>
              <a:t>Secondary data such as CAB, EO, news articles, etc.</a:t>
            </a:r>
          </a:p>
          <a:p>
            <a:r>
              <a:rPr lang="en-US" sz="2400" dirty="0"/>
              <a:t>More data helps detect relevant signals earlier /  more often</a:t>
            </a:r>
            <a:endParaRPr lang="en-US" sz="2400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13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Motivation</a:t>
            </a:r>
            <a:endParaRPr lang="en-US" noProof="0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noProof="0" dirty="0"/>
              <a:t>Signal detection is almost completely data-driven</a:t>
            </a:r>
          </a:p>
          <a:p>
            <a:r>
              <a:rPr lang="en-US" sz="2400" noProof="0" dirty="0"/>
              <a:t>AI can help humans to detect signals faster and more accurately</a:t>
            </a:r>
          </a:p>
          <a:p>
            <a:r>
              <a:rPr lang="en-US" sz="2400" dirty="0"/>
              <a:t>Leaves more time for responding to events</a:t>
            </a:r>
            <a:endParaRPr lang="en-US" sz="2400" noProof="0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274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Using AI: Objective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noProof="0" dirty="0"/>
              <a:t>AI needs to produce signals that are:</a:t>
            </a:r>
          </a:p>
          <a:p>
            <a:pPr lvl="1"/>
            <a:r>
              <a:rPr lang="en-US" sz="2100" noProof="0" dirty="0"/>
              <a:t>Specific</a:t>
            </a:r>
          </a:p>
          <a:p>
            <a:pPr lvl="1"/>
            <a:r>
              <a:rPr lang="en-US" sz="2100" noProof="0" dirty="0"/>
              <a:t>Timely </a:t>
            </a:r>
          </a:p>
          <a:p>
            <a:pPr lvl="1"/>
            <a:r>
              <a:rPr lang="en-US" sz="2100" noProof="0" dirty="0"/>
              <a:t>Spatially accurate</a:t>
            </a:r>
          </a:p>
          <a:p>
            <a:pPr lvl="1"/>
            <a:r>
              <a:rPr lang="en-US" sz="2100" noProof="0" dirty="0"/>
              <a:t>Communicate uncertainty faithfully</a:t>
            </a:r>
          </a:p>
          <a:p>
            <a:pPr lvl="1"/>
            <a:r>
              <a:rPr lang="en-US" sz="2100" noProof="0" dirty="0"/>
              <a:t>Reflect the expected impact on public health</a:t>
            </a:r>
          </a:p>
          <a:p>
            <a:r>
              <a:rPr lang="en-US" sz="2400" dirty="0"/>
              <a:t>TDD: Detailed description of use-cases, data, ethics, and metrics, and regulations</a:t>
            </a:r>
            <a:endParaRPr lang="en-US" sz="2400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0813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FG-AI4R</a:t>
            </a: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noProof="0" dirty="0"/>
              <a:t>Before merging</a:t>
            </a:r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Textfeld 4"/>
          <p:cNvSpPr txBox="1"/>
          <p:nvPr/>
        </p:nvSpPr>
        <p:spPr>
          <a:xfrm>
            <a:off x="1628203" y="1721426"/>
            <a:ext cx="1395491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0070C0"/>
                </a:solidFill>
              </a:defRPr>
            </a:pPr>
            <a:r>
              <a:rPr kumimoji="0" sz="1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</a:t>
            </a:r>
            <a:r>
              <a: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sz="1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task</a:t>
            </a:r>
          </a:p>
        </p:txBody>
      </p:sp>
      <p:grpSp>
        <p:nvGrpSpPr>
          <p:cNvPr id="126" name="Gruppieren 1044"/>
          <p:cNvGrpSpPr/>
          <p:nvPr/>
        </p:nvGrpSpPr>
        <p:grpSpPr>
          <a:xfrm>
            <a:off x="217505" y="2126793"/>
            <a:ext cx="4354495" cy="2913417"/>
            <a:chOff x="0" y="0"/>
            <a:chExt cx="4354493" cy="2913416"/>
          </a:xfrm>
        </p:grpSpPr>
        <p:grpSp>
          <p:nvGrpSpPr>
            <p:cNvPr id="124" name="Gruppieren 1031"/>
            <p:cNvGrpSpPr/>
            <p:nvPr/>
          </p:nvGrpSpPr>
          <p:grpSpPr>
            <a:xfrm>
              <a:off x="0" y="-1"/>
              <a:ext cx="4354494" cy="2744910"/>
              <a:chOff x="0" y="0"/>
              <a:chExt cx="4354493" cy="2744909"/>
            </a:xfrm>
          </p:grpSpPr>
          <p:pic>
            <p:nvPicPr>
              <p:cNvPr id="114" name="Picture 2" descr="Picture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4354494" cy="274491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123" name="Gruppieren 1030"/>
              <p:cNvGrpSpPr/>
              <p:nvPr/>
            </p:nvGrpSpPr>
            <p:grpSpPr>
              <a:xfrm>
                <a:off x="2596968" y="255553"/>
                <a:ext cx="739263" cy="1867481"/>
                <a:chOff x="0" y="0"/>
                <a:chExt cx="739261" cy="1867480"/>
              </a:xfrm>
            </p:grpSpPr>
            <p:sp>
              <p:nvSpPr>
                <p:cNvPr id="115" name="Gerade Verbindung 16"/>
                <p:cNvSpPr/>
                <p:nvPr/>
              </p:nvSpPr>
              <p:spPr>
                <a:xfrm flipH="1">
                  <a:off x="-1" y="1152127"/>
                  <a:ext cx="1" cy="69290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6" name="Gerade Verbindung 18"/>
                <p:cNvSpPr/>
                <p:nvPr/>
              </p:nvSpPr>
              <p:spPr>
                <a:xfrm flipH="1">
                  <a:off x="144015" y="1008112"/>
                  <a:ext cx="1" cy="85936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7" name="Gerade Verbindung 19"/>
                <p:cNvSpPr/>
                <p:nvPr/>
              </p:nvSpPr>
              <p:spPr>
                <a:xfrm flipH="1">
                  <a:off x="171265" y="695717"/>
                  <a:ext cx="1" cy="117176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8" name="Gerade Verbindung 20"/>
                <p:cNvSpPr/>
                <p:nvPr/>
              </p:nvSpPr>
              <p:spPr>
                <a:xfrm flipH="1">
                  <a:off x="216023" y="792087"/>
                  <a:ext cx="1" cy="105294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9" name="Gerade Verbindung 21"/>
                <p:cNvSpPr/>
                <p:nvPr/>
              </p:nvSpPr>
              <p:spPr>
                <a:xfrm flipH="1">
                  <a:off x="92864" y="0"/>
                  <a:ext cx="1" cy="1861546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0" name="Gerade Verbindung 22"/>
                <p:cNvSpPr/>
                <p:nvPr/>
              </p:nvSpPr>
              <p:spPr>
                <a:xfrm flipH="1">
                  <a:off x="187251" y="665485"/>
                  <a:ext cx="1" cy="1196062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1" name="Gerade Verbindung 30"/>
                <p:cNvSpPr/>
                <p:nvPr/>
              </p:nvSpPr>
              <p:spPr>
                <a:xfrm flipH="1">
                  <a:off x="284835" y="1008111"/>
                  <a:ext cx="1" cy="836925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Gerade Verbindung 35"/>
                <p:cNvSpPr/>
                <p:nvPr/>
              </p:nvSpPr>
              <p:spPr>
                <a:xfrm flipH="1">
                  <a:off x="739261" y="930772"/>
                  <a:ext cx="1" cy="90875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25" name="Geschweifte Klammer links 1037"/>
            <p:cNvSpPr/>
            <p:nvPr/>
          </p:nvSpPr>
          <p:spPr>
            <a:xfrm rot="16200000">
              <a:off x="1962102" y="913593"/>
              <a:ext cx="432049" cy="356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5635" y="21600"/>
                    <a:pt x="10800" y="21005"/>
                    <a:pt x="10800" y="20271"/>
                  </a:cubicBezTo>
                  <a:lnTo>
                    <a:pt x="10800" y="12038"/>
                  </a:lnTo>
                  <a:cubicBezTo>
                    <a:pt x="10800" y="11304"/>
                    <a:pt x="5965" y="10709"/>
                    <a:pt x="0" y="10709"/>
                  </a:cubicBezTo>
                  <a:cubicBezTo>
                    <a:pt x="5965" y="10709"/>
                    <a:pt x="10800" y="10114"/>
                    <a:pt x="10800" y="9380"/>
                  </a:cubicBezTo>
                  <a:lnTo>
                    <a:pt x="10800" y="1329"/>
                  </a:lnTo>
                  <a:cubicBezTo>
                    <a:pt x="10800" y="595"/>
                    <a:pt x="15635" y="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1" name="Gruppieren 1043"/>
          <p:cNvGrpSpPr/>
          <p:nvPr/>
        </p:nvGrpSpPr>
        <p:grpSpPr>
          <a:xfrm>
            <a:off x="1266689" y="5040208"/>
            <a:ext cx="2269749" cy="625189"/>
            <a:chOff x="0" y="0"/>
            <a:chExt cx="2269747" cy="625187"/>
          </a:xfrm>
        </p:grpSpPr>
        <p:sp>
          <p:nvSpPr>
            <p:cNvPr id="129" name="Textfeld 12"/>
            <p:cNvSpPr txBox="1"/>
            <p:nvPr/>
          </p:nvSpPr>
          <p:spPr>
            <a:xfrm>
              <a:off x="0" y="0"/>
              <a:ext cx="2269748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i="1">
                  <a:solidFill>
                    <a:srgbClr val="0070C0"/>
                  </a:solidFill>
                </a:defRPr>
              </a:pPr>
              <a:r>
                <a:rPr kumimoji="0" sz="1800" b="0" i="1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Detection of </a:t>
              </a:r>
              <a:r>
                <a:rPr kumimoji="0" sz="1800" b="0" i="1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aberrant</a:t>
              </a:r>
              <a:r>
                <a:rPr kumimoji="0" sz="1800" b="0" i="1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case numbers  </a:t>
              </a: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    )</a:t>
              </a:r>
            </a:p>
          </p:txBody>
        </p:sp>
        <p:sp>
          <p:nvSpPr>
            <p:cNvPr id="130" name="Gleichschenkliges Dreieck 1042"/>
            <p:cNvSpPr/>
            <p:nvPr/>
          </p:nvSpPr>
          <p:spPr>
            <a:xfrm>
              <a:off x="1538548" y="412653"/>
              <a:ext cx="92865" cy="123093"/>
            </a:xfrm>
            <a:prstGeom prst="triangle">
              <a:avLst/>
            </a:prstGeom>
            <a:solidFill>
              <a:srgbClr val="FF0000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C00000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3" name="Google Shape;318;p7">
            <a:extLst>
              <a:ext uri="{FF2B5EF4-FFF2-40B4-BE49-F238E27FC236}">
                <a16:creationId xmlns:a16="http://schemas.microsoft.com/office/drawing/2014/main" id="{A691E93A-D503-43E7-AD9D-395A5B4ED93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0" y="2126792"/>
            <a:ext cx="4467901" cy="27251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808BF3F6-C968-4EFF-A950-CCB55BEE1DA6}"/>
              </a:ext>
            </a:extLst>
          </p:cNvPr>
          <p:cNvCxnSpPr>
            <a:cxnSpLocks/>
          </p:cNvCxnSpPr>
          <p:nvPr/>
        </p:nvCxnSpPr>
        <p:spPr>
          <a:xfrm>
            <a:off x="4471516" y="1446963"/>
            <a:ext cx="0" cy="421843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0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TG Outbreaks- FG-AI4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Document merging</a:t>
            </a:r>
            <a:endParaRPr lang="en-US" noProof="0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293EFB7F-26CA-47D8-A5B2-8CF0D1D9A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Theoretical framework applied to certain scenarios</a:t>
            </a:r>
          </a:p>
          <a:p>
            <a:pPr lvl="1"/>
            <a:r>
              <a:rPr lang="en-US" sz="2100" dirty="0"/>
              <a:t>Wastewater surveillance</a:t>
            </a:r>
          </a:p>
          <a:p>
            <a:pPr lvl="1"/>
            <a:r>
              <a:rPr lang="en-US" sz="2100" dirty="0"/>
              <a:t>Mandatory reporting systems</a:t>
            </a:r>
          </a:p>
          <a:p>
            <a:pPr lvl="1"/>
            <a:r>
              <a:rPr lang="en-US" sz="2100" dirty="0"/>
              <a:t>Discussions on hospital surveillance systems</a:t>
            </a:r>
          </a:p>
          <a:p>
            <a:r>
              <a:rPr lang="en-US" sz="2400" dirty="0"/>
              <a:t>Search for partners for Global Initiative</a:t>
            </a:r>
          </a:p>
          <a:p>
            <a:pPr lvl="1"/>
            <a:r>
              <a:rPr lang="en-US" sz="2100" dirty="0"/>
              <a:t>International public health researchers</a:t>
            </a:r>
          </a:p>
          <a:p>
            <a:pPr lvl="1"/>
            <a:r>
              <a:rPr lang="en-US" sz="2100" dirty="0"/>
              <a:t>Hospital chains</a:t>
            </a:r>
          </a:p>
          <a:p>
            <a:endParaRPr lang="en-US" dirty="0"/>
          </a:p>
          <a:p>
            <a:endParaRPr lang="en-US" noProof="0" dirty="0"/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155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ABE815-3BC2-4E30-83E5-1486545414E1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1785</TotalTime>
  <Words>523</Words>
  <Application>Microsoft Office PowerPoint</Application>
  <PresentationFormat>On-screen Show (4:3)</PresentationFormat>
  <Paragraphs>99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等线</vt:lpstr>
      <vt:lpstr>Arial</vt:lpstr>
      <vt:lpstr>Calibri</vt:lpstr>
      <vt:lpstr>Calibri Light</vt:lpstr>
      <vt:lpstr>Office 主题​​</vt:lpstr>
      <vt:lpstr>Office</vt:lpstr>
      <vt:lpstr>PowerPoint Presentation</vt:lpstr>
      <vt:lpstr>Topic Group:  Outbreaks </vt:lpstr>
      <vt:lpstr>Summary on updates</vt:lpstr>
      <vt:lpstr>Motivation</vt:lpstr>
      <vt:lpstr>Motivation</vt:lpstr>
      <vt:lpstr>Motivation</vt:lpstr>
      <vt:lpstr>Using AI: Objective</vt:lpstr>
      <vt:lpstr>Before merging</vt:lpstr>
      <vt:lpstr>Document merging</vt:lpstr>
      <vt:lpstr>Using AI: Ethics</vt:lpstr>
      <vt:lpstr>Regulation of Outbreak Detection Systems</vt:lpstr>
      <vt:lpstr>Labeled data generation</vt:lpstr>
      <vt:lpstr>Labeled data generation</vt:lpstr>
      <vt:lpstr>Open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(TG-Outbreaks)</dc:title>
  <dc:creator>Campos, Simao</dc:creator>
  <cp:lastModifiedBy>TSB (HT)</cp:lastModifiedBy>
  <cp:revision>79</cp:revision>
  <cp:lastPrinted>2019-04-04T08:49:31Z</cp:lastPrinted>
  <dcterms:created xsi:type="dcterms:W3CDTF">2019-03-31T15:53:06Z</dcterms:created>
  <dcterms:modified xsi:type="dcterms:W3CDTF">2023-07-04T12:38:00Z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