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6"/>
  </p:notesMasterIdLst>
  <p:sldIdLst>
    <p:sldId id="256" r:id="rId6"/>
    <p:sldId id="257" r:id="rId7"/>
    <p:sldId id="310" r:id="rId8"/>
    <p:sldId id="311" r:id="rId9"/>
    <p:sldId id="314" r:id="rId10"/>
    <p:sldId id="284" r:id="rId11"/>
    <p:sldId id="302" r:id="rId12"/>
    <p:sldId id="316" r:id="rId13"/>
    <p:sldId id="317" r:id="rId14"/>
    <p:sldId id="283" r:id="rId15"/>
    <p:sldId id="307" r:id="rId16"/>
    <p:sldId id="318" r:id="rId17"/>
    <p:sldId id="308" r:id="rId18"/>
    <p:sldId id="304" r:id="rId19"/>
    <p:sldId id="309" r:id="rId20"/>
    <p:sldId id="315" r:id="rId21"/>
    <p:sldId id="285" r:id="rId22"/>
    <p:sldId id="268" r:id="rId23"/>
    <p:sldId id="313" r:id="rId24"/>
    <p:sldId id="312" r:id="rId2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87b0d93ce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87b0d93ce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Why this Topic Group? Context, WHO/ITU necessity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Global Problem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opportunity (and the challenge) | What is Symptom Assessment? How might it help?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case for benchmarking? Why needed?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How the Topic Group can help, what outcomes might feed into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935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ad8ffb7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ad8ffb7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99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68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a932a427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a932a427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66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a932a427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a932a427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31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ad8ffb7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ad8ffb7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63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4D365-7F6C-4B40-A7A5-43A44F7575E8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6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89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3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21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31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95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72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46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78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247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467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316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07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3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.nakasirose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dalab.lri.fr/competitions/775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.nakasirose@gmail.com" TargetMode="External"/><Relationship Id="rId2" Type="http://schemas.openxmlformats.org/officeDocument/2006/relationships/hyperlink" Target="mailto:fgai4htgmalaria@lists.itu.int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ho.org/hq/index.php?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23032" y="845674"/>
            <a:ext cx="194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FGAI4H-S-014-A03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02746"/>
              </p:ext>
            </p:extLst>
          </p:nvPr>
        </p:nvGraphicFramePr>
        <p:xfrm>
          <a:off x="1424267" y="3274055"/>
          <a:ext cx="9343465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338477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50760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</a:t>
                      </a:r>
                      <a:r>
                        <a:rPr lang="en-US" sz="1800" dirty="0"/>
                        <a:t>Malaria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(TG-Malaria)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de-DE" sz="1800" dirty="0"/>
                        <a:t>Rose Nakasi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E-mail: </a:t>
                      </a:r>
                      <a:r>
                        <a:rPr lang="de-DE" sz="1800" dirty="0">
                          <a:hlinkClick r:id="rId3"/>
                        </a:rPr>
                        <a:t>g.nakasirose@gmail.com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to give updates on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TG-Malaria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063400" y="2048400"/>
            <a:ext cx="75360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697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</a:pPr>
            <a:r>
              <a:rPr lang="en" sz="1600" b="1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Our first benchmarking attempt required the following;</a:t>
            </a:r>
          </a:p>
          <a:p>
            <a:pPr marL="457189" indent="-317492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1600" b="1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Inputs</a:t>
            </a:r>
            <a:endParaRPr sz="1600" b="1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A well annotated dataset of thick blood smear images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AI models to be submitted to the benchmarking platform</a:t>
            </a:r>
            <a:endParaRPr sz="1600" dirty="0">
              <a:solidFill>
                <a:srgbClr val="1B335C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1600" b="1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Outputs</a:t>
            </a:r>
            <a:endParaRPr sz="1600" b="1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Performance of AI</a:t>
            </a:r>
            <a:endParaRPr lang="en-US" sz="1600" dirty="0">
              <a:solidFill>
                <a:srgbClr val="1B335C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US" sz="1600" b="1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Scores &amp; Metrics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US" sz="16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ROC AUC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US" sz="16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Precision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US" sz="16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 recall 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US" sz="16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Average precision</a:t>
            </a: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1600" b="1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Report</a:t>
            </a:r>
            <a:endParaRPr lang="en" sz="1600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Performance of AI models</a:t>
            </a:r>
            <a:endParaRPr sz="1600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063401" y="1242275"/>
            <a:ext cx="6290377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3600" dirty="0">
                <a:solidFill>
                  <a:srgbClr val="FF0000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First Benchmarking Platform v1</a:t>
            </a:r>
            <a:endParaRPr sz="3600" dirty="0">
              <a:solidFill>
                <a:srgbClr val="FF0000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6506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029534" y="1466753"/>
            <a:ext cx="7536000" cy="473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317492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2000" b="1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Add new public dataset of thin blood smear dataset</a:t>
            </a:r>
            <a:endParaRPr sz="2000" b="1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20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A well annotated dataset of thin blood smear images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US" sz="20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A total of 27,558 images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US" sz="20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Infected and uninfected cells</a:t>
            </a:r>
            <a:endParaRPr sz="2000" dirty="0">
              <a:solidFill>
                <a:srgbClr val="1B335C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2000" b="1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Adding support for deep learning library (</a:t>
            </a:r>
            <a:r>
              <a:rPr lang="en" sz="2000" b="1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pytorch</a:t>
            </a:r>
            <a:r>
              <a:rPr lang="en" sz="2000" b="1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and </a:t>
            </a:r>
            <a:r>
              <a:rPr lang="en" sz="2000" b="1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tensorflow</a:t>
            </a:r>
            <a:r>
              <a:rPr lang="en" sz="2000" b="1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)</a:t>
            </a:r>
          </a:p>
          <a:p>
            <a:pPr marL="9143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20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C</a:t>
            </a:r>
            <a:r>
              <a:rPr lang="en" sz="20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classification tasks</a:t>
            </a: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2000" b="1" dirty="0">
                <a:solidFill>
                  <a:srgbClr val="1B335C"/>
                </a:solidFill>
                <a:latin typeface="Calibri" panose="020F0502020204030204"/>
                <a:sym typeface="Montserrat"/>
              </a:rPr>
              <a:t>Setting up time budget for up-to 1 hour/submission</a:t>
            </a:r>
            <a:r>
              <a:rPr lang="en-GB" sz="2000" b="1" dirty="0">
                <a:solidFill>
                  <a:srgbClr val="1B335C"/>
                </a:solidFill>
                <a:latin typeface="Calibri" panose="020F0502020204030204"/>
                <a:sym typeface="Montserrat"/>
              </a:rPr>
              <a:t>n</a:t>
            </a:r>
            <a:r>
              <a:rPr lang="en" sz="2000" b="1" dirty="0">
                <a:solidFill>
                  <a:srgbClr val="1B335C"/>
                </a:solidFill>
                <a:latin typeface="Calibri" panose="020F0502020204030204"/>
                <a:sym typeface="Montserrat"/>
              </a:rPr>
              <a:t>.</a:t>
            </a:r>
          </a:p>
          <a:p>
            <a:pPr marL="9143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2000" dirty="0">
                <a:solidFill>
                  <a:srgbClr val="1B335C"/>
                </a:solidFill>
                <a:latin typeface="Calibri" panose="020F0502020204030204"/>
                <a:sym typeface="Montserrat"/>
              </a:rPr>
              <a:t>To allow for heavy submissions</a:t>
            </a: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2000" b="1" dirty="0">
                <a:solidFill>
                  <a:srgbClr val="1B335C"/>
                </a:solidFill>
                <a:latin typeface="Calibri" panose="020F0502020204030204"/>
                <a:sym typeface="Montserrat"/>
              </a:rPr>
              <a:t>Adding support for uploading dataset</a:t>
            </a:r>
          </a:p>
          <a:p>
            <a:pPr marL="9143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Towards crowdsourcing</a:t>
            </a:r>
            <a:endParaRPr lang="en-UG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endParaRPr sz="1600" b="1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029534" y="655253"/>
            <a:ext cx="7182199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3600" dirty="0">
                <a:solidFill>
                  <a:srgbClr val="FF0000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Update on Benchmarking platform-V2</a:t>
            </a:r>
            <a:endParaRPr sz="3600" dirty="0">
              <a:solidFill>
                <a:srgbClr val="FF0000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6651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DBE5-87A5-9B4D-BE0E-A127C6DC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  <a:t>User interface for the challenge</a:t>
            </a:r>
            <a:br>
              <a:rPr lang="en-GB" dirty="0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</a:br>
            <a:endParaRPr lang="en-U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DE50-396D-2844-B591-B301CD44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500" y="1258578"/>
            <a:ext cx="8520600" cy="4555200"/>
          </a:xfrm>
        </p:spPr>
        <p:txBody>
          <a:bodyPr/>
          <a:lstStyle/>
          <a:p>
            <a:r>
              <a:rPr lang="en" dirty="0">
                <a:solidFill>
                  <a:srgbClr val="1B335C"/>
                </a:solidFill>
                <a:ea typeface="Montserrat Medium"/>
                <a:cs typeface="Montserrat Medium"/>
                <a:sym typeface="Montserrat Medium"/>
              </a:rPr>
              <a:t>Benchmarking-Malaria platform with </a:t>
            </a:r>
            <a:r>
              <a:rPr lang="en" dirty="0" err="1">
                <a:solidFill>
                  <a:srgbClr val="1B335C"/>
                </a:solidFill>
                <a:ea typeface="Montserrat Medium"/>
                <a:cs typeface="Montserrat Medium"/>
                <a:sym typeface="Montserrat Medium"/>
              </a:rPr>
              <a:t>codalab</a:t>
            </a:r>
            <a:endParaRPr lang="de-DE" sz="2400" b="1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pPr marL="825497" lvl="2">
              <a:lnSpc>
                <a:spcPct val="150000"/>
              </a:lnSpc>
              <a:buClr>
                <a:srgbClr val="1B335C"/>
              </a:buClr>
            </a:pPr>
            <a:r>
              <a:rPr lang="en-US" u="sng" dirty="0">
                <a:hlinkClick r:id="rId2"/>
              </a:rPr>
              <a:t>https://codalab.lri.fr/competitions/775</a:t>
            </a:r>
            <a:endParaRPr lang="en" b="1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endParaRPr lang="en-US" dirty="0"/>
          </a:p>
          <a:p>
            <a:endParaRPr lang="en-U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DC47F-8AE4-B441-8B20-03BECE08BA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90" y="2590800"/>
            <a:ext cx="8211411" cy="34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1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4856-E144-7749-B01E-726977A6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FF0000"/>
                </a:solidFill>
                <a:sym typeface="Montserrat"/>
              </a:rPr>
              <a:t>Support for uploading dataset</a:t>
            </a:r>
            <a:br>
              <a:rPr lang="en" b="1" dirty="0">
                <a:solidFill>
                  <a:srgbClr val="FF0000"/>
                </a:solidFill>
                <a:sym typeface="Montserrat"/>
              </a:rPr>
            </a:br>
            <a:endParaRPr lang="en-UG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0759A-7D84-1646-8DDE-EB5C97515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301DD-4FF3-F24C-AB53-7439D6B2CA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40" y="1851379"/>
            <a:ext cx="7395316" cy="4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6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E518-188F-5141-9356-34BFD2AD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FF0000"/>
                </a:solidFill>
                <a:latin typeface="+mn-lt"/>
                <a:sym typeface="Montserrat Medium"/>
              </a:rPr>
              <a:t>Scoring </a:t>
            </a:r>
            <a:r>
              <a:rPr lang="de-DE" sz="3200" dirty="0" err="1">
                <a:solidFill>
                  <a:srgbClr val="FF0000"/>
                </a:solidFill>
                <a:latin typeface="+mn-lt"/>
                <a:sym typeface="Montserrat Medium"/>
              </a:rPr>
              <a:t>metrices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7A346-1E76-944C-BFCE-5DB9DAA57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r>
              <a:rPr lang="en" sz="1600" dirty="0">
                <a:solidFill>
                  <a:srgbClr val="1B335C"/>
                </a:solidFill>
                <a:sym typeface="Montserrat Medium"/>
              </a:rPr>
              <a:t>Preliminary results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2547D-B112-3A47-B562-904C4CA65B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88" y="2382146"/>
            <a:ext cx="6756237" cy="36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DBE5-87A5-9B4D-BE0E-A127C6DC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  <a:t>User interface for the </a:t>
            </a:r>
            <a:r>
              <a:rPr lang="en-GB" dirty="0" err="1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  <a:t>Codabench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DE50-396D-2844-B591-B301CD44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500" y="1258578"/>
            <a:ext cx="8520600" cy="4555200"/>
          </a:xfrm>
        </p:spPr>
        <p:txBody>
          <a:bodyPr/>
          <a:lstStyle/>
          <a:p>
            <a:r>
              <a:rPr lang="en" dirty="0">
                <a:solidFill>
                  <a:srgbClr val="1B335C"/>
                </a:solidFill>
                <a:ea typeface="Montserrat Medium"/>
                <a:cs typeface="Montserrat Medium"/>
                <a:sym typeface="Montserrat Medium"/>
              </a:rPr>
              <a:t>New Benchmarking-Malaria platform with codabench</a:t>
            </a:r>
            <a:endParaRPr lang="de-DE" sz="2400" b="1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endParaRPr lang="en-US" dirty="0"/>
          </a:p>
          <a:p>
            <a:endParaRPr lang="aa-ET" dirty="0"/>
          </a:p>
        </p:txBody>
      </p:sp>
      <p:pic>
        <p:nvPicPr>
          <p:cNvPr id="7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845" y="2760865"/>
            <a:ext cx="7042497" cy="319936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5178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C1DF-406E-9241-8668-B521AB5E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sym typeface="Montserrat Medium"/>
              </a:rPr>
              <a:t>Current Tasks undertaken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40D92-B208-8B4A-895B-6126FFA3C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478" indent="-317492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B335C"/>
                </a:solidFill>
                <a:ea typeface="Montserrat"/>
                <a:cs typeface="Montserrat"/>
                <a:sym typeface="Montserrat"/>
              </a:rPr>
              <a:t>Dataset curation based on standardised data collection protocol</a:t>
            </a:r>
            <a:endParaRPr lang="de-DE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2000">
                <a:solidFill>
                  <a:srgbClr val="1B335C"/>
                </a:solidFill>
                <a:sym typeface="Montserrat Medium"/>
              </a:rPr>
              <a:t>Developing </a:t>
            </a:r>
            <a:r>
              <a:rPr lang="en-GB" sz="2000" dirty="0">
                <a:solidFill>
                  <a:srgbClr val="1B335C"/>
                </a:solidFill>
                <a:sym typeface="Montserrat Medium"/>
              </a:rPr>
              <a:t>a standardised data </a:t>
            </a:r>
            <a:r>
              <a:rPr lang="en-GB" sz="2000">
                <a:solidFill>
                  <a:srgbClr val="1B335C"/>
                </a:solidFill>
                <a:sym typeface="Montserrat Medium"/>
              </a:rPr>
              <a:t>collection protocol</a:t>
            </a: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2000" dirty="0">
                <a:solidFill>
                  <a:srgbClr val="1B335C"/>
                </a:solidFill>
                <a:sym typeface="Montserrat Medium"/>
              </a:rPr>
              <a:t>Public dataset under collection</a:t>
            </a:r>
          </a:p>
          <a:p>
            <a:pPr lvl="2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1600" dirty="0">
                <a:solidFill>
                  <a:srgbClr val="1B335C"/>
                </a:solidFill>
                <a:sym typeface="Montserrat Medium"/>
              </a:rPr>
              <a:t>Thick Blood smear images</a:t>
            </a:r>
          </a:p>
          <a:p>
            <a:pPr lvl="2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en-GB" sz="1600" dirty="0">
                <a:solidFill>
                  <a:srgbClr val="1B335C"/>
                </a:solidFill>
                <a:sym typeface="Montserrat Medium"/>
              </a:rPr>
              <a:t>Thin blood smear image</a:t>
            </a:r>
          </a:p>
          <a:p>
            <a:pPr marL="1511262" lvl="3" indent="0">
              <a:lnSpc>
                <a:spcPct val="115000"/>
              </a:lnSpc>
              <a:buClr>
                <a:srgbClr val="1B335C"/>
              </a:buClr>
              <a:buNone/>
            </a:pPr>
            <a:endParaRPr lang="de-DE" sz="1400" dirty="0">
              <a:solidFill>
                <a:srgbClr val="1B335C"/>
              </a:solidFill>
              <a:sym typeface="Montserrat Medium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sym typeface="Montserrat Medium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95051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209800" y="1979275"/>
            <a:ext cx="7389600" cy="444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Iterating with different algorithms to assess performance on new datasets collected</a:t>
            </a:r>
          </a:p>
          <a:p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557213" lvl="1" indent="-214313">
              <a:buFont typeface="Wingdings" pitchFamily="2" charset="2"/>
              <a:buChar char="§"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557213" lvl="1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For tasks like </a:t>
            </a:r>
          </a:p>
          <a:p>
            <a:pPr marL="1014413" lvl="2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parasite detection</a:t>
            </a:r>
          </a:p>
          <a:p>
            <a:pPr marL="1014413" lvl="2" indent="-214313">
              <a:buFont typeface="Wingdings" pitchFamily="2" charset="2"/>
              <a:buChar char="§"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parasitemia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determination</a:t>
            </a:r>
          </a:p>
          <a:p>
            <a:pPr marL="1014413" lvl="2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species identification</a:t>
            </a:r>
          </a:p>
          <a:p>
            <a:pPr marL="1014413" lvl="2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growth stage identification, </a:t>
            </a:r>
          </a:p>
          <a:p>
            <a:pPr marL="1014413" lvl="2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and artifact detection.</a:t>
            </a:r>
          </a:p>
          <a:p>
            <a:pPr marL="800100" lvl="2"/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557213" lvl="1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Creating a new challenge to be tested on our developed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codalab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benchmarking platform </a:t>
            </a:r>
          </a:p>
          <a:p>
            <a:pPr marL="1014413" lvl="2" indent="-214313">
              <a:buFont typeface="Wingdings" pitchFamily="2" charset="2"/>
              <a:buChar char="§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using the new benchmarking dataset to a wider community</a:t>
            </a:r>
          </a:p>
          <a:p>
            <a:pPr lvl="1"/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Publishing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outcomes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of</a:t>
            </a:r>
            <a:r>
              <a:rPr lang="de-DE" sz="1600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sz="1600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analytics</a:t>
            </a:r>
            <a:endParaRPr lang="de-DE" sz="1600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800100" lvl="2"/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063401" y="1089875"/>
            <a:ext cx="8457843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US" sz="3600" dirty="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28161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sym typeface="Montserrat Medium"/>
              </a:rPr>
              <a:t>Call for participation</a:t>
            </a:r>
            <a:endParaRPr lang="de-DE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2650" y="2125267"/>
            <a:ext cx="7029450" cy="33266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400" dirty="0"/>
              <a:t>Participation can be in form of:</a:t>
            </a:r>
            <a:endParaRPr lang="en-GB" sz="2400" dirty="0"/>
          </a:p>
          <a:p>
            <a:pPr lvl="0">
              <a:lnSpc>
                <a:spcPct val="110000"/>
              </a:lnSpc>
            </a:pPr>
            <a:r>
              <a:rPr lang="en-GB" sz="2400" dirty="0"/>
              <a:t>Provision of quality labelled data</a:t>
            </a:r>
          </a:p>
          <a:p>
            <a:pPr lvl="0">
              <a:lnSpc>
                <a:spcPct val="110000"/>
              </a:lnSpc>
            </a:pPr>
            <a:r>
              <a:rPr lang="en-GB" sz="2400" b="1" dirty="0"/>
              <a:t>AI models </a:t>
            </a:r>
            <a:r>
              <a:rPr lang="en-GB" sz="2400" dirty="0"/>
              <a:t>and algorithms for benchmarking task on malaria</a:t>
            </a:r>
          </a:p>
          <a:p>
            <a:pPr lvl="0">
              <a:lnSpc>
                <a:spcPct val="110000"/>
              </a:lnSpc>
            </a:pPr>
            <a:r>
              <a:rPr lang="en-GB" sz="2400" b="1" dirty="0"/>
              <a:t>General support </a:t>
            </a:r>
            <a:r>
              <a:rPr lang="en-GB" sz="2400" dirty="0"/>
              <a:t>on different aspects of this topic</a:t>
            </a:r>
            <a:r>
              <a:rPr lang="de-DE" sz="2400" dirty="0"/>
              <a:t> </a:t>
            </a:r>
            <a:r>
              <a:rPr lang="en-GB" sz="2400" dirty="0"/>
              <a:t>(data, methods, benchmarking, etc.)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79AD-181E-4AD8-BA5F-947560023B16}" type="slidenum"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18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268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2193-412D-0E42-9B1D-F9A1CB31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sym typeface="Montserrat Medium"/>
              </a:rPr>
              <a:t>Contact us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A05B3-00C7-1C48-AC13-5D3D9733A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endParaRPr lang="aa-ET" dirty="0"/>
          </a:p>
          <a:p>
            <a:endParaRPr lang="aa-ET" dirty="0"/>
          </a:p>
          <a:p>
            <a:r>
              <a:rPr lang="aa-ET" dirty="0"/>
              <a:t>TG-Malaria</a:t>
            </a:r>
          </a:p>
          <a:p>
            <a:pPr lvl="1"/>
            <a:r>
              <a:rPr lang="de-DE" dirty="0">
                <a:solidFill>
                  <a:srgbClr val="1B335C"/>
                </a:solidFill>
                <a:ea typeface="Montserrat"/>
                <a:cs typeface="Montserrat"/>
                <a:sym typeface="Montserrat"/>
                <a:hlinkClick r:id="rId2"/>
              </a:rPr>
              <a:t>fgai4htgmalaria@lists.itu.int</a:t>
            </a:r>
            <a:endParaRPr lang="de-DE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pPr marL="596886" lvl="1" indent="0">
              <a:buNone/>
            </a:pPr>
            <a:endParaRPr lang="aa-ET" dirty="0"/>
          </a:p>
          <a:p>
            <a:r>
              <a:rPr lang="aa-ET" dirty="0"/>
              <a:t>TG-Driver</a:t>
            </a:r>
          </a:p>
          <a:p>
            <a:pPr lvl="1"/>
            <a:r>
              <a:rPr lang="en-GB" dirty="0">
                <a:hlinkClick r:id="rId3"/>
              </a:rPr>
              <a:t>g.nakasirose@gmail.com</a:t>
            </a:r>
            <a:endParaRPr lang="en-GB" dirty="0"/>
          </a:p>
          <a:p>
            <a:pPr marL="596886" lvl="1" indent="0">
              <a:buNone/>
            </a:pPr>
            <a:endParaRPr lang="aa-ET" dirty="0"/>
          </a:p>
          <a:p>
            <a:pPr marL="596886" lvl="1" indent="0">
              <a:buNone/>
            </a:pP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4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79676" y="2456894"/>
            <a:ext cx="5829300" cy="1102519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Topic Group-Malaria: </a:t>
            </a:r>
            <a:br>
              <a:rPr lang="en-US" sz="3000" dirty="0"/>
            </a:br>
            <a:r>
              <a:rPr lang="en-US" sz="2100" dirty="0"/>
              <a:t>AI based detection of Malaria-an update</a:t>
            </a:r>
            <a:br>
              <a:rPr lang="en-US" sz="2100" dirty="0"/>
            </a:br>
            <a:r>
              <a:rPr lang="en-US" sz="2100" dirty="0"/>
              <a:t>Meeting S</a:t>
            </a:r>
            <a:endParaRPr lang="de-DE" sz="21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47888" y="4131078"/>
            <a:ext cx="5670630" cy="10612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de-DE" sz="1500" dirty="0"/>
              <a:t>Rose Nakasi, PhD</a:t>
            </a:r>
          </a:p>
          <a:p>
            <a:pPr>
              <a:spcBef>
                <a:spcPts val="0"/>
              </a:spcBef>
            </a:pPr>
            <a:r>
              <a:rPr lang="de-DE" sz="1500" dirty="0" err="1"/>
              <a:t>g.nakasirose@gmail.com</a:t>
            </a:r>
            <a:endParaRPr lang="de-DE" sz="1500" dirty="0"/>
          </a:p>
          <a:p>
            <a:pPr>
              <a:spcBef>
                <a:spcPts val="0"/>
              </a:spcBef>
            </a:pPr>
            <a:r>
              <a:rPr lang="de-DE" sz="1500" dirty="0" err="1"/>
              <a:t>Makerere</a:t>
            </a:r>
            <a:r>
              <a:rPr lang="de-DE" sz="1500" dirty="0"/>
              <a:t> University, Uganda</a:t>
            </a:r>
          </a:p>
          <a:p>
            <a:pPr>
              <a:spcBef>
                <a:spcPts val="0"/>
              </a:spcBef>
            </a:pPr>
            <a:endParaRPr lang="de-DE" sz="1500" dirty="0"/>
          </a:p>
          <a:p>
            <a:pPr>
              <a:spcBef>
                <a:spcPts val="0"/>
              </a:spcBef>
            </a:pPr>
            <a:r>
              <a:rPr lang="en-GB" dirty="0"/>
              <a:t>E-meeting, 3</a:t>
            </a:r>
            <a:r>
              <a:rPr lang="en-GB" baseline="30000" dirty="0"/>
              <a:t>rd</a:t>
            </a:r>
            <a:r>
              <a:rPr lang="en-GB" dirty="0"/>
              <a:t>  – 5</a:t>
            </a:r>
            <a:r>
              <a:rPr lang="en-GB" baseline="30000" dirty="0"/>
              <a:t>th</a:t>
            </a:r>
            <a:r>
              <a:rPr lang="en-GB" dirty="0"/>
              <a:t> July 2023</a:t>
            </a:r>
            <a:endParaRPr lang="de-DE" sz="2100" dirty="0"/>
          </a:p>
        </p:txBody>
      </p:sp>
      <p:sp>
        <p:nvSpPr>
          <p:cNvPr id="4" name="AutoShape 2" descr="https://webmail.rki.de/owa/service.svc/s/,DanaInfo=exch.rki.local,SSL+GetFileAttachment?id=AAMkADFmMTE3MmQ4LTY0ZmYtNDgwNi1iMjA0LWMwNWU4YzczZWQ4YQBGAAAAAAD29GB4I1dwQqFf8Hq%2B08ebBwCoZ89X6BDhRraWkPBcwe3BAAAAAAEMAACoZ89X6BDhRraWkPBcwe3BAABYZfQMAAABEgAQAFu0x6BcRCdMsraoTS%2BhpzQ%3D&amp;X-OWA-CANARY=vKRRU9UZ706adxz8WZea-EtJOFNlMNcIBDYcl1_V24ofeAcyc1uEO9Jh10g3unBOLBX3RwAqZfU."/>
          <p:cNvSpPr>
            <a:spLocks noChangeAspect="1" noChangeArrowheads="1"/>
          </p:cNvSpPr>
          <p:nvPr/>
        </p:nvSpPr>
        <p:spPr bwMode="auto">
          <a:xfrm>
            <a:off x="2783682" y="28577"/>
            <a:ext cx="4029075" cy="17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36" y="1200436"/>
            <a:ext cx="3095820" cy="6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29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9899" y="1062450"/>
            <a:ext cx="6172200" cy="5400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Topic Group </a:t>
            </a:r>
            <a:r>
              <a:rPr lang="de-DE" dirty="0" err="1">
                <a:solidFill>
                  <a:srgbClr val="FF0000"/>
                </a:solidFill>
              </a:rPr>
              <a:t>members</a:t>
            </a:r>
            <a:r>
              <a:rPr lang="de-DE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3009902" y="1538792"/>
          <a:ext cx="6210689" cy="430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Name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Affiliation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</a:rPr>
                        <a:t>Philippe Verstraete</a:t>
                      </a: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Co-founder of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Milan and Associates, Italy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Laura Moro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Researcher, science &amp; medical writer. Co-founder of AI Scope, Spain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Helmi Zakariah.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Cofounder of AIME company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Malaysia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Martha Shaka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Researcher at University of Dodoma, Tanzania</a:t>
                      </a: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 Rivière Cinnamond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 and Pubic Health Expert under Health Emergency Information &amp; Risk Assessment Department with 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PAHO/WHO.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Rigveda Kadam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Access Officer, FIND,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Switetzerland</a:t>
                      </a: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1932138299"/>
                  </a:ext>
                </a:extLst>
              </a:tr>
              <a:tr h="52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Seda Yerlikaya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Officer,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Switetzerland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239343945"/>
                  </a:ext>
                </a:extLst>
              </a:tr>
              <a:tr h="484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Herilalaina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RAKOTOARISON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</a:endParaRPr>
                    </a:p>
                  </a:txBody>
                  <a:tcPr marL="28259" marR="28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PhD student in Machine learning from the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Université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Paris-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Saclay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</a:txBody>
                  <a:tcPr marL="28259" marR="28259" marT="0" marB="0"/>
                </a:tc>
                <a:extLst>
                  <a:ext uri="{0D108BD9-81ED-4DB2-BD59-A6C34878D82A}">
                    <a16:rowId xmlns:a16="http://schemas.microsoft.com/office/drawing/2014/main" val="2949577839"/>
                  </a:ext>
                </a:extLst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AI for Outbreak Detection - FG-AI4H</a:t>
            </a:r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79AD-181E-4AD8-BA5F-947560023B16}" type="slidenum"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20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061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911000" y="1964999"/>
            <a:ext cx="7384500" cy="359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317492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1350" b="1" dirty="0">
                <a:solidFill>
                  <a:prstClr val="black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Malaria burden in endemic Countries</a:t>
            </a:r>
            <a:endParaRPr sz="1350" b="1" dirty="0">
              <a:solidFill>
                <a:prstClr val="black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898404" lvl="2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Accounts for over 3.4 billion cases globally</a:t>
            </a:r>
          </a:p>
          <a:p>
            <a:pPr marL="898404" lvl="2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Lack of enough trained lab technicians</a:t>
            </a:r>
          </a:p>
          <a:p>
            <a:pPr marL="1241304" lvl="3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1.72 microscopes per 100,000</a:t>
            </a:r>
          </a:p>
          <a:p>
            <a:pPr marL="1028700" lvl="3">
              <a:spcBef>
                <a:spcPts val="744"/>
              </a:spcBef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population, but only 0.85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Microscopists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per 100,000</a:t>
            </a:r>
            <a:endParaRPr sz="1350" i="1" dirty="0">
              <a:solidFill>
                <a:prstClr val="black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Gold standard diagnosis(microscopy) challenge</a:t>
            </a:r>
            <a:endParaRPr sz="1350" b="1" dirty="0">
              <a:solidFill>
                <a:prstClr val="black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898404" lvl="2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SOP requires not to view more than 30 slides a day</a:t>
            </a:r>
          </a:p>
          <a:p>
            <a:pPr marL="898404" lvl="2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Less diagnosis throughput</a:t>
            </a:r>
          </a:p>
          <a:p>
            <a:pPr marL="898404" lvl="2" indent="-212604">
              <a:spcBef>
                <a:spcPts val="744"/>
              </a:spcBef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Gill Sans"/>
                <a:cs typeface="Gill Sans"/>
                <a:sym typeface="Gill Sans"/>
              </a:rPr>
              <a:t>Variations in individual expert judgment</a:t>
            </a: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1350" b="1" dirty="0">
                <a:solidFill>
                  <a:prstClr val="black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AI 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solution</a:t>
            </a:r>
            <a:endParaRPr sz="1350" b="1" dirty="0">
              <a:solidFill>
                <a:prstClr val="black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Supports image analysis 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and has potential to improve the timeliness and accuracy</a:t>
            </a:r>
            <a:endParaRPr sz="1350" dirty="0">
              <a:solidFill>
                <a:prstClr val="black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There is need to;</a:t>
            </a: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US" sz="1350" dirty="0" err="1">
                <a:solidFill>
                  <a:prstClr val="black"/>
                </a:solidFill>
                <a:latin typeface="Calibri" panose="020F0502020204030204"/>
                <a:ea typeface="Montserrat Medium"/>
                <a:cs typeface="Montserrat Medium"/>
                <a:sym typeface="Montserrat"/>
              </a:rPr>
              <a:t>Standardise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Montserrat Medium"/>
                <a:cs typeface="Montserrat Medium"/>
                <a:sym typeface="Montserrat"/>
              </a:rPr>
              <a:t> benchmarking AI solutions for the detection of Malaria</a:t>
            </a:r>
            <a:endParaRPr lang="en-US" sz="1350" dirty="0">
              <a:solidFill>
                <a:prstClr val="black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>
              <a:lnSpc>
                <a:spcPct val="115000"/>
              </a:lnSpc>
              <a:spcBef>
                <a:spcPts val="1200"/>
              </a:spcBef>
            </a:pPr>
            <a:endParaRPr dirty="0">
              <a:solidFill>
                <a:prstClr val="black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 marL="457189">
              <a:lnSpc>
                <a:spcPct val="150000"/>
              </a:lnSpc>
              <a:spcBef>
                <a:spcPts val="1200"/>
              </a:spcBef>
            </a:pPr>
            <a:endParaRPr dirty="0">
              <a:solidFill>
                <a:srgbClr val="1B335C"/>
              </a:solidFill>
              <a:latin typeface="Calibri" panose="020F0502020204030204"/>
              <a:ea typeface="Noto Sans"/>
              <a:cs typeface="Noto Sans"/>
              <a:sym typeface="Noto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911000" y="1402750"/>
            <a:ext cx="67587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ts val="1100"/>
            </a:pP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en-US" sz="2800" dirty="0">
                <a:solidFill>
                  <a:srgbClr val="FF0000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Background</a:t>
            </a:r>
            <a:endParaRPr sz="2800" dirty="0">
              <a:solidFill>
                <a:srgbClr val="FF0000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ts val="1100"/>
            </a:pPr>
            <a:endParaRPr sz="28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44" y="1595742"/>
            <a:ext cx="3456433" cy="28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0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F5C7-E173-C448-B70F-8780202E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imaging</a:t>
            </a:r>
            <a:br>
              <a:rPr lang="en-US" dirty="0"/>
            </a:b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EBC68-8BC5-794D-983C-A8A0C0B19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r>
              <a:rPr lang="aa-ET" dirty="0"/>
              <a:t>Setup</a:t>
            </a:r>
          </a:p>
        </p:txBody>
      </p:sp>
      <p:pic>
        <p:nvPicPr>
          <p:cNvPr id="4" name="Google Shape;563;p73">
            <a:extLst>
              <a:ext uri="{FF2B5EF4-FFF2-40B4-BE49-F238E27FC236}">
                <a16:creationId xmlns:a16="http://schemas.microsoft.com/office/drawing/2014/main" id="{F9DCEE4D-4112-BA42-9FDC-6473D0BA0F82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45" y="2133601"/>
            <a:ext cx="5554134" cy="395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53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F5C7-E173-C448-B70F-8780202E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Microscopy imaging analysis</a:t>
            </a:r>
            <a:br>
              <a:rPr lang="en-US" dirty="0"/>
            </a:b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EBC68-8BC5-794D-983C-A8A0C0B19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7" indent="0">
              <a:buNone/>
            </a:pPr>
            <a:r>
              <a:rPr lang="en-GB" dirty="0"/>
              <a:t>Inference using CNN model</a:t>
            </a:r>
            <a:endParaRPr lang="aa-ET" dirty="0"/>
          </a:p>
        </p:txBody>
      </p:sp>
      <p:pic>
        <p:nvPicPr>
          <p:cNvPr id="4" name="Google Shape;563;p73">
            <a:extLst>
              <a:ext uri="{FF2B5EF4-FFF2-40B4-BE49-F238E27FC236}">
                <a16:creationId xmlns:a16="http://schemas.microsoft.com/office/drawing/2014/main" id="{F9DCEE4D-4112-BA42-9FDC-6473D0BA0F82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5887" y="2155372"/>
            <a:ext cx="6844293" cy="3153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89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063400" y="1979275"/>
            <a:ext cx="7536000" cy="3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317492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US" sz="16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Quality datasets needed</a:t>
            </a:r>
            <a:endParaRPr sz="16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Wingdings" pitchFamily="2" charset="2"/>
              <a:buChar char="§"/>
            </a:pP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Have more datasets for training and testing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Wingdings" pitchFamily="2" charset="2"/>
              <a:buChar char="§"/>
            </a:pPr>
            <a:r>
              <a:rPr lang="en" sz="1600" dirty="0">
                <a:solidFill>
                  <a:srgbClr val="1B335C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Well</a:t>
            </a: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labelled datasets </a:t>
            </a: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endParaRPr sz="16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89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sz="16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AI models and approaches related to malaria detection.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Suggestions on scoring metrics.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Improvements on the benchmarking framework.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Support to the group on different aspects (data, methods, benchmarking, etc.) of this topic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0089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Extension of the solution to improve disease surveillance and prediction. 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1257278" lvl="2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Heterogeneous Data </a:t>
            </a:r>
            <a:r>
              <a:rPr lang="en-US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needed</a:t>
            </a:r>
            <a:endParaRPr sz="24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78">
              <a:lnSpc>
                <a:spcPct val="115000"/>
              </a:lnSpc>
              <a:spcBef>
                <a:spcPts val="1200"/>
              </a:spcBef>
            </a:pPr>
            <a:endParaRPr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sz="11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063401" y="1089875"/>
            <a:ext cx="4822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US" sz="3600" dirty="0">
                <a:solidFill>
                  <a:srgbClr val="FF0000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TG-Malaria activities</a:t>
            </a:r>
            <a:endParaRPr sz="3600" dirty="0">
              <a:solidFill>
                <a:srgbClr val="FF0000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554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2063400" y="2053776"/>
            <a:ext cx="7845900" cy="360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endParaRPr lang="de-DE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Holding bi-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weekly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online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meetings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to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discuss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benchmarking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improvements</a:t>
            </a:r>
          </a:p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Publications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related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to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Topic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group</a:t>
            </a:r>
            <a:endParaRPr lang="de-DE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Developed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Minimal Benchmarking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platforms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for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evaluating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malaria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detection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models</a:t>
            </a:r>
            <a:endParaRPr lang="de-DE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Launching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challenge</a:t>
            </a: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 </a:t>
            </a:r>
          </a:p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Joined WG-CE meeting on LMIC-considerations</a:t>
            </a:r>
            <a:endParaRPr lang="de-DE" dirty="0">
              <a:solidFill>
                <a:srgbClr val="1B335C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Calibri" panose="020F0502020204030204"/>
                <a:ea typeface="Montserrat"/>
                <a:cs typeface="Montserrat"/>
                <a:sym typeface="Montserrat"/>
              </a:rPr>
              <a:t>Updates available in TDD</a:t>
            </a:r>
            <a:endParaRPr lang="de-DE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2021525" y="1242275"/>
            <a:ext cx="62892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prstClr val="black"/>
              </a:buClr>
              <a:buSzPts val="1100"/>
            </a:pPr>
            <a:r>
              <a:rPr lang="en" sz="3600" dirty="0">
                <a:solidFill>
                  <a:srgbClr val="FF0000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Updates </a:t>
            </a:r>
            <a:r>
              <a:rPr lang="en-GB" sz="3600" dirty="0">
                <a:solidFill>
                  <a:srgbClr val="FF0000"/>
                </a:solidFill>
                <a:latin typeface="Calibri" panose="020F0502020204030204"/>
                <a:ea typeface="Montserrat Medium"/>
                <a:cs typeface="Montserrat Medium"/>
                <a:sym typeface="Montserrat Medium"/>
              </a:rPr>
              <a:t>from the topic group </a:t>
            </a:r>
            <a:endParaRPr sz="3200" dirty="0">
              <a:solidFill>
                <a:srgbClr val="FF0000"/>
              </a:solidFill>
              <a:latin typeface="Calibri" panose="020F0502020204030204"/>
              <a:ea typeface="Montserrat"/>
              <a:cs typeface="Montserrat"/>
              <a:sym typeface="Montserrat"/>
            </a:endParaRPr>
          </a:p>
          <a:p>
            <a:pPr>
              <a:spcBef>
                <a:spcPts val="300"/>
              </a:spcBef>
              <a:buClr>
                <a:prstClr val="black"/>
              </a:buClr>
              <a:buSzPts val="1100"/>
            </a:pPr>
            <a:endParaRPr sz="3600" dirty="0">
              <a:solidFill>
                <a:srgbClr val="3BA1FF"/>
              </a:solidFill>
              <a:latin typeface="Calibri" panose="020F0502020204030204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86314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C1DF-406E-9241-8668-B521AB5E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  <a:t>TG-Malaria Online meetings</a:t>
            </a:r>
            <a:br>
              <a:rPr lang="en-GB" dirty="0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</a:br>
            <a:endParaRPr lang="en-U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40D92-B208-8B4A-895B-6126FFA3C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478" indent="-317492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B335C"/>
                </a:solidFill>
                <a:ea typeface="Montserrat"/>
                <a:cs typeface="Montserrat"/>
                <a:sym typeface="Montserrat"/>
              </a:rPr>
              <a:t>Online Skype meetings</a:t>
            </a:r>
            <a:endParaRPr lang="de-DE" dirty="0">
              <a:solidFill>
                <a:srgbClr val="1B335C"/>
              </a:solidFill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sym typeface="Montserrat Medium"/>
              </a:rPr>
              <a:t>Discuss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updates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on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benchmarking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platform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improvements (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data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, AI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models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, Interface)</a:t>
            </a: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sym typeface="Montserrat Medium"/>
              </a:rPr>
              <a:t>Discuss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technical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implementation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details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that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come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improvements</a:t>
            </a: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Develop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simple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models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for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testing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updated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benchmarking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platform</a:t>
            </a:r>
            <a:endParaRPr lang="de-DE" sz="2000" dirty="0">
              <a:solidFill>
                <a:srgbClr val="1B335C"/>
              </a:solidFill>
              <a:sym typeface="Montserrat Medium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Platform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beta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testing</a:t>
            </a:r>
            <a:endParaRPr lang="de-DE" sz="2000" dirty="0">
              <a:solidFill>
                <a:srgbClr val="1B335C"/>
              </a:solidFill>
              <a:sym typeface="Montserrat Medium"/>
            </a:endParaRPr>
          </a:p>
          <a:p>
            <a:pPr lvl="1">
              <a:lnSpc>
                <a:spcPct val="115000"/>
              </a:lnSpc>
              <a:buClr>
                <a:srgbClr val="1B335C"/>
              </a:buClr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sym typeface="Montserrat Medium"/>
              </a:rPr>
              <a:t>*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Launching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sym typeface="Montserrat Medium"/>
              </a:rPr>
              <a:t>challenge</a:t>
            </a:r>
            <a:endParaRPr lang="de-DE" sz="2000" dirty="0">
              <a:solidFill>
                <a:srgbClr val="1B335C"/>
              </a:solidFill>
              <a:sym typeface="Montserrat Medium"/>
            </a:endParaRP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02967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C1DF-406E-9241-8668-B521AB5E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a typeface="Montserrat Medium"/>
                <a:cs typeface="Montserrat Medium"/>
                <a:sym typeface="Montserrat Medium"/>
              </a:rPr>
              <a:t>Some publications</a:t>
            </a:r>
            <a:endParaRPr lang="en-U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40D92-B208-8B4A-895B-6126FFA3C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1175" lvl="1" indent="0">
              <a:lnSpc>
                <a:spcPct val="115000"/>
              </a:lnSpc>
              <a:buClr>
                <a:srgbClr val="1B335C"/>
              </a:buClr>
              <a:buSzPct val="100000"/>
              <a:buNone/>
            </a:pPr>
            <a:endParaRPr lang="en-UG" sz="1400" i="1" dirty="0"/>
          </a:p>
          <a:p>
            <a:r>
              <a:rPr lang="en-GB" sz="1800" dirty="0"/>
              <a:t>Mobile-Aware Deep Learning Algorithms for Malaria Parasites and White Blood Cells Localization in Thick Blood Smears. </a:t>
            </a:r>
          </a:p>
          <a:p>
            <a:pPr marL="253986" indent="0">
              <a:lnSpc>
                <a:spcPct val="115000"/>
              </a:lnSpc>
              <a:buClr>
                <a:srgbClr val="1B335C"/>
              </a:buClr>
              <a:buSzPct val="100000"/>
              <a:buNone/>
            </a:pPr>
            <a:endParaRPr lang="en-UG" sz="1800" dirty="0"/>
          </a:p>
          <a:p>
            <a:pPr marL="571478" indent="-317492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endParaRPr lang="en-UG" sz="1800" dirty="0"/>
          </a:p>
          <a:p>
            <a:pPr marL="1028667" lvl="1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endParaRPr lang="en-UG" sz="1400" i="1" dirty="0"/>
          </a:p>
          <a:p>
            <a:pPr marL="1028667" lvl="1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endParaRPr lang="en-UG" sz="1400" i="1" dirty="0"/>
          </a:p>
          <a:p>
            <a:pPr marL="1028667" lvl="1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endParaRPr lang="en-UG" sz="1400" i="1" dirty="0"/>
          </a:p>
          <a:p>
            <a:pPr marL="711175" lvl="1" indent="0">
              <a:lnSpc>
                <a:spcPct val="115000"/>
              </a:lnSpc>
              <a:buClr>
                <a:srgbClr val="1B335C"/>
              </a:buClr>
              <a:buSzPct val="100000"/>
              <a:buNone/>
            </a:pPr>
            <a:endParaRPr lang="en-UG" sz="1400" i="1" dirty="0"/>
          </a:p>
          <a:p>
            <a:pPr marL="1028667" lvl="1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r>
              <a:rPr lang="en-UG" sz="1400" i="1" dirty="0"/>
              <a:t>(MDPI </a:t>
            </a:r>
            <a:r>
              <a:rPr lang="en-GB" sz="1800" i="1" dirty="0"/>
              <a:t>Algorithms</a:t>
            </a:r>
            <a:r>
              <a:rPr lang="en-GB" sz="1800" dirty="0"/>
              <a:t> </a:t>
            </a:r>
            <a:r>
              <a:rPr lang="en-GB" sz="1800" b="1" dirty="0"/>
              <a:t>2021</a:t>
            </a:r>
            <a:r>
              <a:rPr lang="en-GB" sz="1800" dirty="0"/>
              <a:t>, </a:t>
            </a:r>
            <a:r>
              <a:rPr lang="en-GB" sz="1800" i="1" dirty="0"/>
              <a:t>14</a:t>
            </a:r>
            <a:r>
              <a:rPr lang="en-GB" sz="1800" dirty="0"/>
              <a:t>, 17. (2021)</a:t>
            </a:r>
            <a:r>
              <a:rPr lang="en-US" sz="1800" i="1" dirty="0"/>
              <a:t>)</a:t>
            </a:r>
          </a:p>
          <a:p>
            <a:pPr marL="114297" indent="0">
              <a:buNone/>
            </a:pPr>
            <a:endParaRPr lang="en-U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B7E2F-D839-7C40-BE26-533D72F1C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11" y="2539935"/>
            <a:ext cx="7540978" cy="25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5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C9C75A-E20D-44E4-949E-0E13883A9872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</TotalTime>
  <Words>832</Words>
  <Application>Microsoft Office PowerPoint</Application>
  <PresentationFormat>Widescreen</PresentationFormat>
  <Paragraphs>172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Montserrat</vt:lpstr>
      <vt:lpstr>Montserrat Medium</vt:lpstr>
      <vt:lpstr>Noto Sans</vt:lpstr>
      <vt:lpstr>Wingdings</vt:lpstr>
      <vt:lpstr>Office 主题​​</vt:lpstr>
      <vt:lpstr>1_Office 主题​​</vt:lpstr>
      <vt:lpstr>PowerPoint Presentation</vt:lpstr>
      <vt:lpstr>Topic Group-Malaria:  AI based detection of Malaria-an update Meeting S</vt:lpstr>
      <vt:lpstr>PowerPoint Presentation</vt:lpstr>
      <vt:lpstr>Digital imaging </vt:lpstr>
      <vt:lpstr>Digital Microscopy imaging analysis </vt:lpstr>
      <vt:lpstr>PowerPoint Presentation</vt:lpstr>
      <vt:lpstr>PowerPoint Presentation</vt:lpstr>
      <vt:lpstr>TG-Malaria Online meetings </vt:lpstr>
      <vt:lpstr>Some publications</vt:lpstr>
      <vt:lpstr>PowerPoint Presentation</vt:lpstr>
      <vt:lpstr>PowerPoint Presentation</vt:lpstr>
      <vt:lpstr>User interface for the challenge </vt:lpstr>
      <vt:lpstr>Support for uploading dataset </vt:lpstr>
      <vt:lpstr>Scoring metrices</vt:lpstr>
      <vt:lpstr>User interface for the Codabench</vt:lpstr>
      <vt:lpstr>Current Tasks undertaken</vt:lpstr>
      <vt:lpstr>PowerPoint Presentation</vt:lpstr>
      <vt:lpstr>Call for participation</vt:lpstr>
      <vt:lpstr>Contact us</vt:lpstr>
      <vt:lpstr>Topic Group members: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(TG-Malaria)</dc:title>
  <dc:creator>Campos, Simao</dc:creator>
  <cp:lastModifiedBy>TSB (HT)</cp:lastModifiedBy>
  <cp:revision>80</cp:revision>
  <cp:lastPrinted>2019-04-04T08:49:31Z</cp:lastPrinted>
  <dcterms:created xsi:type="dcterms:W3CDTF">2019-03-31T15:53:06Z</dcterms:created>
  <dcterms:modified xsi:type="dcterms:W3CDTF">2023-07-05T11:39:46Z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