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7" r:id="rId5"/>
  </p:sldMasterIdLst>
  <p:notesMasterIdLst>
    <p:notesMasterId r:id="rId19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5D0148-7748-4BE5-92D7-B44B4048679A}" v="3" dt="2023-02-20T16:36:37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Initially, Ferath Kherif and Marc Lecoultre committed for helping us with data management in AWS. No reply from them to the last email</a:t>
            </a:r>
          </a:p>
        </p:txBody>
      </p:sp>
      <p:sp>
        <p:nvSpPr>
          <p:cNvPr id="166" name="Slide Number Placeholder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C7FE-4CE9-4931-99D3-8DF492C49E13}" type="slidenum">
              <a:rPr kumimoji="0" lang="en-FI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GB" sz="2000" b="0" strike="noStrike" spc="-1">
                <a:latin typeface="Arial"/>
              </a:rPr>
              <a:t>834 or 956 papers to screen?</a:t>
            </a:r>
          </a:p>
        </p:txBody>
      </p:sp>
      <p:sp>
        <p:nvSpPr>
          <p:cNvPr id="169" name="Slide Number Placeholder 3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3B79B5-E604-4F4C-82A7-DBB03EFD86C3}" type="slidenum">
              <a:rPr kumimoji="0" lang="en-FI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68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17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920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5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35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411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674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578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646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881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84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517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110291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paolo.palumbo@unibo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es.sousa@aicos.fraunhofer.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rd.york.ac.uk/prospero/display_record.php?RecordID=367394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mje.org/recommendations/browse/roles-and-responsibilities/defining-the-role-of-authors-and-contributor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FGAI4H-S-012-A03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05202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GB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TG Falls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Att.3 – Presentation (TG-Falls)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Pierpaolo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 Palumbo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strike="noStrike" spc="-1" dirty="0" err="1">
                          <a:solidFill>
                            <a:srgbClr val="000000"/>
                          </a:solidFill>
                          <a:latin typeface="+mn-lt"/>
                        </a:rPr>
                        <a:t>Inês</a:t>
                      </a: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 Sousa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en-GB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+mn-lt"/>
                          <a:hlinkClick r:id="rId3"/>
                        </a:rPr>
                        <a:t>pierpaolo.palumbo@unibo.it</a:t>
                      </a:r>
                      <a:endParaRPr lang="en-GB" sz="1800" b="0" strike="noStrike" spc="-1" dirty="0">
                        <a:latin typeface="Arial"/>
                      </a:endParaRPr>
                    </a:p>
                    <a:p>
                      <a:r>
                        <a:rPr lang="en-US" sz="1800" dirty="0"/>
                        <a:t>E-mail: </a:t>
                      </a:r>
                      <a:r>
                        <a:rPr lang="en-US" sz="1800" b="0" u="sng" strike="noStrike" spc="-1" dirty="0">
                          <a:solidFill>
                            <a:srgbClr val="0563C1"/>
                          </a:solidFill>
                          <a:uFillTx/>
                          <a:latin typeface="+mn-lt"/>
                          <a:hlinkClick r:id="rId4"/>
                        </a:rPr>
                        <a:t>ines.sousa@aicos.fraunhofer.pt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This PPT contains updates on the Topic Group Falls in the elderly.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_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Commentary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0" name="Picture 6_2"/>
          <p:cNvPicPr/>
          <p:nvPr/>
        </p:nvPicPr>
        <p:blipFill>
          <a:blip r:embed="rId2"/>
          <a:stretch/>
        </p:blipFill>
        <p:spPr>
          <a:xfrm>
            <a:off x="538560" y="1357560"/>
            <a:ext cx="6376320" cy="221544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151" name="TextBox 7_1"/>
          <p:cNvSpPr/>
          <p:nvPr/>
        </p:nvSpPr>
        <p:spPr>
          <a:xfrm>
            <a:off x="6459480" y="3296880"/>
            <a:ext cx="534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…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7056000" y="1366200"/>
            <a:ext cx="4991400" cy="399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Model design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Advocacy for multifactorial models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Validation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Need for validation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Usability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Need to address the usability-performance trade-off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Potential effects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Need to estimate the proportion at risk and the effects of opportunistic health visits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Advantages of a continuous risk score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16000" marR="0" lvl="0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Future research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Risk estimation + intervention recommendations, AI, clinical decision support systems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3"/>
          <a:srcRect l="9286" r="10313"/>
          <a:stretch/>
        </p:blipFill>
        <p:spPr>
          <a:xfrm>
            <a:off x="1512000" y="3708000"/>
            <a:ext cx="4499280" cy="302688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154" name="Rectangle 153"/>
          <p:cNvSpPr/>
          <p:nvPr/>
        </p:nvSpPr>
        <p:spPr>
          <a:xfrm>
            <a:off x="7272000" y="5868000"/>
            <a:ext cx="306000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Accepted for publication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5" name="Picture 154"/>
          <p:cNvPicPr/>
          <p:nvPr/>
        </p:nvPicPr>
        <p:blipFill>
          <a:blip r:embed="rId4"/>
          <a:stretch/>
        </p:blipFill>
        <p:spPr>
          <a:xfrm>
            <a:off x="10025280" y="5796000"/>
            <a:ext cx="357120" cy="34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Box 155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Topic driver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Inês Sousa (FG-AI4H inception - Dec 2020)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Pierpaolo Palumbo (Dec 2020 – today)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Pierpaolo Palumbo expresses his intention to step aside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Kimberley van Schooten expresses her availability for driving the TG-Falls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0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Kimberley van Schooten is from Neuroscience Research Australia, University of New South Wales, Sydney, NSW, Australia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Box 157"/>
          <p:cNvSpPr txBox="1"/>
          <p:nvPr/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Summary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rmAutofit/>
          </a:bodyPr>
          <a:lstStyle/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3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TDD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3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Commentary accepted for publication on Age and Ageing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3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Workshop “Artificial Intelligence and fall prediction”, 5</a:t>
            </a:r>
            <a:r>
              <a:rPr kumimoji="0" lang="en-GB" sz="3200" b="0" i="0" u="none" strike="noStrike" kern="1200" cap="none" spc="-1" normalizeH="0" baseline="1400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th</a:t>
            </a:r>
            <a:r>
              <a:rPr kumimoji="0" lang="en-GB" sz="3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April 2022, EU Falls Festival, Leuven, Belgium</a:t>
            </a:r>
          </a:p>
          <a:p>
            <a:pPr marL="432000" marR="0" lvl="0" indent="-32400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32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Systematic review and IPD meta-analysis ongoing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1"/>
          <p:cNvSpPr/>
          <p:nvPr/>
        </p:nvSpPr>
        <p:spPr>
          <a:xfrm>
            <a:off x="4114800" y="3105720"/>
            <a:ext cx="42739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Thank you</a:t>
            </a:r>
            <a:endParaRPr kumimoji="0" lang="en-GB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Outline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Content Placeholder 2"/>
          <p:cNvSpPr/>
          <p:nvPr/>
        </p:nvSpPr>
        <p:spPr>
          <a:xfrm>
            <a:off x="838080" y="1825560"/>
            <a:ext cx="10514520" cy="435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32000" marR="0" lvl="0" indent="-32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Topic Description Document – DEL 10.4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Benchmarking AI systems for fall prediction: systematic review and IPD meta-analysis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Commentary on the stratification tool for community-dwelling older adults of the World Guidelines for Falls Prevention and Management for Older Adults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Topic driver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0" indent="-323280" algn="l" defTabSz="914400" rtl="0" eaLnBrk="1" fontAlgn="auto" latinLnBrk="0" hangingPunct="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2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Summary</a:t>
            </a:r>
            <a:endParaRPr kumimoji="0" lang="en-GB" sz="2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828000" y="2592000"/>
            <a:ext cx="2340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Submitted</a:t>
            </a:r>
          </a:p>
        </p:txBody>
      </p:sp>
      <p:pic>
        <p:nvPicPr>
          <p:cNvPr id="88" name="Picture 87"/>
          <p:cNvPicPr/>
          <p:nvPr/>
        </p:nvPicPr>
        <p:blipFill>
          <a:blip r:embed="rId2"/>
          <a:stretch/>
        </p:blipFill>
        <p:spPr>
          <a:xfrm>
            <a:off x="2162880" y="2530800"/>
            <a:ext cx="357120" cy="34920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88"/>
          <p:cNvPicPr/>
          <p:nvPr/>
        </p:nvPicPr>
        <p:blipFill>
          <a:blip r:embed="rId3"/>
          <a:srcRect l="30466" t="6173" r="31145" b="29554"/>
          <a:stretch/>
        </p:blipFill>
        <p:spPr>
          <a:xfrm>
            <a:off x="3222000" y="1332000"/>
            <a:ext cx="5778000" cy="5441400"/>
          </a:xfrm>
          <a:prstGeom prst="rect">
            <a:avLst/>
          </a:prstGeom>
          <a:ln w="0">
            <a:noFill/>
          </a:ln>
        </p:spPr>
      </p:pic>
      <p:sp>
        <p:nvSpPr>
          <p:cNvPr id="90" name="Title 1_2"/>
          <p:cNvSpPr/>
          <p:nvPr/>
        </p:nvSpPr>
        <p:spPr>
          <a:xfrm>
            <a:off x="838080" y="3294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Topic Description Document – DEL10.4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3"/>
          <p:cNvSpPr/>
          <p:nvPr/>
        </p:nvSpPr>
        <p:spPr>
          <a:xfrm>
            <a:off x="8604000" y="2410920"/>
            <a:ext cx="2742120" cy="91296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2" name="TextBox 4"/>
          <p:cNvSpPr/>
          <p:nvPr/>
        </p:nvSpPr>
        <p:spPr>
          <a:xfrm>
            <a:off x="8665920" y="4717440"/>
            <a:ext cx="2742120" cy="63864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3" name="Straight Arrow Connector 5"/>
          <p:cNvSpPr/>
          <p:nvPr/>
        </p:nvSpPr>
        <p:spPr>
          <a:xfrm flipH="1">
            <a:off x="9977040" y="3334320"/>
            <a:ext cx="1080" cy="13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TextBox 6"/>
          <p:cNvSpPr/>
          <p:nvPr/>
        </p:nvSpPr>
        <p:spPr>
          <a:xfrm>
            <a:off x="1103760" y="2331720"/>
            <a:ext cx="531792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title: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“Systematic review and individual participant data meta-analysis of publicly available datasets for wearable inertial sensor-based fall risk assessment”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Aim/question: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Which datasets are available for training and validating models for wearable inertial sensor-based fall risk assessment? *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What is the prognostic value for falls of features and models derived from wearable inertial sensors?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5" name="TextBox 9"/>
          <p:cNvSpPr/>
          <p:nvPr/>
        </p:nvSpPr>
        <p:spPr>
          <a:xfrm>
            <a:off x="379080" y="6176160"/>
            <a:ext cx="1143288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* 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Khan, S. M. </a:t>
            </a:r>
            <a:r>
              <a:rPr kumimoji="0" lang="en-US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et al.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 A global review of publicly available datasets for ophthalmological imaging: barriers to access, usability, and generalisability. </a:t>
            </a:r>
            <a:r>
              <a:rPr kumimoji="0" lang="en-US" sz="1400" b="0" i="1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Lancet Digit. Heal.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 </a:t>
            </a:r>
            <a:r>
              <a:rPr kumimoji="0" lang="en-US" sz="14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3</a:t>
            </a: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, e51–e66 (2021).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6" name="Title 1"/>
          <p:cNvSpPr/>
          <p:nvPr/>
        </p:nvSpPr>
        <p:spPr>
          <a:xfrm>
            <a:off x="838080" y="3294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3"/>
          <p:cNvSpPr/>
          <p:nvPr/>
        </p:nvSpPr>
        <p:spPr>
          <a:xfrm>
            <a:off x="8604000" y="2410920"/>
            <a:ext cx="2742120" cy="91296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of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8" name="TextBox 4"/>
          <p:cNvSpPr/>
          <p:nvPr/>
        </p:nvSpPr>
        <p:spPr>
          <a:xfrm>
            <a:off x="8665920" y="4717440"/>
            <a:ext cx="2742120" cy="63864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9" name="Straight Arrow Connector 5"/>
          <p:cNvSpPr/>
          <p:nvPr/>
        </p:nvSpPr>
        <p:spPr>
          <a:xfrm flipH="1">
            <a:off x="9977040" y="3334320"/>
            <a:ext cx="1080" cy="13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TextBox 2"/>
          <p:cNvSpPr/>
          <p:nvPr/>
        </p:nvSpPr>
        <p:spPr>
          <a:xfrm>
            <a:off x="679320" y="2339280"/>
            <a:ext cx="770760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Team</a:t>
            </a: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Jose Luis Albites Sanabria,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Barry Greene, Kinesis Health Technologies Ltd, Dublin, Ireland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Killian McManus, Kinesis Health Technologies Ltd, Dublin, Ireland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Luca Palmerini,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Pierpaolo Palumbo, University of Bologna, Bologna, Italy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Inês Sousa, Fraunhofer Portugal AICOS, Porto, Portugal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Kimberley S.  van Schooten, University of New South Wales, Sydney, Australia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Eugenio Zuccarelli, CVS Health, USA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Two sub-teams for screening and feature extraction. Each sub-team: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2 independent reviewers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 reviewer for solving disagreement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1" name="Title 1"/>
          <p:cNvSpPr/>
          <p:nvPr/>
        </p:nvSpPr>
        <p:spPr>
          <a:xfrm>
            <a:off x="838080" y="37512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/>
          <p:nvPr/>
        </p:nvSpPr>
        <p:spPr>
          <a:xfrm>
            <a:off x="8604000" y="2410920"/>
            <a:ext cx="2742120" cy="91296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3" name="TextBox 4"/>
          <p:cNvSpPr/>
          <p:nvPr/>
        </p:nvSpPr>
        <p:spPr>
          <a:xfrm>
            <a:off x="8665920" y="4717440"/>
            <a:ext cx="2742120" cy="63864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4" name="Straight Arrow Connector 5"/>
          <p:cNvSpPr/>
          <p:nvPr/>
        </p:nvSpPr>
        <p:spPr>
          <a:xfrm flipH="1">
            <a:off x="9977040" y="3334320"/>
            <a:ext cx="1080" cy="13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TextBox 2"/>
          <p:cNvSpPr/>
          <p:nvPr/>
        </p:nvSpPr>
        <p:spPr>
          <a:xfrm>
            <a:off x="440640" y="1965600"/>
            <a:ext cx="7184520" cy="365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Inclusion criteria: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Peer-reviewed articles/conference proceedings in English including datasets with the following characteristics:​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including at least 20 individuals ​​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where the predicting features comprised of at least one inertial sensor-based feature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from any community-dwelling population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Datasets with individual-level (not aggregated) information about falls*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Falls collected after the predicting features (prospective design) ​#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* occurrence of at least one fall in a given time period OR number of falls OR date of first fall occurrence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# retrospective studies included only for sensitivity analyses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6" name="Title 1"/>
          <p:cNvSpPr/>
          <p:nvPr/>
        </p:nvSpPr>
        <p:spPr>
          <a:xfrm>
            <a:off x="838080" y="3294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7" name="TextBox 11"/>
          <p:cNvSpPr/>
          <p:nvPr/>
        </p:nvSpPr>
        <p:spPr>
          <a:xfrm>
            <a:off x="468720" y="6120000"/>
            <a:ext cx="72705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Registration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 PROSPERO 2022 CRD42022367394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  <a:hlinkClick r:id="rId2"/>
              </a:rPr>
              <a:t>https://www.crd.york.ac.uk/prospero/display_record.php?RecordID=367394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8" name="Picture 12"/>
          <p:cNvPicPr/>
          <p:nvPr/>
        </p:nvPicPr>
        <p:blipFill>
          <a:blip r:embed="rId3"/>
          <a:srcRect l="51011" t="11958" r="11551" b="74425"/>
          <a:stretch/>
        </p:blipFill>
        <p:spPr>
          <a:xfrm>
            <a:off x="7992000" y="5935680"/>
            <a:ext cx="3969360" cy="812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/>
          <p:nvPr/>
        </p:nvSpPr>
        <p:spPr>
          <a:xfrm>
            <a:off x="838080" y="3294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0" name="TextBox 1"/>
          <p:cNvSpPr/>
          <p:nvPr/>
        </p:nvSpPr>
        <p:spPr>
          <a:xfrm>
            <a:off x="315000" y="1888200"/>
            <a:ext cx="832428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Features to extract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 [1]</a:t>
            </a: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Study population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Sampled population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Sample size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Geographic location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Study design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Clinical features for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Characteristics of inertial sensors (acc., acc. + gyro, etc.)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Protocol for inertial sensor assessment (sensor location, standardized task/free living)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Outcome measures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Fall definition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432000" marR="0" lvl="1" indent="-2152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ymbol"/>
              <a:buChar char="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Protocol for collecting fall information (fall diaries, phone calls, etc.)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Dataset accessibility (open access, open access with barriers, regulated access, not accessible)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1" name="TextBox 1_0"/>
          <p:cNvSpPr/>
          <p:nvPr/>
        </p:nvSpPr>
        <p:spPr>
          <a:xfrm>
            <a:off x="8820000" y="1855800"/>
            <a:ext cx="305928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Quality assessment: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PROBAST (Prediction model Risk Of Bias ASsessment Tool) [2]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Risk of bias, applicability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Participants, predictors, outcome, </a:t>
            </a:r>
            <a:r>
              <a:rPr kumimoji="0" lang="en-GB" sz="1800" b="0" i="0" u="none" strike="sng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11 + </a:t>
            </a:r>
            <a:r>
              <a:rPr kumimoji="0" lang="en-GB" sz="1800" b="0" i="0" u="none" strike="sng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9 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signalling questions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6000" y="6237720"/>
            <a:ext cx="11879280" cy="60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[1] Moons KGM et al. Critical appraisal and data extraction for systematic reviews of prediction modelling studies: the CHARMS checklist. PLoS Med. 2014 Oct ;11(10):e1001744. 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</a:rPr>
              <a:t>[2] Wolff RF et al. PROBAST: A tool to assess the risk of bias and applicability of prediction model studies. Ann Intern Med. 2019 Jan 1;170(1):51–8. </a:t>
            </a:r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3"/>
          <p:cNvSpPr/>
          <p:nvPr/>
        </p:nvSpPr>
        <p:spPr>
          <a:xfrm>
            <a:off x="8604000" y="2410920"/>
            <a:ext cx="2742120" cy="91296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Review on datasets for wearable inertial sensor-based fall prediction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TextBox 4"/>
          <p:cNvSpPr/>
          <p:nvPr/>
        </p:nvSpPr>
        <p:spPr>
          <a:xfrm>
            <a:off x="8665920" y="4717440"/>
            <a:ext cx="2742120" cy="638640"/>
          </a:xfrm>
          <a:prstGeom prst="rect">
            <a:avLst/>
          </a:prstGeom>
          <a:noFill/>
          <a:ln w="0">
            <a:solidFill>
              <a:srgbClr val="00206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Analyses on the pooled dataset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5" name="Straight Arrow Connector 5"/>
          <p:cNvSpPr/>
          <p:nvPr/>
        </p:nvSpPr>
        <p:spPr>
          <a:xfrm flipH="1">
            <a:off x="9977040" y="3334320"/>
            <a:ext cx="1080" cy="138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Title 1"/>
          <p:cNvSpPr/>
          <p:nvPr/>
        </p:nvSpPr>
        <p:spPr>
          <a:xfrm>
            <a:off x="838080" y="32940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7" name="TextBox 1"/>
          <p:cNvSpPr/>
          <p:nvPr/>
        </p:nvSpPr>
        <p:spPr>
          <a:xfrm>
            <a:off x="274320" y="1833840"/>
            <a:ext cx="7337880" cy="40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Access request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 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Email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Form: rationale, data management, authorship policy [1]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Meta-analysis</a:t>
            </a: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: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Data storage facility: secure, large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Three data sharing (DS) possibilities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64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DS1: sharing dataset, including raw sensor data, into a secure centralised repository. one-stage IPD meta-analysis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64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DS2: To run the signal processing scripts prepared by the TG-Falls at their own premises and share data on digital biomarkers and falls at individual level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648000" marR="0" lvl="2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DS3: To run at their own premises the processing scripts prepared by the TG-Falls for calculating the digital biomarkers and their association with falls, and share the final association/performance measures (e.g., odds ratios, AUC).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Univariate analysis: i) ORs, RaRs, and HRs, ii)  Mixed-effect logistic regressions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GB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Multivariate model [2]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8" name="TextBox 2"/>
          <p:cNvSpPr/>
          <p:nvPr/>
        </p:nvSpPr>
        <p:spPr>
          <a:xfrm>
            <a:off x="360000" y="5940000"/>
            <a:ext cx="1145988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[1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</a:rPr>
              <a:t>] </a:t>
            </a:r>
            <a:r>
              <a:rPr kumimoji="0" lang="en-GB" sz="1400" b="0" i="0" u="sng" strike="noStrike" kern="1200" cap="none" spc="-1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/>
                <a:ea typeface="DejaVu Sans"/>
                <a:hlinkClick r:id="rId3"/>
              </a:rPr>
              <a:t>https://www.icmje.org/recommendations/browse/roles-and-responsibilities/defining-the-role-of-authors-and-contributors.html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[2] Ahmed I, Debray TPA, Moons KGM, Riley RD. Developing and validating risk prediction models in an individual participant data meta-analysis. BMC Med Res Methodol. 2014;14(3). </a:t>
            </a:r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9" name="Freeform: Shape 118"/>
          <p:cNvSpPr/>
          <p:nvPr/>
        </p:nvSpPr>
        <p:spPr>
          <a:xfrm>
            <a:off x="7524000" y="3420000"/>
            <a:ext cx="88200" cy="900000"/>
          </a:xfrm>
          <a:custGeom>
            <a:avLst/>
            <a:gdLst/>
            <a:ahLst/>
            <a:cxnLst/>
            <a:rect l="0" t="0" r="r" b="b"/>
            <a:pathLst>
              <a:path w="247" h="2502">
                <a:moveTo>
                  <a:pt x="0" y="0"/>
                </a:moveTo>
                <a:cubicBezTo>
                  <a:pt x="61" y="0"/>
                  <a:pt x="123" y="104"/>
                  <a:pt x="123" y="208"/>
                </a:cubicBezTo>
                <a:lnTo>
                  <a:pt x="123" y="1042"/>
                </a:lnTo>
                <a:cubicBezTo>
                  <a:pt x="123" y="1146"/>
                  <a:pt x="184" y="1250"/>
                  <a:pt x="246" y="1250"/>
                </a:cubicBezTo>
                <a:cubicBezTo>
                  <a:pt x="184" y="1250"/>
                  <a:pt x="123" y="1354"/>
                  <a:pt x="123" y="1458"/>
                </a:cubicBezTo>
                <a:lnTo>
                  <a:pt x="123" y="2292"/>
                </a:lnTo>
                <a:cubicBezTo>
                  <a:pt x="123" y="2396"/>
                  <a:pt x="61" y="2501"/>
                  <a:pt x="0" y="2501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Freeform: Shape 119"/>
          <p:cNvSpPr/>
          <p:nvPr/>
        </p:nvSpPr>
        <p:spPr>
          <a:xfrm>
            <a:off x="7524000" y="4356360"/>
            <a:ext cx="88200" cy="503640"/>
          </a:xfrm>
          <a:custGeom>
            <a:avLst/>
            <a:gdLst/>
            <a:ahLst/>
            <a:cxnLst/>
            <a:rect l="0" t="0" r="r" b="b"/>
            <a:pathLst>
              <a:path w="247" h="1401">
                <a:moveTo>
                  <a:pt x="0" y="0"/>
                </a:moveTo>
                <a:cubicBezTo>
                  <a:pt x="61" y="0"/>
                  <a:pt x="123" y="58"/>
                  <a:pt x="123" y="116"/>
                </a:cubicBezTo>
                <a:lnTo>
                  <a:pt x="123" y="583"/>
                </a:lnTo>
                <a:cubicBezTo>
                  <a:pt x="123" y="641"/>
                  <a:pt x="184" y="700"/>
                  <a:pt x="246" y="700"/>
                </a:cubicBezTo>
                <a:cubicBezTo>
                  <a:pt x="184" y="700"/>
                  <a:pt x="123" y="758"/>
                  <a:pt x="123" y="816"/>
                </a:cubicBezTo>
                <a:lnTo>
                  <a:pt x="123" y="1283"/>
                </a:lnTo>
                <a:cubicBezTo>
                  <a:pt x="123" y="1341"/>
                  <a:pt x="61" y="1400"/>
                  <a:pt x="0" y="1400"/>
                </a:cubicBezTo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TextBox 120"/>
          <p:cNvSpPr txBox="1"/>
          <p:nvPr/>
        </p:nvSpPr>
        <p:spPr>
          <a:xfrm>
            <a:off x="7740000" y="3636000"/>
            <a:ext cx="1800000" cy="50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One-stage meta-analysis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740000" y="4356000"/>
            <a:ext cx="1800000" cy="504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-1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Two-stage meta-analysis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7"/>
          <p:cNvSpPr/>
          <p:nvPr/>
        </p:nvSpPr>
        <p:spPr>
          <a:xfrm>
            <a:off x="4722120" y="2936880"/>
            <a:ext cx="2291400" cy="364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834 articles to screen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4" name="TextBox 8"/>
          <p:cNvSpPr/>
          <p:nvPr/>
        </p:nvSpPr>
        <p:spPr>
          <a:xfrm>
            <a:off x="2226600" y="1627560"/>
            <a:ext cx="3771000" cy="6386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PubMed: 26 reviews, Web of Science: 23 reviews, Scopus: 33 reviews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5" name="TextBox 9"/>
          <p:cNvSpPr/>
          <p:nvPr/>
        </p:nvSpPr>
        <p:spPr>
          <a:xfrm>
            <a:off x="2805840" y="2454120"/>
            <a:ext cx="2592720" cy="364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19 unique review articles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6" name="TextBox 10"/>
          <p:cNvSpPr/>
          <p:nvPr/>
        </p:nvSpPr>
        <p:spPr>
          <a:xfrm>
            <a:off x="6588000" y="1590120"/>
            <a:ext cx="4631040" cy="91296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t>Google Dataset Search Mendeley Data, IEEE DataPort, Physionet, Figshare, Dataverse, Dryad, hand search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7" name="Straight Arrow Connector 12"/>
          <p:cNvSpPr/>
          <p:nvPr/>
        </p:nvSpPr>
        <p:spPr>
          <a:xfrm flipH="1">
            <a:off x="4101120" y="2274120"/>
            <a:ext cx="9000" cy="178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onnector: Elbow 14"/>
          <p:cNvSpPr/>
          <p:nvPr/>
        </p:nvSpPr>
        <p:spPr>
          <a:xfrm rot="16200000" flipH="1">
            <a:off x="4278240" y="2647440"/>
            <a:ext cx="297000" cy="649080"/>
          </a:xfrm>
          <a:prstGeom prst="bentConnector2">
            <a:avLst/>
          </a:pr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Connector: Elbow 2"/>
          <p:cNvSpPr/>
          <p:nvPr/>
        </p:nvSpPr>
        <p:spPr>
          <a:xfrm rot="5400000">
            <a:off x="7671600" y="1887480"/>
            <a:ext cx="606960" cy="1857960"/>
          </a:xfrm>
          <a:prstGeom prst="bentConnector2">
            <a:avLst/>
          </a:pr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TextBox 3"/>
          <p:cNvSpPr/>
          <p:nvPr/>
        </p:nvSpPr>
        <p:spPr>
          <a:xfrm>
            <a:off x="207720" y="5760000"/>
            <a:ext cx="26355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Access request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One/two-stage IPD meta-analysis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1" name="Straight Arrow Connector 11"/>
          <p:cNvSpPr/>
          <p:nvPr/>
        </p:nvSpPr>
        <p:spPr>
          <a:xfrm>
            <a:off x="5898960" y="3306240"/>
            <a:ext cx="360" cy="540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TextBox 18"/>
          <p:cNvSpPr/>
          <p:nvPr/>
        </p:nvSpPr>
        <p:spPr>
          <a:xfrm>
            <a:off x="10436760" y="2179440"/>
            <a:ext cx="758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 do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3" name="TextBox 31"/>
          <p:cNvSpPr/>
          <p:nvPr/>
        </p:nvSpPr>
        <p:spPr>
          <a:xfrm>
            <a:off x="6481440" y="3395880"/>
            <a:ext cx="2932920" cy="36432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19 duplicates removed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4" name="TextBox 41"/>
          <p:cNvSpPr/>
          <p:nvPr/>
        </p:nvSpPr>
        <p:spPr>
          <a:xfrm>
            <a:off x="3708000" y="3879720"/>
            <a:ext cx="4319280" cy="364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815 articles screened for title and abstract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5" name="TextBox 44"/>
          <p:cNvSpPr/>
          <p:nvPr/>
        </p:nvSpPr>
        <p:spPr>
          <a:xfrm>
            <a:off x="6445440" y="4328280"/>
            <a:ext cx="2932920" cy="36432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690 articles excluded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6" name="TextBox 52"/>
          <p:cNvSpPr/>
          <p:nvPr/>
        </p:nvSpPr>
        <p:spPr>
          <a:xfrm>
            <a:off x="3798000" y="4814640"/>
            <a:ext cx="4139280" cy="36432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125 articles to screen for full-text eligibility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7" name="Straight Arrow Connector 59"/>
          <p:cNvSpPr/>
          <p:nvPr/>
        </p:nvSpPr>
        <p:spPr>
          <a:xfrm flipH="1">
            <a:off x="5866200" y="4213800"/>
            <a:ext cx="360" cy="575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Box 76"/>
          <p:cNvSpPr/>
          <p:nvPr/>
        </p:nvSpPr>
        <p:spPr>
          <a:xfrm>
            <a:off x="864000" y="5395320"/>
            <a:ext cx="7588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To do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9" name="Straight Arrow Connector 80"/>
          <p:cNvSpPr/>
          <p:nvPr/>
        </p:nvSpPr>
        <p:spPr>
          <a:xfrm>
            <a:off x="5898960" y="3576960"/>
            <a:ext cx="581400" cy="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Straight Arrow Connector 83"/>
          <p:cNvSpPr/>
          <p:nvPr/>
        </p:nvSpPr>
        <p:spPr>
          <a:xfrm>
            <a:off x="5862960" y="4476960"/>
            <a:ext cx="58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Title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DejaVu Sans"/>
              </a:rPr>
              <a:t>Systematic review and individual participant data meta-analysis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2" name="TextBox 52_0"/>
          <p:cNvSpPr/>
          <p:nvPr/>
        </p:nvSpPr>
        <p:spPr>
          <a:xfrm>
            <a:off x="4770000" y="6074640"/>
            <a:ext cx="2141280" cy="638640"/>
          </a:xfrm>
          <a:prstGeom prst="rect">
            <a:avLst/>
          </a:prstGeom>
          <a:noFill/>
          <a:ln w="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32 articles included in the review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3" name="Straight Arrow Connector 59_0"/>
          <p:cNvSpPr/>
          <p:nvPr/>
        </p:nvSpPr>
        <p:spPr>
          <a:xfrm flipH="1">
            <a:off x="5866200" y="5185800"/>
            <a:ext cx="360" cy="86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TextBox 44_0"/>
          <p:cNvSpPr/>
          <p:nvPr/>
        </p:nvSpPr>
        <p:spPr>
          <a:xfrm>
            <a:off x="6445440" y="5300280"/>
            <a:ext cx="2013840" cy="36432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93 articles excluded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5" name="TextBox 44_1"/>
          <p:cNvSpPr/>
          <p:nvPr/>
        </p:nvSpPr>
        <p:spPr>
          <a:xfrm>
            <a:off x="8622360" y="5076000"/>
            <a:ext cx="3112920" cy="1735920"/>
          </a:xfrm>
          <a:prstGeom prst="rect">
            <a:avLst/>
          </a:prstGeom>
          <a:noFill/>
          <a:ln w="0">
            <a:solidFill>
              <a:srgbClr val="0070C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 IMU: n = 3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Wrong outcomes: n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 info on falls: n = 25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Less than 20 subjects: n = 4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Non community-dwelling: n = 6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Retrospective: n = 51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6" name="Straight Arrow Connector 83_0"/>
          <p:cNvSpPr/>
          <p:nvPr/>
        </p:nvSpPr>
        <p:spPr>
          <a:xfrm>
            <a:off x="5862960" y="5485320"/>
            <a:ext cx="581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472C4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TextBox 76_0"/>
          <p:cNvSpPr/>
          <p:nvPr/>
        </p:nvSpPr>
        <p:spPr>
          <a:xfrm>
            <a:off x="648000" y="4531320"/>
            <a:ext cx="1656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In progress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8" name="TextBox 3_0"/>
          <p:cNvSpPr/>
          <p:nvPr/>
        </p:nvSpPr>
        <p:spPr>
          <a:xfrm>
            <a:off x="207720" y="4860000"/>
            <a:ext cx="2635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lIns="90000" tIns="45000" rIns="90000" bIns="45000">
            <a:spAutoFit/>
          </a:bodyPr>
          <a:lstStyle/>
          <a:p>
            <a:pPr marL="285840" marR="0" lvl="0" indent="-2847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DejaVu Sans"/>
              </a:rPr>
              <a:t>Feature extraction</a:t>
            </a:r>
            <a:endParaRPr kumimoji="0" lang="en-GB" sz="18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C63E68-E049-44E0-8C7B-5D6364B21CEA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1778</TotalTime>
  <Words>1248</Words>
  <Application>Microsoft Office PowerPoint</Application>
  <PresentationFormat>Widescreen</PresentationFormat>
  <Paragraphs>155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Symbol</vt:lpstr>
      <vt:lpstr>Times New Roman</vt:lpstr>
      <vt:lpstr>Wingdings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(TG-Falls)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2023-07-04T08:11:01Z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