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5"/>
  </p:notesMasterIdLst>
  <p:sldIdLst>
    <p:sldId id="256" r:id="rId6"/>
    <p:sldId id="258" r:id="rId7"/>
    <p:sldId id="1174" r:id="rId8"/>
    <p:sldId id="1176" r:id="rId9"/>
    <p:sldId id="1177" r:id="rId10"/>
    <p:sldId id="259" r:id="rId11"/>
    <p:sldId id="260" r:id="rId12"/>
    <p:sldId id="261" r:id="rId13"/>
    <p:sldId id="262" r:id="rId14"/>
    <p:sldId id="263" r:id="rId15"/>
    <p:sldId id="264" r:id="rId16"/>
    <p:sldId id="265" r:id="rId17"/>
    <p:sldId id="266" r:id="rId18"/>
    <p:sldId id="1178" r:id="rId19"/>
    <p:sldId id="268" r:id="rId20"/>
    <p:sldId id="1179" r:id="rId21"/>
    <p:sldId id="1180" r:id="rId22"/>
    <p:sldId id="267" r:id="rId23"/>
    <p:sldId id="269" r:id="rId2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D0148-7748-4BE5-92D7-B44B4048679A}" v="3" dt="2023-02-20T16:36:37.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2023/7/4</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1647596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a:defRPr sz="1200"/>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482D7225-FD66-4EF1-9235-D875F3BE0AC3}" type="slidenum">
              <a:rPr kumimoji="0" lang="de-D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0">
                <a:lnSpc>
                  <a:spcPct val="100000"/>
                </a:lnSpc>
                <a:spcBef>
                  <a:spcPts val="0"/>
                </a:spcBef>
                <a:spcAft>
                  <a:spcPts val="0"/>
                </a:spcAft>
                <a:buClrTx/>
                <a:buSzTx/>
                <a:buFontTx/>
                <a:buNone/>
                <a:tabLst/>
                <a:defRPr/>
              </a:pPr>
              <a:t>3</a:t>
            </a:fld>
            <a:endParaRPr kumimoji="0" lang="de-D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725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482D7225-FD66-4EF1-9235-D875F3BE0AC3}" type="slidenum">
              <a:rPr kumimoji="0" lang="de-DE"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0">
                <a:lnSpc>
                  <a:spcPct val="100000"/>
                </a:lnSpc>
                <a:spcBef>
                  <a:spcPts val="0"/>
                </a:spcBef>
                <a:spcAft>
                  <a:spcPts val="0"/>
                </a:spcAft>
                <a:buClrTx/>
                <a:buSzTx/>
                <a:buFontTx/>
                <a:buNone/>
                <a:tabLst/>
                <a:defRPr/>
              </a:pPr>
              <a:t>4</a:t>
            </a:fld>
            <a:endParaRPr kumimoji="0" lang="de-DE"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9210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381000" y="685800"/>
            <a:ext cx="6096000" cy="3429000"/>
          </a:xfrm>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lvl1pPr>
              <a:defRPr sz="1200"/>
            </a:lvl1pPr>
          </a:lstStyle>
          <a:p>
            <a:r>
              <a:t>Shank, Ulrike and Balazs is missing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noRot="1" noChangeAspect="1"/>
          </p:cNvSpPr>
          <p:nvPr>
            <p:ph type="sldImg"/>
          </p:nvPr>
        </p:nvSpPr>
        <p:spPr>
          <a:xfrm>
            <a:off x="381000" y="685800"/>
            <a:ext cx="6096000" cy="3429000"/>
          </a:xfrm>
          <a:prstGeom prst="rect">
            <a:avLst/>
          </a:prstGeom>
        </p:spPr>
        <p:txBody>
          <a:bodyPr/>
          <a:lstStyle/>
          <a:p>
            <a:endParaRPr/>
          </a:p>
        </p:txBody>
      </p:sp>
      <p:sp>
        <p:nvSpPr>
          <p:cNvPr id="270" name="Shape 270"/>
          <p:cNvSpPr>
            <a:spLocks noGrp="1"/>
          </p:cNvSpPr>
          <p:nvPr>
            <p:ph type="body" sz="quarter" idx="1"/>
          </p:nvPr>
        </p:nvSpPr>
        <p:spPr>
          <a:prstGeom prst="rect">
            <a:avLst/>
          </a:prstGeom>
        </p:spPr>
        <p:txBody>
          <a:bodyPr/>
          <a:lstStyle>
            <a:lvl1pPr>
              <a:defRPr sz="1200"/>
            </a:lvl1pPr>
          </a:lstStyle>
          <a:p>
            <a:r>
              <a:t>Shank, Ulrike and Balazs is missing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lvl1pPr>
              <a:defRPr sz="1200"/>
            </a:lvl1pPr>
          </a:lstStyle>
          <a:p>
            <a:r>
              <a:t>Shank, Ulrike and Balazs is missing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1c9d23d3d_2_67: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44" name="Google Shape;244;g111c9d23d3d_2_67: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11c9d23d3d_2_73: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61" name="Google Shape;261;g111c9d23d3d_2_73: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a:defRPr sz="1200"/>
            </a:pPr>
            <a:endParaRPr dirty="0"/>
          </a:p>
        </p:txBody>
      </p:sp>
    </p:spTree>
    <p:extLst>
      <p:ext uri="{BB962C8B-B14F-4D97-AF65-F5344CB8AC3E}">
        <p14:creationId xmlns:p14="http://schemas.microsoft.com/office/powerpoint/2010/main" val="148624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170293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704162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1165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Google Shape;36;p18"/>
          <p:cNvSpPr txBox="1">
            <a:spLocks noGrp="1"/>
          </p:cNvSpPr>
          <p:nvPr>
            <p:ph type="body" sz="half" idx="21"/>
          </p:nvPr>
        </p:nvSpPr>
        <p:spPr>
          <a:xfrm>
            <a:off x="6172200" y="1825625"/>
            <a:ext cx="5181600" cy="4351338"/>
          </a:xfrm>
          <a:prstGeom prst="rect">
            <a:avLst/>
          </a:prstGeom>
        </p:spPr>
        <p:txBody>
          <a:bodyPr/>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366890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Google Shape;43;p19"/>
          <p:cNvSpPr txBox="1">
            <a:spLocks noGrp="1"/>
          </p:cNvSpPr>
          <p:nvPr>
            <p:ph type="body" sz="half" idx="21"/>
          </p:nvPr>
        </p:nvSpPr>
        <p:spPr>
          <a:xfrm>
            <a:off x="839787" y="2505075"/>
            <a:ext cx="5157789" cy="3684588"/>
          </a:xfrm>
          <a:prstGeom prst="rect">
            <a:avLst/>
          </a:prstGeom>
        </p:spPr>
        <p:txBody>
          <a:bodyPr/>
          <a:lstStyle/>
          <a:p>
            <a:endParaRPr/>
          </a:p>
        </p:txBody>
      </p:sp>
      <p:sp>
        <p:nvSpPr>
          <p:cNvPr id="51" name="Google Shape;44;p19"/>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52" name="Google Shape;45;p19"/>
          <p:cNvSpPr txBox="1">
            <a:spLocks noGrp="1"/>
          </p:cNvSpPr>
          <p:nvPr>
            <p:ph type="body" sz="half" idx="23"/>
          </p:nvPr>
        </p:nvSpPr>
        <p:spPr>
          <a:xfrm>
            <a:off x="6172200" y="2505075"/>
            <a:ext cx="5183188" cy="3684588"/>
          </a:xfrm>
          <a:prstGeom prst="rect">
            <a:avLst/>
          </a:prstGeom>
        </p:spPr>
        <p:txBody>
          <a:bodyPr/>
          <a:lstStyle/>
          <a:p>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6797980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33636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19213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7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6" name="Body Level One…"/>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77" name="Google Shape;61;p22"/>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2513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8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6" name="Google Shape;67;p23"/>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87"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22596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idx="1"/>
          </p:nvPr>
        </p:nvSpPr>
        <p:spPr>
          <a:xfrm rot="5400000">
            <a:off x="3920330" y="-1256506"/>
            <a:ext cx="4351339" cy="10515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16383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04" name="Title Text"/>
          <p:cNvSpPr txBox="1">
            <a:spLocks noGrp="1"/>
          </p:cNvSpPr>
          <p:nvPr>
            <p:ph type="title"/>
          </p:nvPr>
        </p:nvSpPr>
        <p:spPr>
          <a:xfrm rot="5400000">
            <a:off x="7133431" y="1956593"/>
            <a:ext cx="5811839" cy="2628901"/>
          </a:xfrm>
          <a:prstGeom prst="rect">
            <a:avLst/>
          </a:prstGeom>
        </p:spPr>
        <p:txBody>
          <a:bodyPr/>
          <a:lstStyle/>
          <a:p>
            <a:r>
              <a:t>Title Text</a:t>
            </a:r>
          </a:p>
        </p:txBody>
      </p:sp>
      <p:sp>
        <p:nvSpPr>
          <p:cNvPr id="105" name="Body Level One…"/>
          <p:cNvSpPr txBox="1">
            <a:spLocks noGrp="1"/>
          </p:cNvSpPr>
          <p:nvPr>
            <p:ph type="body" idx="1"/>
          </p:nvPr>
        </p:nvSpPr>
        <p:spPr>
          <a:xfrm rot="5400000">
            <a:off x="1799431" y="-596107"/>
            <a:ext cx="5811838" cy="77343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911054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914400" y="1122362"/>
            <a:ext cx="10363200" cy="2387601"/>
          </a:xfrm>
          <a:prstGeom prst="rect">
            <a:avLst/>
          </a:prstGeom>
        </p:spPr>
        <p:txBody>
          <a:bodyPr anchor="b"/>
          <a:lstStyle>
            <a:lvl1pPr algn="ctr">
              <a:defRPr sz="6000"/>
            </a:lvl1pPr>
          </a:lstStyle>
          <a:p>
            <a:r>
              <a:t>Title Text</a:t>
            </a:r>
          </a:p>
        </p:txBody>
      </p:sp>
      <p:sp>
        <p:nvSpPr>
          <p:cNvPr id="114" name="Body Level One…"/>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42040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838200" y="365127"/>
            <a:ext cx="10515600" cy="1325563"/>
          </a:xfrm>
          <a:prstGeom prst="rect">
            <a:avLst/>
          </a:prstGeom>
        </p:spPr>
        <p:txBody>
          <a:bodyPr/>
          <a:lstStyle/>
          <a:p>
            <a:r>
              <a:t>Title Text</a:t>
            </a:r>
          </a:p>
        </p:txBody>
      </p:sp>
      <p:sp>
        <p:nvSpPr>
          <p:cNvPr id="1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043615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OBJECT">
    <p:spTree>
      <p:nvGrpSpPr>
        <p:cNvPr id="1" name=""/>
        <p:cNvGrpSpPr/>
        <p:nvPr/>
      </p:nvGrpSpPr>
      <p:grpSpPr>
        <a:xfrm>
          <a:off x="0" y="0"/>
          <a:ext cx="0" cy="0"/>
          <a:chOff x="0" y="0"/>
          <a:chExt cx="0" cy="0"/>
        </a:xfrm>
      </p:grpSpPr>
      <p:sp>
        <p:nvSpPr>
          <p:cNvPr id="131" name="Title Text"/>
          <p:cNvSpPr txBox="1">
            <a:spLocks noGrp="1"/>
          </p:cNvSpPr>
          <p:nvPr>
            <p:ph type="title"/>
          </p:nvPr>
        </p:nvSpPr>
        <p:spPr>
          <a:xfrm>
            <a:off x="838200" y="365127"/>
            <a:ext cx="10515600" cy="1325563"/>
          </a:xfrm>
          <a:prstGeom prst="rect">
            <a:avLst/>
          </a:prstGeom>
        </p:spPr>
        <p:txBody>
          <a:bodyPr/>
          <a:lstStyle/>
          <a:p>
            <a:r>
              <a:t>Title Text</a:t>
            </a:r>
          </a:p>
        </p:txBody>
      </p:sp>
      <p:sp>
        <p:nvSpPr>
          <p:cNvPr id="1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343240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SECTION_HEADER">
    <p:spTree>
      <p:nvGrpSpPr>
        <p:cNvPr id="1" name=""/>
        <p:cNvGrpSpPr/>
        <p:nvPr/>
      </p:nvGrpSpPr>
      <p:grpSpPr>
        <a:xfrm>
          <a:off x="0" y="0"/>
          <a:ext cx="0" cy="0"/>
          <a:chOff x="0" y="0"/>
          <a:chExt cx="0" cy="0"/>
        </a:xfrm>
      </p:grpSpPr>
      <p:sp>
        <p:nvSpPr>
          <p:cNvPr id="140"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t>Title Text</a:t>
            </a:r>
          </a:p>
        </p:txBody>
      </p:sp>
      <p:sp>
        <p:nvSpPr>
          <p:cNvPr id="141" name="Body Level One…"/>
          <p:cNvSpPr txBox="1">
            <a:spLocks noGrp="1"/>
          </p:cNvSpPr>
          <p:nvPr>
            <p:ph type="body" sz="quarter" idx="1"/>
          </p:nvPr>
        </p:nvSpPr>
        <p:spPr>
          <a:xfrm>
            <a:off x="831850" y="4589464"/>
            <a:ext cx="10515601" cy="1500188"/>
          </a:xfrm>
          <a:prstGeom prst="rect">
            <a:avLst/>
          </a:prstGeom>
        </p:spPr>
        <p:txBody>
          <a:bodyPr/>
          <a:lstStyle>
            <a:lvl1pPr marL="228600" indent="0">
              <a:buClrTx/>
              <a:buSzTx/>
              <a:buFontTx/>
              <a:buNone/>
              <a:defRPr sz="2400"/>
            </a:lvl1pPr>
            <a:lvl2pPr marL="228600" indent="457200">
              <a:buClrTx/>
              <a:buSzTx/>
              <a:buFontTx/>
              <a:buNone/>
              <a:defRPr sz="2400"/>
            </a:lvl2pPr>
            <a:lvl3pPr marL="228600" indent="914400">
              <a:buClrTx/>
              <a:buSzTx/>
              <a:buFontTx/>
              <a:buNone/>
              <a:defRPr sz="2400"/>
            </a:lvl3pPr>
            <a:lvl4pPr marL="228600" indent="1371600">
              <a:buClrTx/>
              <a:buSzTx/>
              <a:buFontTx/>
              <a:buNone/>
              <a:defRPr sz="2400"/>
            </a:lvl4pPr>
            <a:lvl5pPr marL="228600" indent="1828800">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3418988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WO_OBJECTS">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838200" y="365127"/>
            <a:ext cx="10515600" cy="1325563"/>
          </a:xfrm>
          <a:prstGeom prst="rect">
            <a:avLst/>
          </a:prstGeom>
        </p:spPr>
        <p:txBody>
          <a:bodyPr/>
          <a:lstStyle/>
          <a:p>
            <a:r>
              <a:t>Title Text</a:t>
            </a:r>
          </a:p>
        </p:txBody>
      </p:sp>
      <p:sp>
        <p:nvSpPr>
          <p:cNvPr id="15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1" name="Google Shape;115;p28"/>
          <p:cNvSpPr txBox="1">
            <a:spLocks noGrp="1"/>
          </p:cNvSpPr>
          <p:nvPr>
            <p:ph type="body" sz="half" idx="21"/>
          </p:nvPr>
        </p:nvSpPr>
        <p:spPr>
          <a:xfrm>
            <a:off x="6172200" y="1825625"/>
            <a:ext cx="5181600" cy="4351338"/>
          </a:xfrm>
          <a:prstGeom prst="rect">
            <a:avLst/>
          </a:prstGeom>
        </p:spPr>
        <p:txBody>
          <a:bodyPr/>
          <a:lstStyle/>
          <a:p>
            <a:endParaRPr/>
          </a:p>
        </p:txBody>
      </p:sp>
      <p:sp>
        <p:nvSpPr>
          <p:cNvPr id="152"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741975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WO_OBJECTS_WITH_TEXT">
    <p:spTree>
      <p:nvGrpSpPr>
        <p:cNvPr id="1" name=""/>
        <p:cNvGrpSpPr/>
        <p:nvPr/>
      </p:nvGrpSpPr>
      <p:grpSpPr>
        <a:xfrm>
          <a:off x="0" y="0"/>
          <a:ext cx="0" cy="0"/>
          <a:chOff x="0" y="0"/>
          <a:chExt cx="0" cy="0"/>
        </a:xfrm>
      </p:grpSpPr>
      <p:sp>
        <p:nvSpPr>
          <p:cNvPr id="159" name="Title Text"/>
          <p:cNvSpPr txBox="1">
            <a:spLocks noGrp="1"/>
          </p:cNvSpPr>
          <p:nvPr>
            <p:ph type="title"/>
          </p:nvPr>
        </p:nvSpPr>
        <p:spPr>
          <a:xfrm>
            <a:off x="839787" y="365127"/>
            <a:ext cx="10515601" cy="1325563"/>
          </a:xfrm>
          <a:prstGeom prst="rect">
            <a:avLst/>
          </a:prstGeom>
        </p:spPr>
        <p:txBody>
          <a:bodyPr/>
          <a:lstStyle/>
          <a:p>
            <a:r>
              <a:t>Title Text</a:t>
            </a:r>
          </a:p>
        </p:txBody>
      </p:sp>
      <p:sp>
        <p:nvSpPr>
          <p:cNvPr id="160" name="Body Level One…"/>
          <p:cNvSpPr txBox="1">
            <a:spLocks noGrp="1"/>
          </p:cNvSpPr>
          <p:nvPr>
            <p:ph type="body" sz="quarter" idx="1"/>
          </p:nvPr>
        </p:nvSpPr>
        <p:spPr>
          <a:xfrm>
            <a:off x="839788"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61" name="Google Shape;122;p29"/>
          <p:cNvSpPr txBox="1">
            <a:spLocks noGrp="1"/>
          </p:cNvSpPr>
          <p:nvPr>
            <p:ph type="body" sz="half" idx="21"/>
          </p:nvPr>
        </p:nvSpPr>
        <p:spPr>
          <a:xfrm>
            <a:off x="839788" y="2505075"/>
            <a:ext cx="5157789" cy="3684588"/>
          </a:xfrm>
          <a:prstGeom prst="rect">
            <a:avLst/>
          </a:prstGeom>
        </p:spPr>
        <p:txBody>
          <a:bodyPr/>
          <a:lstStyle/>
          <a:p>
            <a:endParaRPr/>
          </a:p>
        </p:txBody>
      </p:sp>
      <p:sp>
        <p:nvSpPr>
          <p:cNvPr id="162" name="Google Shape;123;p29"/>
          <p:cNvSpPr txBox="1">
            <a:spLocks noGrp="1"/>
          </p:cNvSpPr>
          <p:nvPr>
            <p:ph type="body" sz="quarter" idx="22"/>
          </p:nvPr>
        </p:nvSpPr>
        <p:spPr>
          <a:xfrm>
            <a:off x="6172201" y="1681163"/>
            <a:ext cx="5183189" cy="823913"/>
          </a:xfrm>
          <a:prstGeom prst="rect">
            <a:avLst/>
          </a:prstGeom>
        </p:spPr>
        <p:txBody>
          <a:bodyPr anchor="b"/>
          <a:lstStyle/>
          <a:p>
            <a:pPr marL="228600" indent="0">
              <a:buClrTx/>
              <a:buSzTx/>
              <a:buFontTx/>
              <a:buNone/>
              <a:defRPr sz="2400" b="1"/>
            </a:pPr>
            <a:endParaRPr/>
          </a:p>
        </p:txBody>
      </p:sp>
      <p:sp>
        <p:nvSpPr>
          <p:cNvPr id="163" name="Google Shape;124;p29"/>
          <p:cNvSpPr txBox="1">
            <a:spLocks noGrp="1"/>
          </p:cNvSpPr>
          <p:nvPr>
            <p:ph type="body" sz="half" idx="23"/>
          </p:nvPr>
        </p:nvSpPr>
        <p:spPr>
          <a:xfrm>
            <a:off x="6172201" y="2505075"/>
            <a:ext cx="5183189" cy="3684588"/>
          </a:xfrm>
          <a:prstGeom prst="rect">
            <a:avLst/>
          </a:prstGeom>
        </p:spPr>
        <p:txBody>
          <a:bodyPr/>
          <a:lstStyle/>
          <a:p>
            <a:endParaRPr/>
          </a:p>
        </p:txBody>
      </p:sp>
      <p:sp>
        <p:nvSpPr>
          <p:cNvPr id="164"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32250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TITLE_ONLY">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38200" y="365127"/>
            <a:ext cx="10515600" cy="1325563"/>
          </a:xfrm>
          <a:prstGeom prst="rect">
            <a:avLst/>
          </a:prstGeom>
        </p:spPr>
        <p:txBody>
          <a:bodyPr/>
          <a:lstStyle/>
          <a:p>
            <a:r>
              <a:t>Title Text</a:t>
            </a:r>
          </a:p>
        </p:txBody>
      </p:sp>
      <p:sp>
        <p:nvSpPr>
          <p:cNvPr id="172"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80842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79"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7216082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OBJECT_WITH_CAPTION_TEXT">
    <p:spTree>
      <p:nvGrpSpPr>
        <p:cNvPr id="1" name=""/>
        <p:cNvGrpSpPr/>
        <p:nvPr/>
      </p:nvGrpSpPr>
      <p:grpSpPr>
        <a:xfrm>
          <a:off x="0" y="0"/>
          <a:ext cx="0" cy="0"/>
          <a:chOff x="0" y="0"/>
          <a:chExt cx="0" cy="0"/>
        </a:xfrm>
      </p:grpSpPr>
      <p:sp>
        <p:nvSpPr>
          <p:cNvPr id="186"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87" name="Body Level One…"/>
          <p:cNvSpPr txBox="1">
            <a:spLocks noGrp="1"/>
          </p:cNvSpPr>
          <p:nvPr>
            <p:ph type="body" sz="half" idx="1"/>
          </p:nvPr>
        </p:nvSpPr>
        <p:spPr>
          <a:xfrm>
            <a:off x="5183187" y="987427"/>
            <a:ext cx="6172201" cy="4873626"/>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188" name="Google Shape;140;p32"/>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pPr>
            <a:endParaRPr/>
          </a:p>
        </p:txBody>
      </p:sp>
      <p:sp>
        <p:nvSpPr>
          <p:cNvPr id="189"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839190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PICTURE_WITH_CAPTION_TEXT">
    <p:spTree>
      <p:nvGrpSpPr>
        <p:cNvPr id="1" name=""/>
        <p:cNvGrpSpPr/>
        <p:nvPr/>
      </p:nvGrpSpPr>
      <p:grpSpPr>
        <a:xfrm>
          <a:off x="0" y="0"/>
          <a:ext cx="0" cy="0"/>
          <a:chOff x="0" y="0"/>
          <a:chExt cx="0" cy="0"/>
        </a:xfrm>
      </p:grpSpPr>
      <p:sp>
        <p:nvSpPr>
          <p:cNvPr id="196"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97" name="Google Shape;146;p33"/>
          <p:cNvSpPr>
            <a:spLocks noGrp="1"/>
          </p:cNvSpPr>
          <p:nvPr>
            <p:ph type="pic" sz="half" idx="21"/>
          </p:nvPr>
        </p:nvSpPr>
        <p:spPr>
          <a:xfrm>
            <a:off x="5183187" y="987427"/>
            <a:ext cx="6172201" cy="4873626"/>
          </a:xfrm>
          <a:prstGeom prst="rect">
            <a:avLst/>
          </a:prstGeom>
        </p:spPr>
        <p:txBody>
          <a:bodyPr lIns="91439" tIns="45719" rIns="91439" bIns="45719">
            <a:noAutofit/>
          </a:bodyPr>
          <a:lstStyle/>
          <a:p>
            <a:endParaRPr/>
          </a:p>
        </p:txBody>
      </p:sp>
      <p:sp>
        <p:nvSpPr>
          <p:cNvPr id="198"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99"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872857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VERTICAL_TEXT">
    <p:spTree>
      <p:nvGrpSpPr>
        <p:cNvPr id="1" name=""/>
        <p:cNvGrpSpPr/>
        <p:nvPr/>
      </p:nvGrpSpPr>
      <p:grpSpPr>
        <a:xfrm>
          <a:off x="0" y="0"/>
          <a:ext cx="0" cy="0"/>
          <a:chOff x="0" y="0"/>
          <a:chExt cx="0" cy="0"/>
        </a:xfrm>
      </p:grpSpPr>
      <p:sp>
        <p:nvSpPr>
          <p:cNvPr id="206" name="Title Text"/>
          <p:cNvSpPr txBox="1">
            <a:spLocks noGrp="1"/>
          </p:cNvSpPr>
          <p:nvPr>
            <p:ph type="title"/>
          </p:nvPr>
        </p:nvSpPr>
        <p:spPr>
          <a:xfrm>
            <a:off x="838200" y="365127"/>
            <a:ext cx="10515600" cy="1325563"/>
          </a:xfrm>
          <a:prstGeom prst="rect">
            <a:avLst/>
          </a:prstGeom>
        </p:spPr>
        <p:txBody>
          <a:bodyPr/>
          <a:lstStyle/>
          <a:p>
            <a:r>
              <a:t>Title Text</a:t>
            </a:r>
          </a:p>
        </p:txBody>
      </p:sp>
      <p:sp>
        <p:nvSpPr>
          <p:cNvPr id="207" name="Body Level One…"/>
          <p:cNvSpPr txBox="1">
            <a:spLocks noGrp="1"/>
          </p:cNvSpPr>
          <p:nvPr>
            <p:ph type="body" idx="1"/>
          </p:nvPr>
        </p:nvSpPr>
        <p:spPr>
          <a:xfrm rot="5400000">
            <a:off x="3920330" y="-1256506"/>
            <a:ext cx="4351339" cy="10515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8"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18020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VERTICAL_TITLE_AND_VERTICAL_TEXT">
    <p:spTree>
      <p:nvGrpSpPr>
        <p:cNvPr id="1" name=""/>
        <p:cNvGrpSpPr/>
        <p:nvPr/>
      </p:nvGrpSpPr>
      <p:grpSpPr>
        <a:xfrm>
          <a:off x="0" y="0"/>
          <a:ext cx="0" cy="0"/>
          <a:chOff x="0" y="0"/>
          <a:chExt cx="0" cy="0"/>
        </a:xfrm>
      </p:grpSpPr>
      <p:sp>
        <p:nvSpPr>
          <p:cNvPr id="215" name="Title Text"/>
          <p:cNvSpPr txBox="1">
            <a:spLocks noGrp="1"/>
          </p:cNvSpPr>
          <p:nvPr>
            <p:ph type="title"/>
          </p:nvPr>
        </p:nvSpPr>
        <p:spPr>
          <a:xfrm rot="5400000">
            <a:off x="7133429" y="1956593"/>
            <a:ext cx="5811839" cy="2628901"/>
          </a:xfrm>
          <a:prstGeom prst="rect">
            <a:avLst/>
          </a:prstGeom>
        </p:spPr>
        <p:txBody>
          <a:bodyPr/>
          <a:lstStyle/>
          <a:p>
            <a:r>
              <a:t>Title Text</a:t>
            </a:r>
          </a:p>
        </p:txBody>
      </p:sp>
      <p:sp>
        <p:nvSpPr>
          <p:cNvPr id="216" name="Body Level One…"/>
          <p:cNvSpPr txBox="1">
            <a:spLocks noGrp="1"/>
          </p:cNvSpPr>
          <p:nvPr>
            <p:ph type="body" idx="1"/>
          </p:nvPr>
        </p:nvSpPr>
        <p:spPr>
          <a:xfrm rot="5400000">
            <a:off x="1799430" y="-596107"/>
            <a:ext cx="5811838" cy="77343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7" name="Slide Number"/>
          <p:cNvSpPr txBox="1">
            <a:spLocks noGrp="1"/>
          </p:cNvSpPr>
          <p:nvPr>
            <p:ph type="sldNum" sz="quarter" idx="2"/>
          </p:nvPr>
        </p:nvSpPr>
        <p:spPr>
          <a:xfrm>
            <a:off x="1108985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634133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LE_AND_BODY">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2152650" y="365125"/>
            <a:ext cx="7886700" cy="1325564"/>
          </a:xfrm>
          <a:prstGeom prst="rect">
            <a:avLst/>
          </a:prstGeom>
        </p:spPr>
        <p:txBody>
          <a:bodyPr/>
          <a:lstStyle/>
          <a:p>
            <a:r>
              <a:t>Title Text</a:t>
            </a:r>
          </a:p>
        </p:txBody>
      </p:sp>
      <p:sp>
        <p:nvSpPr>
          <p:cNvPr id="225" name="Body Level One…"/>
          <p:cNvSpPr txBox="1">
            <a:spLocks noGrp="1"/>
          </p:cNvSpPr>
          <p:nvPr>
            <p:ph type="body" idx="1"/>
          </p:nvPr>
        </p:nvSpPr>
        <p:spPr>
          <a:xfrm>
            <a:off x="2152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6" name="Slide Number"/>
          <p:cNvSpPr txBox="1">
            <a:spLocks noGrp="1"/>
          </p:cNvSpPr>
          <p:nvPr>
            <p:ph type="sldNum" sz="quarter" idx="2"/>
          </p:nvPr>
        </p:nvSpPr>
        <p:spPr>
          <a:xfrm>
            <a:off x="9775408" y="6404314"/>
            <a:ext cx="263942" cy="269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8638110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Textplatzhalter 7"/>
          <p:cNvSpPr>
            <a:spLocks noGrp="1"/>
          </p:cNvSpPr>
          <p:nvPr>
            <p:ph type="body" sz="quarter" idx="11" hasCustomPrompt="1"/>
          </p:nvPr>
        </p:nvSpPr>
        <p:spPr>
          <a:xfrm>
            <a:off x="6671737" y="6453190"/>
            <a:ext cx="5185833" cy="360362"/>
          </a:xfrm>
        </p:spPr>
        <p:txBody>
          <a:bodyPr/>
          <a:lstStyle>
            <a:lvl1pPr marL="0" indent="0">
              <a:buNone/>
              <a:defRPr sz="452">
                <a:latin typeface="+mn-lt"/>
              </a:defRPr>
            </a:lvl1pPr>
          </a:lstStyle>
          <a:p>
            <a:pPr lvl="0"/>
            <a:r>
              <a:rPr lang="de-DE" dirty="0"/>
              <a:t>Zitate</a:t>
            </a:r>
          </a:p>
        </p:txBody>
      </p:sp>
    </p:spTree>
    <p:extLst>
      <p:ext uri="{BB962C8B-B14F-4D97-AF65-F5344CB8AC3E}">
        <p14:creationId xmlns:p14="http://schemas.microsoft.com/office/powerpoint/2010/main" val="38023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2023/7/4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2023/7/4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58" y="6404312"/>
            <a:ext cx="263942" cy="2692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662350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achim.kroi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docs.google.com/spreadsheets/d/1WY2x3m5ToAGvvfMKogKqI9HFIPjN8QLKDkw0D4kNJ9A/edit#gid=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823032" y="845674"/>
            <a:ext cx="1944700" cy="369332"/>
          </a:xfrm>
          <a:prstGeom prst="rect">
            <a:avLst/>
          </a:prstGeom>
        </p:spPr>
        <p:txBody>
          <a:bodyPr wrap="none">
            <a:spAutoFit/>
          </a:bodyPr>
          <a:lstStyle/>
          <a:p>
            <a:pPr algn="r"/>
            <a:r>
              <a:rPr lang="en-GB" b="1" dirty="0"/>
              <a:t>FGAI4H-S-010-A03</a:t>
            </a:r>
          </a:p>
        </p:txBody>
      </p:sp>
      <p:sp>
        <p:nvSpPr>
          <p:cNvPr id="10" name="Rectangle 9">
            <a:extLst>
              <a:ext uri="{FF2B5EF4-FFF2-40B4-BE49-F238E27FC236}">
                <a16:creationId xmlns:a16="http://schemas.microsoft.com/office/drawing/2014/main" id="{D36F58C8-2F54-4864-94DC-A069EA8D2640}"/>
              </a:ext>
            </a:extLst>
          </p:cNvPr>
          <p:cNvSpPr/>
          <p:nvPr/>
        </p:nvSpPr>
        <p:spPr>
          <a:xfrm>
            <a:off x="8532568" y="1215006"/>
            <a:ext cx="2235164" cy="369332"/>
          </a:xfrm>
          <a:prstGeom prst="rect">
            <a:avLst/>
          </a:prstGeom>
        </p:spPr>
        <p:txBody>
          <a:bodyPr wrap="none">
            <a:spAutoFit/>
          </a:bodyPr>
          <a:lstStyle/>
          <a:p>
            <a:pPr algn="r"/>
            <a:r>
              <a:rPr lang="en-US" dirty="0"/>
              <a:t>Geneva, 3-5 July 2023</a:t>
            </a: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540041059"/>
              </p:ext>
            </p:extLst>
          </p:nvPr>
        </p:nvGraphicFramePr>
        <p:xfrm>
          <a:off x="1424267" y="3274055"/>
          <a:ext cx="9343465" cy="1714500"/>
        </p:xfrm>
        <a:graphic>
          <a:graphicData uri="http://schemas.openxmlformats.org/drawingml/2006/table">
            <a:tbl>
              <a:tblPr firstRow="1" bandRow="1">
                <a:tableStyleId>{2D5ABB26-0587-4C30-8999-92F81FD0307C}</a:tableStyleId>
              </a:tblPr>
              <a:tblGrid>
                <a:gridCol w="1497379">
                  <a:extLst>
                    <a:ext uri="{9D8B030D-6E8A-4147-A177-3AD203B41FA5}">
                      <a16:colId xmlns:a16="http://schemas.microsoft.com/office/drawing/2014/main" val="3760236376"/>
                    </a:ext>
                  </a:extLst>
                </a:gridCol>
                <a:gridCol w="3866469">
                  <a:extLst>
                    <a:ext uri="{9D8B030D-6E8A-4147-A177-3AD203B41FA5}">
                      <a16:colId xmlns:a16="http://schemas.microsoft.com/office/drawing/2014/main" val="4118390399"/>
                    </a:ext>
                  </a:extLst>
                </a:gridCol>
                <a:gridCol w="3979617">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pPr algn="l">
                        <a:defRPr sz="1800"/>
                      </a:pPr>
                      <a:r>
                        <a:rPr lang="en-GB" dirty="0">
                          <a:latin typeface="Calibri" panose="020F0502020204030204" pitchFamily="34" charset="0"/>
                          <a:ea typeface="Calibri"/>
                          <a:cs typeface="Calibri" panose="020F0502020204030204" pitchFamily="34" charset="0"/>
                        </a:rPr>
                        <a:t>TG-Dental Topic Driver</a:t>
                      </a: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lnB w="12700" cap="flat" cmpd="sng" algn="ctr">
                      <a:solidFill>
                        <a:schemeClr val="tx1"/>
                      </a:solidFill>
                      <a:prstDash val="solid"/>
                      <a:round/>
                      <a:headEnd type="none" w="med" len="med"/>
                      <a:tailEnd type="none" w="med" len="med"/>
                    </a:lnB>
                  </a:tcPr>
                </a:tc>
                <a:tc gridSpan="2">
                  <a:txBody>
                    <a:bodyPr/>
                    <a:lstStyle/>
                    <a:p>
                      <a:r>
                        <a:rPr lang="en-GB" sz="1800" b="0" i="0" kern="1200" dirty="0">
                          <a:solidFill>
                            <a:schemeClr val="tx1"/>
                          </a:solidFill>
                          <a:effectLst/>
                          <a:latin typeface="+mn-lt"/>
                          <a:ea typeface="+mn-ea"/>
                          <a:cs typeface="+mn-cs"/>
                        </a:rPr>
                        <a:t>Att.3 – Presentation (TG-Dental)</a:t>
                      </a:r>
                      <a:endParaRPr lang="en-GB" sz="1800" dirty="0"/>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Contact:</a:t>
                      </a:r>
                      <a:endParaRPr lang="en-GB" sz="18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sym typeface="Arial"/>
                        </a:rPr>
                        <a:t>Dr Joachim Krois</a:t>
                      </a:r>
                      <a:endParaRPr lang="en-GB" sz="1800" dirty="0">
                        <a:solidFill>
                          <a:srgbClr val="FF0000"/>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E-mail: </a:t>
                      </a:r>
                      <a:r>
                        <a:rPr lang="en-GB" dirty="0">
                          <a:latin typeface="Calibri" panose="020F0502020204030204" pitchFamily="34" charset="0"/>
                          <a:cs typeface="Calibri" panose="020F0502020204030204" pitchFamily="34" charset="0"/>
                          <a:sym typeface="Arial"/>
                          <a:hlinkClick r:id="rId3"/>
                        </a:rPr>
                        <a:t>joachim.krois@gmail.com</a:t>
                      </a:r>
                      <a:r>
                        <a:rPr lang="en-GB" dirty="0">
                          <a:latin typeface="Calibri" panose="020F0502020204030204" pitchFamily="34" charset="0"/>
                          <a:cs typeface="Calibri" panose="020F0502020204030204" pitchFamily="34" charset="0"/>
                          <a:sym typeface="Arial"/>
                        </a:rPr>
                        <a:t> </a:t>
                      </a:r>
                      <a:endParaRPr lang="en-GB" sz="18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2700" cap="flat" cmpd="sng" algn="ctr">
                      <a:solidFill>
                        <a:schemeClr val="tx1"/>
                      </a:solidFill>
                      <a:prstDash val="solid"/>
                      <a:round/>
                      <a:headEnd type="none" w="med" len="med"/>
                      <a:tailEnd type="none" w="med" len="med"/>
                    </a:lnT>
                  </a:tcPr>
                </a:tc>
                <a:tc gridSpan="2">
                  <a:txBody>
                    <a:bodyPr/>
                    <a:lstStyle/>
                    <a:p>
                      <a:pPr algn="l">
                        <a:defRPr sz="1800"/>
                      </a:pPr>
                      <a:r>
                        <a:rPr lang="en-GB" dirty="0">
                          <a:latin typeface="Calibri" panose="020F0502020204030204" pitchFamily="34" charset="0"/>
                          <a:cs typeface="Calibri" panose="020F0502020204030204" pitchFamily="34" charset="0"/>
                          <a:sym typeface="Arial"/>
                        </a:rPr>
                        <a:t>This PPT summarizes the status of work within TG-Dental, for presentation and discussion during the meeting.</a:t>
                      </a:r>
                    </a:p>
                  </a:txBody>
                  <a:tcPr marL="68580" marR="68580" marT="34290" marB="34290">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23;p27"/>
          <p:cNvSpPr txBox="1">
            <a:spLocks noGrp="1"/>
          </p:cNvSpPr>
          <p:nvPr>
            <p:ph type="title"/>
          </p:nvPr>
        </p:nvSpPr>
        <p:spPr>
          <a:xfrm>
            <a:off x="241391" y="238625"/>
            <a:ext cx="8782455" cy="994200"/>
          </a:xfrm>
          <a:prstGeom prst="rect">
            <a:avLst/>
          </a:prstGeom>
        </p:spPr>
        <p:txBody>
          <a:bodyPr/>
          <a:lstStyle>
            <a:lvl1pPr>
              <a:defRPr sz="3200">
                <a:solidFill>
                  <a:schemeClr val="accent1"/>
                </a:solidFill>
              </a:defRPr>
            </a:lvl1pPr>
          </a:lstStyle>
          <a:p>
            <a:r>
              <a:t>Artificial intelligence in dental research: A checklist for authors and reviewers</a:t>
            </a:r>
          </a:p>
        </p:txBody>
      </p:sp>
      <p:pic>
        <p:nvPicPr>
          <p:cNvPr id="293" name="Google Shape;224;p27" descr="Google Shape;224;p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sp>
        <p:nvSpPr>
          <p:cNvPr id="294" name="Google Shape;225;p27"/>
          <p:cNvSpPr txBox="1">
            <a:spLocks noGrp="1"/>
          </p:cNvSpPr>
          <p:nvPr>
            <p:ph type="body" sz="quarter" idx="1"/>
          </p:nvPr>
        </p:nvSpPr>
        <p:spPr>
          <a:xfrm>
            <a:off x="478705" y="1421349"/>
            <a:ext cx="9923645" cy="895801"/>
          </a:xfrm>
          <a:prstGeom prst="rect">
            <a:avLst/>
          </a:prstGeom>
        </p:spPr>
        <p:txBody>
          <a:bodyPr/>
          <a:lstStyle>
            <a:lvl1pPr marL="0" indent="0">
              <a:spcBef>
                <a:spcPts val="0"/>
              </a:spcBef>
              <a:buSzTx/>
              <a:buNone/>
              <a:defRPr sz="2200"/>
            </a:lvl1pPr>
          </a:lstStyle>
          <a:p>
            <a:r>
              <a:rPr dirty="0"/>
              <a:t>Artificial intelligence in dental research: A checklist for authors and reviewers (FGAI4H-M-004-A01)</a:t>
            </a:r>
          </a:p>
        </p:txBody>
      </p:sp>
      <p:pic>
        <p:nvPicPr>
          <p:cNvPr id="295" name="Google Shape;226;p27" descr="Google Shape;226;p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7514" y="1946285"/>
            <a:ext cx="3220025" cy="4558227"/>
          </a:xfrm>
          <a:prstGeom prst="rect">
            <a:avLst/>
          </a:prstGeom>
          <a:ln w="12700">
            <a:miter lim="400000"/>
          </a:ln>
          <a:effectLst>
            <a:outerShdw blurRad="63500" dist="76200" dir="5400000" rotWithShape="0">
              <a:srgbClr val="000000">
                <a:alpha val="50000"/>
              </a:srgbClr>
            </a:outerShdw>
          </a:effectLst>
        </p:spPr>
      </p:pic>
      <p:sp>
        <p:nvSpPr>
          <p:cNvPr id="296" name="Google Shape;227;p27"/>
          <p:cNvSpPr txBox="1"/>
          <p:nvPr/>
        </p:nvSpPr>
        <p:spPr>
          <a:xfrm>
            <a:off x="518211" y="2416874"/>
            <a:ext cx="5956940" cy="3319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latin typeface="Calibri"/>
                <a:ea typeface="Calibri"/>
                <a:cs typeface="Calibri"/>
                <a:sym typeface="Calibri"/>
              </a:defRPr>
            </a:pPr>
            <a:r>
              <a:rPr kumimoji="0" sz="1600" b="0" i="0" u="none" strike="noStrike" kern="0" cap="none" spc="0" normalizeH="0" baseline="0" noProof="0">
                <a:ln>
                  <a:noFill/>
                </a:ln>
                <a:solidFill>
                  <a:srgbClr val="000000"/>
                </a:solidFill>
                <a:effectLst/>
                <a:uLnTx/>
                <a:uFillTx/>
                <a:latin typeface="Calibri"/>
                <a:cs typeface="Calibri"/>
                <a:sym typeface="Calibri"/>
              </a:rPr>
              <a:t>The checklist for dental AI studies was produced as a collaboration of experts from the International Association for Dental Research (IADR), the E-oral Health Network and the ITU/WHO Focus Group on AI for Health.</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600" u="sng">
                <a:latin typeface="Calibri"/>
                <a:ea typeface="Calibri"/>
                <a:cs typeface="Calibri"/>
                <a:sym typeface="Calibri"/>
              </a:defRPr>
            </a:pPr>
            <a:r>
              <a:rPr kumimoji="0" sz="1600" b="0" i="0" u="sng" strike="noStrike" kern="0" cap="none" spc="0" normalizeH="0" baseline="0" noProof="0">
                <a:ln>
                  <a:noFill/>
                </a:ln>
                <a:solidFill>
                  <a:srgbClr val="000000"/>
                </a:solidFill>
                <a:effectLst/>
                <a:uLnTx/>
                <a:uFillTx/>
                <a:latin typeface="Calibri"/>
                <a:cs typeface="Calibri"/>
                <a:sym typeface="Calibri"/>
              </a:rPr>
              <a:t>Objectives:</a:t>
            </a:r>
            <a:r>
              <a:rPr kumimoji="0" sz="1600" b="0" i="0" u="none" strike="noStrike" kern="0" cap="none" spc="0" normalizeH="0" baseline="0" noProof="0">
                <a:ln>
                  <a:noFill/>
                </a:ln>
                <a:solidFill>
                  <a:srgbClr val="000000"/>
                </a:solidFill>
                <a:effectLst/>
                <a:uLnTx/>
                <a:uFillTx/>
                <a:latin typeface="Calibri"/>
                <a:cs typeface="Calibri"/>
                <a:sym typeface="Calibri"/>
              </a:rPr>
              <a:t> The number of studies employing artificial intelligence (AI), specifically machine and deep learning, is growing fast. The majority of studies suffer from limitations in planning, conduct and reporting, resulting in low robustness, reproducibility and applicability. This document provides a consented checklist on planning, conducting and reporting of AI studies for authors, reviewers and readers in dental research.</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Google Shape;223;p6" descr="Google Shape;223;p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sp>
        <p:nvSpPr>
          <p:cNvPr id="299" name="Google Shape;224;p6"/>
          <p:cNvSpPr txBox="1">
            <a:spLocks noGrp="1"/>
          </p:cNvSpPr>
          <p:nvPr>
            <p:ph type="title"/>
          </p:nvPr>
        </p:nvSpPr>
        <p:spPr>
          <a:xfrm>
            <a:off x="277391" y="228740"/>
            <a:ext cx="8777028" cy="994200"/>
          </a:xfrm>
          <a:prstGeom prst="rect">
            <a:avLst/>
          </a:prstGeom>
        </p:spPr>
        <p:txBody>
          <a:bodyPr>
            <a:normAutofit/>
          </a:bodyPr>
          <a:lstStyle>
            <a:lvl1pPr>
              <a:defRPr sz="3200">
                <a:solidFill>
                  <a:schemeClr val="accent1"/>
                </a:solidFill>
              </a:defRPr>
            </a:lvl1pPr>
          </a:lstStyle>
          <a:p>
            <a:r>
              <a:rPr lang="en-GB" dirty="0"/>
              <a:t>Artificial intelligence for oral and dental healthcare: Core education curriculum</a:t>
            </a:r>
            <a:endParaRPr dirty="0"/>
          </a:p>
        </p:txBody>
      </p:sp>
      <p:sp>
        <p:nvSpPr>
          <p:cNvPr id="300" name="Google Shape;225;p6"/>
          <p:cNvSpPr txBox="1"/>
          <p:nvPr/>
        </p:nvSpPr>
        <p:spPr>
          <a:xfrm>
            <a:off x="346850" y="1230900"/>
            <a:ext cx="9462300" cy="1089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25453"/>
              </a:lnSpc>
              <a:spcBef>
                <a:spcPts val="0"/>
              </a:spcBef>
              <a:spcAft>
                <a:spcPts val="0"/>
              </a:spcAft>
              <a:buClrTx/>
              <a:buSzTx/>
              <a:buFontTx/>
              <a:buNone/>
              <a:tabLst/>
              <a:defRPr b="1">
                <a:latin typeface="Calibri"/>
                <a:ea typeface="Calibri"/>
                <a:cs typeface="Calibri"/>
                <a:sym typeface="Calibri"/>
              </a:defRPr>
            </a:pPr>
            <a:r>
              <a:rPr kumimoji="0" lang="en-GB" sz="1800" b="1" i="0" u="none" strike="noStrike" kern="0" cap="none" spc="0" normalizeH="0" baseline="0" noProof="0" dirty="0">
                <a:ln>
                  <a:noFill/>
                </a:ln>
                <a:solidFill>
                  <a:srgbClr val="000000"/>
                </a:solidFill>
                <a:effectLst/>
                <a:uLnTx/>
                <a:uFillTx/>
                <a:latin typeface="Calibri"/>
                <a:cs typeface="Calibri"/>
                <a:sym typeface="Calibri"/>
              </a:rPr>
              <a:t>Artificial intelligence for oral and dental healthcare: Core education curriculum (FGAI4H-R-033)</a:t>
            </a:r>
          </a:p>
          <a:p>
            <a:pPr marL="0" marR="0" lvl="0" indent="0" algn="l" defTabSz="914400" rtl="0" eaLnBrk="1" fontAlgn="auto" latinLnBrk="0" hangingPunct="0">
              <a:lnSpc>
                <a:spcPct val="125453"/>
              </a:lnSpc>
              <a:spcBef>
                <a:spcPts val="600"/>
              </a:spcBef>
              <a:spcAft>
                <a:spcPts val="0"/>
              </a:spcAft>
              <a:buClrTx/>
              <a:buSzTx/>
              <a:buFontTx/>
              <a:buNone/>
              <a:tabLst/>
              <a:defRPr sz="1300">
                <a:latin typeface="Calibri"/>
                <a:ea typeface="Calibri"/>
                <a:cs typeface="Calibri"/>
                <a:sym typeface="Calibri"/>
              </a:defRPr>
            </a:pPr>
            <a:r>
              <a:rPr kumimoji="0" sz="1300" b="0" i="0" u="none" strike="noStrike" kern="0" cap="none" spc="0" normalizeH="0" baseline="0" noProof="0" dirty="0">
                <a:ln>
                  <a:noFill/>
                </a:ln>
                <a:solidFill>
                  <a:srgbClr val="000000"/>
                </a:solidFill>
                <a:effectLst/>
                <a:uLnTx/>
                <a:uFillTx/>
                <a:latin typeface="Calibri"/>
                <a:cs typeface="Calibri"/>
                <a:sym typeface="Calibri"/>
              </a:rPr>
              <a:t>Falk Schwendicke</a:t>
            </a:r>
            <a:r>
              <a:rPr kumimoji="0" sz="1300" b="0" i="0" u="none" strike="noStrike" kern="0" cap="none" spc="0" normalizeH="0" baseline="30000" noProof="0" dirty="0">
                <a:ln>
                  <a:noFill/>
                </a:ln>
                <a:solidFill>
                  <a:srgbClr val="000000"/>
                </a:solidFill>
                <a:effectLst/>
                <a:uLnTx/>
                <a:uFillTx/>
                <a:latin typeface="Calibri"/>
                <a:cs typeface="Calibri"/>
                <a:sym typeface="Calibri"/>
              </a:rPr>
              <a:t>1,2</a:t>
            </a:r>
            <a:r>
              <a:rPr kumimoji="0" sz="1300" b="0" i="0" u="none" strike="noStrike" kern="0" cap="none" spc="0" normalizeH="0" baseline="0" noProof="0" dirty="0">
                <a:ln>
                  <a:noFill/>
                </a:ln>
                <a:solidFill>
                  <a:srgbClr val="000000"/>
                </a:solidFill>
                <a:effectLst/>
                <a:uLnTx/>
                <a:uFillTx/>
                <a:latin typeface="Calibri"/>
                <a:cs typeface="Calibri"/>
                <a:sym typeface="Calibri"/>
              </a:rPr>
              <a:t>, </a:t>
            </a:r>
            <a:r>
              <a:rPr kumimoji="0" sz="1300" b="0" i="0" u="none" strike="noStrike" kern="0" cap="none" spc="0" normalizeH="0" baseline="0" noProof="0" dirty="0" err="1">
                <a:ln>
                  <a:noFill/>
                </a:ln>
                <a:solidFill>
                  <a:srgbClr val="000000"/>
                </a:solidFill>
                <a:effectLst/>
                <a:uLnTx/>
                <a:uFillTx/>
                <a:latin typeface="Calibri"/>
                <a:cs typeface="Calibri"/>
                <a:sym typeface="Calibri"/>
              </a:rPr>
              <a:t>Akhilanand</a:t>
            </a:r>
            <a:r>
              <a:rPr kumimoji="0" sz="1300" b="0" i="0" u="none" strike="noStrike" kern="0" cap="none" spc="0" normalizeH="0" baseline="0" noProof="0" dirty="0">
                <a:ln>
                  <a:noFill/>
                </a:ln>
                <a:solidFill>
                  <a:srgbClr val="000000"/>
                </a:solidFill>
                <a:effectLst/>
                <a:uLnTx/>
                <a:uFillTx/>
                <a:latin typeface="Calibri"/>
                <a:cs typeface="Calibri"/>
                <a:sym typeface="Calibri"/>
              </a:rPr>
              <a:t> Chaurasia</a:t>
            </a:r>
            <a:r>
              <a:rPr kumimoji="0" sz="1300" b="0" i="0" u="none" strike="noStrike" kern="0" cap="none" spc="0" normalizeH="0" baseline="30000" noProof="0" dirty="0">
                <a:ln>
                  <a:noFill/>
                </a:ln>
                <a:solidFill>
                  <a:srgbClr val="000000"/>
                </a:solidFill>
                <a:effectLst/>
                <a:uLnTx/>
                <a:uFillTx/>
                <a:latin typeface="Calibri"/>
                <a:cs typeface="Calibri"/>
                <a:sym typeface="Calibri"/>
              </a:rPr>
              <a:t>2,3</a:t>
            </a:r>
            <a:r>
              <a:rPr kumimoji="0" sz="1300" b="0" i="0" u="none" strike="noStrike" kern="0" cap="none" spc="0" normalizeH="0" baseline="0" noProof="0" dirty="0">
                <a:ln>
                  <a:noFill/>
                </a:ln>
                <a:solidFill>
                  <a:srgbClr val="000000"/>
                </a:solidFill>
                <a:effectLst/>
                <a:uLnTx/>
                <a:uFillTx/>
                <a:latin typeface="Calibri"/>
                <a:cs typeface="Calibri"/>
                <a:sym typeface="Calibri"/>
              </a:rPr>
              <a:t>, Thomas Wiegand</a:t>
            </a:r>
            <a:r>
              <a:rPr kumimoji="0" sz="1300" b="0" i="0" u="none" strike="noStrike" kern="0" cap="none" spc="0" normalizeH="0" baseline="30000" noProof="0" dirty="0">
                <a:ln>
                  <a:noFill/>
                </a:ln>
                <a:solidFill>
                  <a:srgbClr val="000000"/>
                </a:solidFill>
                <a:effectLst/>
                <a:uLnTx/>
                <a:uFillTx/>
                <a:latin typeface="Calibri"/>
                <a:cs typeface="Calibri"/>
                <a:sym typeface="Calibri"/>
              </a:rPr>
              <a:t>2,4</a:t>
            </a:r>
            <a:r>
              <a:rPr kumimoji="0" sz="1300" b="0" i="0" u="none" strike="noStrike" kern="0" cap="none" spc="0" normalizeH="0" baseline="0" noProof="0" dirty="0">
                <a:ln>
                  <a:noFill/>
                </a:ln>
                <a:solidFill>
                  <a:srgbClr val="000000"/>
                </a:solidFill>
                <a:effectLst/>
                <a:uLnTx/>
                <a:uFillTx/>
                <a:latin typeface="Calibri"/>
                <a:cs typeface="Calibri"/>
                <a:sym typeface="Calibri"/>
              </a:rPr>
              <a:t>, Sergio E. Uribe</a:t>
            </a:r>
            <a:r>
              <a:rPr kumimoji="0" sz="1300" b="0" i="0" u="none" strike="noStrike" kern="0" cap="none" spc="0" normalizeH="0" baseline="30000" noProof="0" dirty="0">
                <a:ln>
                  <a:noFill/>
                </a:ln>
                <a:solidFill>
                  <a:srgbClr val="000000"/>
                </a:solidFill>
                <a:effectLst/>
                <a:uLnTx/>
                <a:uFillTx/>
                <a:latin typeface="Calibri"/>
                <a:cs typeface="Calibri"/>
                <a:sym typeface="Calibri"/>
              </a:rPr>
              <a:t>2,5, 6</a:t>
            </a:r>
            <a:r>
              <a:rPr kumimoji="0" sz="1300" b="0" i="0" u="none" strike="noStrike" kern="0" cap="none" spc="0" normalizeH="0" baseline="0" noProof="0" dirty="0">
                <a:ln>
                  <a:noFill/>
                </a:ln>
                <a:solidFill>
                  <a:srgbClr val="000000"/>
                </a:solidFill>
                <a:effectLst/>
                <a:uLnTx/>
                <a:uFillTx/>
                <a:latin typeface="Calibri"/>
                <a:cs typeface="Calibri"/>
                <a:sym typeface="Calibri"/>
              </a:rPr>
              <a:t>, Margherita Fontana</a:t>
            </a:r>
            <a:r>
              <a:rPr kumimoji="0" sz="1300" b="0" i="0" u="none" strike="noStrike" kern="0" cap="none" spc="0" normalizeH="0" baseline="30000" noProof="0" dirty="0">
                <a:ln>
                  <a:noFill/>
                </a:ln>
                <a:solidFill>
                  <a:srgbClr val="000000"/>
                </a:solidFill>
                <a:effectLst/>
                <a:uLnTx/>
                <a:uFillTx/>
                <a:latin typeface="Calibri"/>
                <a:cs typeface="Calibri"/>
                <a:sym typeface="Calibri"/>
              </a:rPr>
              <a:t>7</a:t>
            </a:r>
            <a:r>
              <a:rPr kumimoji="0" sz="1300" b="0" i="0" u="none" strike="noStrike" kern="0" cap="none" spc="0" normalizeH="0" baseline="0" noProof="0" dirty="0">
                <a:ln>
                  <a:noFill/>
                </a:ln>
                <a:solidFill>
                  <a:srgbClr val="000000"/>
                </a:solidFill>
                <a:effectLst/>
                <a:uLnTx/>
                <a:uFillTx/>
                <a:latin typeface="Calibri"/>
                <a:cs typeface="Calibri"/>
                <a:sym typeface="Calibri"/>
              </a:rPr>
              <a:t>, </a:t>
            </a:r>
            <a:r>
              <a:rPr kumimoji="0" sz="1300" b="0" i="0" u="none" strike="noStrike" kern="0" cap="none" spc="0" normalizeH="0" baseline="0" noProof="0" dirty="0" err="1">
                <a:ln>
                  <a:noFill/>
                </a:ln>
                <a:solidFill>
                  <a:srgbClr val="000000"/>
                </a:solidFill>
                <a:effectLst/>
                <a:uLnTx/>
                <a:uFillTx/>
                <a:latin typeface="Calibri"/>
                <a:cs typeface="Calibri"/>
                <a:sym typeface="Calibri"/>
              </a:rPr>
              <a:t>Ilze</a:t>
            </a:r>
            <a:r>
              <a:rPr kumimoji="0" sz="1300" b="0" i="0" u="none" strike="noStrike" kern="0" cap="none" spc="0" normalizeH="0" baseline="0" noProof="0" dirty="0">
                <a:ln>
                  <a:noFill/>
                </a:ln>
                <a:solidFill>
                  <a:srgbClr val="000000"/>
                </a:solidFill>
                <a:effectLst/>
                <a:uLnTx/>
                <a:uFillTx/>
                <a:latin typeface="Calibri"/>
                <a:cs typeface="Calibri"/>
                <a:sym typeface="Calibri"/>
              </a:rPr>
              <a:t> Akota</a:t>
            </a:r>
            <a:r>
              <a:rPr kumimoji="0" sz="1300" b="0" i="0" u="none" strike="noStrike" kern="0" cap="none" spc="0" normalizeH="0" baseline="30000" noProof="0" dirty="0">
                <a:ln>
                  <a:noFill/>
                </a:ln>
                <a:solidFill>
                  <a:srgbClr val="000000"/>
                </a:solidFill>
                <a:effectLst/>
                <a:uLnTx/>
                <a:uFillTx/>
                <a:latin typeface="Calibri"/>
                <a:cs typeface="Calibri"/>
                <a:sym typeface="Calibri"/>
              </a:rPr>
              <a:t>8</a:t>
            </a:r>
            <a:r>
              <a:rPr kumimoji="0" sz="1300" b="0" i="0" u="none" strike="noStrike" kern="0" cap="none" spc="0" normalizeH="0" baseline="0" noProof="0" dirty="0">
                <a:ln>
                  <a:noFill/>
                </a:ln>
                <a:solidFill>
                  <a:srgbClr val="000000"/>
                </a:solidFill>
                <a:effectLst/>
                <a:uLnTx/>
                <a:uFillTx/>
                <a:latin typeface="Calibri"/>
                <a:cs typeface="Calibri"/>
                <a:sym typeface="Calibri"/>
              </a:rPr>
              <a:t>, Olga Tryfonos</a:t>
            </a:r>
            <a:r>
              <a:rPr kumimoji="0" sz="1300" b="0" i="0" u="none" strike="noStrike" kern="0" cap="none" spc="0" normalizeH="0" baseline="30000" noProof="0" dirty="0">
                <a:ln>
                  <a:noFill/>
                </a:ln>
                <a:solidFill>
                  <a:srgbClr val="000000"/>
                </a:solidFill>
                <a:effectLst/>
                <a:uLnTx/>
                <a:uFillTx/>
                <a:latin typeface="Calibri"/>
                <a:cs typeface="Calibri"/>
                <a:sym typeface="Calibri"/>
              </a:rPr>
              <a:t>2,9</a:t>
            </a:r>
            <a:r>
              <a:rPr kumimoji="0" sz="1300" b="0" i="0" u="none" strike="noStrike" kern="0" cap="none" spc="0" normalizeH="0" baseline="0" noProof="0" dirty="0">
                <a:ln>
                  <a:noFill/>
                </a:ln>
                <a:solidFill>
                  <a:srgbClr val="000000"/>
                </a:solidFill>
                <a:effectLst/>
                <a:uLnTx/>
                <a:uFillTx/>
                <a:latin typeface="Calibri"/>
                <a:cs typeface="Calibri"/>
                <a:sym typeface="Calibri"/>
              </a:rPr>
              <a:t>, Joachim Krois</a:t>
            </a:r>
            <a:r>
              <a:rPr kumimoji="0" sz="1300" b="0" i="0" u="none" strike="noStrike" kern="0" cap="none" spc="0" normalizeH="0" baseline="30000" noProof="0" dirty="0">
                <a:ln>
                  <a:noFill/>
                </a:ln>
                <a:solidFill>
                  <a:srgbClr val="000000"/>
                </a:solidFill>
                <a:effectLst/>
                <a:uLnTx/>
                <a:uFillTx/>
                <a:latin typeface="Calibri"/>
                <a:cs typeface="Calibri"/>
                <a:sym typeface="Calibri"/>
              </a:rPr>
              <a:t>1,2</a:t>
            </a:r>
            <a:r>
              <a:rPr kumimoji="0" sz="1300" b="0" i="0" u="none" strike="noStrike" kern="0" cap="none" spc="0" normalizeH="0" baseline="0" noProof="0" dirty="0">
                <a:ln>
                  <a:noFill/>
                </a:ln>
                <a:solidFill>
                  <a:srgbClr val="000000"/>
                </a:solidFill>
                <a:effectLst/>
                <a:uLnTx/>
                <a:uFillTx/>
                <a:latin typeface="Calibri"/>
                <a:cs typeface="Calibri"/>
                <a:sym typeface="Calibri"/>
              </a:rPr>
              <a:t> on behalf of the IADR e-oral health network and the ITU/WHO focus group AI for Health.</a:t>
            </a:r>
          </a:p>
        </p:txBody>
      </p:sp>
      <p:sp>
        <p:nvSpPr>
          <p:cNvPr id="301" name="Google Shape;226;p6"/>
          <p:cNvSpPr txBox="1"/>
          <p:nvPr/>
        </p:nvSpPr>
        <p:spPr>
          <a:xfrm>
            <a:off x="346850" y="2682538"/>
            <a:ext cx="5749202" cy="2385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just" defTabSz="914400" rtl="0" eaLnBrk="1" fontAlgn="auto" latinLnBrk="0" hangingPunct="0">
              <a:lnSpc>
                <a:spcPct val="100000"/>
              </a:lnSpc>
              <a:spcBef>
                <a:spcPts val="0"/>
              </a:spcBef>
              <a:spcAft>
                <a:spcPts val="0"/>
              </a:spcAft>
              <a:buClrTx/>
              <a:buSzTx/>
              <a:buFontTx/>
              <a:buNone/>
              <a:tabLst/>
              <a:defRPr sz="1300">
                <a:latin typeface="Calibri"/>
                <a:ea typeface="Calibri"/>
                <a:cs typeface="Calibri"/>
                <a:sym typeface="Calibri"/>
              </a:defRPr>
            </a:pPr>
            <a:r>
              <a:rPr kumimoji="0" sz="1600" b="0" i="0" u="none" strike="noStrike" kern="0" cap="none" spc="0" normalizeH="0" baseline="0" noProof="0" dirty="0">
                <a:ln>
                  <a:noFill/>
                </a:ln>
                <a:solidFill>
                  <a:srgbClr val="000000"/>
                </a:solidFill>
                <a:effectLst/>
                <a:uLnTx/>
                <a:uFillTx/>
                <a:latin typeface="Calibri"/>
                <a:cs typeface="Calibri"/>
                <a:sym typeface="Calibri"/>
              </a:rPr>
              <a:t>(1) Basic definitions and terms, the principle of machine learning, the idea of</a:t>
            </a:r>
            <a:r>
              <a:rPr kumimoji="0" lang="en-US" sz="1600" b="0" i="0" u="none" strike="noStrike" kern="0" cap="none" spc="0" normalizeH="0" baseline="0" noProof="0" dirty="0">
                <a:ln>
                  <a:noFill/>
                </a:ln>
                <a:solidFill>
                  <a:srgbClr val="000000"/>
                </a:solidFill>
                <a:effectLst/>
                <a:uLnTx/>
                <a:uFillTx/>
                <a:latin typeface="Calibri"/>
                <a:cs typeface="Calibri"/>
                <a:sym typeface="Calibri"/>
              </a:rPr>
              <a:t> </a:t>
            </a:r>
            <a:r>
              <a:rPr kumimoji="0" sz="1600" b="0" i="0" u="none" strike="noStrike" kern="0" cap="none" spc="0" normalizeH="0" baseline="0" noProof="0" dirty="0">
                <a:ln>
                  <a:noFill/>
                </a:ln>
                <a:solidFill>
                  <a:srgbClr val="000000"/>
                </a:solidFill>
                <a:effectLst/>
                <a:uLnTx/>
                <a:uFillTx/>
                <a:latin typeface="Calibri"/>
                <a:cs typeface="Calibri"/>
                <a:sym typeface="Calibri"/>
              </a:rPr>
              <a:t>training, validating and testing models, the definition of reference tests, dynamic and static AI, black box and </a:t>
            </a:r>
            <a:r>
              <a:rPr kumimoji="0" sz="1600" b="0" i="0" u="none" strike="noStrike" kern="0" cap="none" spc="0" normalizeH="0" baseline="0" noProof="0" dirty="0" err="1">
                <a:ln>
                  <a:noFill/>
                </a:ln>
                <a:solidFill>
                  <a:srgbClr val="000000"/>
                </a:solidFill>
                <a:effectLst/>
                <a:uLnTx/>
                <a:uFillTx/>
                <a:latin typeface="Calibri"/>
                <a:cs typeface="Calibri"/>
                <a:sym typeface="Calibri"/>
              </a:rPr>
              <a:t>explainability</a:t>
            </a:r>
            <a:r>
              <a:rPr kumimoji="0" sz="1600" b="0" i="0" u="none" strike="noStrike" kern="0" cap="none" spc="0" normalizeH="0" baseline="0" noProof="0" dirty="0">
                <a:ln>
                  <a:noFill/>
                </a:ln>
                <a:solidFill>
                  <a:srgbClr val="000000"/>
                </a:solidFill>
                <a:effectLst/>
                <a:uLnTx/>
                <a:uFillTx/>
                <a:latin typeface="Calibri"/>
                <a:cs typeface="Calibri"/>
                <a:sym typeface="Calibri"/>
              </a:rPr>
              <a:t> </a:t>
            </a:r>
          </a:p>
          <a:p>
            <a:pPr marL="0" marR="0" lvl="0" indent="0" algn="just" defTabSz="914400" rtl="0" eaLnBrk="1" fontAlgn="auto" latinLnBrk="0" hangingPunct="0">
              <a:lnSpc>
                <a:spcPct val="100000"/>
              </a:lnSpc>
              <a:spcBef>
                <a:spcPts val="600"/>
              </a:spcBef>
              <a:spcAft>
                <a:spcPts val="0"/>
              </a:spcAft>
              <a:buClrTx/>
              <a:buSzTx/>
              <a:buFontTx/>
              <a:buNone/>
              <a:tabLst/>
              <a:defRPr sz="1300">
                <a:latin typeface="Calibri"/>
                <a:ea typeface="Calibri"/>
                <a:cs typeface="Calibri"/>
                <a:sym typeface="Calibri"/>
              </a:defRPr>
            </a:pPr>
            <a:r>
              <a:rPr kumimoji="0" sz="1600" b="0" i="0" u="none" strike="noStrike" kern="0" cap="none" spc="0" normalizeH="0" baseline="0" noProof="0" dirty="0">
                <a:ln>
                  <a:noFill/>
                </a:ln>
                <a:solidFill>
                  <a:srgbClr val="000000"/>
                </a:solidFill>
                <a:effectLst/>
                <a:uLnTx/>
                <a:uFillTx/>
                <a:latin typeface="Calibri"/>
                <a:cs typeface="Calibri"/>
                <a:sym typeface="Calibri"/>
              </a:rPr>
              <a:t>(2) Use cases, types of AI, typical setup of AI software </a:t>
            </a:r>
          </a:p>
          <a:p>
            <a:pPr marL="0" marR="0" lvl="0" indent="0" algn="just" defTabSz="914400" rtl="0" eaLnBrk="1" fontAlgn="auto" latinLnBrk="0" hangingPunct="0">
              <a:lnSpc>
                <a:spcPct val="100000"/>
              </a:lnSpc>
              <a:spcBef>
                <a:spcPts val="600"/>
              </a:spcBef>
              <a:spcAft>
                <a:spcPts val="0"/>
              </a:spcAft>
              <a:buClrTx/>
              <a:buSzTx/>
              <a:buFontTx/>
              <a:buNone/>
              <a:tabLst/>
              <a:defRPr sz="1300">
                <a:latin typeface="Calibri"/>
                <a:ea typeface="Calibri"/>
                <a:cs typeface="Calibri"/>
                <a:sym typeface="Calibri"/>
              </a:defRPr>
            </a:pPr>
            <a:r>
              <a:rPr kumimoji="0" sz="1600" b="0" i="0" u="none" strike="noStrike" kern="0" cap="none" spc="0" normalizeH="0" baseline="0" noProof="0" dirty="0">
                <a:ln>
                  <a:noFill/>
                </a:ln>
                <a:solidFill>
                  <a:srgbClr val="000000"/>
                </a:solidFill>
                <a:effectLst/>
                <a:uLnTx/>
                <a:uFillTx/>
                <a:latin typeface="Calibri"/>
                <a:cs typeface="Calibri"/>
                <a:sym typeface="Calibri"/>
              </a:rPr>
              <a:t>(3) Evaluation metrics, their interpretation, the relevant impact of AI on patient or societal health outcomes </a:t>
            </a:r>
          </a:p>
          <a:p>
            <a:pPr marL="0" marR="0" lvl="0" indent="0" algn="just" defTabSz="914400" rtl="0" eaLnBrk="1" fontAlgn="auto" latinLnBrk="0" hangingPunct="0">
              <a:lnSpc>
                <a:spcPct val="100000"/>
              </a:lnSpc>
              <a:spcBef>
                <a:spcPts val="600"/>
              </a:spcBef>
              <a:spcAft>
                <a:spcPts val="0"/>
              </a:spcAft>
              <a:buClrTx/>
              <a:buSzTx/>
              <a:buFontTx/>
              <a:buNone/>
              <a:tabLst/>
              <a:defRPr sz="1300">
                <a:latin typeface="Calibri"/>
                <a:ea typeface="Calibri"/>
                <a:cs typeface="Calibri"/>
                <a:sym typeface="Calibri"/>
              </a:defRPr>
            </a:pPr>
            <a:r>
              <a:rPr kumimoji="0" sz="1600" b="0" i="0" u="none" strike="noStrike" kern="0" cap="none" spc="0" normalizeH="0" baseline="0" noProof="0" dirty="0">
                <a:ln>
                  <a:noFill/>
                </a:ln>
                <a:solidFill>
                  <a:srgbClr val="000000"/>
                </a:solidFill>
                <a:effectLst/>
                <a:uLnTx/>
                <a:uFillTx/>
                <a:latin typeface="Calibri"/>
                <a:cs typeface="Calibri"/>
                <a:sym typeface="Calibri"/>
              </a:rPr>
              <a:t>(4) Issues around generalizability and representativeness, </a:t>
            </a:r>
            <a:r>
              <a:rPr kumimoji="0" sz="1600" b="0" i="0" u="none" strike="noStrike" kern="0" cap="none" spc="0" normalizeH="0" baseline="0" noProof="0" dirty="0" err="1">
                <a:ln>
                  <a:noFill/>
                </a:ln>
                <a:solidFill>
                  <a:srgbClr val="000000"/>
                </a:solidFill>
                <a:effectLst/>
                <a:uLnTx/>
                <a:uFillTx/>
                <a:latin typeface="Calibri"/>
                <a:cs typeface="Calibri"/>
                <a:sym typeface="Calibri"/>
              </a:rPr>
              <a:t>explainability</a:t>
            </a:r>
            <a:r>
              <a:rPr kumimoji="0" sz="1600" b="0" i="0" u="none" strike="noStrike" kern="0" cap="none" spc="0" normalizeH="0" baseline="0" noProof="0" dirty="0">
                <a:ln>
                  <a:noFill/>
                </a:ln>
                <a:solidFill>
                  <a:srgbClr val="000000"/>
                </a:solidFill>
                <a:effectLst/>
                <a:uLnTx/>
                <a:uFillTx/>
                <a:latin typeface="Calibri"/>
                <a:cs typeface="Calibri"/>
                <a:sym typeface="Calibri"/>
              </a:rPr>
              <a:t>, autonomy and accountability</a:t>
            </a:r>
          </a:p>
        </p:txBody>
      </p:sp>
      <p:pic>
        <p:nvPicPr>
          <p:cNvPr id="302" name="Google Shape;227;p6" descr="Google Shape;227;p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925" y="5576149"/>
            <a:ext cx="859325" cy="859326"/>
          </a:xfrm>
          <a:prstGeom prst="rect">
            <a:avLst/>
          </a:prstGeom>
          <a:ln w="12700">
            <a:miter lim="400000"/>
          </a:ln>
        </p:spPr>
      </p:pic>
      <p:pic>
        <p:nvPicPr>
          <p:cNvPr id="303" name="Google Shape;228;p6" descr="Google Shape;228;p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5398" y="5705766"/>
            <a:ext cx="1215441" cy="600101"/>
          </a:xfrm>
          <a:prstGeom prst="rect">
            <a:avLst/>
          </a:prstGeom>
          <a:ln w="12700">
            <a:miter lim="400000"/>
          </a:ln>
        </p:spPr>
      </p:pic>
      <p:pic>
        <p:nvPicPr>
          <p:cNvPr id="304" name="Google Shape;229;p6" descr="Google Shape;229;p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4999" y="5705762"/>
            <a:ext cx="1192626" cy="600101"/>
          </a:xfrm>
          <a:prstGeom prst="rect">
            <a:avLst/>
          </a:prstGeom>
          <a:ln w="12700">
            <a:miter lim="400000"/>
          </a:ln>
        </p:spPr>
      </p:pic>
      <p:pic>
        <p:nvPicPr>
          <p:cNvPr id="305" name="Google Shape;230;p6" descr="Google Shape;230;p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0575" y="2275250"/>
            <a:ext cx="5196625" cy="4061082"/>
          </a:xfrm>
          <a:prstGeom prst="rect">
            <a:avLst/>
          </a:prstGeom>
          <a:ln w="12700">
            <a:miter lim="400000"/>
          </a:ln>
          <a:effectLst>
            <a:outerShdw blurRad="63500" dist="19050" dir="5400000" rotWithShape="0">
              <a:srgbClr val="000000">
                <a:alpha val="50000"/>
              </a:srgbClr>
            </a:outerShdw>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Google Shape;223;p6" descr="Google Shape;223;p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sp>
        <p:nvSpPr>
          <p:cNvPr id="308" name="Google Shape;224;p6"/>
          <p:cNvSpPr txBox="1">
            <a:spLocks noGrp="1"/>
          </p:cNvSpPr>
          <p:nvPr>
            <p:ph type="title"/>
          </p:nvPr>
        </p:nvSpPr>
        <p:spPr>
          <a:xfrm>
            <a:off x="240847" y="171250"/>
            <a:ext cx="8472163" cy="994200"/>
          </a:xfrm>
          <a:prstGeom prst="rect">
            <a:avLst/>
          </a:prstGeom>
        </p:spPr>
        <p:txBody>
          <a:bodyPr>
            <a:normAutofit/>
          </a:bodyPr>
          <a:lstStyle>
            <a:lvl1pPr>
              <a:defRPr sz="3200">
                <a:solidFill>
                  <a:schemeClr val="accent1"/>
                </a:solidFill>
              </a:defRPr>
            </a:lvl1pPr>
          </a:lstStyle>
          <a:p>
            <a:r>
              <a:rPr lang="en-GB" dirty="0"/>
              <a:t>Ethical Considerations on Artificial Intelligence in Dentistry: A Framework and Checklist</a:t>
            </a:r>
            <a:r>
              <a:rPr lang="en-DE" dirty="0"/>
              <a:t> </a:t>
            </a:r>
            <a:endParaRPr dirty="0"/>
          </a:p>
        </p:txBody>
      </p:sp>
      <p:sp>
        <p:nvSpPr>
          <p:cNvPr id="3" name="TextBox 2">
            <a:extLst>
              <a:ext uri="{FF2B5EF4-FFF2-40B4-BE49-F238E27FC236}">
                <a16:creationId xmlns:a16="http://schemas.microsoft.com/office/drawing/2014/main" id="{CCC837EC-119F-13EE-5B97-19E83C9D2065}"/>
              </a:ext>
            </a:extLst>
          </p:cNvPr>
          <p:cNvSpPr txBox="1"/>
          <p:nvPr/>
        </p:nvSpPr>
        <p:spPr>
          <a:xfrm>
            <a:off x="240848" y="2679113"/>
            <a:ext cx="5591541" cy="3770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600"/>
              </a:spcBef>
              <a:spcAft>
                <a:spcPts val="0"/>
              </a:spcAft>
              <a:buClrTx/>
              <a:buSzTx/>
              <a:buFontTx/>
              <a:buNone/>
              <a:tabLst/>
              <a:defRPr/>
            </a:pPr>
            <a:r>
              <a:rPr kumimoji="0" lang="en-GB" sz="1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Objective:</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Artificial Intelligence (AI) refers to the ability of machines to perform cognitive and intellectual human tasks. In dentistry, AI offers the potential to enhance diagnostic accuracy, improve patient outcomes and streamline workflows.  The present study provides a framework and a checklist to evaluate AI applications in dentistry from this perspective. </a:t>
            </a:r>
            <a:endParaRPr kumimoji="0" lang="en-DE"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0">
              <a:lnSpc>
                <a:spcPct val="100000"/>
              </a:lnSpc>
              <a:spcBef>
                <a:spcPts val="600"/>
              </a:spcBef>
              <a:spcAft>
                <a:spcPts val="0"/>
              </a:spcAft>
              <a:buClrTx/>
              <a:buSzTx/>
              <a:buFontTx/>
              <a:buNone/>
              <a:tabLst/>
              <a:defRPr/>
            </a:pPr>
            <a:r>
              <a:rPr kumimoji="0" lang="en-GB" sz="1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Methods:</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Lending from existing guidance documents, an initial draft of the checklist and an explanatory paper were derived and discussed among the groups members. </a:t>
            </a:r>
            <a:endParaRPr kumimoji="0" lang="en-DE"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0">
              <a:lnSpc>
                <a:spcPct val="100000"/>
              </a:lnSpc>
              <a:spcBef>
                <a:spcPts val="600"/>
              </a:spcBef>
              <a:spcAft>
                <a:spcPts val="0"/>
              </a:spcAft>
              <a:buClrTx/>
              <a:buSzTx/>
              <a:buFontTx/>
              <a:buNone/>
              <a:tabLst/>
              <a:defRPr/>
            </a:pPr>
            <a:r>
              <a:rPr kumimoji="0" lang="en-GB" sz="1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Results:</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The checklist was consented to in an anonymous voting process by 29 group members. Overall, 11 principles were identified (diversity, transparency, wellness, privacy protection, solidarity, equity, prudence, law and governance, sustainable development, accountability, and responsibility, respect of autonomy, decision-making). </a:t>
            </a:r>
            <a:endParaRPr kumimoji="0" lang="en-DE"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0">
              <a:lnSpc>
                <a:spcPct val="100000"/>
              </a:lnSpc>
              <a:spcBef>
                <a:spcPts val="600"/>
              </a:spcBef>
              <a:spcAft>
                <a:spcPts val="0"/>
              </a:spcAft>
              <a:buClrTx/>
              <a:buSzTx/>
              <a:buFontTx/>
              <a:buNone/>
              <a:tabLst/>
              <a:defRPr/>
            </a:pPr>
            <a:r>
              <a:rPr kumimoji="0" lang="en-GB" sz="1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Conclusions:</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Providers, patients, researchers, industry, and other stakeholders should consider these principles when developing, implementing, or receiving AI applications in dentistry.</a:t>
            </a:r>
            <a:endParaRPr kumimoji="0" lang="en-DE"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BF25A482-AF5E-6AAF-EF78-6767D5FCF948}"/>
              </a:ext>
            </a:extLst>
          </p:cNvPr>
          <p:cNvSpPr txBox="1"/>
          <p:nvPr/>
        </p:nvSpPr>
        <p:spPr>
          <a:xfrm>
            <a:off x="240847" y="1582139"/>
            <a:ext cx="10126471" cy="800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Ethical </a:t>
            </a:r>
            <a:r>
              <a:rPr kumimoji="0" lang="en-GB"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Considerations on Artificial Intelligence in Dentistry: A Framework and Checklist (FG-AI4H-S-037)</a:t>
            </a:r>
            <a:br>
              <a:rPr kumimoji="0" lang="en-DE"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Rata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Rokhshad</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Maxime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Ducret</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Akhilanand</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Chaurasia</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Teodora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Karteva</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Miroslav Radenkovic, Jelena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Roganovic</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Manal Hamdan, Hossein Mohammad-Rahimi</a:t>
            </a:r>
            <a:r>
              <a:rPr kumimoji="0" lang="en-GB" sz="1400" b="0" i="0" u="none" strike="noStrike" kern="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1</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Joachim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Krois,Pierre</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Lahoud</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Falk </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Schwendicke</a:t>
            </a:r>
            <a:endParaRPr kumimoji="0" lang="en-DE"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9321B246-50D8-4B64-B44E-CB8D40B52E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2389" y="2545111"/>
            <a:ext cx="5998779" cy="35641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Google Shape;276;p27"/>
          <p:cNvSpPr txBox="1">
            <a:spLocks noGrp="1"/>
          </p:cNvSpPr>
          <p:nvPr>
            <p:ph type="title"/>
          </p:nvPr>
        </p:nvSpPr>
        <p:spPr>
          <a:xfrm>
            <a:off x="307353" y="238625"/>
            <a:ext cx="8322597" cy="994200"/>
          </a:xfrm>
          <a:prstGeom prst="rect">
            <a:avLst/>
          </a:prstGeom>
        </p:spPr>
        <p:txBody>
          <a:bodyPr/>
          <a:lstStyle>
            <a:lvl1pPr>
              <a:defRPr sz="3200">
                <a:solidFill>
                  <a:schemeClr val="accent1"/>
                </a:solidFill>
              </a:defRPr>
            </a:lvl1pPr>
          </a:lstStyle>
          <a:p>
            <a:r>
              <a:t>Participation in FG-AI4H Trial Audits 2.0 project</a:t>
            </a:r>
          </a:p>
        </p:txBody>
      </p:sp>
      <p:pic>
        <p:nvPicPr>
          <p:cNvPr id="311" name="Google Shape;277;p27" descr="Google Shape;277;p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pic>
        <p:nvPicPr>
          <p:cNvPr id="312" name="Google Shape;280;p27" descr="Google Shape;280;p27"/>
          <p:cNvPicPr>
            <a:picLocks noChangeAspect="1"/>
          </p:cNvPicPr>
          <p:nvPr/>
        </p:nvPicPr>
        <p:blipFill>
          <a:blip r:embed="rId3" cstate="screen">
            <a:extLst>
              <a:ext uri="{28A0092B-C50C-407E-A947-70E740481C1C}">
                <a14:useLocalDpi xmlns:a14="http://schemas.microsoft.com/office/drawing/2010/main"/>
              </a:ext>
            </a:extLst>
          </a:blip>
          <a:srcRect l="2343" t="4298" r="1622" b="6152"/>
          <a:stretch>
            <a:fillRect/>
          </a:stretch>
        </p:blipFill>
        <p:spPr>
          <a:xfrm>
            <a:off x="2123462" y="3604160"/>
            <a:ext cx="7351480" cy="3055597"/>
          </a:xfrm>
          <a:prstGeom prst="rect">
            <a:avLst/>
          </a:prstGeom>
          <a:ln w="12700">
            <a:miter lim="400000"/>
          </a:ln>
          <a:effectLst>
            <a:outerShdw blurRad="63500" dist="12700" dir="5400000" rotWithShape="0">
              <a:srgbClr val="000000">
                <a:alpha val="50000"/>
              </a:srgbClr>
            </a:outerShdw>
          </a:effectLst>
        </p:spPr>
      </p:pic>
      <p:pic>
        <p:nvPicPr>
          <p:cNvPr id="314" name="Google Shape;284;p27" descr="Google Shape;284;p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411" y="1380707"/>
            <a:ext cx="4070091" cy="1712785"/>
          </a:xfrm>
          <a:prstGeom prst="rect">
            <a:avLst/>
          </a:prstGeom>
          <a:ln w="12700">
            <a:miter lim="400000"/>
          </a:ln>
        </p:spPr>
      </p:pic>
      <p:pic>
        <p:nvPicPr>
          <p:cNvPr id="315" name="Google Shape;285;p27" descr="Google Shape;285;p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849" y="3384942"/>
            <a:ext cx="1434707" cy="1394901"/>
          </a:xfrm>
          <a:prstGeom prst="rect">
            <a:avLst/>
          </a:prstGeom>
          <a:ln w="12700">
            <a:miter lim="400000"/>
          </a:ln>
        </p:spPr>
      </p:pic>
      <p:pic>
        <p:nvPicPr>
          <p:cNvPr id="316" name="Google Shape;286;p27" descr="Google Shape;286;p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849" y="4925007"/>
            <a:ext cx="1434707" cy="1822516"/>
          </a:xfrm>
          <a:prstGeom prst="rect">
            <a:avLst/>
          </a:prstGeom>
          <a:ln w="12700">
            <a:miter lim="400000"/>
          </a:ln>
        </p:spPr>
      </p:pic>
      <p:pic>
        <p:nvPicPr>
          <p:cNvPr id="317" name="Google Shape;287;p27" descr="Google Shape;287;p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79427" y="6047029"/>
            <a:ext cx="2405748" cy="612728"/>
          </a:xfrm>
          <a:prstGeom prst="rect">
            <a:avLst/>
          </a:prstGeom>
          <a:ln w="12700">
            <a:miter lim="400000"/>
          </a:ln>
        </p:spPr>
      </p:pic>
      <p:pic>
        <p:nvPicPr>
          <p:cNvPr id="2" name="Picture 1">
            <a:extLst>
              <a:ext uri="{FF2B5EF4-FFF2-40B4-BE49-F238E27FC236}">
                <a16:creationId xmlns:a16="http://schemas.microsoft.com/office/drawing/2014/main" id="{F36A8AEB-C47B-9DC2-3814-F657A124FA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20067" y="1019837"/>
            <a:ext cx="6065108" cy="2842371"/>
          </a:xfrm>
          <a:prstGeom prst="rect">
            <a:avLst/>
          </a:prstGeom>
          <a:ln>
            <a:noFill/>
          </a:ln>
          <a:effectLst>
            <a:outerShdw blurRad="292100" dist="139700" dir="2700000" algn="tl" rotWithShape="0">
              <a:srgbClr val="333333">
                <a:alpha val="65000"/>
              </a:srgbClr>
            </a:outerShdw>
          </a:effectLst>
        </p:spPr>
      </p:pic>
      <p:pic>
        <p:nvPicPr>
          <p:cNvPr id="3" name="Google Shape;280;p27" descr="Google Shape;280;p27">
            <a:extLst>
              <a:ext uri="{FF2B5EF4-FFF2-40B4-BE49-F238E27FC236}">
                <a16:creationId xmlns:a16="http://schemas.microsoft.com/office/drawing/2014/main" id="{55609F94-D28C-5765-CE54-B6A508429940}"/>
              </a:ext>
            </a:extLst>
          </p:cNvPr>
          <p:cNvPicPr>
            <a:picLocks noChangeAspect="1"/>
          </p:cNvPicPr>
          <p:nvPr/>
        </p:nvPicPr>
        <p:blipFill>
          <a:blip r:embed="rId3" cstate="screen">
            <a:extLst>
              <a:ext uri="{28A0092B-C50C-407E-A947-70E740481C1C}">
                <a14:useLocalDpi xmlns:a14="http://schemas.microsoft.com/office/drawing/2010/main"/>
              </a:ext>
            </a:extLst>
          </a:blip>
          <a:srcRect l="2343" t="4298" r="1622" b="6152"/>
          <a:stretch>
            <a:fillRect/>
          </a:stretch>
        </p:blipFill>
        <p:spPr>
          <a:xfrm>
            <a:off x="2130200" y="3716640"/>
            <a:ext cx="7351480" cy="3055597"/>
          </a:xfrm>
          <a:prstGeom prst="rect">
            <a:avLst/>
          </a:prstGeom>
          <a:ln w="12700">
            <a:miter lim="400000"/>
          </a:ln>
          <a:effectLst>
            <a:outerShdw blurRad="63500" dist="12700" dir="5400000" rotWithShape="0">
              <a:srgbClr val="000000">
                <a:alpha val="50000"/>
              </a:srgbClr>
            </a:outerShdw>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5"/>
          <p:cNvSpPr txBox="1">
            <a:spLocks noGrp="1"/>
          </p:cNvSpPr>
          <p:nvPr>
            <p:ph type="title"/>
          </p:nvPr>
        </p:nvSpPr>
        <p:spPr>
          <a:xfrm>
            <a:off x="243068" y="238625"/>
            <a:ext cx="8348782" cy="994200"/>
          </a:xfrm>
          <a:prstGeom prst="rect">
            <a:avLst/>
          </a:prstGeom>
          <a:noFill/>
          <a:ln>
            <a:noFill/>
          </a:ln>
        </p:spPr>
        <p:txBody>
          <a:bodyPr spcFirstLastPara="1" wrap="square" lIns="91425" tIns="45700" rIns="91425" bIns="45700" anchor="ctr" anchorCtr="0">
            <a:normAutofit/>
          </a:bodyPr>
          <a:lstStyle/>
          <a:p>
            <a:pPr>
              <a:buClr>
                <a:schemeClr val="accent1"/>
              </a:buClr>
              <a:buSzPct val="125000"/>
            </a:pPr>
            <a:r>
              <a:rPr lang="de-DE" sz="3200" dirty="0">
                <a:solidFill>
                  <a:schemeClr val="accent1"/>
                </a:solidFill>
              </a:rPr>
              <a:t>Establishment </a:t>
            </a:r>
            <a:r>
              <a:rPr lang="de-DE" sz="3200" dirty="0" err="1">
                <a:solidFill>
                  <a:schemeClr val="accent1"/>
                </a:solidFill>
              </a:rPr>
              <a:t>of</a:t>
            </a:r>
            <a:r>
              <a:rPr lang="de-DE" sz="3200" dirty="0">
                <a:solidFill>
                  <a:schemeClr val="accent1"/>
                </a:solidFill>
              </a:rPr>
              <a:t> a benchmark </a:t>
            </a:r>
            <a:r>
              <a:rPr lang="de-DE" sz="3200" dirty="0" err="1">
                <a:solidFill>
                  <a:schemeClr val="accent1"/>
                </a:solidFill>
              </a:rPr>
              <a:t>dataset</a:t>
            </a:r>
            <a:r>
              <a:rPr lang="de-DE" sz="3200" dirty="0">
                <a:solidFill>
                  <a:schemeClr val="accent1"/>
                </a:solidFill>
              </a:rPr>
              <a:t> </a:t>
            </a:r>
            <a:r>
              <a:rPr lang="de-DE" sz="3200" dirty="0" err="1">
                <a:solidFill>
                  <a:schemeClr val="accent1"/>
                </a:solidFill>
              </a:rPr>
              <a:t>for</a:t>
            </a:r>
            <a:r>
              <a:rPr lang="de-DE" sz="3200" dirty="0">
                <a:solidFill>
                  <a:schemeClr val="accent1"/>
                </a:solidFill>
              </a:rPr>
              <a:t> </a:t>
            </a:r>
            <a:r>
              <a:rPr lang="de-DE" sz="3200" dirty="0" err="1">
                <a:solidFill>
                  <a:schemeClr val="accent1"/>
                </a:solidFill>
              </a:rPr>
              <a:t>tooth</a:t>
            </a:r>
            <a:r>
              <a:rPr lang="de-DE" sz="3200" dirty="0">
                <a:solidFill>
                  <a:schemeClr val="accent1"/>
                </a:solidFill>
              </a:rPr>
              <a:t> </a:t>
            </a:r>
            <a:r>
              <a:rPr lang="de-DE" sz="3200" dirty="0" err="1">
                <a:solidFill>
                  <a:schemeClr val="accent1"/>
                </a:solidFill>
              </a:rPr>
              <a:t>classification</a:t>
            </a:r>
            <a:r>
              <a:rPr lang="de-DE" sz="3200" dirty="0">
                <a:solidFill>
                  <a:schemeClr val="accent1"/>
                </a:solidFill>
              </a:rPr>
              <a:t>, </a:t>
            </a:r>
            <a:r>
              <a:rPr lang="de-DE" sz="3200" dirty="0" err="1">
                <a:solidFill>
                  <a:schemeClr val="accent1"/>
                </a:solidFill>
              </a:rPr>
              <a:t>detection</a:t>
            </a:r>
            <a:r>
              <a:rPr lang="de-DE" sz="3200" dirty="0">
                <a:solidFill>
                  <a:schemeClr val="accent1"/>
                </a:solidFill>
              </a:rPr>
              <a:t> and </a:t>
            </a:r>
            <a:r>
              <a:rPr lang="de-DE" sz="3200" dirty="0" err="1">
                <a:solidFill>
                  <a:schemeClr val="accent1"/>
                </a:solidFill>
              </a:rPr>
              <a:t>segmentation</a:t>
            </a:r>
            <a:endParaRPr sz="3200" dirty="0">
              <a:solidFill>
                <a:schemeClr val="accent1"/>
              </a:solidFill>
            </a:endParaRPr>
          </a:p>
        </p:txBody>
      </p:sp>
      <p:sp>
        <p:nvSpPr>
          <p:cNvPr id="247" name="Google Shape;247;p25"/>
          <p:cNvSpPr txBox="1">
            <a:spLocks noGrp="1"/>
          </p:cNvSpPr>
          <p:nvPr>
            <p:ph type="body" idx="1"/>
          </p:nvPr>
        </p:nvSpPr>
        <p:spPr>
          <a:xfrm>
            <a:off x="243068" y="1292266"/>
            <a:ext cx="6180881" cy="17376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de-DE" sz="1800" b="1" dirty="0"/>
              <a:t>Multi-center benchmark </a:t>
            </a:r>
            <a:r>
              <a:rPr lang="de-DE" sz="1800" b="1" dirty="0" err="1"/>
              <a:t>study</a:t>
            </a:r>
            <a:r>
              <a:rPr lang="de-DE" sz="1800" b="1" dirty="0"/>
              <a:t> (MCBS)</a:t>
            </a:r>
            <a:endParaRPr sz="1800" b="1" dirty="0"/>
          </a:p>
          <a:p>
            <a:pPr indent="-349250">
              <a:spcBef>
                <a:spcPts val="0"/>
              </a:spcBef>
              <a:buSzPts val="1900"/>
            </a:pPr>
            <a:r>
              <a:rPr lang="de-DE" sz="1800" dirty="0" err="1"/>
              <a:t>Establish</a:t>
            </a:r>
            <a:r>
              <a:rPr lang="de-DE" sz="1800" dirty="0"/>
              <a:t> a </a:t>
            </a:r>
            <a:r>
              <a:rPr lang="de-DE" sz="1800" dirty="0" err="1"/>
              <a:t>dataset</a:t>
            </a:r>
            <a:r>
              <a:rPr lang="de-DE" sz="1800" dirty="0"/>
              <a:t> </a:t>
            </a:r>
            <a:r>
              <a:rPr lang="de-DE" sz="1800" dirty="0" err="1"/>
              <a:t>of</a:t>
            </a:r>
            <a:r>
              <a:rPr lang="de-DE" sz="1800" dirty="0"/>
              <a:t> high </a:t>
            </a:r>
            <a:r>
              <a:rPr lang="de-DE" sz="1800" dirty="0" err="1"/>
              <a:t>heterogeneity</a:t>
            </a:r>
            <a:r>
              <a:rPr lang="de-DE" sz="1800" dirty="0"/>
              <a:t> and </a:t>
            </a:r>
            <a:r>
              <a:rPr lang="de-DE" sz="1800" dirty="0" err="1"/>
              <a:t>bias</a:t>
            </a:r>
            <a:endParaRPr sz="1800" dirty="0"/>
          </a:p>
          <a:p>
            <a:pPr indent="-349250">
              <a:spcBef>
                <a:spcPts val="0"/>
              </a:spcBef>
              <a:buSzPts val="1900"/>
            </a:pPr>
            <a:r>
              <a:rPr lang="de-DE" sz="1800" dirty="0" err="1"/>
              <a:t>Establish</a:t>
            </a:r>
            <a:r>
              <a:rPr lang="de-DE" sz="1800" dirty="0"/>
              <a:t> a </a:t>
            </a:r>
            <a:r>
              <a:rPr lang="de-DE" sz="1800" dirty="0" err="1"/>
              <a:t>process</a:t>
            </a:r>
            <a:r>
              <a:rPr lang="de-DE" sz="1800" dirty="0"/>
              <a:t> </a:t>
            </a:r>
            <a:r>
              <a:rPr lang="de-DE" sz="1800" dirty="0" err="1"/>
              <a:t>to</a:t>
            </a:r>
            <a:r>
              <a:rPr lang="de-DE" sz="1800" dirty="0"/>
              <a:t> </a:t>
            </a:r>
            <a:r>
              <a:rPr lang="de-DE" sz="1800" dirty="0" err="1"/>
              <a:t>generate</a:t>
            </a:r>
            <a:r>
              <a:rPr lang="de-DE" sz="1800" dirty="0"/>
              <a:t> </a:t>
            </a:r>
            <a:r>
              <a:rPr lang="de-DE" sz="1800" dirty="0" err="1"/>
              <a:t>ground</a:t>
            </a:r>
            <a:r>
              <a:rPr lang="de-DE" sz="1800" dirty="0"/>
              <a:t> </a:t>
            </a:r>
            <a:r>
              <a:rPr lang="de-DE" sz="1800" dirty="0" err="1"/>
              <a:t>truth</a:t>
            </a:r>
            <a:r>
              <a:rPr lang="de-DE" sz="1800" dirty="0"/>
              <a:t> </a:t>
            </a:r>
            <a:r>
              <a:rPr lang="de-DE" sz="1800" dirty="0" err="1"/>
              <a:t>labels</a:t>
            </a:r>
            <a:endParaRPr sz="1800" dirty="0"/>
          </a:p>
          <a:p>
            <a:pPr indent="-349250">
              <a:spcBef>
                <a:spcPts val="0"/>
              </a:spcBef>
              <a:buSzPts val="1900"/>
            </a:pPr>
            <a:r>
              <a:rPr lang="de-DE" sz="1800" dirty="0"/>
              <a:t>Multi-center </a:t>
            </a:r>
            <a:r>
              <a:rPr lang="de-DE" sz="1800" dirty="0" err="1"/>
              <a:t>modelling</a:t>
            </a:r>
            <a:r>
              <a:rPr lang="de-DE" sz="1800" dirty="0"/>
              <a:t> </a:t>
            </a:r>
            <a:r>
              <a:rPr lang="de-DE" sz="1800" dirty="0" err="1"/>
              <a:t>with</a:t>
            </a:r>
            <a:r>
              <a:rPr lang="de-DE" sz="1800" dirty="0"/>
              <a:t> </a:t>
            </a:r>
            <a:r>
              <a:rPr lang="de-DE" sz="1800" dirty="0" err="1"/>
              <a:t>the</a:t>
            </a:r>
            <a:r>
              <a:rPr lang="de-DE" sz="1800" dirty="0"/>
              <a:t> </a:t>
            </a:r>
            <a:r>
              <a:rPr lang="de-DE" sz="1800" dirty="0" err="1"/>
              <a:t>goal</a:t>
            </a:r>
            <a:r>
              <a:rPr lang="de-DE" sz="1800" dirty="0"/>
              <a:t> </a:t>
            </a:r>
            <a:r>
              <a:rPr lang="de-DE" sz="1800" dirty="0" err="1"/>
              <a:t>to</a:t>
            </a:r>
            <a:r>
              <a:rPr lang="de-DE" sz="1800" dirty="0"/>
              <a:t> </a:t>
            </a:r>
            <a:r>
              <a:rPr lang="de-DE" sz="1800" dirty="0" err="1"/>
              <a:t>establish</a:t>
            </a:r>
            <a:r>
              <a:rPr lang="de-DE" sz="1800" dirty="0"/>
              <a:t> </a:t>
            </a:r>
            <a:r>
              <a:rPr lang="de-DE" sz="1800" dirty="0" err="1"/>
              <a:t>most</a:t>
            </a:r>
            <a:r>
              <a:rPr lang="de-DE" sz="1800" dirty="0"/>
              <a:t> </a:t>
            </a:r>
            <a:r>
              <a:rPr lang="de-DE" sz="1800" dirty="0" err="1"/>
              <a:t>influential</a:t>
            </a:r>
            <a:r>
              <a:rPr lang="de-DE" sz="1800" dirty="0"/>
              <a:t> </a:t>
            </a:r>
            <a:r>
              <a:rPr lang="de-DE" sz="1800" dirty="0" err="1"/>
              <a:t>biases</a:t>
            </a:r>
            <a:r>
              <a:rPr lang="de-DE" sz="1800" dirty="0"/>
              <a:t> (</a:t>
            </a:r>
            <a:r>
              <a:rPr lang="de-DE" sz="1800" dirty="0" err="1"/>
              <a:t>population</a:t>
            </a:r>
            <a:r>
              <a:rPr lang="de-DE" sz="1800" dirty="0"/>
              <a:t> </a:t>
            </a:r>
            <a:r>
              <a:rPr lang="de-DE" sz="1800" dirty="0" err="1"/>
              <a:t>characteristics</a:t>
            </a:r>
            <a:r>
              <a:rPr lang="de-DE" sz="1800" dirty="0"/>
              <a:t>, dental </a:t>
            </a:r>
            <a:r>
              <a:rPr lang="de-DE" sz="1800" dirty="0" err="1"/>
              <a:t>status</a:t>
            </a:r>
            <a:r>
              <a:rPr lang="de-DE" sz="1800" dirty="0"/>
              <a:t>, X-</a:t>
            </a:r>
            <a:r>
              <a:rPr lang="de-DE" sz="1800" dirty="0" err="1"/>
              <a:t>ray</a:t>
            </a:r>
            <a:r>
              <a:rPr lang="de-DE" sz="1800" dirty="0"/>
              <a:t> </a:t>
            </a:r>
            <a:r>
              <a:rPr lang="de-DE" sz="1800" dirty="0" err="1"/>
              <a:t>machinery</a:t>
            </a:r>
            <a:r>
              <a:rPr lang="de-DE" sz="1800" dirty="0"/>
              <a:t>, </a:t>
            </a:r>
            <a:r>
              <a:rPr lang="de-DE" sz="1800" dirty="0" err="1"/>
              <a:t>etc</a:t>
            </a:r>
            <a:r>
              <a:rPr lang="de-DE" sz="1800" dirty="0"/>
              <a:t>)</a:t>
            </a:r>
            <a:endParaRPr sz="1800" dirty="0"/>
          </a:p>
          <a:p>
            <a:pPr marL="0" indent="0">
              <a:spcBef>
                <a:spcPts val="0"/>
              </a:spcBef>
              <a:buNone/>
            </a:pPr>
            <a:endParaRPr sz="1800" b="1" dirty="0"/>
          </a:p>
        </p:txBody>
      </p:sp>
      <p:pic>
        <p:nvPicPr>
          <p:cNvPr id="248" name="Google Shape;248;p25"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13012" y="26026"/>
            <a:ext cx="1954988" cy="842668"/>
          </a:xfrm>
          <a:prstGeom prst="rect">
            <a:avLst/>
          </a:prstGeom>
          <a:noFill/>
          <a:ln>
            <a:noFill/>
          </a:ln>
        </p:spPr>
      </p:pic>
      <p:pic>
        <p:nvPicPr>
          <p:cNvPr id="251" name="Google Shape;251;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9991" y="4810467"/>
            <a:ext cx="3114224" cy="1571459"/>
          </a:xfrm>
          <a:prstGeom prst="rect">
            <a:avLst/>
          </a:prstGeom>
          <a:noFill/>
          <a:ln>
            <a:noFill/>
          </a:ln>
        </p:spPr>
      </p:pic>
      <p:pic>
        <p:nvPicPr>
          <p:cNvPr id="252" name="Google Shape;252;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0069" y="4933894"/>
            <a:ext cx="3114224" cy="1571459"/>
          </a:xfrm>
          <a:prstGeom prst="rect">
            <a:avLst/>
          </a:prstGeom>
          <a:noFill/>
          <a:ln>
            <a:noFill/>
          </a:ln>
        </p:spPr>
      </p:pic>
      <p:pic>
        <p:nvPicPr>
          <p:cNvPr id="253" name="Google Shape;253;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40147" y="5057322"/>
            <a:ext cx="3114224" cy="1571459"/>
          </a:xfrm>
          <a:prstGeom prst="rect">
            <a:avLst/>
          </a:prstGeom>
          <a:noFill/>
          <a:ln>
            <a:noFill/>
          </a:ln>
        </p:spPr>
      </p:pic>
      <p:pic>
        <p:nvPicPr>
          <p:cNvPr id="254" name="Google Shape;254;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255414" y="4872312"/>
            <a:ext cx="3114224" cy="1526812"/>
          </a:xfrm>
          <a:prstGeom prst="rect">
            <a:avLst/>
          </a:prstGeom>
          <a:noFill/>
          <a:ln>
            <a:noFill/>
          </a:ln>
        </p:spPr>
      </p:pic>
      <p:pic>
        <p:nvPicPr>
          <p:cNvPr id="255" name="Google Shape;255;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95492" y="4995740"/>
            <a:ext cx="3114224" cy="1526812"/>
          </a:xfrm>
          <a:prstGeom prst="rect">
            <a:avLst/>
          </a:prstGeom>
          <a:noFill/>
          <a:ln>
            <a:noFill/>
          </a:ln>
        </p:spPr>
      </p:pic>
      <p:pic>
        <p:nvPicPr>
          <p:cNvPr id="256" name="Google Shape;256;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35570" y="5119168"/>
            <a:ext cx="3114224" cy="1526812"/>
          </a:xfrm>
          <a:prstGeom prst="rect">
            <a:avLst/>
          </a:prstGeom>
          <a:noFill/>
          <a:ln>
            <a:noFill/>
          </a:ln>
        </p:spPr>
      </p:pic>
      <p:sp>
        <p:nvSpPr>
          <p:cNvPr id="257" name="Google Shape;257;p25"/>
          <p:cNvSpPr txBox="1">
            <a:spLocks noGrp="1"/>
          </p:cNvSpPr>
          <p:nvPr>
            <p:ph type="body" idx="1"/>
          </p:nvPr>
        </p:nvSpPr>
        <p:spPr>
          <a:xfrm>
            <a:off x="386485" y="3066725"/>
            <a:ext cx="3791976" cy="17376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de-DE" sz="1800" b="1" dirty="0"/>
              <a:t>Dataset</a:t>
            </a:r>
            <a:endParaRPr sz="1800" b="1" dirty="0"/>
          </a:p>
          <a:p>
            <a:pPr indent="-349250">
              <a:spcBef>
                <a:spcPts val="0"/>
              </a:spcBef>
              <a:buSzPts val="1900"/>
            </a:pPr>
            <a:r>
              <a:rPr lang="de-DE" sz="1800" dirty="0"/>
              <a:t>Dental </a:t>
            </a:r>
            <a:r>
              <a:rPr lang="de-DE" sz="1800" dirty="0" err="1"/>
              <a:t>panoramic</a:t>
            </a:r>
            <a:r>
              <a:rPr lang="de-DE" sz="1800" dirty="0"/>
              <a:t> </a:t>
            </a:r>
            <a:r>
              <a:rPr lang="de-DE" sz="1800" dirty="0" err="1"/>
              <a:t>radiographs</a:t>
            </a:r>
            <a:endParaRPr sz="1800" dirty="0"/>
          </a:p>
          <a:p>
            <a:pPr indent="-349250">
              <a:spcBef>
                <a:spcPts val="0"/>
              </a:spcBef>
              <a:buSzPts val="1900"/>
            </a:pPr>
            <a:r>
              <a:rPr lang="de-DE" sz="1800" dirty="0" err="1"/>
              <a:t>Collected</a:t>
            </a:r>
            <a:r>
              <a:rPr lang="de-DE" sz="1800" dirty="0"/>
              <a:t> </a:t>
            </a:r>
            <a:r>
              <a:rPr lang="de-DE" sz="1800" dirty="0" err="1"/>
              <a:t>according</a:t>
            </a:r>
            <a:r>
              <a:rPr lang="de-DE" sz="1800" dirty="0"/>
              <a:t> </a:t>
            </a:r>
            <a:r>
              <a:rPr lang="de-DE" sz="1800" dirty="0" err="1"/>
              <a:t>to</a:t>
            </a:r>
            <a:r>
              <a:rPr lang="de-DE" sz="1800" dirty="0"/>
              <a:t> </a:t>
            </a:r>
            <a:r>
              <a:rPr lang="de-DE" sz="1800" dirty="0" err="1"/>
              <a:t>defined</a:t>
            </a:r>
            <a:r>
              <a:rPr lang="de-DE" sz="1800" dirty="0"/>
              <a:t> </a:t>
            </a:r>
            <a:r>
              <a:rPr lang="de-DE" sz="1800" dirty="0" err="1"/>
              <a:t>data</a:t>
            </a:r>
            <a:r>
              <a:rPr lang="de-DE" sz="1800" dirty="0"/>
              <a:t> </a:t>
            </a:r>
            <a:r>
              <a:rPr lang="de-DE" sz="1800" dirty="0" err="1"/>
              <a:t>specification</a:t>
            </a:r>
            <a:r>
              <a:rPr lang="de-DE" sz="1800" dirty="0"/>
              <a:t> </a:t>
            </a:r>
            <a:r>
              <a:rPr lang="de-DE" sz="1800" dirty="0" err="1"/>
              <a:t>requirements</a:t>
            </a:r>
            <a:endParaRPr sz="1800" dirty="0"/>
          </a:p>
          <a:p>
            <a:pPr indent="-349250">
              <a:spcBef>
                <a:spcPts val="0"/>
              </a:spcBef>
              <a:buSzPts val="1900"/>
            </a:pPr>
            <a:r>
              <a:rPr lang="de-DE" sz="1800" dirty="0"/>
              <a:t>1996 </a:t>
            </a:r>
            <a:r>
              <a:rPr lang="de-DE" sz="1800" dirty="0" err="1"/>
              <a:t>images</a:t>
            </a:r>
            <a:endParaRPr sz="1800" dirty="0"/>
          </a:p>
          <a:p>
            <a:pPr indent="-349250">
              <a:spcBef>
                <a:spcPts val="0"/>
              </a:spcBef>
              <a:buSzPts val="1900"/>
            </a:pPr>
            <a:r>
              <a:rPr lang="de-DE" sz="1800" dirty="0"/>
              <a:t>7 </a:t>
            </a:r>
            <a:r>
              <a:rPr lang="de-DE" sz="1800" dirty="0" err="1"/>
              <a:t>centers</a:t>
            </a:r>
            <a:r>
              <a:rPr lang="de-DE" sz="1800" dirty="0"/>
              <a:t> </a:t>
            </a:r>
            <a:r>
              <a:rPr lang="de-DE" sz="1800" dirty="0" err="1"/>
              <a:t>from</a:t>
            </a:r>
            <a:r>
              <a:rPr lang="de-DE" sz="1800" dirty="0"/>
              <a:t> 5 countries</a:t>
            </a:r>
            <a:endParaRPr sz="1800" dirty="0"/>
          </a:p>
          <a:p>
            <a:pPr marL="0" indent="0">
              <a:spcBef>
                <a:spcPts val="0"/>
              </a:spcBef>
              <a:buNone/>
            </a:pPr>
            <a:endParaRPr sz="1800" b="1" dirty="0"/>
          </a:p>
        </p:txBody>
      </p:sp>
      <p:sp>
        <p:nvSpPr>
          <p:cNvPr id="258" name="Google Shape;258;p25"/>
          <p:cNvSpPr txBox="1">
            <a:spLocks noGrp="1"/>
          </p:cNvSpPr>
          <p:nvPr>
            <p:ph type="body" idx="1"/>
          </p:nvPr>
        </p:nvSpPr>
        <p:spPr>
          <a:xfrm>
            <a:off x="4399513" y="3089307"/>
            <a:ext cx="2383252" cy="1737600"/>
          </a:xfrm>
          <a:prstGeom prst="rect">
            <a:avLst/>
          </a:prstGeom>
          <a:noFill/>
          <a:ln>
            <a:noFill/>
          </a:ln>
        </p:spPr>
        <p:txBody>
          <a:bodyPr spcFirstLastPara="1" wrap="square" lIns="91425" tIns="45700" rIns="91425" bIns="45700" anchor="t" anchorCtr="0">
            <a:noAutofit/>
          </a:bodyPr>
          <a:lstStyle/>
          <a:p>
            <a:pPr marL="0" indent="0">
              <a:spcBef>
                <a:spcPts val="0"/>
              </a:spcBef>
              <a:buNone/>
            </a:pPr>
            <a:endParaRPr sz="1800" b="1" dirty="0"/>
          </a:p>
          <a:p>
            <a:pPr indent="-349250">
              <a:spcBef>
                <a:spcPts val="0"/>
              </a:spcBef>
              <a:buSzPts val="1900"/>
            </a:pPr>
            <a:r>
              <a:rPr lang="de-DE" sz="1800" dirty="0"/>
              <a:t>24 </a:t>
            </a:r>
            <a:r>
              <a:rPr lang="de-DE" sz="1800" dirty="0" err="1"/>
              <a:t>annotators</a:t>
            </a:r>
            <a:endParaRPr sz="1800" dirty="0"/>
          </a:p>
          <a:p>
            <a:pPr indent="-349250">
              <a:spcBef>
                <a:spcPts val="0"/>
              </a:spcBef>
              <a:buSzPts val="1900"/>
            </a:pPr>
            <a:r>
              <a:rPr lang="de-DE" sz="1800" dirty="0" err="1"/>
              <a:t>Approx</a:t>
            </a:r>
            <a:r>
              <a:rPr lang="de-DE" sz="1800" dirty="0"/>
              <a:t>. </a:t>
            </a:r>
            <a:r>
              <a:rPr lang="de-DE" sz="1800" b="1" dirty="0"/>
              <a:t>63,800 </a:t>
            </a:r>
            <a:r>
              <a:rPr lang="de-DE" sz="1800" b="1" dirty="0" err="1"/>
              <a:t>tooth</a:t>
            </a:r>
            <a:r>
              <a:rPr lang="de-DE" sz="1800" b="1" dirty="0"/>
              <a:t> </a:t>
            </a:r>
            <a:r>
              <a:rPr lang="de-DE" sz="1800" b="1" dirty="0" err="1"/>
              <a:t>masks</a:t>
            </a:r>
            <a:r>
              <a:rPr lang="de-DE" sz="1800" b="1" dirty="0"/>
              <a:t>!</a:t>
            </a:r>
            <a:endParaRPr sz="1800" b="1" dirty="0"/>
          </a:p>
          <a:p>
            <a:pPr marL="0" indent="0">
              <a:spcBef>
                <a:spcPts val="0"/>
              </a:spcBef>
              <a:buNone/>
            </a:pPr>
            <a:endParaRPr sz="1800" b="1" dirty="0"/>
          </a:p>
        </p:txBody>
      </p:sp>
      <p:pic>
        <p:nvPicPr>
          <p:cNvPr id="2" name="Picture 1">
            <a:extLst>
              <a:ext uri="{FF2B5EF4-FFF2-40B4-BE49-F238E27FC236}">
                <a16:creationId xmlns:a16="http://schemas.microsoft.com/office/drawing/2014/main" id="{D8CB3297-C80C-408F-9828-C364C546C7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6207" y="1356253"/>
            <a:ext cx="5032726" cy="30652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254643" y="238625"/>
            <a:ext cx="8337207" cy="994200"/>
          </a:xfrm>
          <a:prstGeom prst="rect">
            <a:avLst/>
          </a:prstGeom>
          <a:noFill/>
          <a:ln>
            <a:noFill/>
          </a:ln>
        </p:spPr>
        <p:txBody>
          <a:bodyPr spcFirstLastPara="1" wrap="square" lIns="91425" tIns="45700" rIns="91425" bIns="45700" anchor="ctr" anchorCtr="0">
            <a:normAutofit fontScale="90000"/>
          </a:bodyPr>
          <a:lstStyle/>
          <a:p>
            <a:pPr>
              <a:buClr>
                <a:schemeClr val="accent1"/>
              </a:buClr>
              <a:buSzPct val="125000"/>
            </a:pPr>
            <a:r>
              <a:rPr lang="de-DE" sz="3200" dirty="0">
                <a:solidFill>
                  <a:schemeClr val="accent1"/>
                </a:solidFill>
              </a:rPr>
              <a:t>Evaluation </a:t>
            </a:r>
            <a:r>
              <a:rPr lang="de-DE" sz="3200" dirty="0" err="1">
                <a:solidFill>
                  <a:schemeClr val="accent1"/>
                </a:solidFill>
              </a:rPr>
              <a:t>of</a:t>
            </a:r>
            <a:r>
              <a:rPr lang="de-DE" sz="3200" dirty="0">
                <a:solidFill>
                  <a:schemeClr val="accent1"/>
                </a:solidFill>
              </a:rPr>
              <a:t> </a:t>
            </a:r>
            <a:r>
              <a:rPr lang="de-DE" sz="3200" dirty="0" err="1">
                <a:solidFill>
                  <a:schemeClr val="accent1"/>
                </a:solidFill>
              </a:rPr>
              <a:t>annotation</a:t>
            </a:r>
            <a:r>
              <a:rPr lang="de-DE" sz="3200" dirty="0">
                <a:solidFill>
                  <a:schemeClr val="accent1"/>
                </a:solidFill>
              </a:rPr>
              <a:t> </a:t>
            </a:r>
            <a:r>
              <a:rPr lang="de-DE" sz="3200" dirty="0" err="1">
                <a:solidFill>
                  <a:schemeClr val="accent1"/>
                </a:solidFill>
              </a:rPr>
              <a:t>accuracy</a:t>
            </a:r>
            <a:r>
              <a:rPr lang="de-DE" sz="3200" dirty="0">
                <a:solidFill>
                  <a:schemeClr val="accent1"/>
                </a:solidFill>
              </a:rPr>
              <a:t> </a:t>
            </a:r>
            <a:r>
              <a:rPr lang="de-DE" sz="3200" dirty="0" err="1">
                <a:solidFill>
                  <a:schemeClr val="accent1"/>
                </a:solidFill>
              </a:rPr>
              <a:t>of</a:t>
            </a:r>
            <a:r>
              <a:rPr lang="de-DE" sz="3200" dirty="0">
                <a:solidFill>
                  <a:schemeClr val="accent1"/>
                </a:solidFill>
              </a:rPr>
              <a:t> dental expert </a:t>
            </a:r>
            <a:r>
              <a:rPr lang="de-DE" sz="3200" dirty="0" err="1">
                <a:solidFill>
                  <a:schemeClr val="accent1"/>
                </a:solidFill>
              </a:rPr>
              <a:t>for</a:t>
            </a:r>
            <a:r>
              <a:rPr lang="de-DE" sz="3200" dirty="0">
                <a:solidFill>
                  <a:schemeClr val="accent1"/>
                </a:solidFill>
              </a:rPr>
              <a:t> </a:t>
            </a:r>
            <a:r>
              <a:rPr lang="de-DE" sz="3200" dirty="0" err="1">
                <a:solidFill>
                  <a:schemeClr val="accent1"/>
                </a:solidFill>
              </a:rPr>
              <a:t>caries</a:t>
            </a:r>
            <a:r>
              <a:rPr lang="de-DE" sz="3200" dirty="0">
                <a:solidFill>
                  <a:schemeClr val="accent1"/>
                </a:solidFill>
              </a:rPr>
              <a:t> </a:t>
            </a:r>
            <a:r>
              <a:rPr lang="de-DE" sz="3200" dirty="0" err="1">
                <a:solidFill>
                  <a:schemeClr val="accent1"/>
                </a:solidFill>
              </a:rPr>
              <a:t>detection</a:t>
            </a:r>
            <a:r>
              <a:rPr lang="de-DE" sz="3200" dirty="0">
                <a:solidFill>
                  <a:schemeClr val="accent1"/>
                </a:solidFill>
              </a:rPr>
              <a:t> on </a:t>
            </a:r>
            <a:r>
              <a:rPr lang="de-DE" sz="3200" dirty="0" err="1">
                <a:solidFill>
                  <a:schemeClr val="accent1"/>
                </a:solidFill>
              </a:rPr>
              <a:t>bitewing</a:t>
            </a:r>
            <a:r>
              <a:rPr lang="de-DE" sz="3200" dirty="0">
                <a:solidFill>
                  <a:schemeClr val="accent1"/>
                </a:solidFill>
              </a:rPr>
              <a:t> </a:t>
            </a:r>
            <a:r>
              <a:rPr lang="de-DE" sz="3200" dirty="0" err="1">
                <a:solidFill>
                  <a:schemeClr val="accent1"/>
                </a:solidFill>
              </a:rPr>
              <a:t>radiographs</a:t>
            </a:r>
            <a:endParaRPr sz="3200" dirty="0">
              <a:solidFill>
                <a:schemeClr val="accent1"/>
              </a:solidFill>
            </a:endParaRPr>
          </a:p>
        </p:txBody>
      </p:sp>
      <p:pic>
        <p:nvPicPr>
          <p:cNvPr id="264" name="Google Shape;264;p26"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13012" y="26026"/>
            <a:ext cx="1954988" cy="842668"/>
          </a:xfrm>
          <a:prstGeom prst="rect">
            <a:avLst/>
          </a:prstGeom>
          <a:noFill/>
          <a:ln>
            <a:noFill/>
          </a:ln>
        </p:spPr>
      </p:pic>
      <p:sp>
        <p:nvSpPr>
          <p:cNvPr id="265" name="Google Shape;265;p26"/>
          <p:cNvSpPr txBox="1">
            <a:spLocks noGrp="1"/>
          </p:cNvSpPr>
          <p:nvPr>
            <p:ph type="body" idx="1"/>
          </p:nvPr>
        </p:nvSpPr>
        <p:spPr>
          <a:xfrm>
            <a:off x="416868" y="1500512"/>
            <a:ext cx="4722300" cy="17376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de-DE" sz="2000" b="1" dirty="0"/>
              <a:t>Dataset</a:t>
            </a:r>
            <a:endParaRPr sz="2000" b="1" dirty="0"/>
          </a:p>
          <a:p>
            <a:pPr indent="-355600">
              <a:spcBef>
                <a:spcPts val="0"/>
              </a:spcBef>
              <a:buSzPts val="2000"/>
            </a:pPr>
            <a:r>
              <a:rPr lang="de-DE" sz="2000" dirty="0"/>
              <a:t>Dental </a:t>
            </a:r>
            <a:r>
              <a:rPr lang="de-DE" sz="2000" dirty="0" err="1"/>
              <a:t>bitewing</a:t>
            </a:r>
            <a:r>
              <a:rPr lang="de-DE" sz="2000" dirty="0"/>
              <a:t> </a:t>
            </a:r>
            <a:r>
              <a:rPr lang="de-DE" sz="2000" dirty="0" err="1"/>
              <a:t>radiographs</a:t>
            </a:r>
            <a:endParaRPr sz="2000" dirty="0"/>
          </a:p>
          <a:p>
            <a:pPr indent="-355600">
              <a:spcBef>
                <a:spcPts val="0"/>
              </a:spcBef>
              <a:buSzPts val="2000"/>
            </a:pPr>
            <a:r>
              <a:rPr lang="de-DE" sz="2000" dirty="0" err="1"/>
              <a:t>Collected</a:t>
            </a:r>
            <a:r>
              <a:rPr lang="de-DE" sz="2000" dirty="0"/>
              <a:t> </a:t>
            </a:r>
            <a:r>
              <a:rPr lang="de-DE" sz="2000" dirty="0" err="1"/>
              <a:t>according</a:t>
            </a:r>
            <a:r>
              <a:rPr lang="de-DE" sz="2000" dirty="0"/>
              <a:t> </a:t>
            </a:r>
            <a:r>
              <a:rPr lang="de-DE" sz="2000" dirty="0" err="1"/>
              <a:t>to</a:t>
            </a:r>
            <a:r>
              <a:rPr lang="de-DE" sz="2000" dirty="0"/>
              <a:t> </a:t>
            </a:r>
            <a:r>
              <a:rPr lang="de-DE" sz="2000" dirty="0" err="1"/>
              <a:t>defined</a:t>
            </a:r>
            <a:r>
              <a:rPr lang="de-DE" sz="2000" dirty="0"/>
              <a:t> </a:t>
            </a:r>
            <a:r>
              <a:rPr lang="de-DE" sz="2000" dirty="0" err="1"/>
              <a:t>data</a:t>
            </a:r>
            <a:r>
              <a:rPr lang="de-DE" sz="2000" dirty="0"/>
              <a:t> </a:t>
            </a:r>
            <a:r>
              <a:rPr lang="de-DE" sz="2000" dirty="0" err="1"/>
              <a:t>specification</a:t>
            </a:r>
            <a:r>
              <a:rPr lang="de-DE" sz="2000" dirty="0"/>
              <a:t> </a:t>
            </a:r>
            <a:r>
              <a:rPr lang="de-DE" sz="2000" dirty="0" err="1"/>
              <a:t>requirements</a:t>
            </a:r>
            <a:endParaRPr sz="2000" dirty="0"/>
          </a:p>
          <a:p>
            <a:pPr indent="-355600">
              <a:spcBef>
                <a:spcPts val="0"/>
              </a:spcBef>
              <a:buSzPts val="2000"/>
            </a:pPr>
            <a:r>
              <a:rPr lang="de-DE" sz="2000" dirty="0"/>
              <a:t>880 </a:t>
            </a:r>
            <a:r>
              <a:rPr lang="de-DE" sz="2000" dirty="0" err="1"/>
              <a:t>images</a:t>
            </a:r>
            <a:endParaRPr sz="2000" dirty="0"/>
          </a:p>
          <a:p>
            <a:pPr indent="-355600">
              <a:spcBef>
                <a:spcPts val="0"/>
              </a:spcBef>
              <a:buSzPts val="2000"/>
            </a:pPr>
            <a:r>
              <a:rPr lang="de-DE" sz="2000" dirty="0"/>
              <a:t>3 </a:t>
            </a:r>
            <a:r>
              <a:rPr lang="de-DE" sz="2000" dirty="0" err="1"/>
              <a:t>annotators</a:t>
            </a:r>
            <a:endParaRPr sz="2000" dirty="0"/>
          </a:p>
          <a:p>
            <a:pPr marL="0" indent="0">
              <a:spcBef>
                <a:spcPts val="0"/>
              </a:spcBef>
              <a:buNone/>
            </a:pPr>
            <a:endParaRPr sz="2000" b="1" dirty="0"/>
          </a:p>
        </p:txBody>
      </p:sp>
      <p:pic>
        <p:nvPicPr>
          <p:cNvPr id="266" name="Google Shape;266;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833641" y="2256424"/>
            <a:ext cx="5941491" cy="4362951"/>
          </a:xfrm>
          <a:prstGeom prst="rect">
            <a:avLst/>
          </a:prstGeom>
          <a:noFill/>
          <a:ln>
            <a:noFill/>
          </a:ln>
        </p:spPr>
      </p:pic>
      <p:pic>
        <p:nvPicPr>
          <p:cNvPr id="267" name="Google Shape;267;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38173" y="3879351"/>
            <a:ext cx="3679689" cy="2818799"/>
          </a:xfrm>
          <a:prstGeom prst="rect">
            <a:avLst/>
          </a:prstGeom>
          <a:noFill/>
          <a:ln>
            <a:noFill/>
          </a:ln>
        </p:spPr>
      </p:pic>
      <p:sp>
        <p:nvSpPr>
          <p:cNvPr id="268" name="Google Shape;268;p26"/>
          <p:cNvSpPr txBox="1"/>
          <p:nvPr/>
        </p:nvSpPr>
        <p:spPr>
          <a:xfrm>
            <a:off x="2207830" y="3516044"/>
            <a:ext cx="933300" cy="4155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de-DE" sz="1500" b="1" i="0" u="none" strike="noStrike" kern="0" cap="none" spc="0" normalizeH="0" baseline="0" noProof="0">
                <a:ln>
                  <a:noFill/>
                </a:ln>
                <a:solidFill>
                  <a:srgbClr val="000000"/>
                </a:solidFill>
                <a:effectLst/>
                <a:uLnTx/>
                <a:uFillTx/>
                <a:latin typeface="Calibri"/>
                <a:ea typeface="Calibri"/>
                <a:cs typeface="Calibri"/>
                <a:sym typeface="Calibri"/>
              </a:rPr>
              <a:t>Original</a:t>
            </a:r>
            <a:endParaRPr kumimoji="0" sz="15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9" name="Google Shape;269;p26"/>
          <p:cNvSpPr txBox="1"/>
          <p:nvPr/>
        </p:nvSpPr>
        <p:spPr>
          <a:xfrm>
            <a:off x="8113462" y="1953812"/>
            <a:ext cx="1199100" cy="4155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de-DE" sz="1500" b="1" i="0" u="none" strike="noStrike" kern="0" cap="none" spc="0" normalizeH="0" baseline="0" noProof="0">
                <a:ln>
                  <a:noFill/>
                </a:ln>
                <a:solidFill>
                  <a:srgbClr val="000000"/>
                </a:solidFill>
                <a:effectLst/>
                <a:uLnTx/>
                <a:uFillTx/>
                <a:latin typeface="Calibri"/>
                <a:ea typeface="Calibri"/>
                <a:cs typeface="Calibri"/>
                <a:sym typeface="Calibri"/>
              </a:rPr>
              <a:t>Annotated</a:t>
            </a:r>
            <a:endParaRPr kumimoji="0" sz="15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Google Shape;244;g220aa615e97_1_2" descr="Google Shape;244;g220aa615e97_1_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sp>
        <p:nvSpPr>
          <p:cNvPr id="320" name="Google Shape;245;g220aa615e97_1_2"/>
          <p:cNvSpPr txBox="1">
            <a:spLocks noGrp="1"/>
          </p:cNvSpPr>
          <p:nvPr>
            <p:ph type="title"/>
          </p:nvPr>
        </p:nvSpPr>
        <p:spPr>
          <a:xfrm>
            <a:off x="423199" y="0"/>
            <a:ext cx="6715502" cy="994200"/>
          </a:xfrm>
          <a:prstGeom prst="rect">
            <a:avLst/>
          </a:prstGeom>
        </p:spPr>
        <p:txBody>
          <a:bodyPr/>
          <a:lstStyle>
            <a:lvl1pPr>
              <a:defRPr sz="3200">
                <a:solidFill>
                  <a:schemeClr val="accent1"/>
                </a:solidFill>
              </a:defRPr>
            </a:lvl1pPr>
          </a:lstStyle>
          <a:p>
            <a:r>
              <a:rPr lang="en-US" dirty="0"/>
              <a:t>Series of</a:t>
            </a:r>
            <a:r>
              <a:rPr dirty="0"/>
              <a:t> TG-Dental Symposi</a:t>
            </a:r>
            <a:r>
              <a:rPr lang="en-US" dirty="0"/>
              <a:t>a</a:t>
            </a:r>
            <a:endParaRPr dirty="0"/>
          </a:p>
        </p:txBody>
      </p:sp>
      <p:pic>
        <p:nvPicPr>
          <p:cNvPr id="322" name="Google Shape;157;p19" descr="Google Shape;157;p19">
            <a:hlinkClick r:id="rId4"/>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92019" y="868695"/>
            <a:ext cx="5803981" cy="3257965"/>
          </a:xfrm>
          <a:prstGeom prst="rect">
            <a:avLst/>
          </a:prstGeom>
          <a:ln>
            <a:noFill/>
          </a:ln>
          <a:effectLst>
            <a:outerShdw blurRad="292100" dist="139700" dir="2700000" algn="tl" rotWithShape="0">
              <a:srgbClr val="333333">
                <a:alpha val="65000"/>
              </a:srgbClr>
            </a:outerShdw>
          </a:effectLst>
        </p:spPr>
      </p:pic>
      <p:pic>
        <p:nvPicPr>
          <p:cNvPr id="2" name="Google Shape;246;g220aa615e97_1_2">
            <a:extLst>
              <a:ext uri="{FF2B5EF4-FFF2-40B4-BE49-F238E27FC236}">
                <a16:creationId xmlns:a16="http://schemas.microsoft.com/office/drawing/2014/main" id="{1B7C66AD-FB3C-D5CE-2A97-1B0BA94FC3C9}"/>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744097" y="3055721"/>
            <a:ext cx="6332520" cy="3683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5269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Google Shape;244;g220aa615e97_1_2" descr="Google Shape;244;g220aa615e97_1_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sp>
        <p:nvSpPr>
          <p:cNvPr id="320" name="Google Shape;245;g220aa615e97_1_2"/>
          <p:cNvSpPr txBox="1">
            <a:spLocks noGrp="1"/>
          </p:cNvSpPr>
          <p:nvPr>
            <p:ph type="title"/>
          </p:nvPr>
        </p:nvSpPr>
        <p:spPr>
          <a:xfrm>
            <a:off x="423199" y="0"/>
            <a:ext cx="6715502" cy="994200"/>
          </a:xfrm>
          <a:prstGeom prst="rect">
            <a:avLst/>
          </a:prstGeom>
        </p:spPr>
        <p:txBody>
          <a:bodyPr/>
          <a:lstStyle>
            <a:lvl1pPr>
              <a:defRPr sz="3200">
                <a:solidFill>
                  <a:schemeClr val="accent1"/>
                </a:solidFill>
              </a:defRPr>
            </a:lvl1pPr>
          </a:lstStyle>
          <a:p>
            <a:r>
              <a:rPr lang="en-US" dirty="0"/>
              <a:t>Series of</a:t>
            </a:r>
            <a:r>
              <a:rPr dirty="0"/>
              <a:t> TG-Dental Symposi</a:t>
            </a:r>
            <a:r>
              <a:rPr lang="en-US" dirty="0"/>
              <a:t>a</a:t>
            </a:r>
            <a:endParaRPr dirty="0"/>
          </a:p>
        </p:txBody>
      </p:sp>
      <p:pic>
        <p:nvPicPr>
          <p:cNvPr id="321" name="meeting-S.jpeg" descr="meeting-S.jpeg"/>
          <p:cNvPicPr>
            <a:picLocks noChangeAspect="1"/>
          </p:cNvPicPr>
          <p:nvPr/>
        </p:nvPicPr>
        <p:blipFill>
          <a:blip r:embed="rId4"/>
          <a:stretch>
            <a:fillRect/>
          </a:stretch>
        </p:blipFill>
        <p:spPr>
          <a:xfrm>
            <a:off x="257574" y="857120"/>
            <a:ext cx="5163826" cy="2904652"/>
          </a:xfrm>
          <a:prstGeom prst="rect">
            <a:avLst/>
          </a:prstGeom>
          <a:ln>
            <a:noFill/>
          </a:ln>
          <a:effectLst>
            <a:outerShdw blurRad="292100" dist="139700" dir="2700000" algn="tl" rotWithShape="0">
              <a:srgbClr val="333333">
                <a:alpha val="65000"/>
              </a:srgbClr>
            </a:outerShdw>
          </a:effectLst>
        </p:spPr>
      </p:pic>
      <p:pic>
        <p:nvPicPr>
          <p:cNvPr id="3" name="meeting-S-1.jpeg" descr="meeting-S-1.jpeg">
            <a:extLst>
              <a:ext uri="{FF2B5EF4-FFF2-40B4-BE49-F238E27FC236}">
                <a16:creationId xmlns:a16="http://schemas.microsoft.com/office/drawing/2014/main" id="{A74EC57C-CB4A-B271-CF40-9B4F9563D872}"/>
              </a:ext>
            </a:extLst>
          </p:cNvPr>
          <p:cNvPicPr>
            <a:picLocks noChangeAspect="1"/>
          </p:cNvPicPr>
          <p:nvPr/>
        </p:nvPicPr>
        <p:blipFill>
          <a:blip r:embed="rId5"/>
          <a:stretch>
            <a:fillRect/>
          </a:stretch>
        </p:blipFill>
        <p:spPr>
          <a:xfrm>
            <a:off x="5201566" y="1862895"/>
            <a:ext cx="6768040" cy="478416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062C3A5B-E53E-1EA9-AB04-09A95360A92F}"/>
              </a:ext>
            </a:extLst>
          </p:cNvPr>
          <p:cNvSpPr txBox="1"/>
          <p:nvPr/>
        </p:nvSpPr>
        <p:spPr>
          <a:xfrm>
            <a:off x="257574" y="4254977"/>
            <a:ext cx="4379957"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a:ea typeface="+mn-ea"/>
                <a:cs typeface="Arial"/>
                <a:sym typeface="Arial"/>
              </a:rPr>
              <a:t>W</a:t>
            </a:r>
            <a:r>
              <a:rPr kumimoji="0" lang="en-DE" sz="3200" b="0" i="0" u="none" strike="noStrike" kern="0" cap="none" spc="0" normalizeH="0" baseline="0" noProof="0" dirty="0">
                <a:ln>
                  <a:noFill/>
                </a:ln>
                <a:solidFill>
                  <a:srgbClr val="000000"/>
                </a:solidFill>
                <a:effectLst/>
                <a:uLnTx/>
                <a:uFillTx/>
                <a:latin typeface="Arial"/>
                <a:ea typeface="+mn-ea"/>
                <a:cs typeface="Arial"/>
                <a:sym typeface="Arial"/>
              </a:rPr>
              <a:t>ednesday July 5th at 9:00 am CEST (M328)</a:t>
            </a:r>
          </a:p>
        </p:txBody>
      </p:sp>
    </p:spTree>
    <p:extLst>
      <p:ext uri="{BB962C8B-B14F-4D97-AF65-F5344CB8AC3E}">
        <p14:creationId xmlns:p14="http://schemas.microsoft.com/office/powerpoint/2010/main" val="20484859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Google Shape;244;g220aa615e97_1_2" descr="Google Shape;244;g220aa615e97_1_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sp>
        <p:nvSpPr>
          <p:cNvPr id="320" name="Google Shape;245;g220aa615e97_1_2"/>
          <p:cNvSpPr txBox="1">
            <a:spLocks noGrp="1"/>
          </p:cNvSpPr>
          <p:nvPr>
            <p:ph type="title"/>
          </p:nvPr>
        </p:nvSpPr>
        <p:spPr>
          <a:xfrm>
            <a:off x="423199" y="0"/>
            <a:ext cx="6715502" cy="994200"/>
          </a:xfrm>
          <a:prstGeom prst="rect">
            <a:avLst/>
          </a:prstGeom>
        </p:spPr>
        <p:txBody>
          <a:bodyPr/>
          <a:lstStyle>
            <a:lvl1pPr>
              <a:defRPr sz="3200">
                <a:solidFill>
                  <a:schemeClr val="accent1"/>
                </a:solidFill>
              </a:defRPr>
            </a:lvl1pPr>
          </a:lstStyle>
          <a:p>
            <a:r>
              <a:rPr lang="en-US" dirty="0"/>
              <a:t>TDD (FG-AI4H-S-010-A01)</a:t>
            </a:r>
            <a:endParaRPr dirty="0"/>
          </a:p>
        </p:txBody>
      </p:sp>
      <p:pic>
        <p:nvPicPr>
          <p:cNvPr id="5" name="Picture 4">
            <a:extLst>
              <a:ext uri="{FF2B5EF4-FFF2-40B4-BE49-F238E27FC236}">
                <a16:creationId xmlns:a16="http://schemas.microsoft.com/office/drawing/2014/main" id="{DA99EF43-F512-6253-EF06-42C77DB438AF}"/>
              </a:ext>
            </a:extLst>
          </p:cNvPr>
          <p:cNvPicPr>
            <a:picLocks noChangeAspect="1"/>
          </p:cNvPicPr>
          <p:nvPr/>
        </p:nvPicPr>
        <p:blipFill>
          <a:blip r:embed="rId4"/>
          <a:stretch>
            <a:fillRect/>
          </a:stretch>
        </p:blipFill>
        <p:spPr>
          <a:xfrm>
            <a:off x="3088883" y="994200"/>
            <a:ext cx="6014234" cy="55521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Google Shape;251;g215deba584c_0_0"/>
          <p:cNvSpPr txBox="1">
            <a:spLocks noGrp="1"/>
          </p:cNvSpPr>
          <p:nvPr>
            <p:ph type="title"/>
          </p:nvPr>
        </p:nvSpPr>
        <p:spPr>
          <a:xfrm>
            <a:off x="590550" y="857250"/>
            <a:ext cx="10686900" cy="1734300"/>
          </a:xfrm>
          <a:prstGeom prst="rect">
            <a:avLst/>
          </a:prstGeom>
        </p:spPr>
        <p:txBody>
          <a:bodyPr anchor="ctr"/>
          <a:lstStyle/>
          <a:p>
            <a:r>
              <a:t>Thank you!</a:t>
            </a:r>
          </a:p>
        </p:txBody>
      </p:sp>
      <p:pic>
        <p:nvPicPr>
          <p:cNvPr id="333" name="Google Shape;252;g215deba584c_0_0" descr="Google Shape;252;g215deba584c_0_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8629" y="2591454"/>
            <a:ext cx="3770146" cy="1625062"/>
          </a:xfrm>
          <a:prstGeom prst="rect">
            <a:avLst/>
          </a:prstGeom>
          <a:ln w="12700">
            <a:miter lim="400000"/>
          </a:ln>
        </p:spPr>
      </p:pic>
      <p:sp>
        <p:nvSpPr>
          <p:cNvPr id="2" name="Google Shape;176;p2">
            <a:extLst>
              <a:ext uri="{FF2B5EF4-FFF2-40B4-BE49-F238E27FC236}">
                <a16:creationId xmlns:a16="http://schemas.microsoft.com/office/drawing/2014/main" id="{8C3E511D-70C9-C3D4-3EB9-A4147A8449B1}"/>
              </a:ext>
            </a:extLst>
          </p:cNvPr>
          <p:cNvSpPr txBox="1">
            <a:spLocks noGrp="1"/>
          </p:cNvSpPr>
          <p:nvPr>
            <p:ph type="body" sz="half" idx="1"/>
          </p:nvPr>
        </p:nvSpPr>
        <p:spPr>
          <a:xfrm>
            <a:off x="735325" y="4408049"/>
            <a:ext cx="10686900" cy="2449801"/>
          </a:xfrm>
          <a:prstGeom prst="rect">
            <a:avLst/>
          </a:prstGeom>
        </p:spPr>
        <p:txBody>
          <a:bodyPr/>
          <a:lstStyle/>
          <a:p>
            <a:pPr marL="0" indent="0">
              <a:spcBef>
                <a:spcPts val="0"/>
              </a:spcBef>
              <a:defRPr sz="1800"/>
            </a:pPr>
            <a:r>
              <a:rPr dirty="0"/>
              <a:t>July  3–5, 2023</a:t>
            </a:r>
          </a:p>
          <a:p>
            <a:pPr marL="0" indent="0">
              <a:spcBef>
                <a:spcPts val="0"/>
              </a:spcBef>
            </a:pPr>
            <a:endParaRPr sz="1400" dirty="0"/>
          </a:p>
          <a:p>
            <a:pPr marL="0" indent="0">
              <a:spcBef>
                <a:spcPts val="0"/>
              </a:spcBef>
              <a:defRPr sz="1400"/>
            </a:pPr>
            <a:r>
              <a:rPr dirty="0"/>
              <a:t>Falk </a:t>
            </a:r>
            <a:r>
              <a:rPr dirty="0" err="1"/>
              <a:t>Schwendicke</a:t>
            </a:r>
            <a:r>
              <a:rPr dirty="0"/>
              <a:t>, Joachim Krois, Tarry Singh,</a:t>
            </a:r>
            <a:br>
              <a:rPr dirty="0"/>
            </a:br>
            <a:r>
              <a:rPr dirty="0"/>
              <a:t>Jae-Hong Lee, </a:t>
            </a:r>
            <a:r>
              <a:rPr dirty="0" err="1"/>
              <a:t>Akhilanand</a:t>
            </a:r>
            <a:r>
              <a:rPr dirty="0"/>
              <a:t> </a:t>
            </a:r>
            <a:r>
              <a:rPr dirty="0" err="1"/>
              <a:t>Chaurasia</a:t>
            </a:r>
            <a:r>
              <a:rPr dirty="0"/>
              <a:t>, Robert André Gaudin, Sergio Uribe, Hossein Mohammad-Rahimi, Janet </a:t>
            </a:r>
            <a:r>
              <a:rPr dirty="0" err="1"/>
              <a:t>Brinz</a:t>
            </a:r>
            <a:r>
              <a:rPr dirty="0"/>
              <a:t>, Anahita </a:t>
            </a:r>
            <a:r>
              <a:rPr dirty="0" err="1"/>
              <a:t>Haiat</a:t>
            </a:r>
            <a:r>
              <a:rPr dirty="0"/>
              <a:t>, </a:t>
            </a:r>
            <a:r>
              <a:rPr dirty="0" err="1"/>
              <a:t>Gürkan</a:t>
            </a:r>
            <a:r>
              <a:rPr dirty="0"/>
              <a:t> Ünsal, Nielsen Santos Pereira, Ulrike </a:t>
            </a:r>
            <a:r>
              <a:rPr dirty="0" err="1"/>
              <a:t>Kuchler</a:t>
            </a:r>
            <a:r>
              <a:rPr dirty="0"/>
              <a:t>, </a:t>
            </a:r>
            <a:r>
              <a:rPr dirty="0" err="1"/>
              <a:t>Shankeeth</a:t>
            </a:r>
            <a:r>
              <a:rPr dirty="0"/>
              <a:t> </a:t>
            </a:r>
            <a:r>
              <a:rPr dirty="0" err="1"/>
              <a:t>Vinayahalingam</a:t>
            </a:r>
            <a:r>
              <a:rPr dirty="0"/>
              <a:t>, </a:t>
            </a:r>
            <a:r>
              <a:rPr dirty="0" err="1"/>
              <a:t>Balazs</a:t>
            </a:r>
            <a:r>
              <a:rPr dirty="0"/>
              <a:t> Feher, </a:t>
            </a:r>
            <a:r>
              <a:rPr dirty="0" err="1"/>
              <a:t>Francesc</a:t>
            </a:r>
            <a:r>
              <a:rPr dirty="0"/>
              <a:t> Perez Pastor, Lisa Schneider, Chen Nadler, Sahel </a:t>
            </a:r>
            <a:r>
              <a:rPr dirty="0" err="1"/>
              <a:t>Hassanzadeh-Samani</a:t>
            </a:r>
            <a:r>
              <a:rPr dirty="0"/>
              <a:t>, Parisa </a:t>
            </a:r>
            <a:r>
              <a:rPr dirty="0" err="1"/>
              <a:t>Motie</a:t>
            </a:r>
            <a:r>
              <a:rPr dirty="0"/>
              <a:t>, </a:t>
            </a:r>
            <a:r>
              <a:rPr dirty="0" err="1"/>
              <a:t>Ragda</a:t>
            </a:r>
            <a:r>
              <a:rPr dirty="0"/>
              <a:t> Abdalla-Aslan, Teodora </a:t>
            </a:r>
            <a:r>
              <a:rPr dirty="0" err="1"/>
              <a:t>Karteva</a:t>
            </a:r>
            <a:r>
              <a:rPr dirty="0"/>
              <a:t>, Jelena </a:t>
            </a:r>
            <a:r>
              <a:rPr dirty="0" err="1"/>
              <a:t>Roganovic</a:t>
            </a:r>
            <a:r>
              <a:rPr dirty="0"/>
              <a:t>, </a:t>
            </a:r>
            <a:r>
              <a:rPr dirty="0" err="1"/>
              <a:t>Kunaal</a:t>
            </a:r>
            <a:r>
              <a:rPr dirty="0"/>
              <a:t> Dhingra, Prabhat Kumar Chaudhari, Olga </a:t>
            </a:r>
            <a:r>
              <a:rPr dirty="0" err="1"/>
              <a:t>Tryfonos</a:t>
            </a:r>
            <a:r>
              <a:rPr dirty="0"/>
              <a:t>, </a:t>
            </a:r>
            <a:r>
              <a:rPr dirty="0" err="1"/>
              <a:t>Marja</a:t>
            </a:r>
            <a:r>
              <a:rPr dirty="0"/>
              <a:t> Laine, Rata </a:t>
            </a:r>
            <a:r>
              <a:rPr dirty="0" err="1"/>
              <a:t>Rokhshad</a:t>
            </a:r>
            <a:r>
              <a:rPr dirty="0"/>
              <a:t>, Fatemeh </a:t>
            </a:r>
            <a:r>
              <a:rPr dirty="0" err="1"/>
              <a:t>Sohrabniya</a:t>
            </a:r>
            <a:r>
              <a:rPr dirty="0"/>
              <a:t>, </a:t>
            </a:r>
            <a:r>
              <a:rPr dirty="0" err="1"/>
              <a:t>Zeynab</a:t>
            </a:r>
            <a:r>
              <a:rPr dirty="0"/>
              <a:t> </a:t>
            </a:r>
            <a:r>
              <a:rPr dirty="0" err="1"/>
              <a:t>Pirayesh</a:t>
            </a:r>
            <a:r>
              <a:rPr dirty="0"/>
              <a:t>, </a:t>
            </a:r>
            <a:r>
              <a:rPr dirty="0" err="1"/>
              <a:t>Shada</a:t>
            </a:r>
            <a:r>
              <a:rPr dirty="0"/>
              <a:t> </a:t>
            </a:r>
            <a:r>
              <a:rPr dirty="0" err="1"/>
              <a:t>Alsalamah</a:t>
            </a:r>
            <a:r>
              <a:rPr dirty="0"/>
              <a:t>, </a:t>
            </a:r>
            <a:r>
              <a:rPr dirty="0" err="1"/>
              <a:t>Sakher</a:t>
            </a:r>
            <a:r>
              <a:rPr dirty="0"/>
              <a:t> </a:t>
            </a:r>
            <a:r>
              <a:rPr dirty="0" err="1"/>
              <a:t>AlQahtani</a:t>
            </a:r>
            <a:r>
              <a:rPr dirty="0"/>
              <a:t>,  Revan Birke </a:t>
            </a:r>
            <a:r>
              <a:rPr dirty="0" err="1"/>
              <a:t>Koca</a:t>
            </a:r>
            <a:r>
              <a:rPr dirty="0"/>
              <a:t>-Ünsal, </a:t>
            </a:r>
            <a:r>
              <a:rPr dirty="0" err="1"/>
              <a:t>Lubaina</a:t>
            </a:r>
            <a:r>
              <a:rPr dirty="0"/>
              <a:t> T. </a:t>
            </a:r>
            <a:r>
              <a:rPr dirty="0" err="1"/>
              <a:t>Arsiwala</a:t>
            </a:r>
            <a:r>
              <a:rPr dirty="0"/>
              <a:t>, </a:t>
            </a:r>
            <a:r>
              <a:rPr dirty="0" err="1"/>
              <a:t>Parul</a:t>
            </a:r>
            <a:r>
              <a:rPr dirty="0"/>
              <a:t> </a:t>
            </a:r>
            <a:r>
              <a:rPr dirty="0" err="1"/>
              <a:t>Khare</a:t>
            </a:r>
            <a:r>
              <a:rPr dirty="0"/>
              <a:t>, Amit </a:t>
            </a:r>
            <a:r>
              <a:rPr dirty="0" err="1"/>
              <a:t>Punj</a:t>
            </a:r>
            <a:r>
              <a:rPr dirty="0"/>
              <a:t>, Manal Hamdan, Zaid </a:t>
            </a:r>
            <a:r>
              <a:rPr dirty="0" err="1"/>
              <a:t>Badr</a:t>
            </a:r>
            <a:r>
              <a:rPr dirty="0"/>
              <a:t>, Tamara </a:t>
            </a:r>
            <a:r>
              <a:rPr dirty="0" err="1"/>
              <a:t>Peric</a:t>
            </a:r>
            <a:r>
              <a:rPr dirty="0"/>
              <a:t>, </a:t>
            </a:r>
            <a:r>
              <a:rPr dirty="0" err="1"/>
              <a:t>Mihiri</a:t>
            </a:r>
            <a:r>
              <a:rPr dirty="0"/>
              <a:t> Silva, Bree Jones, Miroslav </a:t>
            </a:r>
            <a:r>
              <a:rPr dirty="0" err="1"/>
              <a:t>Radenković</a:t>
            </a:r>
            <a:r>
              <a:rPr dirty="0"/>
              <a:t>, Martha </a:t>
            </a:r>
            <a:r>
              <a:rPr dirty="0" err="1"/>
              <a:t>Duchrau</a:t>
            </a:r>
            <a:r>
              <a:rPr dirty="0"/>
              <a:t>, Mohammed Omar, Gowri </a:t>
            </a:r>
            <a:r>
              <a:rPr dirty="0" err="1"/>
              <a:t>Sivaramakrishnan</a:t>
            </a:r>
            <a:r>
              <a:rPr dirty="0"/>
              <a:t>, </a:t>
            </a:r>
            <a:r>
              <a:rPr dirty="0" err="1"/>
              <a:t>Jaisri</a:t>
            </a:r>
            <a:r>
              <a:rPr dirty="0"/>
              <a:t> </a:t>
            </a:r>
            <a:r>
              <a:rPr dirty="0" err="1"/>
              <a:t>Thoppay</a:t>
            </a:r>
            <a:r>
              <a:rPr dirty="0"/>
              <a:t>, </a:t>
            </a:r>
            <a:r>
              <a:rPr dirty="0" err="1"/>
              <a:t>Saujanya</a:t>
            </a:r>
            <a:r>
              <a:rPr dirty="0"/>
              <a:t> Karki, </a:t>
            </a:r>
            <a:r>
              <a:rPr dirty="0" err="1"/>
              <a:t>Tarja</a:t>
            </a:r>
            <a:r>
              <a:rPr dirty="0"/>
              <a:t> Tanner, </a:t>
            </a:r>
            <a:r>
              <a:rPr dirty="0" err="1"/>
              <a:t>Marja-Liisa</a:t>
            </a:r>
            <a:r>
              <a:rPr dirty="0"/>
              <a:t> </a:t>
            </a:r>
            <a:r>
              <a:rPr dirty="0" err="1"/>
              <a:t>Laitala</a:t>
            </a:r>
            <a:r>
              <a:rPr dirty="0"/>
              <a:t>, Johannes Tanne, Sanaa </a:t>
            </a:r>
            <a:r>
              <a:rPr dirty="0" err="1"/>
              <a:t>Chala</a:t>
            </a:r>
            <a:r>
              <a:rPr dirty="0"/>
              <a:t>, Raphaël </a:t>
            </a:r>
            <a:r>
              <a:rPr dirty="0" err="1"/>
              <a:t>Richert</a:t>
            </a:r>
            <a:r>
              <a:rPr dirty="0"/>
              <a:t>, Pierre </a:t>
            </a:r>
            <a:r>
              <a:rPr dirty="0" err="1"/>
              <a:t>Lahoud</a:t>
            </a:r>
            <a:r>
              <a:rPr dirty="0"/>
              <a:t>, Julien Issa, Nisha Manila, Fahad </a:t>
            </a:r>
            <a:r>
              <a:rPr dirty="0" err="1"/>
              <a:t>Umer</a:t>
            </a:r>
            <a:r>
              <a:rPr dirty="0"/>
              <a:t>, Gauthier Dot, Sharon Tan, Sara </a:t>
            </a:r>
            <a:r>
              <a:rPr dirty="0" err="1"/>
              <a:t>Haghighat</a:t>
            </a:r>
            <a:r>
              <a:rPr dirty="0"/>
              <a:t>, Nora </a:t>
            </a:r>
            <a:r>
              <a:rPr dirty="0" err="1"/>
              <a:t>Saif</a:t>
            </a:r>
            <a:r>
              <a:rPr dirty="0"/>
              <a:t>, Marwa Baraka, Sarina </a:t>
            </a:r>
            <a:r>
              <a:rPr dirty="0" err="1"/>
              <a:t>Azimian</a:t>
            </a:r>
            <a:r>
              <a:rPr dirty="0"/>
              <a:t>, Ali Rahbar, Aleksander </a:t>
            </a:r>
            <a:r>
              <a:rPr dirty="0" err="1"/>
              <a:t>Krasowski</a:t>
            </a:r>
            <a:r>
              <a:rPr dirty="0"/>
              <a:t>, </a:t>
            </a:r>
            <a:r>
              <a:rPr dirty="0" err="1"/>
              <a:t>Nermin</a:t>
            </a:r>
            <a:r>
              <a:rPr dirty="0"/>
              <a:t> Morgan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Google Shape;175;p2"/>
          <p:cNvSpPr txBox="1">
            <a:spLocks noGrp="1"/>
          </p:cNvSpPr>
          <p:nvPr>
            <p:ph type="title"/>
          </p:nvPr>
        </p:nvSpPr>
        <p:spPr>
          <a:xfrm>
            <a:off x="590550" y="857250"/>
            <a:ext cx="10686900" cy="1734300"/>
          </a:xfrm>
          <a:prstGeom prst="rect">
            <a:avLst/>
          </a:prstGeom>
        </p:spPr>
        <p:txBody>
          <a:bodyPr anchor="ctr"/>
          <a:lstStyle/>
          <a:p>
            <a:pPr>
              <a:defRPr sz="5400"/>
            </a:pPr>
            <a:r>
              <a:t>Meeting S  </a:t>
            </a:r>
            <a:br/>
            <a:r>
              <a:t>TG-Dental Update</a:t>
            </a:r>
          </a:p>
        </p:txBody>
      </p:sp>
      <p:sp>
        <p:nvSpPr>
          <p:cNvPr id="240" name="Google Shape;176;p2"/>
          <p:cNvSpPr txBox="1">
            <a:spLocks noGrp="1"/>
          </p:cNvSpPr>
          <p:nvPr>
            <p:ph type="body" sz="half" idx="1"/>
          </p:nvPr>
        </p:nvSpPr>
        <p:spPr>
          <a:xfrm>
            <a:off x="735325" y="4408049"/>
            <a:ext cx="10686900" cy="2449801"/>
          </a:xfrm>
          <a:prstGeom prst="rect">
            <a:avLst/>
          </a:prstGeom>
        </p:spPr>
        <p:txBody>
          <a:bodyPr/>
          <a:lstStyle/>
          <a:p>
            <a:pPr marL="0" indent="0">
              <a:spcBef>
                <a:spcPts val="0"/>
              </a:spcBef>
              <a:defRPr sz="1800"/>
            </a:pPr>
            <a:r>
              <a:rPr dirty="0"/>
              <a:t>July  3–5, 2023</a:t>
            </a:r>
          </a:p>
          <a:p>
            <a:pPr marL="0" indent="0">
              <a:spcBef>
                <a:spcPts val="0"/>
              </a:spcBef>
            </a:pPr>
            <a:endParaRPr sz="1400" dirty="0"/>
          </a:p>
          <a:p>
            <a:pPr marL="0" indent="0">
              <a:spcBef>
                <a:spcPts val="0"/>
              </a:spcBef>
              <a:defRPr sz="1400"/>
            </a:pPr>
            <a:r>
              <a:rPr dirty="0"/>
              <a:t>Falk </a:t>
            </a:r>
            <a:r>
              <a:rPr dirty="0" err="1"/>
              <a:t>Schwendicke</a:t>
            </a:r>
            <a:r>
              <a:rPr dirty="0"/>
              <a:t>, Joachim Krois, Tarry Singh,</a:t>
            </a:r>
            <a:br>
              <a:rPr dirty="0"/>
            </a:br>
            <a:r>
              <a:rPr dirty="0"/>
              <a:t>Jae-Hong Lee, </a:t>
            </a:r>
            <a:r>
              <a:rPr dirty="0" err="1"/>
              <a:t>Akhilanand</a:t>
            </a:r>
            <a:r>
              <a:rPr dirty="0"/>
              <a:t> </a:t>
            </a:r>
            <a:r>
              <a:rPr dirty="0" err="1"/>
              <a:t>Chaurasia</a:t>
            </a:r>
            <a:r>
              <a:rPr dirty="0"/>
              <a:t>, Robert André Gaudin, Sergio Uribe, Hossein Mohammad-Rahimi, Janet </a:t>
            </a:r>
            <a:r>
              <a:rPr dirty="0" err="1"/>
              <a:t>Brinz</a:t>
            </a:r>
            <a:r>
              <a:rPr dirty="0"/>
              <a:t>, Anahita </a:t>
            </a:r>
            <a:r>
              <a:rPr dirty="0" err="1"/>
              <a:t>Haiat</a:t>
            </a:r>
            <a:r>
              <a:rPr dirty="0"/>
              <a:t>, </a:t>
            </a:r>
            <a:r>
              <a:rPr dirty="0" err="1"/>
              <a:t>Gürkan</a:t>
            </a:r>
            <a:r>
              <a:rPr dirty="0"/>
              <a:t> Ünsal, Nielsen Santos Pereira, Ulrike </a:t>
            </a:r>
            <a:r>
              <a:rPr dirty="0" err="1"/>
              <a:t>Kuchler</a:t>
            </a:r>
            <a:r>
              <a:rPr dirty="0"/>
              <a:t>, </a:t>
            </a:r>
            <a:r>
              <a:rPr dirty="0" err="1"/>
              <a:t>Shankeeth</a:t>
            </a:r>
            <a:r>
              <a:rPr dirty="0"/>
              <a:t> </a:t>
            </a:r>
            <a:r>
              <a:rPr dirty="0" err="1"/>
              <a:t>Vinayahalingam</a:t>
            </a:r>
            <a:r>
              <a:rPr dirty="0"/>
              <a:t>, </a:t>
            </a:r>
            <a:r>
              <a:rPr dirty="0" err="1"/>
              <a:t>Balazs</a:t>
            </a:r>
            <a:r>
              <a:rPr dirty="0"/>
              <a:t> Feher, </a:t>
            </a:r>
            <a:r>
              <a:rPr dirty="0" err="1"/>
              <a:t>Francesc</a:t>
            </a:r>
            <a:r>
              <a:rPr dirty="0"/>
              <a:t> Perez Pastor, Lisa Schneider, Chen Nadler, Sahel </a:t>
            </a:r>
            <a:r>
              <a:rPr dirty="0" err="1"/>
              <a:t>Hassanzadeh-Samani</a:t>
            </a:r>
            <a:r>
              <a:rPr dirty="0"/>
              <a:t>, Parisa </a:t>
            </a:r>
            <a:r>
              <a:rPr dirty="0" err="1"/>
              <a:t>Motie</a:t>
            </a:r>
            <a:r>
              <a:rPr dirty="0"/>
              <a:t>, </a:t>
            </a:r>
            <a:r>
              <a:rPr dirty="0" err="1"/>
              <a:t>Ragda</a:t>
            </a:r>
            <a:r>
              <a:rPr dirty="0"/>
              <a:t> Abdalla-Aslan, Teodora </a:t>
            </a:r>
            <a:r>
              <a:rPr dirty="0" err="1"/>
              <a:t>Karteva</a:t>
            </a:r>
            <a:r>
              <a:rPr dirty="0"/>
              <a:t>, Jelena </a:t>
            </a:r>
            <a:r>
              <a:rPr dirty="0" err="1"/>
              <a:t>Roganovic</a:t>
            </a:r>
            <a:r>
              <a:rPr dirty="0"/>
              <a:t>, </a:t>
            </a:r>
            <a:r>
              <a:rPr dirty="0" err="1"/>
              <a:t>Kunaal</a:t>
            </a:r>
            <a:r>
              <a:rPr dirty="0"/>
              <a:t> Dhingra, Prabhat Kumar Chaudhari, Olga </a:t>
            </a:r>
            <a:r>
              <a:rPr dirty="0" err="1"/>
              <a:t>Tryfonos</a:t>
            </a:r>
            <a:r>
              <a:rPr dirty="0"/>
              <a:t>, </a:t>
            </a:r>
            <a:r>
              <a:rPr dirty="0" err="1"/>
              <a:t>Marja</a:t>
            </a:r>
            <a:r>
              <a:rPr dirty="0"/>
              <a:t> Laine, Rata </a:t>
            </a:r>
            <a:r>
              <a:rPr dirty="0" err="1"/>
              <a:t>Rokhshad</a:t>
            </a:r>
            <a:r>
              <a:rPr dirty="0"/>
              <a:t>, Fatemeh </a:t>
            </a:r>
            <a:r>
              <a:rPr dirty="0" err="1"/>
              <a:t>Sohrabniya</a:t>
            </a:r>
            <a:r>
              <a:rPr dirty="0"/>
              <a:t>, </a:t>
            </a:r>
            <a:r>
              <a:rPr dirty="0" err="1"/>
              <a:t>Zeynab</a:t>
            </a:r>
            <a:r>
              <a:rPr dirty="0"/>
              <a:t> </a:t>
            </a:r>
            <a:r>
              <a:rPr dirty="0" err="1"/>
              <a:t>Pirayesh</a:t>
            </a:r>
            <a:r>
              <a:rPr dirty="0"/>
              <a:t>, </a:t>
            </a:r>
            <a:r>
              <a:rPr dirty="0" err="1"/>
              <a:t>Shada</a:t>
            </a:r>
            <a:r>
              <a:rPr dirty="0"/>
              <a:t> </a:t>
            </a:r>
            <a:r>
              <a:rPr dirty="0" err="1"/>
              <a:t>Alsalamah</a:t>
            </a:r>
            <a:r>
              <a:rPr dirty="0"/>
              <a:t>, </a:t>
            </a:r>
            <a:r>
              <a:rPr dirty="0" err="1"/>
              <a:t>Sakher</a:t>
            </a:r>
            <a:r>
              <a:rPr dirty="0"/>
              <a:t> </a:t>
            </a:r>
            <a:r>
              <a:rPr dirty="0" err="1"/>
              <a:t>AlQahtani</a:t>
            </a:r>
            <a:r>
              <a:rPr dirty="0"/>
              <a:t>,  Revan Birke </a:t>
            </a:r>
            <a:r>
              <a:rPr dirty="0" err="1"/>
              <a:t>Koca</a:t>
            </a:r>
            <a:r>
              <a:rPr dirty="0"/>
              <a:t>-Ünsal, </a:t>
            </a:r>
            <a:r>
              <a:rPr dirty="0" err="1"/>
              <a:t>Lubaina</a:t>
            </a:r>
            <a:r>
              <a:rPr dirty="0"/>
              <a:t> T. </a:t>
            </a:r>
            <a:r>
              <a:rPr dirty="0" err="1"/>
              <a:t>Arsiwala</a:t>
            </a:r>
            <a:r>
              <a:rPr dirty="0"/>
              <a:t>, </a:t>
            </a:r>
            <a:r>
              <a:rPr dirty="0" err="1"/>
              <a:t>Parul</a:t>
            </a:r>
            <a:r>
              <a:rPr dirty="0"/>
              <a:t> </a:t>
            </a:r>
            <a:r>
              <a:rPr dirty="0" err="1"/>
              <a:t>Khare</a:t>
            </a:r>
            <a:r>
              <a:rPr dirty="0"/>
              <a:t>, Amit </a:t>
            </a:r>
            <a:r>
              <a:rPr dirty="0" err="1"/>
              <a:t>Punj</a:t>
            </a:r>
            <a:r>
              <a:rPr dirty="0"/>
              <a:t>, Manal Hamdan, Zaid </a:t>
            </a:r>
            <a:r>
              <a:rPr dirty="0" err="1"/>
              <a:t>Badr</a:t>
            </a:r>
            <a:r>
              <a:rPr dirty="0"/>
              <a:t>, Tamara </a:t>
            </a:r>
            <a:r>
              <a:rPr dirty="0" err="1"/>
              <a:t>Peric</a:t>
            </a:r>
            <a:r>
              <a:rPr dirty="0"/>
              <a:t>, </a:t>
            </a:r>
            <a:r>
              <a:rPr dirty="0" err="1"/>
              <a:t>Mihiri</a:t>
            </a:r>
            <a:r>
              <a:rPr dirty="0"/>
              <a:t> Silva, Bree Jones, Miroslav </a:t>
            </a:r>
            <a:r>
              <a:rPr dirty="0" err="1"/>
              <a:t>Radenković</a:t>
            </a:r>
            <a:r>
              <a:rPr dirty="0"/>
              <a:t>, Martha </a:t>
            </a:r>
            <a:r>
              <a:rPr dirty="0" err="1"/>
              <a:t>Duchrau</a:t>
            </a:r>
            <a:r>
              <a:rPr dirty="0"/>
              <a:t>, Mohammed Omar, Gowri </a:t>
            </a:r>
            <a:r>
              <a:rPr dirty="0" err="1"/>
              <a:t>Sivaramakrishnan</a:t>
            </a:r>
            <a:r>
              <a:rPr dirty="0"/>
              <a:t>, </a:t>
            </a:r>
            <a:r>
              <a:rPr dirty="0" err="1"/>
              <a:t>Jaisri</a:t>
            </a:r>
            <a:r>
              <a:rPr dirty="0"/>
              <a:t> </a:t>
            </a:r>
            <a:r>
              <a:rPr dirty="0" err="1"/>
              <a:t>Thoppay</a:t>
            </a:r>
            <a:r>
              <a:rPr dirty="0"/>
              <a:t>, </a:t>
            </a:r>
            <a:r>
              <a:rPr dirty="0" err="1"/>
              <a:t>Saujanya</a:t>
            </a:r>
            <a:r>
              <a:rPr dirty="0"/>
              <a:t> Karki, </a:t>
            </a:r>
            <a:r>
              <a:rPr dirty="0" err="1"/>
              <a:t>Tarja</a:t>
            </a:r>
            <a:r>
              <a:rPr dirty="0"/>
              <a:t> Tanner, </a:t>
            </a:r>
            <a:r>
              <a:rPr dirty="0" err="1"/>
              <a:t>Marja-Liisa</a:t>
            </a:r>
            <a:r>
              <a:rPr dirty="0"/>
              <a:t> </a:t>
            </a:r>
            <a:r>
              <a:rPr dirty="0" err="1"/>
              <a:t>Laitala</a:t>
            </a:r>
            <a:r>
              <a:rPr dirty="0"/>
              <a:t>, Johannes Tanne, Sanaa </a:t>
            </a:r>
            <a:r>
              <a:rPr dirty="0" err="1"/>
              <a:t>Chala</a:t>
            </a:r>
            <a:r>
              <a:rPr dirty="0"/>
              <a:t>, Raphaël </a:t>
            </a:r>
            <a:r>
              <a:rPr dirty="0" err="1"/>
              <a:t>Richert</a:t>
            </a:r>
            <a:r>
              <a:rPr dirty="0"/>
              <a:t>, Pierre </a:t>
            </a:r>
            <a:r>
              <a:rPr dirty="0" err="1"/>
              <a:t>Lahoud</a:t>
            </a:r>
            <a:r>
              <a:rPr dirty="0"/>
              <a:t>, Julien Issa, Nisha Manila, Fahad </a:t>
            </a:r>
            <a:r>
              <a:rPr dirty="0" err="1"/>
              <a:t>Umer</a:t>
            </a:r>
            <a:r>
              <a:rPr dirty="0"/>
              <a:t>, Gauthier Dot, Sharon Tan, Sara </a:t>
            </a:r>
            <a:r>
              <a:rPr dirty="0" err="1"/>
              <a:t>Haghighat</a:t>
            </a:r>
            <a:r>
              <a:rPr dirty="0"/>
              <a:t>, Nora </a:t>
            </a:r>
            <a:r>
              <a:rPr dirty="0" err="1"/>
              <a:t>Saif</a:t>
            </a:r>
            <a:r>
              <a:rPr dirty="0"/>
              <a:t>, Marwa Baraka, Sarina </a:t>
            </a:r>
            <a:r>
              <a:rPr dirty="0" err="1"/>
              <a:t>Azimian</a:t>
            </a:r>
            <a:r>
              <a:rPr dirty="0"/>
              <a:t>, Ali Rahbar, Aleksander </a:t>
            </a:r>
            <a:r>
              <a:rPr dirty="0" err="1"/>
              <a:t>Krasowski</a:t>
            </a:r>
            <a:r>
              <a:rPr dirty="0"/>
              <a:t>, </a:t>
            </a:r>
            <a:r>
              <a:rPr dirty="0" err="1"/>
              <a:t>Nermin</a:t>
            </a:r>
            <a:r>
              <a:rPr dirty="0"/>
              <a:t> Morgan  </a:t>
            </a:r>
          </a:p>
        </p:txBody>
      </p:sp>
      <p:pic>
        <p:nvPicPr>
          <p:cNvPr id="241" name="Google Shape;177;p2" descr="Google Shape;177;p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8629" y="2591454"/>
            <a:ext cx="3770144" cy="162506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6" descr="Grafik 6">
            <a:extLst>
              <a:ext uri="{FF2B5EF4-FFF2-40B4-BE49-F238E27FC236}">
                <a16:creationId xmlns:a16="http://schemas.microsoft.com/office/drawing/2014/main" id="{F66DE072-CE60-D548-BFF3-D7F6D80255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7252" y="1328295"/>
            <a:ext cx="4276901" cy="4201409"/>
          </a:xfrm>
          <a:prstGeom prst="rect">
            <a:avLst/>
          </a:prstGeom>
          <a:ln w="12700">
            <a:miter lim="400000"/>
          </a:ln>
        </p:spPr>
      </p:pic>
      <p:pic>
        <p:nvPicPr>
          <p:cNvPr id="7" name="Grafik 6" descr="Grafik 6">
            <a:extLst>
              <a:ext uri="{FF2B5EF4-FFF2-40B4-BE49-F238E27FC236}">
                <a16:creationId xmlns:a16="http://schemas.microsoft.com/office/drawing/2014/main" id="{498A6433-7439-144E-A080-120B326BFA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2638" y="1328295"/>
            <a:ext cx="5154930" cy="4201408"/>
          </a:xfrm>
          <a:prstGeom prst="rect">
            <a:avLst/>
          </a:prstGeom>
          <a:ln w="12700">
            <a:miter lim="400000"/>
          </a:ln>
        </p:spPr>
      </p:pic>
      <p:sp>
        <p:nvSpPr>
          <p:cNvPr id="3" name="Google Shape;182;p3">
            <a:extLst>
              <a:ext uri="{FF2B5EF4-FFF2-40B4-BE49-F238E27FC236}">
                <a16:creationId xmlns:a16="http://schemas.microsoft.com/office/drawing/2014/main" id="{1779A8D4-4275-1711-B7FA-E97C7F624B76}"/>
              </a:ext>
            </a:extLst>
          </p:cNvPr>
          <p:cNvSpPr txBox="1">
            <a:spLocks/>
          </p:cNvSpPr>
          <p:nvPr/>
        </p:nvSpPr>
        <p:spPr>
          <a:xfrm>
            <a:off x="355599" y="110925"/>
            <a:ext cx="10273202" cy="99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lvl1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solidFill>
                <a:effectLst/>
                <a:uLnTx/>
                <a:uFillTx/>
                <a:latin typeface="Calibri"/>
                <a:cs typeface="Calibri"/>
                <a:sym typeface="Calibri"/>
              </a:rPr>
              <a:t>Relevance and impact of oral diseases</a:t>
            </a:r>
            <a:endParaRPr kumimoji="0" lang="en-GB" sz="3200" b="0" i="0" u="none" strike="noStrike" kern="0" cap="none" spc="0" normalizeH="0" baseline="0" noProof="0" dirty="0">
              <a:ln>
                <a:noFill/>
              </a:ln>
              <a:solidFill>
                <a:srgbClr val="4472C4"/>
              </a:solidFill>
              <a:effectLst/>
              <a:uLnTx/>
              <a:uFillTx/>
              <a:latin typeface="Calibri"/>
              <a:cs typeface="Calibri"/>
              <a:sym typeface="Calibri"/>
            </a:endParaRPr>
          </a:p>
        </p:txBody>
      </p:sp>
    </p:spTree>
    <p:extLst>
      <p:ext uri="{BB962C8B-B14F-4D97-AF65-F5344CB8AC3E}">
        <p14:creationId xmlns:p14="http://schemas.microsoft.com/office/powerpoint/2010/main" val="288322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2;p3">
            <a:extLst>
              <a:ext uri="{FF2B5EF4-FFF2-40B4-BE49-F238E27FC236}">
                <a16:creationId xmlns:a16="http://schemas.microsoft.com/office/drawing/2014/main" id="{1779A8D4-4275-1711-B7FA-E97C7F624B76}"/>
              </a:ext>
            </a:extLst>
          </p:cNvPr>
          <p:cNvSpPr txBox="1">
            <a:spLocks/>
          </p:cNvSpPr>
          <p:nvPr/>
        </p:nvSpPr>
        <p:spPr>
          <a:xfrm>
            <a:off x="355599" y="110925"/>
            <a:ext cx="10273202" cy="99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lvl1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4472C4"/>
                </a:solidFill>
                <a:effectLst/>
                <a:uLnTx/>
                <a:uFillTx/>
                <a:latin typeface="Calibri"/>
                <a:cs typeface="Calibri"/>
                <a:sym typeface="Calibri"/>
              </a:rPr>
              <a:t>Unequal access to dental services</a:t>
            </a:r>
          </a:p>
        </p:txBody>
      </p:sp>
      <p:pic>
        <p:nvPicPr>
          <p:cNvPr id="2" name="Grafik 9" descr="Grafik 9">
            <a:extLst>
              <a:ext uri="{FF2B5EF4-FFF2-40B4-BE49-F238E27FC236}">
                <a16:creationId xmlns:a16="http://schemas.microsoft.com/office/drawing/2014/main" id="{12DAB7DD-D137-F9C0-B17C-F0B139F6311F}"/>
              </a:ext>
            </a:extLst>
          </p:cNvPr>
          <p:cNvPicPr>
            <a:picLocks noChangeAspect="1"/>
          </p:cNvPicPr>
          <p:nvPr/>
        </p:nvPicPr>
        <p:blipFill>
          <a:blip r:embed="rId3"/>
          <a:stretch>
            <a:fillRect/>
          </a:stretch>
        </p:blipFill>
        <p:spPr>
          <a:xfrm>
            <a:off x="922758" y="1105125"/>
            <a:ext cx="4310502" cy="4623155"/>
          </a:xfrm>
          <a:prstGeom prst="rect">
            <a:avLst/>
          </a:prstGeom>
          <a:ln w="12700">
            <a:miter lim="400000"/>
          </a:ln>
        </p:spPr>
      </p:pic>
      <p:pic>
        <p:nvPicPr>
          <p:cNvPr id="5" name="Grafik 7" descr="Grafik 7">
            <a:extLst>
              <a:ext uri="{FF2B5EF4-FFF2-40B4-BE49-F238E27FC236}">
                <a16:creationId xmlns:a16="http://schemas.microsoft.com/office/drawing/2014/main" id="{104587E5-D21B-AAD9-7A9D-DC1CD8F14E59}"/>
              </a:ext>
            </a:extLst>
          </p:cNvPr>
          <p:cNvPicPr>
            <a:picLocks noChangeAspect="1"/>
          </p:cNvPicPr>
          <p:nvPr/>
        </p:nvPicPr>
        <p:blipFill>
          <a:blip r:embed="rId4"/>
          <a:stretch>
            <a:fillRect/>
          </a:stretch>
        </p:blipFill>
        <p:spPr>
          <a:xfrm>
            <a:off x="6519851" y="1370451"/>
            <a:ext cx="3853774" cy="4528343"/>
          </a:xfrm>
          <a:prstGeom prst="rect">
            <a:avLst/>
          </a:prstGeom>
          <a:ln w="12700">
            <a:miter lim="400000"/>
          </a:ln>
        </p:spPr>
      </p:pic>
    </p:spTree>
    <p:extLst>
      <p:ext uri="{BB962C8B-B14F-4D97-AF65-F5344CB8AC3E}">
        <p14:creationId xmlns:p14="http://schemas.microsoft.com/office/powerpoint/2010/main" val="25411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Google Shape;182;p3"/>
          <p:cNvSpPr txBox="1">
            <a:spLocks noGrp="1"/>
          </p:cNvSpPr>
          <p:nvPr>
            <p:ph type="title"/>
          </p:nvPr>
        </p:nvSpPr>
        <p:spPr>
          <a:xfrm>
            <a:off x="355599" y="110925"/>
            <a:ext cx="10273202" cy="994200"/>
          </a:xfrm>
          <a:prstGeom prst="rect">
            <a:avLst/>
          </a:prstGeom>
        </p:spPr>
        <p:txBody>
          <a:bodyPr/>
          <a:lstStyle>
            <a:lvl1pPr>
              <a:defRPr sz="3200">
                <a:solidFill>
                  <a:schemeClr val="accent1"/>
                </a:solidFill>
              </a:defRPr>
            </a:lvl1pPr>
          </a:lstStyle>
          <a:p>
            <a:r>
              <a:rPr dirty="0"/>
              <a:t>TG-Dental – An overview</a:t>
            </a:r>
          </a:p>
        </p:txBody>
      </p:sp>
      <p:sp>
        <p:nvSpPr>
          <p:cNvPr id="244" name="Google Shape;183;p3"/>
          <p:cNvSpPr txBox="1">
            <a:spLocks noGrp="1"/>
          </p:cNvSpPr>
          <p:nvPr>
            <p:ph type="body" sz="quarter" idx="1"/>
          </p:nvPr>
        </p:nvSpPr>
        <p:spPr>
          <a:xfrm>
            <a:off x="474125" y="1332474"/>
            <a:ext cx="9884702" cy="1752957"/>
          </a:xfrm>
          <a:prstGeom prst="rect">
            <a:avLst/>
          </a:prstGeom>
        </p:spPr>
        <p:txBody>
          <a:bodyPr>
            <a:normAutofit/>
          </a:bodyPr>
          <a:lstStyle/>
          <a:p>
            <a:pPr marL="0" indent="35432" defTabSz="566927">
              <a:spcBef>
                <a:spcPts val="0"/>
              </a:spcBef>
              <a:buSzTx/>
              <a:buNone/>
              <a:defRPr sz="1984">
                <a:solidFill>
                  <a:schemeClr val="accent1"/>
                </a:solidFill>
              </a:defRPr>
            </a:pPr>
            <a:r>
              <a:rPr sz="2400" dirty="0"/>
              <a:t>Dental Diagnostics and Digital Dentistry</a:t>
            </a:r>
          </a:p>
          <a:p>
            <a:pPr marL="0" indent="35432" defTabSz="566927">
              <a:spcBef>
                <a:spcPts val="100"/>
              </a:spcBef>
              <a:buSzTx/>
              <a:buNone/>
              <a:defRPr sz="1116">
                <a:solidFill>
                  <a:schemeClr val="accent1"/>
                </a:solidFill>
              </a:defRPr>
            </a:pPr>
            <a:r>
              <a:rPr sz="1600" dirty="0"/>
              <a:t>Established at Meeting G (New Delhi, India)</a:t>
            </a:r>
          </a:p>
          <a:p>
            <a:pPr marL="0" indent="35432" defTabSz="566927">
              <a:spcBef>
                <a:spcPts val="100"/>
              </a:spcBef>
              <a:buSzTx/>
              <a:buNone/>
              <a:defRPr sz="1736"/>
            </a:pPr>
            <a:endParaRPr sz="2000" dirty="0">
              <a:solidFill>
                <a:schemeClr val="accent1"/>
              </a:solidFill>
            </a:endParaRPr>
          </a:p>
          <a:p>
            <a:pPr marL="0" indent="35432" defTabSz="566927">
              <a:spcBef>
                <a:spcPts val="100"/>
              </a:spcBef>
              <a:buSzTx/>
              <a:buNone/>
              <a:defRPr sz="1116">
                <a:solidFill>
                  <a:schemeClr val="accent1"/>
                </a:solidFill>
              </a:defRPr>
            </a:pPr>
            <a:endParaRPr lang="en-US" sz="1600" dirty="0"/>
          </a:p>
          <a:p>
            <a:pPr marL="0" indent="35432" defTabSz="566927">
              <a:spcBef>
                <a:spcPts val="100"/>
              </a:spcBef>
              <a:buSzTx/>
              <a:buNone/>
              <a:defRPr sz="1116">
                <a:solidFill>
                  <a:schemeClr val="accent1"/>
                </a:solidFill>
              </a:defRPr>
            </a:pPr>
            <a:r>
              <a:rPr sz="1600" dirty="0"/>
              <a:t>Data modalities</a:t>
            </a:r>
          </a:p>
        </p:txBody>
      </p:sp>
      <p:pic>
        <p:nvPicPr>
          <p:cNvPr id="245" name="Google Shape;184;p3" descr="Google Shape;184;p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sp>
        <p:nvSpPr>
          <p:cNvPr id="246" name="Google Shape;186;p3"/>
          <p:cNvSpPr txBox="1"/>
          <p:nvPr/>
        </p:nvSpPr>
        <p:spPr>
          <a:xfrm>
            <a:off x="1457475" y="5351699"/>
            <a:ext cx="3550200" cy="1440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2300">
                <a:latin typeface="Calibri"/>
                <a:ea typeface="Calibri"/>
                <a:cs typeface="Calibri"/>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300" b="0" i="0" u="none" strike="noStrike" kern="0" cap="none" spc="0" normalizeH="0" baseline="0" noProof="0">
                <a:ln>
                  <a:noFill/>
                </a:ln>
                <a:solidFill>
                  <a:srgbClr val="000000"/>
                </a:solidFill>
                <a:effectLst/>
                <a:uLnTx/>
                <a:uFillTx/>
                <a:latin typeface="Calibri"/>
                <a:cs typeface="Calibri"/>
                <a:sym typeface="Calibri"/>
              </a:rPr>
              <a:t>further physical or (bio)chemical or microbiological assessments</a:t>
            </a:r>
          </a:p>
        </p:txBody>
      </p:sp>
      <p:pic>
        <p:nvPicPr>
          <p:cNvPr id="247" name="Google Shape;187;p3" descr="Google Shape;187;p3"/>
          <p:cNvPicPr>
            <a:picLocks noChangeAspect="1"/>
          </p:cNvPicPr>
          <p:nvPr/>
        </p:nvPicPr>
        <p:blipFill>
          <a:blip r:embed="rId3"/>
          <a:stretch>
            <a:fillRect/>
          </a:stretch>
        </p:blipFill>
        <p:spPr>
          <a:xfrm>
            <a:off x="567997" y="3941248"/>
            <a:ext cx="461651" cy="461651"/>
          </a:xfrm>
          <a:prstGeom prst="rect">
            <a:avLst/>
          </a:prstGeom>
          <a:ln w="12700">
            <a:miter lim="400000"/>
          </a:ln>
        </p:spPr>
      </p:pic>
      <p:pic>
        <p:nvPicPr>
          <p:cNvPr id="248" name="Google Shape;188;p3" descr="Google Shape;188;p3"/>
          <p:cNvPicPr>
            <a:picLocks noChangeAspect="1"/>
          </p:cNvPicPr>
          <p:nvPr/>
        </p:nvPicPr>
        <p:blipFill>
          <a:blip r:embed="rId4"/>
          <a:stretch>
            <a:fillRect/>
          </a:stretch>
        </p:blipFill>
        <p:spPr>
          <a:xfrm>
            <a:off x="508374" y="3131537"/>
            <a:ext cx="580901" cy="580901"/>
          </a:xfrm>
          <a:prstGeom prst="rect">
            <a:avLst/>
          </a:prstGeom>
          <a:ln w="12700">
            <a:miter lim="400000"/>
          </a:ln>
        </p:spPr>
      </p:pic>
      <p:pic>
        <p:nvPicPr>
          <p:cNvPr id="249" name="Google Shape;189;p3" descr="Google Shape;189;p3"/>
          <p:cNvPicPr>
            <a:picLocks noChangeAspect="1"/>
          </p:cNvPicPr>
          <p:nvPr/>
        </p:nvPicPr>
        <p:blipFill>
          <a:blip r:embed="rId5"/>
          <a:stretch>
            <a:fillRect/>
          </a:stretch>
        </p:blipFill>
        <p:spPr>
          <a:xfrm>
            <a:off x="474135" y="4603400"/>
            <a:ext cx="649376" cy="648136"/>
          </a:xfrm>
          <a:prstGeom prst="rect">
            <a:avLst/>
          </a:prstGeom>
          <a:ln w="12700">
            <a:miter lim="400000"/>
          </a:ln>
        </p:spPr>
      </p:pic>
      <p:pic>
        <p:nvPicPr>
          <p:cNvPr id="250" name="Google Shape;190;p3" descr="Google Shape;190;p3"/>
          <p:cNvPicPr>
            <a:picLocks noChangeAspect="1"/>
          </p:cNvPicPr>
          <p:nvPr/>
        </p:nvPicPr>
        <p:blipFill>
          <a:blip r:embed="rId6"/>
          <a:stretch>
            <a:fillRect/>
          </a:stretch>
        </p:blipFill>
        <p:spPr>
          <a:xfrm>
            <a:off x="474124" y="5671096"/>
            <a:ext cx="580901" cy="580901"/>
          </a:xfrm>
          <a:prstGeom prst="rect">
            <a:avLst/>
          </a:prstGeom>
          <a:ln w="12700">
            <a:miter lim="400000"/>
          </a:ln>
        </p:spPr>
      </p:pic>
      <p:sp>
        <p:nvSpPr>
          <p:cNvPr id="251" name="Google Shape;191;p3"/>
          <p:cNvSpPr txBox="1"/>
          <p:nvPr/>
        </p:nvSpPr>
        <p:spPr>
          <a:xfrm>
            <a:off x="1457474" y="4715699"/>
            <a:ext cx="2652600" cy="754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2300">
                <a:latin typeface="Calibri"/>
                <a:ea typeface="Calibri"/>
                <a:cs typeface="Calibri"/>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300" b="0" i="0" u="none" strike="noStrike" kern="0" cap="none" spc="0" normalizeH="0" baseline="0" noProof="0">
                <a:ln>
                  <a:noFill/>
                </a:ln>
                <a:solidFill>
                  <a:srgbClr val="000000"/>
                </a:solidFill>
                <a:effectLst/>
                <a:uLnTx/>
                <a:uFillTx/>
                <a:latin typeface="Calibri"/>
                <a:cs typeface="Calibri"/>
                <a:sym typeface="Calibri"/>
              </a:rPr>
              <a:t>Clinical investigation </a:t>
            </a:r>
          </a:p>
        </p:txBody>
      </p:sp>
      <p:sp>
        <p:nvSpPr>
          <p:cNvPr id="252" name="Google Shape;192;p3"/>
          <p:cNvSpPr txBox="1"/>
          <p:nvPr/>
        </p:nvSpPr>
        <p:spPr>
          <a:xfrm>
            <a:off x="1457474" y="4010449"/>
            <a:ext cx="2517301" cy="411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2300">
                <a:latin typeface="Calibri"/>
                <a:ea typeface="Calibri"/>
                <a:cs typeface="Calibri"/>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300" b="0" i="0" u="none" strike="noStrike" kern="0" cap="none" spc="0" normalizeH="0" baseline="0" noProof="0">
                <a:ln>
                  <a:noFill/>
                </a:ln>
                <a:solidFill>
                  <a:srgbClr val="000000"/>
                </a:solidFill>
                <a:effectLst/>
                <a:uLnTx/>
                <a:uFillTx/>
                <a:latin typeface="Calibri"/>
                <a:cs typeface="Calibri"/>
                <a:sym typeface="Calibri"/>
              </a:rPr>
              <a:t>Dental history</a:t>
            </a:r>
          </a:p>
        </p:txBody>
      </p:sp>
      <p:pic>
        <p:nvPicPr>
          <p:cNvPr id="253" name="Google Shape;193;p3" descr="Google Shape;193;p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24500" y="2376600"/>
            <a:ext cx="6300026" cy="4314726"/>
          </a:xfrm>
          <a:prstGeom prst="rect">
            <a:avLst/>
          </a:prstGeom>
          <a:ln w="12700">
            <a:miter lim="400000"/>
          </a:ln>
        </p:spPr>
      </p:pic>
      <p:sp>
        <p:nvSpPr>
          <p:cNvPr id="254" name="Google Shape;194;p3"/>
          <p:cNvSpPr txBox="1"/>
          <p:nvPr/>
        </p:nvSpPr>
        <p:spPr>
          <a:xfrm>
            <a:off x="1457474" y="3177363"/>
            <a:ext cx="1614001" cy="424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2400">
                <a:latin typeface="Calibri"/>
                <a:ea typeface="Calibri"/>
                <a:cs typeface="Calibri"/>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dirty="0">
                <a:ln>
                  <a:noFill/>
                </a:ln>
                <a:solidFill>
                  <a:srgbClr val="000000"/>
                </a:solidFill>
                <a:effectLst/>
                <a:uLnTx/>
                <a:uFillTx/>
                <a:latin typeface="Calibri"/>
                <a:cs typeface="Calibri"/>
                <a:sym typeface="Calibri"/>
              </a:rPr>
              <a:t>Imaging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Google Shape;199;p4"/>
          <p:cNvSpPr txBox="1">
            <a:spLocks noGrp="1"/>
          </p:cNvSpPr>
          <p:nvPr>
            <p:ph type="title"/>
          </p:nvPr>
        </p:nvSpPr>
        <p:spPr>
          <a:xfrm>
            <a:off x="361952" y="157675"/>
            <a:ext cx="10213200" cy="994200"/>
          </a:xfrm>
          <a:prstGeom prst="rect">
            <a:avLst/>
          </a:prstGeom>
        </p:spPr>
        <p:txBody>
          <a:bodyPr/>
          <a:lstStyle>
            <a:lvl1pPr>
              <a:defRPr sz="3200">
                <a:solidFill>
                  <a:schemeClr val="accent1"/>
                </a:solidFill>
              </a:defRPr>
            </a:lvl1pPr>
          </a:lstStyle>
          <a:p>
            <a:r>
              <a:t>TG-Dental – Subtopic groups</a:t>
            </a:r>
          </a:p>
        </p:txBody>
      </p:sp>
      <p:pic>
        <p:nvPicPr>
          <p:cNvPr id="257" name="Google Shape;200;p4" descr="Google Shape;200;p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pic>
        <p:nvPicPr>
          <p:cNvPr id="258" name="Google Shape;202;p4" descr="Google Shape;202;p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0704" y="1824826"/>
            <a:ext cx="152576" cy="152576"/>
          </a:xfrm>
          <a:prstGeom prst="rect">
            <a:avLst/>
          </a:prstGeom>
          <a:ln w="12700">
            <a:miter lim="400000"/>
          </a:ln>
        </p:spPr>
      </p:pic>
      <p:pic>
        <p:nvPicPr>
          <p:cNvPr id="259" name="Google Shape;204;p4" descr="Google Shape;204;p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40157" y="911834"/>
            <a:ext cx="5521094" cy="5788491"/>
          </a:xfrm>
          <a:prstGeom prst="rect">
            <a:avLst/>
          </a:prstGeom>
          <a:ln w="12700">
            <a:miter lim="400000"/>
          </a:ln>
        </p:spPr>
      </p:pic>
      <p:sp>
        <p:nvSpPr>
          <p:cNvPr id="3" name="TextBox 2">
            <a:extLst>
              <a:ext uri="{FF2B5EF4-FFF2-40B4-BE49-F238E27FC236}">
                <a16:creationId xmlns:a16="http://schemas.microsoft.com/office/drawing/2014/main" id="{27B1E896-4AA3-D1C7-F545-4960A9D1DF93}"/>
              </a:ext>
            </a:extLst>
          </p:cNvPr>
          <p:cNvSpPr txBox="1"/>
          <p:nvPr/>
        </p:nvSpPr>
        <p:spPr>
          <a:xfrm>
            <a:off x="7239456" y="1530052"/>
            <a:ext cx="4779857" cy="40010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DE" sz="2000" b="1" i="0" u="none" strike="noStrike" kern="0" cap="none" spc="0" normalizeH="0" baseline="0" noProof="0" dirty="0">
                <a:ln>
                  <a:noFill/>
                </a:ln>
                <a:solidFill>
                  <a:srgbClr val="000000"/>
                </a:solidFill>
                <a:effectLst/>
                <a:uLnTx/>
                <a:uFillTx/>
                <a:latin typeface="Arial"/>
                <a:ea typeface="+mn-ea"/>
                <a:cs typeface="Arial"/>
                <a:sym typeface="Arial"/>
              </a:rPr>
              <a:t>TG Dental Subtopic groups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DE" sz="2000" b="1"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ea typeface="+mn-ea"/>
                <a:cs typeface="Arial"/>
                <a:sym typeface="Arial"/>
              </a:rPr>
              <a:t>Operative and Cariology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cs typeface="Arial"/>
                <a:sym typeface="Arial"/>
              </a:rPr>
              <a:t>Implantology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ea typeface="+mn-ea"/>
                <a:cs typeface="Arial"/>
                <a:sym typeface="Arial"/>
              </a:rPr>
              <a:t>Oral Medicine &amp; Oral and Maxiofacial Radiology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cs typeface="Arial"/>
                <a:sym typeface="Arial"/>
              </a:rPr>
              <a:t>Prosthodonics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ea typeface="+mn-ea"/>
                <a:cs typeface="Arial"/>
                <a:sym typeface="Arial"/>
              </a:rPr>
              <a:t>Surgical</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cs typeface="Arial"/>
                <a:sym typeface="Arial"/>
              </a:rPr>
              <a:t>Periodondology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ea typeface="+mn-ea"/>
                <a:cs typeface="Arial"/>
                <a:sym typeface="Arial"/>
              </a:rPr>
              <a:t>Endodontocs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cs typeface="Arial"/>
                <a:sym typeface="Arial"/>
              </a:rPr>
              <a:t>Orthodontcs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DE" sz="2000" b="0" i="0" u="none" strike="noStrike" kern="0" cap="none" spc="0" normalizeH="0" baseline="0" noProof="0" dirty="0">
                <a:ln>
                  <a:noFill/>
                </a:ln>
                <a:solidFill>
                  <a:srgbClr val="000000"/>
                </a:solidFill>
                <a:effectLst/>
                <a:uLnTx/>
                <a:uFillTx/>
                <a:latin typeface="Arial"/>
                <a:cs typeface="Arial"/>
                <a:sym typeface="Arial"/>
              </a:rPr>
              <a:t>Oral and Maxiofacial Pathology and Oncology</a:t>
            </a:r>
            <a:endParaRPr kumimoji="0" lang="en-DE"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global_fgai4h.png" descr="global_fgai4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661" y="3077845"/>
            <a:ext cx="6946318" cy="3573634"/>
          </a:xfrm>
          <a:prstGeom prst="rect">
            <a:avLst/>
          </a:prstGeom>
          <a:ln w="12700">
            <a:miter lim="400000"/>
          </a:ln>
        </p:spPr>
      </p:pic>
      <p:sp>
        <p:nvSpPr>
          <p:cNvPr id="263" name="Google Shape;199;p4"/>
          <p:cNvSpPr txBox="1">
            <a:spLocks noGrp="1"/>
          </p:cNvSpPr>
          <p:nvPr>
            <p:ph type="title"/>
          </p:nvPr>
        </p:nvSpPr>
        <p:spPr>
          <a:xfrm>
            <a:off x="361952" y="157675"/>
            <a:ext cx="10213200" cy="994200"/>
          </a:xfrm>
          <a:prstGeom prst="rect">
            <a:avLst/>
          </a:prstGeom>
        </p:spPr>
        <p:txBody>
          <a:bodyPr/>
          <a:lstStyle>
            <a:lvl1pPr>
              <a:defRPr sz="3200">
                <a:solidFill>
                  <a:schemeClr val="accent1"/>
                </a:solidFill>
              </a:defRPr>
            </a:lvl1pPr>
          </a:lstStyle>
          <a:p>
            <a:r>
              <a:t>TG-Dental – Contributors</a:t>
            </a:r>
          </a:p>
        </p:txBody>
      </p:sp>
      <p:pic>
        <p:nvPicPr>
          <p:cNvPr id="264" name="Google Shape;200;p4" descr="Google Shape;200;p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pic>
        <p:nvPicPr>
          <p:cNvPr id="265" name="Google Shape;202;p4" descr="Google Shape;202;p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8498" y="3769240"/>
            <a:ext cx="235268" cy="235268"/>
          </a:xfrm>
          <a:prstGeom prst="rect">
            <a:avLst/>
          </a:prstGeom>
          <a:ln w="12700">
            <a:miter lim="400000"/>
          </a:ln>
        </p:spPr>
      </p:pic>
      <p:sp>
        <p:nvSpPr>
          <p:cNvPr id="266" name="Google Shape;203;p4"/>
          <p:cNvSpPr txBox="1"/>
          <p:nvPr/>
        </p:nvSpPr>
        <p:spPr>
          <a:xfrm>
            <a:off x="894656" y="1276288"/>
            <a:ext cx="4118778" cy="1292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400" b="1">
                <a:latin typeface="Calibri"/>
                <a:ea typeface="Calibri"/>
                <a:cs typeface="Calibri"/>
                <a:sym typeface="Calibri"/>
              </a:defRPr>
            </a:pPr>
            <a:r>
              <a:rPr kumimoji="0" sz="2400" b="1" i="0" u="none" strike="noStrike" kern="0" cap="none" spc="0" normalizeH="0" baseline="0" noProof="0" dirty="0">
                <a:ln>
                  <a:noFill/>
                </a:ln>
                <a:solidFill>
                  <a:srgbClr val="000000"/>
                </a:solidFill>
                <a:effectLst/>
                <a:uLnTx/>
                <a:uFillTx/>
                <a:latin typeface="Calibri"/>
                <a:cs typeface="Calibri"/>
                <a:sym typeface="Calibri"/>
              </a:rPr>
              <a:t>62</a:t>
            </a:r>
            <a:r>
              <a:rPr kumimoji="0" lang="en-US" sz="2400" b="1" i="0" u="none" strike="noStrike" kern="0" cap="none" spc="0" normalizeH="0" baseline="0" noProof="0" dirty="0">
                <a:ln>
                  <a:noFill/>
                </a:ln>
                <a:solidFill>
                  <a:srgbClr val="000000"/>
                </a:solidFill>
                <a:effectLst/>
                <a:uLnTx/>
                <a:uFillTx/>
                <a:latin typeface="Calibri"/>
                <a:cs typeface="Calibri"/>
                <a:sym typeface="Calibri"/>
              </a:rPr>
              <a:t> </a:t>
            </a:r>
            <a:r>
              <a:rPr kumimoji="0" sz="2400" b="1" i="0" u="none" strike="noStrike" kern="0" cap="none" spc="0" normalizeH="0" baseline="0" noProof="0" dirty="0">
                <a:ln>
                  <a:noFill/>
                </a:ln>
                <a:solidFill>
                  <a:srgbClr val="000000"/>
                </a:solidFill>
                <a:effectLst/>
                <a:uLnTx/>
                <a:uFillTx/>
                <a:latin typeface="Calibri"/>
                <a:cs typeface="Calibri"/>
                <a:sym typeface="Calibri"/>
              </a:rPr>
              <a:t>members</a:t>
            </a:r>
            <a:r>
              <a:rPr kumimoji="0" lang="en-US" sz="2400" b="1" i="0" u="none" strike="noStrike" kern="0" cap="none" spc="0" normalizeH="0" baseline="0" noProof="0" dirty="0">
                <a:ln>
                  <a:noFill/>
                </a:ln>
                <a:solidFill>
                  <a:srgbClr val="000000"/>
                </a:solidFill>
                <a:effectLst/>
                <a:uLnTx/>
                <a:uFillTx/>
                <a:latin typeface="Calibri"/>
                <a:cs typeface="Calibri"/>
                <a:sym typeface="Calibri"/>
              </a:rPr>
              <a:t> / 93 in TGD slack</a:t>
            </a:r>
            <a:endParaRPr kumimoji="0" sz="2400" b="1"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2400" b="1">
                <a:latin typeface="Calibri"/>
                <a:ea typeface="Calibri"/>
                <a:cs typeface="Calibri"/>
                <a:sym typeface="Calibri"/>
              </a:defRPr>
            </a:pPr>
            <a:r>
              <a:rPr kumimoji="0" sz="2400" b="1" i="0" u="none" strike="noStrike" kern="0" cap="none" spc="0" normalizeH="0" baseline="0" noProof="0" dirty="0">
                <a:ln>
                  <a:noFill/>
                </a:ln>
                <a:solidFill>
                  <a:srgbClr val="000000"/>
                </a:solidFill>
                <a:effectLst/>
                <a:uLnTx/>
                <a:uFillTx/>
                <a:latin typeface="Calibri"/>
                <a:cs typeface="Calibri"/>
                <a:sym typeface="Calibri"/>
              </a:rPr>
              <a:t>27 countries</a:t>
            </a:r>
          </a:p>
          <a:p>
            <a:pPr marL="0" marR="0" lvl="0" indent="0" algn="l" defTabSz="914400" rtl="0" eaLnBrk="1" fontAlgn="auto" latinLnBrk="0" hangingPunct="0">
              <a:lnSpc>
                <a:spcPct val="100000"/>
              </a:lnSpc>
              <a:spcBef>
                <a:spcPts val="0"/>
              </a:spcBef>
              <a:spcAft>
                <a:spcPts val="0"/>
              </a:spcAft>
              <a:buClrTx/>
              <a:buSzTx/>
              <a:buFontTx/>
              <a:buNone/>
              <a:tabLst/>
              <a:defRPr sz="2400" b="1">
                <a:latin typeface="Calibri"/>
                <a:ea typeface="Calibri"/>
                <a:cs typeface="Calibri"/>
                <a:sym typeface="Calibri"/>
              </a:defRPr>
            </a:pPr>
            <a:r>
              <a:rPr kumimoji="0" sz="2400" b="1" i="0" u="none" strike="noStrike" kern="0" cap="none" spc="0" normalizeH="0" baseline="0" noProof="0" dirty="0">
                <a:ln>
                  <a:noFill/>
                </a:ln>
                <a:solidFill>
                  <a:srgbClr val="000000"/>
                </a:solidFill>
                <a:effectLst/>
                <a:uLnTx/>
                <a:uFillTx/>
                <a:latin typeface="Calibri"/>
                <a:cs typeface="Calibri"/>
                <a:sym typeface="Calibri"/>
              </a:rPr>
              <a:t>6 continents</a:t>
            </a:r>
          </a:p>
        </p:txBody>
      </p:sp>
      <p:pic>
        <p:nvPicPr>
          <p:cNvPr id="268" name="Growth_of_the_TG-Dental_over_time.png" descr="Growth_of_the_TG-Dental_over_tim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79110" y="1009103"/>
            <a:ext cx="6360392" cy="311152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 name="Google Shape;199;p4"/>
          <p:cNvSpPr txBox="1">
            <a:spLocks noGrp="1"/>
          </p:cNvSpPr>
          <p:nvPr>
            <p:ph type="title"/>
          </p:nvPr>
        </p:nvSpPr>
        <p:spPr>
          <a:xfrm>
            <a:off x="361952" y="157675"/>
            <a:ext cx="10213200" cy="994200"/>
          </a:xfrm>
          <a:prstGeom prst="rect">
            <a:avLst/>
          </a:prstGeom>
        </p:spPr>
        <p:txBody>
          <a:bodyPr/>
          <a:lstStyle>
            <a:lvl1pPr>
              <a:defRPr sz="3200">
                <a:solidFill>
                  <a:schemeClr val="accent1"/>
                </a:solidFill>
              </a:defRPr>
            </a:lvl1pPr>
          </a:lstStyle>
          <a:p>
            <a:r>
              <a:t>TG-Dental – Contributors</a:t>
            </a:r>
          </a:p>
        </p:txBody>
      </p:sp>
      <p:pic>
        <p:nvPicPr>
          <p:cNvPr id="273" name="Google Shape;200;p4" descr="Google Shape;200;p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pic>
        <p:nvPicPr>
          <p:cNvPr id="274" name="Google Shape;202;p4" descr="Google Shape;202;p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0704" y="1824826"/>
            <a:ext cx="152576" cy="152576"/>
          </a:xfrm>
          <a:prstGeom prst="rect">
            <a:avLst/>
          </a:prstGeom>
          <a:ln w="12700">
            <a:miter lim="400000"/>
          </a:ln>
        </p:spPr>
      </p:pic>
      <p:sp>
        <p:nvSpPr>
          <p:cNvPr id="275" name="Google Shape;203;p4"/>
          <p:cNvSpPr txBox="1"/>
          <p:nvPr/>
        </p:nvSpPr>
        <p:spPr>
          <a:xfrm>
            <a:off x="6835775" y="978075"/>
            <a:ext cx="2374801" cy="1249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400" b="1">
                <a:latin typeface="Calibri"/>
                <a:ea typeface="Calibri"/>
                <a:cs typeface="Calibri"/>
                <a:sym typeface="Calibri"/>
              </a:defRPr>
            </a:pPr>
            <a:r>
              <a:rPr kumimoji="0" sz="2400" b="1" i="0" u="none" strike="noStrike" kern="0" cap="none" spc="0" normalizeH="0" baseline="0" noProof="0">
                <a:ln>
                  <a:noFill/>
                </a:ln>
                <a:solidFill>
                  <a:srgbClr val="000000"/>
                </a:solidFill>
                <a:effectLst/>
                <a:uLnTx/>
                <a:uFillTx/>
                <a:latin typeface="Calibri"/>
                <a:cs typeface="Calibri"/>
                <a:sym typeface="Calibri"/>
              </a:rPr>
              <a:t>62 members</a:t>
            </a:r>
          </a:p>
          <a:p>
            <a:pPr marL="0" marR="0" lvl="0" indent="0" algn="l" defTabSz="914400" rtl="0" eaLnBrk="1" fontAlgn="auto" latinLnBrk="0" hangingPunct="0">
              <a:lnSpc>
                <a:spcPct val="100000"/>
              </a:lnSpc>
              <a:spcBef>
                <a:spcPts val="0"/>
              </a:spcBef>
              <a:spcAft>
                <a:spcPts val="0"/>
              </a:spcAft>
              <a:buClrTx/>
              <a:buSzTx/>
              <a:buFontTx/>
              <a:buNone/>
              <a:tabLst/>
              <a:defRPr sz="2400" b="1">
                <a:latin typeface="Calibri"/>
                <a:ea typeface="Calibri"/>
                <a:cs typeface="Calibri"/>
                <a:sym typeface="Calibri"/>
              </a:defRPr>
            </a:pPr>
            <a:r>
              <a:rPr kumimoji="0" sz="2400" b="1" i="0" u="none" strike="noStrike" kern="0" cap="none" spc="0" normalizeH="0" baseline="0" noProof="0">
                <a:ln>
                  <a:noFill/>
                </a:ln>
                <a:solidFill>
                  <a:srgbClr val="000000"/>
                </a:solidFill>
                <a:effectLst/>
                <a:uLnTx/>
                <a:uFillTx/>
                <a:latin typeface="Calibri"/>
                <a:cs typeface="Calibri"/>
                <a:sym typeface="Calibri"/>
              </a:rPr>
              <a:t>27 countries</a:t>
            </a:r>
          </a:p>
          <a:p>
            <a:pPr marL="0" marR="0" lvl="0" indent="0" algn="l" defTabSz="914400" rtl="0" eaLnBrk="1" fontAlgn="auto" latinLnBrk="0" hangingPunct="0">
              <a:lnSpc>
                <a:spcPct val="100000"/>
              </a:lnSpc>
              <a:spcBef>
                <a:spcPts val="0"/>
              </a:spcBef>
              <a:spcAft>
                <a:spcPts val="0"/>
              </a:spcAft>
              <a:buClrTx/>
              <a:buSzTx/>
              <a:buFontTx/>
              <a:buNone/>
              <a:tabLst/>
              <a:defRPr sz="2400" b="1">
                <a:latin typeface="Calibri"/>
                <a:ea typeface="Calibri"/>
                <a:cs typeface="Calibri"/>
                <a:sym typeface="Calibri"/>
              </a:defRPr>
            </a:pPr>
            <a:r>
              <a:rPr kumimoji="0" sz="2400" b="1" i="0" u="none" strike="noStrike" kern="0" cap="none" spc="0" normalizeH="0" baseline="0" noProof="0">
                <a:ln>
                  <a:noFill/>
                </a:ln>
                <a:solidFill>
                  <a:srgbClr val="000000"/>
                </a:solidFill>
                <a:effectLst/>
                <a:uLnTx/>
                <a:uFillTx/>
                <a:latin typeface="Calibri"/>
                <a:cs typeface="Calibri"/>
                <a:sym typeface="Calibri"/>
              </a:rPr>
              <a:t>6 continents</a:t>
            </a:r>
          </a:p>
        </p:txBody>
      </p:sp>
      <p:pic>
        <p:nvPicPr>
          <p:cNvPr id="276" name="Google Shape;204;p4" descr="Google Shape;204;p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426828" y="1977400"/>
            <a:ext cx="4495653" cy="4713384"/>
          </a:xfrm>
          <a:prstGeom prst="rect">
            <a:avLst/>
          </a:prstGeom>
          <a:ln w="12700">
            <a:miter lim="400000"/>
          </a:ln>
        </p:spPr>
      </p:pic>
      <p:pic>
        <p:nvPicPr>
          <p:cNvPr id="277" name="global_fgai4h.png" descr="global_fgai4h.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15" y="1009103"/>
            <a:ext cx="5578333" cy="2869853"/>
          </a:xfrm>
          <a:prstGeom prst="rect">
            <a:avLst/>
          </a:prstGeom>
          <a:ln w="12700">
            <a:miter lim="400000"/>
          </a:ln>
        </p:spPr>
      </p:pic>
      <p:pic>
        <p:nvPicPr>
          <p:cNvPr id="278" name="Growth_of_the_TG-Dental_over_time.png" descr="Growth_of_the_TG-Dental_over_tim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164" y="3975184"/>
            <a:ext cx="5866376" cy="286985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 name="Google Shape;211;p5"/>
          <p:cNvSpPr txBox="1">
            <a:spLocks noGrp="1"/>
          </p:cNvSpPr>
          <p:nvPr>
            <p:ph type="title"/>
          </p:nvPr>
        </p:nvSpPr>
        <p:spPr>
          <a:xfrm>
            <a:off x="533400" y="238625"/>
            <a:ext cx="8179800" cy="994200"/>
          </a:xfrm>
          <a:prstGeom prst="rect">
            <a:avLst/>
          </a:prstGeom>
        </p:spPr>
        <p:txBody>
          <a:bodyPr/>
          <a:lstStyle>
            <a:lvl1pPr>
              <a:defRPr sz="3200">
                <a:solidFill>
                  <a:schemeClr val="accent1"/>
                </a:solidFill>
              </a:defRPr>
            </a:lvl1pPr>
          </a:lstStyle>
          <a:p>
            <a:r>
              <a:t>Welcoming six new members to the topic group</a:t>
            </a:r>
          </a:p>
        </p:txBody>
      </p:sp>
      <p:pic>
        <p:nvPicPr>
          <p:cNvPr id="283" name="Google Shape;212;p5" descr="Google Shape;212;p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3012" y="26026"/>
            <a:ext cx="1954989" cy="842669"/>
          </a:xfrm>
          <a:prstGeom prst="rect">
            <a:avLst/>
          </a:prstGeom>
          <a:ln w="12700">
            <a:miter lim="400000"/>
          </a:ln>
        </p:spPr>
      </p:pic>
      <p:sp>
        <p:nvSpPr>
          <p:cNvPr id="284" name="Google Shape;213;p5"/>
          <p:cNvSpPr txBox="1"/>
          <p:nvPr/>
        </p:nvSpPr>
        <p:spPr>
          <a:xfrm>
            <a:off x="1851874" y="1298849"/>
            <a:ext cx="3910801" cy="1884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r>
              <a:rPr kumimoji="0" sz="1700" b="1" i="0" u="none" strike="noStrike" kern="0" cap="none" spc="0" normalizeH="0" baseline="0" noProof="0">
                <a:ln>
                  <a:noFill/>
                </a:ln>
                <a:solidFill>
                  <a:srgbClr val="000000"/>
                </a:solidFill>
                <a:effectLst/>
                <a:uLnTx/>
                <a:uFillTx/>
                <a:latin typeface="Calibri"/>
                <a:cs typeface="Calibri"/>
                <a:sym typeface="Calibri"/>
              </a:rPr>
              <a:t>Nora Saif</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Assoc. Prof. Oral &amp; Maxillofacial Radiology Cairo University</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Egypt</a:t>
            </a:r>
            <a:br>
              <a:rPr kumimoji="0" sz="1700" b="0" i="0" u="none" strike="noStrike" kern="0" cap="none" spc="0" normalizeH="0" baseline="0" noProof="0">
                <a:ln>
                  <a:noFill/>
                </a:ln>
                <a:solidFill>
                  <a:srgbClr val="000000"/>
                </a:solidFill>
                <a:effectLst/>
                <a:uLnTx/>
                <a:uFillTx/>
                <a:latin typeface="Calibri"/>
                <a:cs typeface="Calibri"/>
                <a:sym typeface="Calibri"/>
              </a:rPr>
            </a:b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286" name="Google Shape;215;p5"/>
          <p:cNvSpPr txBox="1"/>
          <p:nvPr/>
        </p:nvSpPr>
        <p:spPr>
          <a:xfrm>
            <a:off x="7139363" y="1442326"/>
            <a:ext cx="4292699" cy="1706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r>
              <a:rPr kumimoji="0" sz="1700" b="1" i="0" u="none" strike="noStrike" kern="0" cap="none" spc="0" normalizeH="0" baseline="0" noProof="0">
                <a:ln>
                  <a:noFill/>
                </a:ln>
                <a:solidFill>
                  <a:srgbClr val="000000"/>
                </a:solidFill>
                <a:effectLst/>
                <a:uLnTx/>
                <a:uFillTx/>
                <a:latin typeface="Calibri"/>
                <a:cs typeface="Calibri"/>
                <a:sym typeface="Calibri"/>
              </a:rPr>
              <a:t>Ali Rahbar</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Research Committee, Shahid Beheshti University of Medical Sciences</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Tehran, Iran </a:t>
            </a: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287" name="Google Shape;217;p5"/>
          <p:cNvSpPr txBox="1"/>
          <p:nvPr/>
        </p:nvSpPr>
        <p:spPr>
          <a:xfrm>
            <a:off x="1868808" y="2742841"/>
            <a:ext cx="4152126" cy="1808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r>
              <a:rPr kumimoji="0" sz="1700" b="1" i="0" u="none" strike="noStrike" kern="0" cap="none" spc="0" normalizeH="0" baseline="0" noProof="0">
                <a:ln>
                  <a:noFill/>
                </a:ln>
                <a:solidFill>
                  <a:srgbClr val="000000"/>
                </a:solidFill>
                <a:effectLst/>
                <a:uLnTx/>
                <a:uFillTx/>
                <a:latin typeface="Calibri"/>
                <a:cs typeface="Calibri"/>
                <a:sym typeface="Calibri"/>
              </a:rPr>
              <a:t>Marwa Baraka</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Lecturer in Pediatric Dentistry and Dental Public Health Department,</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Faculty of Dentistry,</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Alexandria University, Egypt</a:t>
            </a:r>
            <a:br>
              <a:rPr kumimoji="0" sz="1700" b="0" i="0" u="none" strike="noStrike" kern="0" cap="none" spc="0" normalizeH="0" baseline="0" noProof="0">
                <a:ln>
                  <a:noFill/>
                </a:ln>
                <a:solidFill>
                  <a:srgbClr val="000000"/>
                </a:solidFill>
                <a:effectLst/>
                <a:uLnTx/>
                <a:uFillTx/>
                <a:latin typeface="Calibri"/>
                <a:cs typeface="Calibri"/>
                <a:sym typeface="Calibri"/>
              </a:rPr>
            </a:b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288" name="Google Shape;215;p5"/>
          <p:cNvSpPr txBox="1"/>
          <p:nvPr/>
        </p:nvSpPr>
        <p:spPr>
          <a:xfrm>
            <a:off x="7041244" y="3214808"/>
            <a:ext cx="4488938" cy="1884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r>
              <a:rPr kumimoji="0" sz="1700" b="1" i="0" u="none" strike="noStrike" kern="0" cap="none" spc="0" normalizeH="0" baseline="0" noProof="0">
                <a:ln>
                  <a:noFill/>
                </a:ln>
                <a:solidFill>
                  <a:srgbClr val="000000"/>
                </a:solidFill>
                <a:effectLst/>
                <a:uLnTx/>
                <a:uFillTx/>
                <a:latin typeface="Calibri"/>
                <a:cs typeface="Calibri"/>
                <a:sym typeface="Calibri"/>
              </a:rPr>
              <a:t>Aleksander Krasowski</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Charite - Universitätsmedizin Berlin</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Germany</a:t>
            </a:r>
            <a:br>
              <a:rPr kumimoji="0" sz="1700" b="0" i="0" u="none" strike="noStrike" kern="0" cap="none" spc="0" normalizeH="0" baseline="0" noProof="0">
                <a:ln>
                  <a:noFill/>
                </a:ln>
                <a:solidFill>
                  <a:srgbClr val="000000"/>
                </a:solidFill>
                <a:effectLst/>
                <a:uLnTx/>
                <a:uFillTx/>
                <a:latin typeface="Calibri"/>
                <a:cs typeface="Calibri"/>
                <a:sym typeface="Calibri"/>
              </a:rPr>
            </a:b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r>
              <a:rPr kumimoji="0" sz="1700" b="0" i="0" u="none" strike="noStrike" kern="0" cap="none" spc="0" normalizeH="0" baseline="0" noProof="0">
                <a:ln>
                  <a:noFill/>
                </a:ln>
                <a:solidFill>
                  <a:srgbClr val="000000"/>
                </a:solidFill>
                <a:effectLst/>
                <a:uLnTx/>
                <a:uFillTx/>
                <a:latin typeface="Calibri"/>
                <a:cs typeface="Calibri"/>
                <a:sym typeface="Calibri"/>
              </a:rPr>
              <a:t> </a:t>
            </a: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289" name="Google Shape;215;p5"/>
          <p:cNvSpPr txBox="1"/>
          <p:nvPr/>
        </p:nvSpPr>
        <p:spPr>
          <a:xfrm>
            <a:off x="7139363" y="4683743"/>
            <a:ext cx="4724425" cy="2316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r>
              <a:rPr kumimoji="0" sz="1700" b="1" i="0" u="none" strike="noStrike" kern="0" cap="none" spc="0" normalizeH="0" baseline="0" noProof="0">
                <a:ln>
                  <a:noFill/>
                </a:ln>
                <a:solidFill>
                  <a:srgbClr val="000000"/>
                </a:solidFill>
                <a:effectLst/>
                <a:uLnTx/>
                <a:uFillTx/>
                <a:latin typeface="Calibri"/>
                <a:cs typeface="Calibri"/>
                <a:sym typeface="Calibri"/>
              </a:rPr>
              <a:t>Nermin Morgan</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Ass. Professor. Oral and maxillofacial radiology, Mansoura University, Egypt</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Collaborative researcher. OMFS-IMPATH group, KU Leuven, Belgium</a:t>
            </a:r>
            <a:br>
              <a:rPr kumimoji="0" sz="1700" b="0" i="0" u="none" strike="noStrike" kern="0" cap="none" spc="0" normalizeH="0" baseline="0" noProof="0">
                <a:ln>
                  <a:noFill/>
                </a:ln>
                <a:solidFill>
                  <a:srgbClr val="000000"/>
                </a:solidFill>
                <a:effectLst/>
                <a:uLnTx/>
                <a:uFillTx/>
                <a:latin typeface="Calibri"/>
                <a:cs typeface="Calibri"/>
                <a:sym typeface="Calibri"/>
              </a:rPr>
            </a:b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290" name="Google Shape;215;p5"/>
          <p:cNvSpPr txBox="1"/>
          <p:nvPr/>
        </p:nvSpPr>
        <p:spPr>
          <a:xfrm>
            <a:off x="1769765" y="4561235"/>
            <a:ext cx="4075020" cy="2316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r>
              <a:rPr kumimoji="0" sz="1700" b="1" i="0" u="none" strike="noStrike" kern="0" cap="none" spc="0" normalizeH="0" baseline="0" noProof="0">
                <a:ln>
                  <a:noFill/>
                </a:ln>
                <a:solidFill>
                  <a:srgbClr val="000000"/>
                </a:solidFill>
                <a:effectLst/>
                <a:uLnTx/>
                <a:uFillTx/>
                <a:latin typeface="Calibri"/>
                <a:cs typeface="Calibri"/>
                <a:sym typeface="Calibri"/>
              </a:rPr>
              <a:t>Sarina Azimian</a:t>
            </a:r>
            <a:br>
              <a:rPr kumimoji="0" sz="1700" b="0" i="0" u="none" strike="noStrike" kern="0" cap="none" spc="0" normalizeH="0" baseline="0" noProof="0">
                <a:ln>
                  <a:noFill/>
                </a:ln>
                <a:solidFill>
                  <a:srgbClr val="000000"/>
                </a:solidFill>
                <a:effectLst/>
                <a:uLnTx/>
                <a:uFillTx/>
                <a:latin typeface="Calibri"/>
                <a:cs typeface="Calibri"/>
                <a:sym typeface="Calibri"/>
              </a:rPr>
            </a:br>
            <a:r>
              <a:rPr kumimoji="0" sz="1700" b="0" i="0" u="none" strike="noStrike" kern="0" cap="none" spc="0" normalizeH="0" baseline="0" noProof="0">
                <a:ln>
                  <a:noFill/>
                </a:ln>
                <a:solidFill>
                  <a:srgbClr val="000000"/>
                </a:solidFill>
                <a:effectLst/>
                <a:uLnTx/>
                <a:uFillTx/>
                <a:latin typeface="Calibri"/>
                <a:cs typeface="Calibri"/>
                <a:sym typeface="Calibri"/>
              </a:rPr>
              <a:t>Dentist, Graduate School of Dentistry, Shahid Beheshti University of Medical Sciences, Tehran, Iran </a:t>
            </a: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br>
              <a:rPr kumimoji="0" sz="1700" b="0" i="0" u="none" strike="noStrike" kern="0" cap="none" spc="0" normalizeH="0" baseline="0" noProof="0">
                <a:ln>
                  <a:noFill/>
                </a:ln>
                <a:solidFill>
                  <a:srgbClr val="000000"/>
                </a:solidFill>
                <a:effectLst/>
                <a:uLnTx/>
                <a:uFillTx/>
                <a:latin typeface="Calibri"/>
                <a:cs typeface="Calibri"/>
                <a:sym typeface="Calibri"/>
              </a:rPr>
            </a:b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1700">
                <a:latin typeface="Calibri"/>
                <a:ea typeface="Calibri"/>
                <a:cs typeface="Calibri"/>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transition spd="med"/>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Helvetica"/>
        <a:ea typeface="Helvetica"/>
        <a:cs typeface="Helvetica"/>
      </a:majorFont>
      <a:minorFont>
        <a:latin typeface="Arial"/>
        <a:ea typeface="Arial"/>
        <a:cs typeface="Arial"/>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1D0DE-59E0-4009-8E5F-268F4F856F5C}"/>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1778</TotalTime>
  <Words>1393</Words>
  <Application>Microsoft Office PowerPoint</Application>
  <PresentationFormat>Widescreen</PresentationFormat>
  <Paragraphs>110</Paragraphs>
  <Slides>19</Slides>
  <Notes>11</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等线</vt:lpstr>
      <vt:lpstr>Arial</vt:lpstr>
      <vt:lpstr>Calibri</vt:lpstr>
      <vt:lpstr>Calibri Light</vt:lpstr>
      <vt:lpstr>Office 主题​​</vt:lpstr>
      <vt:lpstr>1_Office 主题​​</vt:lpstr>
      <vt:lpstr>PowerPoint Presentation</vt:lpstr>
      <vt:lpstr>Meeting S   TG-Dental Update</vt:lpstr>
      <vt:lpstr>PowerPoint Presentation</vt:lpstr>
      <vt:lpstr>PowerPoint Presentation</vt:lpstr>
      <vt:lpstr>TG-Dental – An overview</vt:lpstr>
      <vt:lpstr>TG-Dental – Subtopic groups</vt:lpstr>
      <vt:lpstr>TG-Dental – Contributors</vt:lpstr>
      <vt:lpstr>TG-Dental – Contributors</vt:lpstr>
      <vt:lpstr>Welcoming six new members to the topic group</vt:lpstr>
      <vt:lpstr>Artificial intelligence in dental research: A checklist for authors and reviewers</vt:lpstr>
      <vt:lpstr>Artificial intelligence for oral and dental healthcare: Core education curriculum</vt:lpstr>
      <vt:lpstr>Ethical Considerations on Artificial Intelligence in Dentistry: A Framework and Checklist </vt:lpstr>
      <vt:lpstr>Participation in FG-AI4H Trial Audits 2.0 project</vt:lpstr>
      <vt:lpstr>Establishment of a benchmark dataset for tooth classification, detection and segmentation</vt:lpstr>
      <vt:lpstr>Evaluation of annotation accuracy of dental expert for caries detection on bitewing radiographs</vt:lpstr>
      <vt:lpstr>Series of TG-Dental Symposia</vt:lpstr>
      <vt:lpstr>Series of TG-Dental Symposia</vt:lpstr>
      <vt:lpstr>TDD (FG-AI4H-S-010-A01)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(TG-Dental)</dc:title>
  <dc:creator>Campos, Simao</dc:creator>
  <cp:lastModifiedBy>TSB (HT)</cp:lastModifiedBy>
  <cp:revision>78</cp:revision>
  <cp:lastPrinted>2019-04-04T08:49:31Z</cp:lastPrinted>
  <dcterms:created xsi:type="dcterms:W3CDTF">2019-03-31T15:53:06Z</dcterms:created>
  <dcterms:modified xsi:type="dcterms:W3CDTF">2023-07-04T12:58:05Z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