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57" r:id="rId5"/>
    <p:sldId id="259" r:id="rId6"/>
    <p:sldId id="319" r:id="rId7"/>
    <p:sldId id="356" r:id="rId8"/>
    <p:sldId id="260" r:id="rId9"/>
    <p:sldId id="320" r:id="rId10"/>
    <p:sldId id="321" r:id="rId11"/>
    <p:sldId id="322" r:id="rId12"/>
    <p:sldId id="326" r:id="rId13"/>
    <p:sldId id="349" r:id="rId14"/>
    <p:sldId id="350" r:id="rId15"/>
    <p:sldId id="353" r:id="rId16"/>
    <p:sldId id="354" r:id="rId17"/>
    <p:sldId id="357" r:id="rId18"/>
    <p:sldId id="352" r:id="rId19"/>
    <p:sldId id="344" r:id="rId20"/>
    <p:sldId id="355" r:id="rId21"/>
    <p:sldId id="347" r:id="rId22"/>
    <p:sldId id="338" r:id="rId23"/>
    <p:sldId id="340" r:id="rId24"/>
    <p:sldId id="358" r:id="rId25"/>
    <p:sldId id="318" r:id="rId2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88c7ce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b88c7cef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gb88c7cef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49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88c7ce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b88c7cef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gb88c7cef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824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88c7ce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b88c7cef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gb88c7cef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608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88c7ce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b88c7cef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gb88c7cef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678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d9190b6e5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8" name="Google Shape;488;gd9190b6e5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2655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9" name="Google Shape;519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3489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9" name="Google Shape;519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7057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278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5791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13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127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b88dc4bbbe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5" name="Google Shape;805;gb88dc4bbb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105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172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75274dd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b75274dd0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b75274dd0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75274dd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b75274dd0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b75274dd0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68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082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The goal of the open code initiative is to provide software tools to help AI professionals build solution ready to be cleared by regulatory bodies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To achieve this goal we involve developers to code the platform but also regulators and medical professionals who deliver us specific requirements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We are building a tool that is universal and can be used across borders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Usable by multiple stakehoders to build, assess and use algorithms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549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76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4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60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56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9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25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4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60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94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0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rath.kherif@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7141030" y="844428"/>
            <a:ext cx="250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FGAI4H-R-065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407231" y="1209419"/>
            <a:ext cx="4234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Cambridge, 21-24 March 2023</a:t>
            </a:r>
            <a:endParaRPr lang="en-GB" dirty="0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7EB9C60-79E2-4E8D-B95B-4EFA5ED6B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2623"/>
              </p:ext>
            </p:extLst>
          </p:nvPr>
        </p:nvGraphicFramePr>
        <p:xfrm>
          <a:off x="2301398" y="3277589"/>
          <a:ext cx="7206019" cy="2583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4834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81961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69224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262191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Editors DEL5.6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DEL5.6: Data sharing practices –Progress review presentation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Ferath Kherif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CHUV - LREN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Switzerland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Ferath.kherif@chuv.ch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discusses the latest </a:t>
                      </a:r>
                      <a:r>
                        <a:rPr lang="en-US" sz="1800" baseline="0" dirty="0"/>
                        <a:t>updates made on the deliverable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DEL5.6: Data sharing practices + Data</a:t>
                      </a:r>
                      <a:r>
                        <a:rPr lang="en-GB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sourcing.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9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95" y="573793"/>
            <a:ext cx="6096012" cy="342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726" y="3080451"/>
            <a:ext cx="6096012" cy="342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2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b88c7cefce_0_0"/>
          <p:cNvSpPr/>
          <p:nvPr/>
        </p:nvSpPr>
        <p:spPr>
          <a:xfrm>
            <a:off x="8552800" y="78375"/>
            <a:ext cx="3505800" cy="160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b88c7cef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322553" y="1945800"/>
            <a:ext cx="3566793" cy="3860908"/>
            <a:chOff x="205305" y="977642"/>
            <a:chExt cx="3566793" cy="3860908"/>
          </a:xfrm>
        </p:grpSpPr>
        <p:sp>
          <p:nvSpPr>
            <p:cNvPr id="7" name="Rectangle 6"/>
            <p:cNvSpPr/>
            <p:nvPr/>
          </p:nvSpPr>
          <p:spPr>
            <a:xfrm>
              <a:off x="205305" y="977642"/>
              <a:ext cx="3401963" cy="38609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626" y="1139777"/>
              <a:ext cx="3404472" cy="353663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183211" y="1977363"/>
            <a:ext cx="3569112" cy="3983080"/>
            <a:chOff x="3564193" y="754421"/>
            <a:chExt cx="3569112" cy="39830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4193" y="754421"/>
              <a:ext cx="3482962" cy="398308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731342" y="817548"/>
              <a:ext cx="3401963" cy="38609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53903" y="2026295"/>
            <a:ext cx="3401963" cy="3860908"/>
            <a:chOff x="8253903" y="2026295"/>
            <a:chExt cx="3401963" cy="38609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3561" y="2030568"/>
              <a:ext cx="2742646" cy="385236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53903" y="2026295"/>
              <a:ext cx="3401963" cy="3860908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16740" y="156551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/>
              <a:t>Discover / Capture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3218" y="160803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/>
              <a:t>Connect Data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79192" y="156695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/>
              <a:t>Link Data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723701" y="1608031"/>
            <a:ext cx="947451" cy="326820"/>
          </a:xfrm>
          <a:prstGeom prst="right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7605349" y="1618980"/>
            <a:ext cx="947451" cy="326820"/>
          </a:xfrm>
          <a:prstGeom prst="right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14487" y="154838"/>
            <a:ext cx="681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Implement tools and define the processes </a:t>
            </a:r>
          </a:p>
          <a:p>
            <a:r>
              <a:rPr lang="en-US" sz="2000" b="1" dirty="0"/>
              <a:t>data descriptions and intelligent use in the context of the FG - AI4H objectives, including ethical, annotation, and validation challenges. 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3971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b88c7cefce_0_0"/>
          <p:cNvSpPr/>
          <p:nvPr/>
        </p:nvSpPr>
        <p:spPr>
          <a:xfrm>
            <a:off x="8552800" y="78375"/>
            <a:ext cx="3505800" cy="160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b88c7cef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3783" y="27973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/>
              <a:t>High Level Architecture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9181" y="3441983"/>
            <a:ext cx="11669420" cy="2926749"/>
            <a:chOff x="389181" y="3204475"/>
            <a:chExt cx="11669420" cy="2926749"/>
          </a:xfrm>
        </p:grpSpPr>
        <p:sp>
          <p:nvSpPr>
            <p:cNvPr id="33" name="Rounded Rectangle 32"/>
            <p:cNvSpPr/>
            <p:nvPr/>
          </p:nvSpPr>
          <p:spPr>
            <a:xfrm>
              <a:off x="389181" y="3245763"/>
              <a:ext cx="11669420" cy="1378634"/>
            </a:xfrm>
            <a:prstGeom prst="round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API ACCESS LAYER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428" y="3204475"/>
              <a:ext cx="952500" cy="9525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787" y="3346165"/>
              <a:ext cx="952500" cy="9525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0287" y="3509031"/>
              <a:ext cx="952500" cy="952500"/>
            </a:xfrm>
            <a:prstGeom prst="rect">
              <a:avLst/>
            </a:prstGeom>
          </p:spPr>
        </p:pic>
        <p:sp>
          <p:nvSpPr>
            <p:cNvPr id="37" name="Rounded Rectangle 36"/>
            <p:cNvSpPr/>
            <p:nvPr/>
          </p:nvSpPr>
          <p:spPr>
            <a:xfrm>
              <a:off x="389181" y="4752590"/>
              <a:ext cx="11669420" cy="1378634"/>
            </a:xfrm>
            <a:prstGeom prst="round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LOCAL DATA</a:t>
              </a:r>
            </a:p>
          </p:txBody>
        </p:sp>
        <p:pic>
          <p:nvPicPr>
            <p:cNvPr id="448" name="Picture 4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869" y="4872560"/>
              <a:ext cx="762000" cy="762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493" y="5253560"/>
              <a:ext cx="762000" cy="762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754" y="5364929"/>
              <a:ext cx="762000" cy="7620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691" y="4990372"/>
              <a:ext cx="762000" cy="762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061" y="5060907"/>
              <a:ext cx="762000" cy="7620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883" y="3213653"/>
              <a:ext cx="952500" cy="9525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833" y="3520801"/>
              <a:ext cx="952500" cy="9525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9720" y="4762198"/>
              <a:ext cx="836653" cy="83665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691" y="4776101"/>
              <a:ext cx="836653" cy="83665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806" y="4743595"/>
              <a:ext cx="836653" cy="836653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267863" y="3268465"/>
              <a:ext cx="2341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DATA Catalogue Cloud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57344" y="5784079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Devices </a:t>
              </a:r>
            </a:p>
          </p:txBody>
        </p:sp>
      </p:grpSp>
      <p:sp>
        <p:nvSpPr>
          <p:cNvPr id="8" name="Down Arrow 7"/>
          <p:cNvSpPr/>
          <p:nvPr/>
        </p:nvSpPr>
        <p:spPr>
          <a:xfrm>
            <a:off x="5834886" y="2796423"/>
            <a:ext cx="778010" cy="670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6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b88c7cefce_0_0"/>
          <p:cNvSpPr/>
          <p:nvPr/>
        </p:nvSpPr>
        <p:spPr>
          <a:xfrm>
            <a:off x="8552800" y="78375"/>
            <a:ext cx="3505800" cy="160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b88c7cef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3783" y="27973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/>
              <a:t>High Level Architecture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8553" y="1141015"/>
            <a:ext cx="11571108" cy="1630786"/>
            <a:chOff x="433783" y="1509486"/>
            <a:chExt cx="11571108" cy="1630786"/>
          </a:xfrm>
        </p:grpSpPr>
        <p:sp>
          <p:nvSpPr>
            <p:cNvPr id="30" name="Rounded Rectangle 29"/>
            <p:cNvSpPr/>
            <p:nvPr/>
          </p:nvSpPr>
          <p:spPr>
            <a:xfrm>
              <a:off x="433783" y="1509486"/>
              <a:ext cx="11571108" cy="1630786"/>
            </a:xfrm>
            <a:prstGeom prst="round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18" y="2005225"/>
              <a:ext cx="836653" cy="8366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913" y="2005225"/>
              <a:ext cx="836653" cy="83665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208" y="1997840"/>
              <a:ext cx="836653" cy="8366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503" y="1994322"/>
              <a:ext cx="836653" cy="83665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798" y="1986286"/>
              <a:ext cx="836653" cy="83665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093" y="1997840"/>
              <a:ext cx="836653" cy="8366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388" y="1997840"/>
              <a:ext cx="836653" cy="83665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2271" y="1975437"/>
              <a:ext cx="836653" cy="83665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7978" y="1994322"/>
              <a:ext cx="836653" cy="83665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3683" y="1997840"/>
              <a:ext cx="836653" cy="836653"/>
            </a:xfrm>
            <a:prstGeom prst="rect">
              <a:avLst/>
            </a:prstGeom>
          </p:spPr>
        </p:pic>
        <p:sp>
          <p:nvSpPr>
            <p:cNvPr id="449" name="TextBox 448"/>
            <p:cNvSpPr txBox="1"/>
            <p:nvPr/>
          </p:nvSpPr>
          <p:spPr>
            <a:xfrm>
              <a:off x="4752499" y="1538172"/>
              <a:ext cx="1428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DATA SPACES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9181" y="3441983"/>
            <a:ext cx="11669420" cy="2926749"/>
            <a:chOff x="389181" y="3204475"/>
            <a:chExt cx="11669420" cy="2926749"/>
          </a:xfrm>
        </p:grpSpPr>
        <p:sp>
          <p:nvSpPr>
            <p:cNvPr id="33" name="Rounded Rectangle 32"/>
            <p:cNvSpPr/>
            <p:nvPr/>
          </p:nvSpPr>
          <p:spPr>
            <a:xfrm>
              <a:off x="389181" y="3245763"/>
              <a:ext cx="11669420" cy="1378634"/>
            </a:xfrm>
            <a:prstGeom prst="round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API ACCESS LAYER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428" y="3204475"/>
              <a:ext cx="952500" cy="9525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787" y="3346165"/>
              <a:ext cx="952500" cy="9525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0287" y="3509031"/>
              <a:ext cx="952500" cy="952500"/>
            </a:xfrm>
            <a:prstGeom prst="rect">
              <a:avLst/>
            </a:prstGeom>
          </p:spPr>
        </p:pic>
        <p:sp>
          <p:nvSpPr>
            <p:cNvPr id="37" name="Rounded Rectangle 36"/>
            <p:cNvSpPr/>
            <p:nvPr/>
          </p:nvSpPr>
          <p:spPr>
            <a:xfrm>
              <a:off x="389181" y="4752590"/>
              <a:ext cx="11669420" cy="1378634"/>
            </a:xfrm>
            <a:prstGeom prst="round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LOCAL DATA</a:t>
              </a:r>
            </a:p>
          </p:txBody>
        </p:sp>
        <p:pic>
          <p:nvPicPr>
            <p:cNvPr id="448" name="Picture 44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869" y="4872560"/>
              <a:ext cx="762000" cy="762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493" y="5253560"/>
              <a:ext cx="762000" cy="762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754" y="5364929"/>
              <a:ext cx="762000" cy="7620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691" y="4990372"/>
              <a:ext cx="762000" cy="762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061" y="5060907"/>
              <a:ext cx="762000" cy="7620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883" y="3213653"/>
              <a:ext cx="952500" cy="9525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833" y="3520801"/>
              <a:ext cx="952500" cy="9525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9720" y="4762198"/>
              <a:ext cx="836653" cy="83665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691" y="4776101"/>
              <a:ext cx="836653" cy="83665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806" y="4743595"/>
              <a:ext cx="836653" cy="836653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267863" y="3268465"/>
              <a:ext cx="2341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DATA Catalogue Cloud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57344" y="5784079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Devices </a:t>
              </a:r>
            </a:p>
          </p:txBody>
        </p:sp>
      </p:grpSp>
      <p:sp>
        <p:nvSpPr>
          <p:cNvPr id="45" name="Down Arrow 44"/>
          <p:cNvSpPr/>
          <p:nvPr/>
        </p:nvSpPr>
        <p:spPr>
          <a:xfrm>
            <a:off x="5834886" y="2796423"/>
            <a:ext cx="778010" cy="670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868238" y="2477979"/>
            <a:ext cx="4928541" cy="65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Semantic Layer- UMLS driven</a:t>
            </a:r>
          </a:p>
        </p:txBody>
      </p:sp>
    </p:spTree>
    <p:extLst>
      <p:ext uri="{BB962C8B-B14F-4D97-AF65-F5344CB8AC3E}">
        <p14:creationId xmlns:p14="http://schemas.microsoft.com/office/powerpoint/2010/main" val="310467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b88c7cefce_0_0"/>
          <p:cNvSpPr/>
          <p:nvPr/>
        </p:nvSpPr>
        <p:spPr>
          <a:xfrm>
            <a:off x="8552800" y="78375"/>
            <a:ext cx="3505800" cy="160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b88c7cef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3783" y="27973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/>
              <a:t>High Level Architecture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8553" y="1141015"/>
            <a:ext cx="11571108" cy="1630786"/>
            <a:chOff x="433783" y="1509486"/>
            <a:chExt cx="11571108" cy="1630786"/>
          </a:xfrm>
        </p:grpSpPr>
        <p:sp>
          <p:nvSpPr>
            <p:cNvPr id="30" name="Rounded Rectangle 29"/>
            <p:cNvSpPr/>
            <p:nvPr/>
          </p:nvSpPr>
          <p:spPr>
            <a:xfrm>
              <a:off x="433783" y="1509486"/>
              <a:ext cx="11571108" cy="1630786"/>
            </a:xfrm>
            <a:prstGeom prst="round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18" y="2005225"/>
              <a:ext cx="836653" cy="8366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913" y="2005225"/>
              <a:ext cx="836653" cy="83665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208" y="1997840"/>
              <a:ext cx="836653" cy="8366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503" y="1994322"/>
              <a:ext cx="836653" cy="83665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798" y="1986286"/>
              <a:ext cx="836653" cy="83665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093" y="1997840"/>
              <a:ext cx="836653" cy="8366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388" y="1997840"/>
              <a:ext cx="836653" cy="83665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2271" y="1975437"/>
              <a:ext cx="836653" cy="83665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7978" y="1994322"/>
              <a:ext cx="836653" cy="83665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3683" y="1997840"/>
              <a:ext cx="836653" cy="836653"/>
            </a:xfrm>
            <a:prstGeom prst="rect">
              <a:avLst/>
            </a:prstGeom>
          </p:spPr>
        </p:pic>
        <p:sp>
          <p:nvSpPr>
            <p:cNvPr id="449" name="TextBox 448"/>
            <p:cNvSpPr txBox="1"/>
            <p:nvPr/>
          </p:nvSpPr>
          <p:spPr>
            <a:xfrm>
              <a:off x="4752499" y="1538172"/>
              <a:ext cx="1428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DATA SPACES</a:t>
              </a:r>
            </a:p>
          </p:txBody>
        </p:sp>
      </p:grpSp>
      <p:sp>
        <p:nvSpPr>
          <p:cNvPr id="45" name="Down Arrow 44"/>
          <p:cNvSpPr/>
          <p:nvPr/>
        </p:nvSpPr>
        <p:spPr>
          <a:xfrm>
            <a:off x="5834886" y="2796423"/>
            <a:ext cx="778010" cy="670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868238" y="2477979"/>
            <a:ext cx="4928541" cy="65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Semantic Layer- UMLS driven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4D40D-1CFC-19BC-E9AF-A1E888BF169D}"/>
              </a:ext>
            </a:extLst>
          </p:cNvPr>
          <p:cNvSpPr txBox="1"/>
          <p:nvPr/>
        </p:nvSpPr>
        <p:spPr>
          <a:xfrm>
            <a:off x="5592726" y="3579482"/>
            <a:ext cx="3930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UMLS is developed by the National Library of Medicine (NLM) and integrates various biomedical vocabularies (SNOMED CT, ICD-10, ICD-11, LOINC) and terminologies into a unified framework.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03CE70-DF69-EB67-EC20-2B7B50485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7"/>
          <a:stretch/>
        </p:blipFill>
        <p:spPr bwMode="auto">
          <a:xfrm>
            <a:off x="455530" y="3263750"/>
            <a:ext cx="4427445" cy="33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L7 fhir">
            <a:extLst>
              <a:ext uri="{FF2B5EF4-FFF2-40B4-BE49-F238E27FC236}">
                <a16:creationId xmlns:a16="http://schemas.microsoft.com/office/drawing/2014/main" id="{952603F7-1BAF-0523-8848-EFC31BB9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998" y="4972379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860F5A-73A8-E5C5-2A92-55D2D2CFD1A5}"/>
              </a:ext>
            </a:extLst>
          </p:cNvPr>
          <p:cNvSpPr txBox="1"/>
          <p:nvPr/>
        </p:nvSpPr>
        <p:spPr>
          <a:xfrm>
            <a:off x="5363894" y="5711942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FHIR resources </a:t>
            </a:r>
            <a:r>
              <a:rPr lang="en-US" dirty="0">
                <a:solidFill>
                  <a:srgbClr val="374151"/>
                </a:solidFill>
                <a:latin typeface="Söhne"/>
              </a:rPr>
              <a:t>(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Patient, Condition, and Observation): create a structured and standardized representation of healthcare data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6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9190b6e50_1_0"/>
          <p:cNvSpPr txBox="1">
            <a:spLocks noGrp="1"/>
          </p:cNvSpPr>
          <p:nvPr>
            <p:ph type="title"/>
          </p:nvPr>
        </p:nvSpPr>
        <p:spPr>
          <a:xfrm>
            <a:off x="254450" y="-93112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Metadata Components</a:t>
            </a:r>
            <a:endParaRPr dirty="0"/>
          </a:p>
        </p:txBody>
      </p:sp>
      <p:pic>
        <p:nvPicPr>
          <p:cNvPr id="506" name="Google Shape;506;gd9190b6e50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469232" y="1082843"/>
            <a:ext cx="2834046" cy="46474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Technologies/Platforms tested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Data search, data management</a:t>
            </a:r>
          </a:p>
          <a:p>
            <a:r>
              <a:rPr lang="en-GB" sz="1600" dirty="0"/>
              <a:t> </a:t>
            </a:r>
          </a:p>
          <a:p>
            <a:r>
              <a:rPr lang="en-GB" sz="1600" dirty="0"/>
              <a:t> - Data lineage support</a:t>
            </a:r>
          </a:p>
          <a:p>
            <a:r>
              <a:rPr lang="en-GB" sz="1600" dirty="0"/>
              <a:t>	- </a:t>
            </a:r>
            <a:r>
              <a:rPr lang="fr-CH" sz="1600" b="1" dirty="0"/>
              <a:t>Amundsen</a:t>
            </a:r>
            <a:endParaRPr lang="en-GB" sz="1600" dirty="0"/>
          </a:p>
          <a:p>
            <a:r>
              <a:rPr lang="en-GB" sz="1600" dirty="0"/>
              <a:t>	- </a:t>
            </a:r>
            <a:r>
              <a:rPr lang="fr-CH" sz="1600" b="1" dirty="0" err="1"/>
              <a:t>DataHub</a:t>
            </a:r>
            <a:endParaRPr lang="fr-CH" sz="1600" b="1" dirty="0"/>
          </a:p>
          <a:p>
            <a:r>
              <a:rPr lang="fr-CH" sz="1600" b="1" dirty="0"/>
              <a:t>	- Atlas</a:t>
            </a:r>
          </a:p>
          <a:p>
            <a:r>
              <a:rPr lang="fr-CH" sz="1600" b="1" dirty="0"/>
              <a:t>	- CKAN</a:t>
            </a:r>
          </a:p>
          <a:p>
            <a:r>
              <a:rPr lang="fr-CH" sz="1600" b="1" dirty="0"/>
              <a:t>	- Magda - </a:t>
            </a:r>
            <a:r>
              <a:rPr lang="fr-CH" sz="1600" b="1" dirty="0" err="1"/>
              <a:t>Federation</a:t>
            </a:r>
            <a:endParaRPr lang="fr-CH" sz="1600" b="1" dirty="0"/>
          </a:p>
          <a:p>
            <a:endParaRPr lang="fr-CH" sz="1600" b="1" dirty="0"/>
          </a:p>
          <a:p>
            <a:r>
              <a:rPr lang="fr-CH" sz="1600" b="1" dirty="0"/>
              <a:t>-</a:t>
            </a:r>
            <a:r>
              <a:rPr lang="fr-CH" sz="1600" dirty="0"/>
              <a:t>Cloud </a:t>
            </a:r>
            <a:r>
              <a:rPr lang="fr-CH" sz="1600" dirty="0" err="1"/>
              <a:t>based</a:t>
            </a:r>
            <a:endParaRPr lang="fr-CH" sz="1600" dirty="0"/>
          </a:p>
          <a:p>
            <a:r>
              <a:rPr lang="fr-CH" sz="1600" b="1" dirty="0"/>
              <a:t>  	- Google DC</a:t>
            </a:r>
          </a:p>
          <a:p>
            <a:r>
              <a:rPr lang="fr-CH" sz="1600" b="1" dirty="0"/>
              <a:t>  	</a:t>
            </a:r>
            <a:r>
              <a:rPr lang="fr-CH" sz="1600" b="1" dirty="0">
                <a:solidFill>
                  <a:srgbClr val="FF0000"/>
                </a:solidFill>
              </a:rPr>
              <a:t>- AWS</a:t>
            </a:r>
          </a:p>
          <a:p>
            <a:r>
              <a:rPr lang="fr-CH" sz="1600" b="1" dirty="0"/>
              <a:t> 	-Azure </a:t>
            </a:r>
          </a:p>
          <a:p>
            <a:endParaRPr lang="fr-CH" b="1" dirty="0"/>
          </a:p>
          <a:p>
            <a:endParaRPr lang="fr-CH" b="1" dirty="0"/>
          </a:p>
          <a:p>
            <a:endParaRPr lang="en-GB" dirty="0"/>
          </a:p>
          <a:p>
            <a:endParaRPr lang="fr-CH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38074" y="1082843"/>
            <a:ext cx="7832558" cy="46474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no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Technologies/Platforms Selected/built</a:t>
            </a:r>
          </a:p>
          <a:p>
            <a:r>
              <a:rPr lang="en-GB" sz="1600" dirty="0"/>
              <a:t>Data search, data management</a:t>
            </a:r>
          </a:p>
          <a:p>
            <a:r>
              <a:rPr lang="en-GB" sz="1600" dirty="0"/>
              <a:t>+  data lineage  support +federation </a:t>
            </a:r>
          </a:p>
          <a:p>
            <a:r>
              <a:rPr lang="en-GB" sz="1600" dirty="0"/>
              <a:t>+ Annotation metadata +link to ML model</a:t>
            </a:r>
          </a:p>
          <a:p>
            <a:r>
              <a:rPr lang="en-GB" sz="1600" dirty="0"/>
              <a:t>+ Governance</a:t>
            </a:r>
          </a:p>
          <a:p>
            <a:endParaRPr lang="en-GB" sz="1600" dirty="0"/>
          </a:p>
          <a:p>
            <a:pPr marL="285750" indent="-285750">
              <a:buFontTx/>
              <a:buChar char="-"/>
            </a:pPr>
            <a:r>
              <a:rPr lang="en-GB" sz="1600" b="1" dirty="0"/>
              <a:t>Combined multiple approaches based on </a:t>
            </a:r>
            <a:r>
              <a:rPr lang="en-GB" sz="1600" b="1" dirty="0">
                <a:solidFill>
                  <a:srgbClr val="FF0000"/>
                </a:solidFill>
              </a:rPr>
              <a:t>own development and Obiba.org suites </a:t>
            </a:r>
            <a:r>
              <a:rPr lang="en-GB" sz="1600" b="1" dirty="0"/>
              <a:t>: </a:t>
            </a:r>
          </a:p>
          <a:p>
            <a:r>
              <a:rPr lang="en-GB" sz="1600" b="1" dirty="0"/>
              <a:t>	- </a:t>
            </a:r>
            <a:r>
              <a:rPr lang="en-GB" sz="1600" b="1" dirty="0" err="1"/>
              <a:t>MetaData</a:t>
            </a:r>
            <a:r>
              <a:rPr lang="en-GB" sz="1600" b="1" dirty="0"/>
              <a:t> capture </a:t>
            </a:r>
          </a:p>
          <a:p>
            <a:r>
              <a:rPr lang="en-GB" sz="1600" b="1" dirty="0"/>
              <a:t>	- Data curation according to standards</a:t>
            </a:r>
          </a:p>
          <a:p>
            <a:r>
              <a:rPr lang="en-GB" sz="1600" b="1" dirty="0"/>
              <a:t>	-Storage: ontologies/semantic based query</a:t>
            </a:r>
          </a:p>
          <a:p>
            <a:r>
              <a:rPr lang="en-GB" sz="1600" b="1" dirty="0"/>
              <a:t>	- Publish data</a:t>
            </a:r>
          </a:p>
          <a:p>
            <a:r>
              <a:rPr lang="en-GB" sz="1600" b="1" dirty="0"/>
              <a:t>                 - Manage data transfer according to privacy sharing principles (D5.6)</a:t>
            </a:r>
          </a:p>
          <a:p>
            <a:r>
              <a:rPr lang="en-GB" sz="1600" b="1" dirty="0"/>
              <a:t>	- Advanced query capabilities according to context information. </a:t>
            </a:r>
          </a:p>
          <a:p>
            <a:r>
              <a:rPr lang="en-GB" sz="1600" b="1" dirty="0"/>
              <a:t>	- data transfer to ML  models</a:t>
            </a:r>
            <a:endParaRPr lang="en-GB" b="1" dirty="0"/>
          </a:p>
        </p:txBody>
      </p:sp>
      <p:pic>
        <p:nvPicPr>
          <p:cNvPr id="1026" name="Picture 2" descr="https://www.morphemic.cloud/wp-content/uploads/2022/03/logo_morphemic-ua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20" y="4610050"/>
            <a:ext cx="1637598" cy="11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2047" y="4846993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49A5CB"/>
                </a:solidFill>
                <a:latin typeface="Barlow Semi Condensed"/>
              </a:rPr>
              <a:t>Cloud </a:t>
            </a:r>
            <a:r>
              <a:rPr lang="fr-CH" dirty="0" err="1">
                <a:solidFill>
                  <a:srgbClr val="49A5CB"/>
                </a:solidFill>
                <a:latin typeface="Barlow Semi Condensed"/>
              </a:rPr>
              <a:t>computing</a:t>
            </a:r>
            <a:r>
              <a:rPr lang="fr-CH" dirty="0">
                <a:solidFill>
                  <a:srgbClr val="49A5CB"/>
                </a:solidFill>
                <a:latin typeface="Barlow Semi Condensed"/>
              </a:rPr>
              <a:t> </a:t>
            </a:r>
            <a:r>
              <a:rPr lang="fr-CH" dirty="0" err="1">
                <a:solidFill>
                  <a:srgbClr val="49A5CB"/>
                </a:solidFill>
                <a:latin typeface="Barlow Semi Condensed"/>
              </a:rPr>
              <a:t>optimization</a:t>
            </a:r>
            <a:r>
              <a:rPr lang="fr-CH" dirty="0">
                <a:solidFill>
                  <a:srgbClr val="49A5CB"/>
                </a:solidFill>
                <a:latin typeface="Barlow Semi Condensed"/>
              </a:rPr>
              <a:t> </a:t>
            </a:r>
            <a:r>
              <a:rPr lang="fr-CH" dirty="0" err="1">
                <a:solidFill>
                  <a:srgbClr val="49A5CB"/>
                </a:solidFill>
                <a:latin typeface="Barlow Semi Condensed"/>
              </a:rPr>
              <a:t>platform</a:t>
            </a:r>
            <a:endParaRPr lang="fr-CH" dirty="0">
              <a:solidFill>
                <a:srgbClr val="49A5CB"/>
              </a:solidFill>
              <a:latin typeface="Barlow Semi Condensed"/>
            </a:endParaRPr>
          </a:p>
          <a:p>
            <a:r>
              <a:rPr lang="fr-CH" b="0" i="0" dirty="0">
                <a:solidFill>
                  <a:srgbClr val="49A5CB"/>
                </a:solidFill>
                <a:effectLst/>
                <a:latin typeface="Barlow Semi Condensed"/>
              </a:rPr>
              <a:t>Intelligent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414976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Data sourcing</a:t>
            </a:r>
            <a:endParaRPr sz="3600" dirty="0"/>
          </a:p>
        </p:txBody>
      </p:sp>
      <p:pic>
        <p:nvPicPr>
          <p:cNvPr id="522" name="Google Shape;522;gdb23b2afbe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db23b2afbe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3433"/>
            <a:ext cx="5839250" cy="59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db23b2afbe_4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9250" y="927847"/>
            <a:ext cx="5675974" cy="334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175663" y="241642"/>
            <a:ext cx="399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Own development and Obiba.org suites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707" y="3900670"/>
            <a:ext cx="5258183" cy="260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86753" y="4554071"/>
            <a:ext cx="1344706" cy="156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9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Data sourcing</a:t>
            </a:r>
            <a:endParaRPr sz="3600" dirty="0"/>
          </a:p>
        </p:txBody>
      </p:sp>
      <p:pic>
        <p:nvPicPr>
          <p:cNvPr id="522" name="Google Shape;522;gdb23b2afbe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db23b2afbe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3433"/>
            <a:ext cx="5839250" cy="59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db23b2afbe_4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9250" y="927847"/>
            <a:ext cx="5675974" cy="334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175663" y="241642"/>
            <a:ext cx="399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Own development and Obiba.org suites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707" y="3900670"/>
            <a:ext cx="5258183" cy="260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86753" y="4554071"/>
            <a:ext cx="1344706" cy="156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0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Data Access Request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058" y="991850"/>
            <a:ext cx="5254441" cy="53568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6121"/>
          <a:stretch/>
        </p:blipFill>
        <p:spPr>
          <a:xfrm>
            <a:off x="3047796" y="874303"/>
            <a:ext cx="4614419" cy="55919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20545" y="2119745"/>
            <a:ext cx="207229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Data Quality </a:t>
            </a:r>
          </a:p>
          <a:p>
            <a:endParaRPr lang="en-GB" dirty="0"/>
          </a:p>
          <a:p>
            <a:r>
              <a:rPr lang="en-GB" dirty="0"/>
              <a:t>DACQORD Principle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40" y="874303"/>
            <a:ext cx="11124379" cy="597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3831" y="2119745"/>
            <a:ext cx="7821422" cy="419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678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Data Curation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058" y="991850"/>
            <a:ext cx="5254441" cy="53568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6121"/>
          <a:stretch/>
        </p:blipFill>
        <p:spPr>
          <a:xfrm>
            <a:off x="3047796" y="874303"/>
            <a:ext cx="4614419" cy="55919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20545" y="2119745"/>
            <a:ext cx="207229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Data Quality </a:t>
            </a:r>
          </a:p>
          <a:p>
            <a:endParaRPr lang="en-GB" dirty="0"/>
          </a:p>
          <a:p>
            <a:r>
              <a:rPr lang="en-GB" dirty="0"/>
              <a:t>DACQORD Principle </a:t>
            </a:r>
          </a:p>
        </p:txBody>
      </p:sp>
    </p:spTree>
    <p:extLst>
      <p:ext uri="{BB962C8B-B14F-4D97-AF65-F5344CB8AC3E}">
        <p14:creationId xmlns:p14="http://schemas.microsoft.com/office/powerpoint/2010/main" val="86391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3" name="Google Shape;103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353435" y="504685"/>
            <a:ext cx="56213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Data Sharing and Data sourcing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MVP: Data sourcing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gdb23b2afbe_4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10" y="2321813"/>
            <a:ext cx="4009328" cy="38275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131" y="1725827"/>
            <a:ext cx="4365937" cy="46735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698" y="2376697"/>
            <a:ext cx="3473040" cy="37177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0196" y="950525"/>
            <a:ext cx="2035323" cy="15065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>
          <a:xfrm>
            <a:off x="1158949" y="4890977"/>
            <a:ext cx="935665" cy="95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99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PLAN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158949" y="4890977"/>
            <a:ext cx="935665" cy="95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05AA06-6233-683B-3E45-A2A364363267}"/>
              </a:ext>
            </a:extLst>
          </p:cNvPr>
          <p:cNvSpPr txBox="1">
            <a:spLocks/>
          </p:cNvSpPr>
          <p:nvPr/>
        </p:nvSpPr>
        <p:spPr>
          <a:xfrm>
            <a:off x="517451" y="1104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74151"/>
                </a:solidFill>
                <a:latin typeface="Söhne"/>
              </a:rPr>
              <a:t>Data Schema and Metadata</a:t>
            </a:r>
          </a:p>
          <a:p>
            <a:pPr lvl="1"/>
            <a:r>
              <a:rPr lang="en-US" dirty="0">
                <a:solidFill>
                  <a:srgbClr val="374151"/>
                </a:solidFill>
                <a:latin typeface="Söhne"/>
              </a:rPr>
              <a:t>Machine and human-readable data schema that includes metadata and contextual information</a:t>
            </a:r>
          </a:p>
          <a:p>
            <a:pPr lvl="1"/>
            <a:r>
              <a:rPr lang="en-US" dirty="0">
                <a:solidFill>
                  <a:srgbClr val="374151"/>
                </a:solidFill>
                <a:latin typeface="Söhne"/>
              </a:rPr>
              <a:t>Compatibility with existing healthcare data standards and regulations</a:t>
            </a:r>
          </a:p>
          <a:p>
            <a:r>
              <a:rPr lang="en-US" dirty="0">
                <a:solidFill>
                  <a:srgbClr val="374151"/>
                </a:solidFill>
                <a:latin typeface="Söhne"/>
              </a:rPr>
              <a:t>Federated Sourcing and Integration</a:t>
            </a:r>
          </a:p>
          <a:p>
            <a:pPr lvl="1"/>
            <a:r>
              <a:rPr lang="en-US" dirty="0">
                <a:solidFill>
                  <a:srgbClr val="374151"/>
                </a:solidFill>
                <a:latin typeface="Söhne"/>
              </a:rPr>
              <a:t>Federated sourcing from multiple countries</a:t>
            </a:r>
          </a:p>
          <a:p>
            <a:pPr lvl="1"/>
            <a:r>
              <a:rPr lang="en-US" dirty="0">
                <a:solidFill>
                  <a:srgbClr val="374151"/>
                </a:solidFill>
                <a:latin typeface="Söhne"/>
              </a:rPr>
              <a:t>Integration with open code  AI platforms</a:t>
            </a:r>
          </a:p>
          <a:p>
            <a:r>
              <a:rPr lang="en-US" dirty="0">
                <a:solidFill>
                  <a:srgbClr val="374151"/>
                </a:solidFill>
                <a:latin typeface="Söhne"/>
              </a:rPr>
              <a:t>Data Quality and Validation</a:t>
            </a:r>
          </a:p>
          <a:p>
            <a:pPr lvl="1"/>
            <a:r>
              <a:rPr lang="en-US" dirty="0">
                <a:solidFill>
                  <a:srgbClr val="374151"/>
                </a:solidFill>
                <a:latin typeface="Söhne"/>
              </a:rPr>
              <a:t>Ability to execute queries and validate data quality</a:t>
            </a:r>
          </a:p>
          <a:p>
            <a:r>
              <a:rPr lang="en-US" dirty="0">
                <a:solidFill>
                  <a:srgbClr val="374151"/>
                </a:solidFill>
                <a:latin typeface="Söhne"/>
              </a:rPr>
              <a:t>Scalability and Security</a:t>
            </a:r>
          </a:p>
          <a:p>
            <a:pPr lvl="1"/>
            <a:r>
              <a:rPr lang="en-US" dirty="0">
                <a:solidFill>
                  <a:srgbClr val="374151"/>
                </a:solidFill>
                <a:latin typeface="Söhne"/>
              </a:rPr>
              <a:t>Scalability to handle large and diverse datasets</a:t>
            </a:r>
          </a:p>
          <a:p>
            <a:pPr lvl="1"/>
            <a:r>
              <a:rPr lang="en-US" dirty="0">
                <a:solidFill>
                  <a:srgbClr val="374151"/>
                </a:solidFill>
                <a:latin typeface="Söhne"/>
              </a:rPr>
              <a:t>Robust security and privacy measures to protect sensitive data</a:t>
            </a:r>
          </a:p>
          <a:p>
            <a:r>
              <a:rPr lang="en-US" dirty="0">
                <a:solidFill>
                  <a:srgbClr val="374151"/>
                </a:solidFill>
                <a:latin typeface="Söhne"/>
              </a:rPr>
              <a:t>User Interface and Accessibility</a:t>
            </a:r>
          </a:p>
          <a:p>
            <a:pPr lvl="1"/>
            <a:r>
              <a:rPr lang="en-US" dirty="0">
                <a:solidFill>
                  <a:srgbClr val="374151"/>
                </a:solidFill>
                <a:latin typeface="Söhne"/>
              </a:rPr>
              <a:t>Easy-to-use interface for data discovery and sharing</a:t>
            </a:r>
          </a:p>
          <a:p>
            <a:pPr lvl="1"/>
            <a:endParaRPr lang="en-US" dirty="0">
              <a:solidFill>
                <a:srgbClr val="374151"/>
              </a:solidFill>
              <a:latin typeface="Söhne"/>
            </a:endParaRPr>
          </a:p>
          <a:p>
            <a:r>
              <a:rPr lang="fr-CH" sz="4000" dirty="0" err="1">
                <a:solidFill>
                  <a:srgbClr val="374151"/>
                </a:solidFill>
                <a:latin typeface="Söhne"/>
              </a:rPr>
              <a:t>D</a:t>
            </a:r>
            <a:r>
              <a:rPr lang="fr-CH" sz="4000" b="0" i="0" dirty="0" err="1">
                <a:solidFill>
                  <a:srgbClr val="374151"/>
                </a:solidFill>
                <a:effectLst/>
                <a:latin typeface="Söhne"/>
              </a:rPr>
              <a:t>emonstration</a:t>
            </a:r>
            <a:r>
              <a:rPr lang="fr-CH" sz="4000" b="0" i="0" dirty="0">
                <a:solidFill>
                  <a:srgbClr val="374151"/>
                </a:solidFill>
                <a:effectLst/>
                <a:latin typeface="Söhne"/>
              </a:rPr>
              <a:t> validation: </a:t>
            </a:r>
            <a:r>
              <a:rPr lang="en-US" sz="2800" b="0" i="0" dirty="0">
                <a:solidFill>
                  <a:srgbClr val="374151"/>
                </a:solidFill>
                <a:effectLst/>
                <a:latin typeface="Söhne"/>
              </a:rPr>
              <a:t>showcasing its effectiveness of the federated approach</a:t>
            </a:r>
            <a:endParaRPr lang="en-US" sz="40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32380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b88dc4bbbe_0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08" name="Google Shape;808;gb88dc4bbbe_0_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09" name="Google Shape;809;gb88dc4bbbe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gb88dc4bbbe_0_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24654" r="66480" b="31491"/>
          <a:stretch/>
        </p:blipFill>
        <p:spPr>
          <a:xfrm>
            <a:off x="472600" y="4451525"/>
            <a:ext cx="2888400" cy="21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gb88dc4bbbe_0_9"/>
          <p:cNvSpPr txBox="1"/>
          <p:nvPr/>
        </p:nvSpPr>
        <p:spPr>
          <a:xfrm>
            <a:off x="472600" y="601350"/>
            <a:ext cx="5790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GB" sz="3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Thanks for your attention</a:t>
            </a:r>
            <a:endParaRPr kumimoji="0" sz="3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en-GB" sz="27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Contact</a:t>
            </a:r>
            <a:endParaRPr kumimoji="0" sz="27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fr-CH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Ferath.kherif@chuv.ch</a:t>
            </a:r>
            <a:endParaRPr kumimoji="0" sz="3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Data Sharing and Data sourcing </a:t>
            </a:r>
          </a:p>
        </p:txBody>
      </p:sp>
      <p:sp>
        <p:nvSpPr>
          <p:cNvPr id="112" name="Google Shape;112;p3"/>
          <p:cNvSpPr txBox="1"/>
          <p:nvPr/>
        </p:nvSpPr>
        <p:spPr>
          <a:xfrm>
            <a:off x="1872422" y="5174614"/>
            <a:ext cx="81008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 is not a local problem and requires a connected structure, universal solutions, and joined principles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DC9B33-8619-724E-9BEF-3BBF9104A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draft describes the objectives and proposes an initial outline of the planned deliverable “Data Sharing Practices” </a:t>
            </a:r>
          </a:p>
          <a:p>
            <a:r>
              <a:rPr lang="en-GB" dirty="0"/>
              <a:t>This deliverable aims to provide an overview of the existing </a:t>
            </a:r>
            <a:r>
              <a:rPr lang="en-GB" b="1" dirty="0"/>
              <a:t>best practices</a:t>
            </a:r>
            <a:r>
              <a:rPr lang="en-GB" dirty="0"/>
              <a:t> for data sharing of health-related data, including the requirement to enable </a:t>
            </a:r>
            <a:r>
              <a:rPr lang="en-GB" b="1" dirty="0"/>
              <a:t>secure</a:t>
            </a:r>
            <a:r>
              <a:rPr lang="en-GB" dirty="0"/>
              <a:t> data sharing and issues related to data </a:t>
            </a:r>
            <a:r>
              <a:rPr lang="en-GB" b="1" dirty="0"/>
              <a:t>governance</a:t>
            </a:r>
            <a:r>
              <a:rPr lang="en-GB" dirty="0"/>
              <a:t>. </a:t>
            </a:r>
          </a:p>
          <a:p>
            <a:r>
              <a:rPr lang="en-GB" dirty="0"/>
              <a:t>The documents described </a:t>
            </a:r>
            <a:r>
              <a:rPr lang="en-GB" b="1" dirty="0"/>
              <a:t>established solutions </a:t>
            </a:r>
            <a:r>
              <a:rPr lang="en-GB" dirty="0"/>
              <a:t>and </a:t>
            </a:r>
            <a:r>
              <a:rPr lang="en-GB" b="1" dirty="0"/>
              <a:t>novel</a:t>
            </a:r>
            <a:r>
              <a:rPr lang="en-GB" dirty="0"/>
              <a:t> approaches based on </a:t>
            </a:r>
            <a:r>
              <a:rPr lang="en-GB" b="1" dirty="0"/>
              <a:t>distributed and federated environments</a:t>
            </a:r>
            <a:r>
              <a:rPr lang="en-GB" dirty="0"/>
              <a:t>.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009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Data Sharing and Data sourcing </a:t>
            </a:r>
          </a:p>
        </p:txBody>
      </p:sp>
      <p:sp>
        <p:nvSpPr>
          <p:cNvPr id="112" name="Google Shape;112;p3"/>
          <p:cNvSpPr txBox="1"/>
          <p:nvPr/>
        </p:nvSpPr>
        <p:spPr>
          <a:xfrm>
            <a:off x="1872422" y="5174614"/>
            <a:ext cx="81008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 is not a local problem and requires a connected structure, universal solutions, and joined principles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E3B60-EC00-EC30-672F-988E85AD1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17" y="1413188"/>
            <a:ext cx="6601746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75274dd0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Data Sharing Principles</a:t>
            </a:r>
            <a:endParaRPr dirty="0"/>
          </a:p>
        </p:txBody>
      </p:sp>
      <p:sp>
        <p:nvSpPr>
          <p:cNvPr id="120" name="Google Shape;120;gb75274dd04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SzPts val="1800"/>
              <a:buNone/>
            </a:pPr>
            <a:r>
              <a:rPr lang="en-GB" b="1" dirty="0"/>
              <a:t>Sharing medical data at scale </a:t>
            </a:r>
            <a:r>
              <a:rPr lang="en-GB" dirty="0"/>
              <a:t>is necessary to improve the development and adoption of artificial intelligence solutions for healthcare and to make these solutions more robust. </a:t>
            </a:r>
          </a:p>
          <a:p>
            <a:pPr marL="0" lvl="0" indent="0">
              <a:buSzPts val="1800"/>
              <a:buNone/>
            </a:pPr>
            <a:r>
              <a:rPr lang="en-GB" b="1" dirty="0"/>
              <a:t>Negotiate the balance </a:t>
            </a:r>
            <a:r>
              <a:rPr lang="en-GB" dirty="0"/>
              <a:t>between potential harm from sharing critical data and the potential benefit of improving care.</a:t>
            </a:r>
          </a:p>
          <a:p>
            <a:pPr marL="0" lvl="0" indent="0">
              <a:buSzPts val="1800"/>
              <a:buNone/>
            </a:pPr>
            <a:endParaRPr dirty="0"/>
          </a:p>
        </p:txBody>
      </p:sp>
      <p:pic>
        <p:nvPicPr>
          <p:cNvPr id="121" name="Google Shape;121;gb75274dd0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75274dd0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Data Sharing Principles</a:t>
            </a:r>
            <a:endParaRPr dirty="0"/>
          </a:p>
        </p:txBody>
      </p:sp>
      <p:sp>
        <p:nvSpPr>
          <p:cNvPr id="120" name="Google Shape;120;gb75274dd04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b="1" dirty="0"/>
              <a:t>Sharing data for appropriate and authorised purposes</a:t>
            </a:r>
            <a:r>
              <a:rPr lang="en-GB" dirty="0"/>
              <a:t>. </a:t>
            </a:r>
            <a:r>
              <a:rPr lang="en-GB" i="1" dirty="0"/>
              <a:t>Why the data is being used</a:t>
            </a:r>
            <a:endParaRPr lang="fr-CH" dirty="0"/>
          </a:p>
          <a:p>
            <a:pPr lvl="0"/>
            <a:r>
              <a:rPr lang="en-GB" b="1" dirty="0"/>
              <a:t>Sharing data only with authorised users.</a:t>
            </a:r>
            <a:r>
              <a:rPr lang="en-GB" dirty="0"/>
              <a:t> </a:t>
            </a:r>
            <a:r>
              <a:rPr lang="en-GB" i="1" dirty="0"/>
              <a:t>Who is using the data</a:t>
            </a:r>
            <a:endParaRPr lang="fr-CH" dirty="0"/>
          </a:p>
          <a:p>
            <a:pPr lvl="0"/>
            <a:r>
              <a:rPr lang="en-GB" b="1" dirty="0"/>
              <a:t>Using data in a safe and secure environment. </a:t>
            </a:r>
            <a:endParaRPr lang="fr-CH" dirty="0"/>
          </a:p>
          <a:p>
            <a:pPr lvl="0"/>
            <a:r>
              <a:rPr lang="en-GB" b="1" dirty="0"/>
              <a:t>Applying appropriate protections to the data.</a:t>
            </a:r>
            <a:r>
              <a:rPr lang="en-GB" dirty="0"/>
              <a:t> </a:t>
            </a:r>
            <a:r>
              <a:rPr lang="en-GB" i="1" dirty="0"/>
              <a:t>Where the data is being used</a:t>
            </a:r>
            <a:endParaRPr lang="fr-CH" dirty="0"/>
          </a:p>
          <a:p>
            <a:pPr lvl="0"/>
            <a:r>
              <a:rPr lang="en-GB" b="1" dirty="0"/>
              <a:t>Ensuring public outputs from data sharing projects do not identify the people or organisations in the data. </a:t>
            </a:r>
            <a:endParaRPr lang="fr-CH" dirty="0"/>
          </a:p>
          <a:p>
            <a:pPr marL="0" lvl="0" indent="0">
              <a:buSzPts val="1800"/>
              <a:buNone/>
            </a:pPr>
            <a:endParaRPr dirty="0"/>
          </a:p>
        </p:txBody>
      </p:sp>
      <p:pic>
        <p:nvPicPr>
          <p:cNvPr id="121" name="Google Shape;121;gb75274dd0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10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Data Sharing and Data sourcing </a:t>
            </a:r>
          </a:p>
        </p:txBody>
      </p:sp>
      <p:sp>
        <p:nvSpPr>
          <p:cNvPr id="112" name="Google Shape;112;p3"/>
          <p:cNvSpPr txBox="1"/>
          <p:nvPr/>
        </p:nvSpPr>
        <p:spPr>
          <a:xfrm>
            <a:off x="1872422" y="5174614"/>
            <a:ext cx="81008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 is not a local problem and requires a connected structure, universal solutions, and joined principles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DC9B33-8619-724E-9BEF-3BBF9104A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Necessary steps and requirements to </a:t>
            </a:r>
            <a:r>
              <a:rPr lang="en-GB" b="1" dirty="0"/>
              <a:t>enable secure data sharing 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Methods for Data sourcing </a:t>
            </a:r>
          </a:p>
          <a:p>
            <a:pPr lvl="2"/>
            <a:r>
              <a:rPr lang="en-GB" sz="2800" b="1" dirty="0"/>
              <a:t>Centralized data sources</a:t>
            </a:r>
          </a:p>
          <a:p>
            <a:pPr lvl="2"/>
            <a:r>
              <a:rPr lang="en-GB" sz="2800" b="1" dirty="0"/>
              <a:t>Distributed data sources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Data Sharing and Data sourcing </a:t>
            </a:r>
          </a:p>
        </p:txBody>
      </p:sp>
      <p:sp>
        <p:nvSpPr>
          <p:cNvPr id="112" name="Google Shape;112;p3"/>
          <p:cNvSpPr txBox="1"/>
          <p:nvPr/>
        </p:nvSpPr>
        <p:spPr>
          <a:xfrm>
            <a:off x="1872422" y="5174614"/>
            <a:ext cx="81008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 is not a local problem and requires a connected structure, universal solutions, and joined principles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DC9B33-8619-724E-9BEF-3BBF9104A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Necessary steps and requirements to </a:t>
            </a:r>
            <a:r>
              <a:rPr lang="en-GB" b="1" dirty="0"/>
              <a:t>enable secure data sharing </a:t>
            </a:r>
          </a:p>
          <a:p>
            <a:pPr lvl="1"/>
            <a:r>
              <a:rPr lang="en-GB" dirty="0"/>
              <a:t>Roles and responsibilities of the </a:t>
            </a:r>
            <a:r>
              <a:rPr lang="en-GB" b="1" dirty="0"/>
              <a:t>data providers, data processors &amp; data receivers</a:t>
            </a:r>
          </a:p>
          <a:p>
            <a:pPr lvl="1"/>
            <a:r>
              <a:rPr lang="en-GB" b="1" dirty="0"/>
              <a:t>Data anonymization and de-identification</a:t>
            </a:r>
            <a:endParaRPr lang="fr-CH" dirty="0"/>
          </a:p>
          <a:p>
            <a:pPr lvl="1"/>
            <a:r>
              <a:rPr lang="en-GB" b="1" dirty="0"/>
              <a:t>Data minimization </a:t>
            </a:r>
            <a:endParaRPr lang="fr-CH" dirty="0"/>
          </a:p>
          <a:p>
            <a:pPr lvl="1"/>
            <a:r>
              <a:rPr lang="en-GB" b="1" dirty="0"/>
              <a:t>Data confidentiality, Data security and privacy</a:t>
            </a:r>
            <a:endParaRPr lang="fr-CH" dirty="0"/>
          </a:p>
          <a:p>
            <a:pPr lvl="1"/>
            <a:r>
              <a:rPr lang="en-GB" b="1" dirty="0"/>
              <a:t>Protection and Privacy assessments. </a:t>
            </a:r>
            <a:endParaRPr lang="fr-CH" dirty="0"/>
          </a:p>
          <a:p>
            <a:pPr lvl="1"/>
            <a:r>
              <a:rPr lang="en-GB" b="1" dirty="0"/>
              <a:t>Responsibilities of data providers and data receivers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Necessary steps and requirements to </a:t>
            </a:r>
            <a:r>
              <a:rPr lang="en-GB" b="1" dirty="0">
                <a:solidFill>
                  <a:prstClr val="black"/>
                </a:solidFill>
              </a:rPr>
              <a:t>enable secure data sourcing </a:t>
            </a:r>
            <a:endParaRPr lang="fr-CH" b="1" dirty="0"/>
          </a:p>
          <a:p>
            <a:pPr lvl="1"/>
            <a:r>
              <a:rPr lang="en-GB" b="1" dirty="0"/>
              <a:t>Description of data</a:t>
            </a:r>
            <a:endParaRPr lang="fr-CH" b="1" dirty="0"/>
          </a:p>
          <a:p>
            <a:pPr lvl="1"/>
            <a:r>
              <a:rPr lang="en-GB" b="1" dirty="0"/>
              <a:t>Data ingestion and update </a:t>
            </a:r>
          </a:p>
          <a:p>
            <a:pPr lvl="1"/>
            <a:r>
              <a:rPr lang="en-GB" b="1" dirty="0"/>
              <a:t>Results and dissemination of results including IA models</a:t>
            </a:r>
          </a:p>
          <a:p>
            <a:pPr marL="457200" lvl="1" indent="0">
              <a:buNone/>
            </a:pPr>
            <a:endParaRPr lang="en-GB" b="1" dirty="0"/>
          </a:p>
          <a:p>
            <a:pPr lvl="1"/>
            <a:endParaRPr lang="fr-CH" b="1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090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867D-2EB7-FD44-BB52-26A187BB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22" y="365125"/>
            <a:ext cx="8173156" cy="1311275"/>
          </a:xfrm>
        </p:spPr>
        <p:txBody>
          <a:bodyPr>
            <a:normAutofit fontScale="90000"/>
          </a:bodyPr>
          <a:lstStyle/>
          <a:p>
            <a:r>
              <a:rPr lang="en-GB" dirty="0"/>
              <a:t>Best practices for data sharing/Sourcing </a:t>
            </a:r>
            <a:br>
              <a:rPr lang="en-GB" dirty="0"/>
            </a:br>
            <a:r>
              <a:rPr lang="en-GB" dirty="0"/>
              <a:t>Platform</a:t>
            </a:r>
            <a:endParaRPr lang="en-GB" noProof="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152650" y="2226469"/>
            <a:ext cx="7886700" cy="3263504"/>
          </a:xfrm>
        </p:spPr>
        <p:txBody>
          <a:bodyPr>
            <a:normAutofit/>
          </a:bodyPr>
          <a:lstStyle/>
          <a:p>
            <a:r>
              <a:rPr lang="en-GB" b="1" dirty="0"/>
              <a:t>Data Catalogue &amp; 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7594" y="459184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900083"/>
            <a:ext cx="5434451" cy="258989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9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959" y="2900083"/>
            <a:ext cx="5434449" cy="25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178C37-8B96-4423-9CB2-9C18299FC174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945</Words>
  <Application>Microsoft Office PowerPoint</Application>
  <PresentationFormat>Widescreen</PresentationFormat>
  <Paragraphs>154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等线</vt:lpstr>
      <vt:lpstr>Söhne</vt:lpstr>
      <vt:lpstr>Arial</vt:lpstr>
      <vt:lpstr>Barlow Semi Condensed</vt:lpstr>
      <vt:lpstr>Calibri</vt:lpstr>
      <vt:lpstr>Calibri Light</vt:lpstr>
      <vt:lpstr>Raleway</vt:lpstr>
      <vt:lpstr>Office 主题​​</vt:lpstr>
      <vt:lpstr>PowerPoint Presentation</vt:lpstr>
      <vt:lpstr>PowerPoint Presentation</vt:lpstr>
      <vt:lpstr>Data Sharing and Data sourcing </vt:lpstr>
      <vt:lpstr>Data Sharing and Data sourcing </vt:lpstr>
      <vt:lpstr>Data Sharing Principles</vt:lpstr>
      <vt:lpstr>Data Sharing Principles</vt:lpstr>
      <vt:lpstr>Data Sharing and Data sourcing </vt:lpstr>
      <vt:lpstr>Data Sharing and Data sourcing </vt:lpstr>
      <vt:lpstr>Best practices for data sharing/Sourcing 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Metadata Components</vt:lpstr>
      <vt:lpstr>Data sourcing</vt:lpstr>
      <vt:lpstr>Data sourcing</vt:lpstr>
      <vt:lpstr>Data Access Request</vt:lpstr>
      <vt:lpstr>Data Curation</vt:lpstr>
      <vt:lpstr>MVP: Data sourcing</vt:lpstr>
      <vt:lpstr>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DEL5.6: Data sharing practices - Progress review presentation</dc:title>
  <dc:creator>Campos, Simao</dc:creator>
  <cp:lastModifiedBy>Simão Campos-Neto</cp:lastModifiedBy>
  <cp:revision>95</cp:revision>
  <cp:lastPrinted>2019-04-04T08:49:31Z</cp:lastPrinted>
  <dcterms:created xsi:type="dcterms:W3CDTF">2019-03-31T15:53:06Z</dcterms:created>
  <dcterms:modified xsi:type="dcterms:W3CDTF">2023-04-06T16:39:52Z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