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1"/>
  </p:notesMasterIdLst>
  <p:sldIdLst>
    <p:sldId id="256" r:id="rId6"/>
    <p:sldId id="446" r:id="rId7"/>
    <p:sldId id="451" r:id="rId8"/>
    <p:sldId id="447" r:id="rId9"/>
    <p:sldId id="449" r:id="rId10"/>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2029" autoAdjust="0"/>
  </p:normalViewPr>
  <p:slideViewPr>
    <p:cSldViewPr snapToGrid="0">
      <p:cViewPr varScale="1">
        <p:scale>
          <a:sx n="127" d="100"/>
          <a:sy n="127" d="100"/>
        </p:scale>
        <p:origin x="10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FBAB9-BE67-45CE-AC30-E70566335EE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0634452-E93E-489B-96E3-BE7506FEA053}">
      <dgm:prSet/>
      <dgm:spPr/>
      <dgm:t>
        <a:bodyPr/>
        <a:lstStyle/>
        <a:p>
          <a:pPr>
            <a:lnSpc>
              <a:spcPct val="100000"/>
            </a:lnSpc>
            <a:defRPr cap="all"/>
          </a:pPr>
          <a:r>
            <a:rPr lang="en-US" b="1"/>
            <a:t>What is benchmarking?</a:t>
          </a:r>
          <a:endParaRPr lang="en-US"/>
        </a:p>
      </dgm:t>
    </dgm:pt>
    <dgm:pt modelId="{320D38E6-430B-430F-A28B-D1DB491D1AD9}" type="parTrans" cxnId="{A9EE7192-5103-4F2C-9F63-2689EBCD4E43}">
      <dgm:prSet/>
      <dgm:spPr/>
      <dgm:t>
        <a:bodyPr/>
        <a:lstStyle/>
        <a:p>
          <a:endParaRPr lang="en-US"/>
        </a:p>
      </dgm:t>
    </dgm:pt>
    <dgm:pt modelId="{7E3D0C1B-B47E-414C-9D01-BCD7B11F43F3}" type="sibTrans" cxnId="{A9EE7192-5103-4F2C-9F63-2689EBCD4E43}">
      <dgm:prSet/>
      <dgm:spPr/>
      <dgm:t>
        <a:bodyPr/>
        <a:lstStyle/>
        <a:p>
          <a:endParaRPr lang="en-US"/>
        </a:p>
      </dgm:t>
    </dgm:pt>
    <dgm:pt modelId="{AED58BF0-38C4-47D9-9696-C059B3135D67}">
      <dgm:prSet/>
      <dgm:spPr/>
      <dgm:t>
        <a:bodyPr/>
        <a:lstStyle/>
        <a:p>
          <a:pPr>
            <a:lnSpc>
              <a:spcPct val="100000"/>
            </a:lnSpc>
            <a:defRPr cap="all"/>
          </a:pPr>
          <a:r>
            <a:rPr lang="en-US" b="1"/>
            <a:t>What info is needed?</a:t>
          </a:r>
          <a:endParaRPr lang="en-US"/>
        </a:p>
      </dgm:t>
    </dgm:pt>
    <dgm:pt modelId="{042C1B71-1826-4754-9F35-077AA1645D54}" type="parTrans" cxnId="{217BD58A-8524-4727-B4EC-63B992B3D0C9}">
      <dgm:prSet/>
      <dgm:spPr/>
      <dgm:t>
        <a:bodyPr/>
        <a:lstStyle/>
        <a:p>
          <a:endParaRPr lang="en-US"/>
        </a:p>
      </dgm:t>
    </dgm:pt>
    <dgm:pt modelId="{2B5D1A29-88D5-4A12-8670-51D774A902D7}" type="sibTrans" cxnId="{217BD58A-8524-4727-B4EC-63B992B3D0C9}">
      <dgm:prSet/>
      <dgm:spPr/>
      <dgm:t>
        <a:bodyPr/>
        <a:lstStyle/>
        <a:p>
          <a:endParaRPr lang="en-US"/>
        </a:p>
      </dgm:t>
    </dgm:pt>
    <dgm:pt modelId="{1436D8EC-77C3-4000-B920-E434864581B6}" type="pres">
      <dgm:prSet presAssocID="{CB8FBAB9-BE67-45CE-AC30-E70566335EED}" presName="root" presStyleCnt="0">
        <dgm:presLayoutVars>
          <dgm:dir/>
          <dgm:resizeHandles val="exact"/>
        </dgm:presLayoutVars>
      </dgm:prSet>
      <dgm:spPr/>
    </dgm:pt>
    <dgm:pt modelId="{E4F093C8-C476-4549-B51B-7BF35C4ED29C}" type="pres">
      <dgm:prSet presAssocID="{00634452-E93E-489B-96E3-BE7506FEA053}" presName="compNode" presStyleCnt="0"/>
      <dgm:spPr/>
    </dgm:pt>
    <dgm:pt modelId="{96F1697D-A433-4198-B512-742EADDE01FA}" type="pres">
      <dgm:prSet presAssocID="{00634452-E93E-489B-96E3-BE7506FEA053}" presName="iconBgRect" presStyleLbl="bgShp" presStyleIdx="0" presStyleCnt="2"/>
      <dgm:spPr/>
    </dgm:pt>
    <dgm:pt modelId="{7DAF40BE-7A4E-4536-9F10-E4CA9AB1CE4E}" type="pres">
      <dgm:prSet presAssocID="{00634452-E93E-489B-96E3-BE7506FEA0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FF8BD90-AA64-47AF-92CC-051F93A580C5}" type="pres">
      <dgm:prSet presAssocID="{00634452-E93E-489B-96E3-BE7506FEA053}" presName="spaceRect" presStyleCnt="0"/>
      <dgm:spPr/>
    </dgm:pt>
    <dgm:pt modelId="{6C6607FD-19F8-4303-9602-A34462E93F2A}" type="pres">
      <dgm:prSet presAssocID="{00634452-E93E-489B-96E3-BE7506FEA053}" presName="textRect" presStyleLbl="revTx" presStyleIdx="0" presStyleCnt="2">
        <dgm:presLayoutVars>
          <dgm:chMax val="1"/>
          <dgm:chPref val="1"/>
        </dgm:presLayoutVars>
      </dgm:prSet>
      <dgm:spPr/>
    </dgm:pt>
    <dgm:pt modelId="{A64387DE-4828-434A-B38B-3F94E338DA64}" type="pres">
      <dgm:prSet presAssocID="{7E3D0C1B-B47E-414C-9D01-BCD7B11F43F3}" presName="sibTrans" presStyleCnt="0"/>
      <dgm:spPr/>
    </dgm:pt>
    <dgm:pt modelId="{88DEA52A-5054-438E-8C47-574335F4DF33}" type="pres">
      <dgm:prSet presAssocID="{AED58BF0-38C4-47D9-9696-C059B3135D67}" presName="compNode" presStyleCnt="0"/>
      <dgm:spPr/>
    </dgm:pt>
    <dgm:pt modelId="{0F4F0B4D-78B9-4A4C-8161-1BC93492E5BF}" type="pres">
      <dgm:prSet presAssocID="{AED58BF0-38C4-47D9-9696-C059B3135D67}" presName="iconBgRect" presStyleLbl="bgShp" presStyleIdx="1" presStyleCnt="2"/>
      <dgm:spPr/>
    </dgm:pt>
    <dgm:pt modelId="{6C44D93E-2861-444F-89B5-A442B4A844A7}" type="pres">
      <dgm:prSet presAssocID="{AED58BF0-38C4-47D9-9696-C059B3135D6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7EB90821-3848-4004-B975-5E5E87DF6B94}" type="pres">
      <dgm:prSet presAssocID="{AED58BF0-38C4-47D9-9696-C059B3135D67}" presName="spaceRect" presStyleCnt="0"/>
      <dgm:spPr/>
    </dgm:pt>
    <dgm:pt modelId="{5A96BA71-1777-4516-942E-32A3F0207A8A}" type="pres">
      <dgm:prSet presAssocID="{AED58BF0-38C4-47D9-9696-C059B3135D67}" presName="textRect" presStyleLbl="revTx" presStyleIdx="1" presStyleCnt="2">
        <dgm:presLayoutVars>
          <dgm:chMax val="1"/>
          <dgm:chPref val="1"/>
        </dgm:presLayoutVars>
      </dgm:prSet>
      <dgm:spPr/>
    </dgm:pt>
  </dgm:ptLst>
  <dgm:cxnLst>
    <dgm:cxn modelId="{F009F91A-8D92-4D08-82A8-622D6CF15ED3}" type="presOf" srcId="{00634452-E93E-489B-96E3-BE7506FEA053}" destId="{6C6607FD-19F8-4303-9602-A34462E93F2A}" srcOrd="0" destOrd="0" presId="urn:microsoft.com/office/officeart/2018/5/layout/IconCircleLabelList"/>
    <dgm:cxn modelId="{217BD58A-8524-4727-B4EC-63B992B3D0C9}" srcId="{CB8FBAB9-BE67-45CE-AC30-E70566335EED}" destId="{AED58BF0-38C4-47D9-9696-C059B3135D67}" srcOrd="1" destOrd="0" parTransId="{042C1B71-1826-4754-9F35-077AA1645D54}" sibTransId="{2B5D1A29-88D5-4A12-8670-51D774A902D7}"/>
    <dgm:cxn modelId="{A9EE7192-5103-4F2C-9F63-2689EBCD4E43}" srcId="{CB8FBAB9-BE67-45CE-AC30-E70566335EED}" destId="{00634452-E93E-489B-96E3-BE7506FEA053}" srcOrd="0" destOrd="0" parTransId="{320D38E6-430B-430F-A28B-D1DB491D1AD9}" sibTransId="{7E3D0C1B-B47E-414C-9D01-BCD7B11F43F3}"/>
    <dgm:cxn modelId="{8CE77ED4-484C-43B1-A763-E0DF818843F7}" type="presOf" srcId="{AED58BF0-38C4-47D9-9696-C059B3135D67}" destId="{5A96BA71-1777-4516-942E-32A3F0207A8A}" srcOrd="0" destOrd="0" presId="urn:microsoft.com/office/officeart/2018/5/layout/IconCircleLabelList"/>
    <dgm:cxn modelId="{2C1747FF-C1D4-4596-98F2-F078D27FC012}" type="presOf" srcId="{CB8FBAB9-BE67-45CE-AC30-E70566335EED}" destId="{1436D8EC-77C3-4000-B920-E434864581B6}" srcOrd="0" destOrd="0" presId="urn:microsoft.com/office/officeart/2018/5/layout/IconCircleLabelList"/>
    <dgm:cxn modelId="{143AE4EF-D252-4660-8C7B-4DE9B79C873A}" type="presParOf" srcId="{1436D8EC-77C3-4000-B920-E434864581B6}" destId="{E4F093C8-C476-4549-B51B-7BF35C4ED29C}" srcOrd="0" destOrd="0" presId="urn:microsoft.com/office/officeart/2018/5/layout/IconCircleLabelList"/>
    <dgm:cxn modelId="{30A843FB-A0A2-4BAE-82A8-AFC0C36BAD85}" type="presParOf" srcId="{E4F093C8-C476-4549-B51B-7BF35C4ED29C}" destId="{96F1697D-A433-4198-B512-742EADDE01FA}" srcOrd="0" destOrd="0" presId="urn:microsoft.com/office/officeart/2018/5/layout/IconCircleLabelList"/>
    <dgm:cxn modelId="{5C869A4A-00AF-48EE-BD48-45AB7A137853}" type="presParOf" srcId="{E4F093C8-C476-4549-B51B-7BF35C4ED29C}" destId="{7DAF40BE-7A4E-4536-9F10-E4CA9AB1CE4E}" srcOrd="1" destOrd="0" presId="urn:microsoft.com/office/officeart/2018/5/layout/IconCircleLabelList"/>
    <dgm:cxn modelId="{98DF8281-D00E-4CF7-8A69-FE6F321B1742}" type="presParOf" srcId="{E4F093C8-C476-4549-B51B-7BF35C4ED29C}" destId="{CFF8BD90-AA64-47AF-92CC-051F93A580C5}" srcOrd="2" destOrd="0" presId="urn:microsoft.com/office/officeart/2018/5/layout/IconCircleLabelList"/>
    <dgm:cxn modelId="{2ECBBC8E-678E-461B-B110-F2B2C3AF6467}" type="presParOf" srcId="{E4F093C8-C476-4549-B51B-7BF35C4ED29C}" destId="{6C6607FD-19F8-4303-9602-A34462E93F2A}" srcOrd="3" destOrd="0" presId="urn:microsoft.com/office/officeart/2018/5/layout/IconCircleLabelList"/>
    <dgm:cxn modelId="{7012C8DE-3F95-41DD-A289-BD3DD735AE79}" type="presParOf" srcId="{1436D8EC-77C3-4000-B920-E434864581B6}" destId="{A64387DE-4828-434A-B38B-3F94E338DA64}" srcOrd="1" destOrd="0" presId="urn:microsoft.com/office/officeart/2018/5/layout/IconCircleLabelList"/>
    <dgm:cxn modelId="{2C8CDE2A-41BA-4CA1-A867-BB11BEF94D94}" type="presParOf" srcId="{1436D8EC-77C3-4000-B920-E434864581B6}" destId="{88DEA52A-5054-438E-8C47-574335F4DF33}" srcOrd="2" destOrd="0" presId="urn:microsoft.com/office/officeart/2018/5/layout/IconCircleLabelList"/>
    <dgm:cxn modelId="{3144DA04-AE9C-4F12-B13A-4C8092D77837}" type="presParOf" srcId="{88DEA52A-5054-438E-8C47-574335F4DF33}" destId="{0F4F0B4D-78B9-4A4C-8161-1BC93492E5BF}" srcOrd="0" destOrd="0" presId="urn:microsoft.com/office/officeart/2018/5/layout/IconCircleLabelList"/>
    <dgm:cxn modelId="{EF2640E4-A061-4500-8292-D62113E9B69B}" type="presParOf" srcId="{88DEA52A-5054-438E-8C47-574335F4DF33}" destId="{6C44D93E-2861-444F-89B5-A442B4A844A7}" srcOrd="1" destOrd="0" presId="urn:microsoft.com/office/officeart/2018/5/layout/IconCircleLabelList"/>
    <dgm:cxn modelId="{C309D8CA-F61A-458E-868D-CA68B13405E1}" type="presParOf" srcId="{88DEA52A-5054-438E-8C47-574335F4DF33}" destId="{7EB90821-3848-4004-B975-5E5E87DF6B94}" srcOrd="2" destOrd="0" presId="urn:microsoft.com/office/officeart/2018/5/layout/IconCircleLabelList"/>
    <dgm:cxn modelId="{29EBE918-E5D1-4E99-8C6F-F75122B5265B}" type="presParOf" srcId="{88DEA52A-5054-438E-8C47-574335F4DF33}" destId="{5A96BA71-1777-4516-942E-32A3F0207A8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1697D-A433-4198-B512-742EADDE01FA}">
      <dsp:nvSpPr>
        <dsp:cNvPr id="0" name=""/>
        <dsp:cNvSpPr/>
      </dsp:nvSpPr>
      <dsp:spPr>
        <a:xfrm>
          <a:off x="1437170" y="19801"/>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F40BE-7A4E-4536-9F10-E4CA9AB1CE4E}">
      <dsp:nvSpPr>
        <dsp:cNvPr id="0" name=""/>
        <dsp:cNvSpPr/>
      </dsp:nvSpPr>
      <dsp:spPr>
        <a:xfrm>
          <a:off x="1824732" y="407364"/>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6607FD-19F8-4303-9602-A34462E93F2A}">
      <dsp:nvSpPr>
        <dsp:cNvPr id="0" name=""/>
        <dsp:cNvSpPr/>
      </dsp:nvSpPr>
      <dsp:spPr>
        <a:xfrm>
          <a:off x="855826" y="240480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b="1" kern="1200"/>
            <a:t>What is benchmarking?</a:t>
          </a:r>
          <a:endParaRPr lang="en-US" sz="2100" kern="1200"/>
        </a:p>
      </dsp:txBody>
      <dsp:txXfrm>
        <a:off x="855826" y="2404802"/>
        <a:ext cx="2981250" cy="720000"/>
      </dsp:txXfrm>
    </dsp:sp>
    <dsp:sp modelId="{0F4F0B4D-78B9-4A4C-8161-1BC93492E5BF}">
      <dsp:nvSpPr>
        <dsp:cNvPr id="0" name=""/>
        <dsp:cNvSpPr/>
      </dsp:nvSpPr>
      <dsp:spPr>
        <a:xfrm>
          <a:off x="4940139" y="19801"/>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4D93E-2861-444F-89B5-A442B4A844A7}">
      <dsp:nvSpPr>
        <dsp:cNvPr id="0" name=""/>
        <dsp:cNvSpPr/>
      </dsp:nvSpPr>
      <dsp:spPr>
        <a:xfrm>
          <a:off x="5327701" y="407364"/>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6BA71-1777-4516-942E-32A3F0207A8A}">
      <dsp:nvSpPr>
        <dsp:cNvPr id="0" name=""/>
        <dsp:cNvSpPr/>
      </dsp:nvSpPr>
      <dsp:spPr>
        <a:xfrm>
          <a:off x="4358795" y="240480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b="1" kern="1200"/>
            <a:t>What info is needed?</a:t>
          </a:r>
          <a:endParaRPr lang="en-US" sz="2100" kern="1200"/>
        </a:p>
      </dsp:txBody>
      <dsp:txXfrm>
        <a:off x="4358795" y="2404802"/>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2023/4/3</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Make the concept of AI benchmarking easy to understand</a:t>
            </a:r>
          </a:p>
          <a:p>
            <a:pPr marL="171450" indent="-171450">
              <a:buFontTx/>
              <a:buChar char="-"/>
            </a:pPr>
            <a:r>
              <a:rPr lang="en-US" dirty="0"/>
              <a:t>The writers don’t have an extensive background in AI</a:t>
            </a:r>
          </a:p>
          <a:p>
            <a:pPr marL="171450" indent="-171450">
              <a:buFontTx/>
              <a:buChar char="-"/>
            </a:pPr>
            <a:r>
              <a:rPr lang="en-US" dirty="0"/>
              <a:t>We communicated with Auss from to learn how their systems work</a:t>
            </a:r>
          </a:p>
          <a:p>
            <a:pPr marL="171450" indent="-171450">
              <a:buFontTx/>
              <a:buChar char="-"/>
            </a:pPr>
            <a:r>
              <a:rPr lang="en-US" dirty="0"/>
              <a:t>This lead to the creation of a draft, explaining how AI benchmarking works for outbreak detection, written in a way that non-AI educated people can understand</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421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Roboto" panose="020F0502020204030204" pitchFamily="34" charset="0"/>
              </a:rPr>
              <a:t>RKI came up with a way to evaluate an outbreak detection algorithm. Namely, what kind of information needs to be available about the AI, what kind of tasks is it required to solve, and which metrics are needed to measure the AI's performance. </a:t>
            </a:r>
            <a:r>
              <a:rPr lang="en-US" sz="1800" b="0" i="0" dirty="0">
                <a:solidFill>
                  <a:srgbClr val="000000"/>
                </a:solidFill>
                <a:effectLst/>
                <a:latin typeface="Roboto" panose="02000000000000000000" pitchFamily="2" charset="0"/>
              </a:rPr>
              <a:t>The process is all about training your algorithm on available data. The algorithm is then tested on data that is not publicly available. </a:t>
            </a:r>
          </a:p>
          <a:p>
            <a:endParaRPr lang="en-US" sz="1800" b="0" i="0" u="none" strike="noStrike" dirty="0">
              <a:solidFill>
                <a:srgbClr val="000000"/>
              </a:solidFill>
              <a:effectLst/>
              <a:latin typeface="Times New Roman" panose="02020603050405020304" pitchFamily="18" charset="0"/>
            </a:endParaRPr>
          </a:p>
          <a:p>
            <a:endParaRPr lang="en-US"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Benchmarks test AI algorithms for their effectiveness. It's a strategy for engineers and users to know how effective the model code is at doing what it's designed to do. </a:t>
            </a:r>
          </a:p>
          <a:p>
            <a:endParaRPr lang="en-US"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AI algorithms need to be trained on available data, but that opens the opportunity for bias. The solution: test your algorithm on data that is not publicly available.</a:t>
            </a:r>
          </a:p>
          <a:p>
            <a:endParaRPr lang="en-US" sz="1800" b="0" i="0" u="none" strike="noStrike" dirty="0">
              <a:solidFill>
                <a:srgbClr val="000000"/>
              </a:solidFill>
              <a:effectLst/>
              <a:latin typeface="Times New Roman" panose="02020603050405020304" pitchFamily="18" charset="0"/>
            </a:endParaRPr>
          </a:p>
          <a:p>
            <a:endParaRPr lang="en-US" sz="1800" b="0" i="0" u="none" strike="noStrike" dirty="0">
              <a:solidFill>
                <a:srgbClr val="000000"/>
              </a:solidFill>
              <a:effectLst/>
              <a:latin typeface="Times New Roman" panose="02020603050405020304" pitchFamily="18" charset="0"/>
            </a:endParaRPr>
          </a:p>
          <a:p>
            <a:endParaRPr lang="en-US" sz="1800" b="0" i="0" u="none" strike="noStrike" dirty="0">
              <a:solidFill>
                <a:srgbClr val="000000"/>
              </a:solidFill>
              <a:effectLst/>
              <a:latin typeface="Times New Roman" panose="02020603050405020304" pitchFamily="18" charset="0"/>
            </a:endParaRPr>
          </a:p>
          <a:p>
            <a:endParaRPr lang="en-US" sz="1800" b="0" i="0" u="none" strike="noStrike" dirty="0">
              <a:solidFill>
                <a:srgbClr val="000000"/>
              </a:solidFill>
              <a:effectLst/>
              <a:latin typeface="Times New Roman" panose="02020603050405020304" pitchFamily="18" charset="0"/>
            </a:endParaRPr>
          </a:p>
          <a:p>
            <a:endParaRPr lang="en-US" sz="1800" b="0" i="0" u="none" strike="noStrike"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3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Times New Roman" panose="02020603050405020304" pitchFamily="18" charset="0"/>
              </a:rPr>
              <a:t>The use cases for AI are unparalleled but barriers remain for it’s use in healthcare. In disease outbreak tracing and modeling, the results of algorithms have very direct impacts on people’s lives; the body of science is in the the process of regulating this and setting standards to ensure accurate algorithms that can improve public health;</a:t>
            </a:r>
          </a:p>
          <a:p>
            <a:pPr rtl="0">
              <a:spcBef>
                <a:spcPts val="0"/>
              </a:spcBef>
              <a:spcAft>
                <a:spcPts val="0"/>
              </a:spcAft>
            </a:pPr>
            <a:endParaRPr lang="en-US" sz="1800" b="0" i="0" u="none" strike="noStrike" dirty="0">
              <a:solidFill>
                <a:srgbClr val="000000"/>
              </a:solidFill>
              <a:effectLst/>
              <a:latin typeface="Times New Roman" panose="02020603050405020304" pitchFamily="18" charset="0"/>
            </a:endParaRPr>
          </a:p>
          <a:p>
            <a:pPr rtl="0">
              <a:spcBef>
                <a:spcPts val="0"/>
              </a:spcBef>
              <a:spcAft>
                <a:spcPts val="0"/>
              </a:spcAft>
            </a:pPr>
            <a:r>
              <a:rPr lang="en-US" sz="1800" b="0" i="0" u="none" strike="noStrike" dirty="0">
                <a:solidFill>
                  <a:srgbClr val="000000"/>
                </a:solidFill>
                <a:effectLst/>
                <a:latin typeface="Times New Roman" panose="02020603050405020304" pitchFamily="18" charset="0"/>
              </a:rPr>
              <a:t>AI is all about being a few steps ahead of the situation, acting with data that we haven't seen yet and seeing the outbreaks before epidemiologists realize there is one. Benchmarking can help verify that even with differing infection sources, differing demographics, and the very real potential for multiple outbreaks, AI outbreak detection systems are robust and reliable. Once disease detection is secured, we can apply the same mechanisms to outbreak prediction.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13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9144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4517136"/>
            <a:ext cx="4936166" cy="1371600"/>
          </a:xfrm>
        </p:spPr>
        <p:txBody>
          <a:bodyPr>
            <a:normAutofit/>
          </a:bodyPr>
          <a:lstStyle>
            <a:lvl1pPr>
              <a:lnSpc>
                <a:spcPts val="3450"/>
              </a:lnSpc>
              <a:defRPr sz="27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57192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9144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2571750" y="2240280"/>
            <a:ext cx="3483864" cy="4197096"/>
          </a:xfrm>
          <a:prstGeom prst="rect">
            <a:avLst/>
          </a:prstGeom>
        </p:spPr>
        <p:txBody>
          <a:bodyPr/>
          <a:lstStyle>
            <a:lvl1pPr marL="0" indent="0">
              <a:lnSpc>
                <a:spcPts val="2100"/>
              </a:lnSpc>
              <a:spcBef>
                <a:spcPts val="0"/>
              </a:spcBef>
              <a:buNone/>
              <a:defRPr sz="1350">
                <a:solidFill>
                  <a:schemeClr val="bg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473202" y="4498848"/>
            <a:ext cx="1591056" cy="621792"/>
          </a:xfrm>
          <a:prstGeom prst="rect">
            <a:avLst/>
          </a:prstGeom>
        </p:spPr>
        <p:txBody>
          <a:bodyPr lIns="0"/>
          <a:lstStyle>
            <a:lvl1pPr marL="0" indent="0">
              <a:lnSpc>
                <a:spcPts val="1350"/>
              </a:lnSpc>
              <a:spcBef>
                <a:spcPts val="0"/>
              </a:spcBef>
              <a:buNone/>
              <a:defRPr sz="900" b="1"/>
            </a:lvl1pPr>
            <a:lvl2pPr marL="342900" indent="0">
              <a:lnSpc>
                <a:spcPts val="1350"/>
              </a:lnSpc>
              <a:spcBef>
                <a:spcPts val="0"/>
              </a:spcBef>
              <a:buNone/>
              <a:defRPr sz="900" b="1"/>
            </a:lvl2pPr>
            <a:lvl3pPr marL="685800" indent="0">
              <a:lnSpc>
                <a:spcPts val="1350"/>
              </a:lnSpc>
              <a:spcBef>
                <a:spcPts val="0"/>
              </a:spcBef>
              <a:buNone/>
              <a:defRPr sz="900" b="1"/>
            </a:lvl3pPr>
            <a:lvl4pPr marL="1028700" indent="0">
              <a:lnSpc>
                <a:spcPts val="1350"/>
              </a:lnSpc>
              <a:spcBef>
                <a:spcPts val="0"/>
              </a:spcBef>
              <a:buNone/>
              <a:defRPr sz="900" b="1"/>
            </a:lvl4pPr>
            <a:lvl5pPr marL="1371600" indent="0">
              <a:lnSpc>
                <a:spcPts val="1350"/>
              </a:lnSpc>
              <a:spcBef>
                <a:spcPts val="0"/>
              </a:spcBef>
              <a:buNone/>
              <a:defRPr sz="900" b="1"/>
            </a:lvl5pPr>
          </a:lstStyle>
          <a:p>
            <a:pPr lvl="0"/>
            <a:r>
              <a:rPr lang="en-US"/>
              <a:t>Click to text</a:t>
            </a:r>
          </a:p>
        </p:txBody>
      </p:sp>
    </p:spTree>
    <p:extLst>
      <p:ext uri="{BB962C8B-B14F-4D97-AF65-F5344CB8AC3E}">
        <p14:creationId xmlns:p14="http://schemas.microsoft.com/office/powerpoint/2010/main" val="327137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b" anchorCtr="0">
            <a:normAutofit/>
          </a:bodyPr>
          <a:lstStyle>
            <a:lvl1pPr>
              <a:lnSpc>
                <a:spcPts val="3000"/>
              </a:lnSpc>
              <a:defRPr sz="24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endParaRPr lang="en-US" dirty="0"/>
          </a:p>
        </p:txBody>
      </p:sp>
    </p:spTree>
    <p:extLst>
      <p:ext uri="{BB962C8B-B14F-4D97-AF65-F5344CB8AC3E}">
        <p14:creationId xmlns:p14="http://schemas.microsoft.com/office/powerpoint/2010/main" val="881505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32004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1399032"/>
            <a:ext cx="2714626" cy="877824"/>
          </a:xfrm>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 y="2779776"/>
            <a:ext cx="2599182" cy="3255264"/>
          </a:xfrm>
          <a:prstGeom prst="rect">
            <a:avLst/>
          </a:prstGeom>
        </p:spPr>
        <p:txBody>
          <a:bodyPr/>
          <a:lstStyle>
            <a:lvl1pPr marL="0" indent="0">
              <a:lnSpc>
                <a:spcPts val="2250"/>
              </a:lnSpc>
              <a:spcBef>
                <a:spcPts val="0"/>
              </a:spcBef>
              <a:buNone/>
              <a:defRPr sz="1350">
                <a:solidFill>
                  <a:schemeClr val="bg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3190875" y="0"/>
            <a:ext cx="5610225" cy="6858000"/>
          </a:xfrm>
          <a:prstGeom prst="rect">
            <a:avLst/>
          </a:prstGeom>
        </p:spPr>
        <p:txBody>
          <a:bodyPr anchor="ctr"/>
          <a:lstStyle>
            <a:lvl1pPr marL="0" indent="0" algn="ctr">
              <a:buNone/>
              <a:defRPr>
                <a:solidFill>
                  <a:schemeClr val="bg1"/>
                </a:solidFill>
              </a:defRPr>
            </a:lvl1pPr>
          </a:lstStyle>
          <a:p>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8801100" y="4445000"/>
            <a:ext cx="3429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8801100" y="0"/>
            <a:ext cx="3429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54116673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192024" y="265177"/>
            <a:ext cx="8762287"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342900" y="914400"/>
            <a:ext cx="5600701" cy="1572768"/>
          </a:xfrm>
        </p:spPr>
        <p:txBody>
          <a:bodyPr/>
          <a:lstStyle>
            <a:lvl1pPr>
              <a:lnSpc>
                <a:spcPts val="3450"/>
              </a:lnSpc>
              <a:defRPr/>
            </a:lvl1pPr>
          </a:lstStyle>
          <a:p>
            <a:r>
              <a:rPr lang="en-US" dirty="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342900" y="2540000"/>
            <a:ext cx="4943475" cy="3403600"/>
          </a:xfrm>
          <a:prstGeom prst="rect">
            <a:avLst/>
          </a:prstGeom>
        </p:spPr>
        <p:txBody>
          <a:bodyPr/>
          <a:lstStyle>
            <a:lvl1pPr marL="257175" indent="-257175">
              <a:lnSpc>
                <a:spcPts val="2250"/>
              </a:lnSpc>
              <a:spcBef>
                <a:spcPts val="0"/>
              </a:spcBef>
              <a:buFont typeface="+mj-lt"/>
              <a:buAutoNum type="arabicPeriod"/>
              <a:defRPr sz="1350"/>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6086475" y="1384300"/>
            <a:ext cx="2558034" cy="4572000"/>
          </a:xfrm>
          <a:prstGeom prst="roundRect">
            <a:avLst>
              <a:gd name="adj" fmla="val 2543"/>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175758"/>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2023/4/3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342900" y="914401"/>
            <a:ext cx="8381114"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310904-DE8F-4B8E-99C6-5AFA03672FFA}" type="datetimeFigureOut">
              <a:rPr lang="en-US" smtClean="0"/>
              <a:t>4/3/2023</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655155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bmeagher@b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6963378" y="935321"/>
            <a:ext cx="1521506" cy="369332"/>
          </a:xfrm>
          <a:prstGeom prst="rect">
            <a:avLst/>
          </a:prstGeom>
        </p:spPr>
        <p:txBody>
          <a:bodyPr wrap="none">
            <a:spAutoFit/>
          </a:bodyPr>
          <a:lstStyle/>
          <a:p>
            <a:pPr algn="r"/>
            <a:r>
              <a:rPr lang="en-GB" b="1" dirty="0"/>
              <a:t>FGAI4H-R-064</a:t>
            </a:r>
          </a:p>
        </p:txBody>
      </p:sp>
      <p:sp>
        <p:nvSpPr>
          <p:cNvPr id="10" name="Rectangle 9">
            <a:extLst>
              <a:ext uri="{FF2B5EF4-FFF2-40B4-BE49-F238E27FC236}">
                <a16:creationId xmlns:a16="http://schemas.microsoft.com/office/drawing/2014/main" id="{D36F58C8-2F54-4864-94DC-A069EA8D2640}"/>
              </a:ext>
            </a:extLst>
          </p:cNvPr>
          <p:cNvSpPr/>
          <p:nvPr/>
        </p:nvSpPr>
        <p:spPr>
          <a:xfrm>
            <a:off x="5455400" y="1304653"/>
            <a:ext cx="3029484" cy="369332"/>
          </a:xfrm>
          <a:prstGeom prst="rect">
            <a:avLst/>
          </a:prstGeom>
        </p:spPr>
        <p:txBody>
          <a:bodyPr wrap="none">
            <a:spAutoFit/>
          </a:bodyPr>
          <a:lstStyle/>
          <a:p>
            <a:pPr algn="r"/>
            <a:r>
              <a:rPr lang="en-US" dirty="0"/>
              <a:t>Cambridge, 21-24 March 2023</a:t>
            </a:r>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2314636734"/>
              </p:ext>
            </p:extLst>
          </p:nvPr>
        </p:nvGraphicFramePr>
        <p:xfrm>
          <a:off x="1015801" y="1970024"/>
          <a:ext cx="7112397" cy="4732020"/>
        </p:xfrm>
        <a:graphic>
          <a:graphicData uri="http://schemas.openxmlformats.org/drawingml/2006/table">
            <a:tbl>
              <a:tblPr firstRow="1" bandRow="1">
                <a:tableStyleId>{2D5ABB26-0587-4C30-8999-92F81FD0307C}</a:tableStyleId>
              </a:tblPr>
              <a:tblGrid>
                <a:gridCol w="1139830">
                  <a:extLst>
                    <a:ext uri="{9D8B030D-6E8A-4147-A177-3AD203B41FA5}">
                      <a16:colId xmlns:a16="http://schemas.microsoft.com/office/drawing/2014/main" val="3760236376"/>
                    </a:ext>
                  </a:extLst>
                </a:gridCol>
                <a:gridCol w="2943219">
                  <a:extLst>
                    <a:ext uri="{9D8B030D-6E8A-4147-A177-3AD203B41FA5}">
                      <a16:colId xmlns:a16="http://schemas.microsoft.com/office/drawing/2014/main" val="4118390399"/>
                    </a:ext>
                  </a:extLst>
                </a:gridCol>
                <a:gridCol w="302934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pPr rtl="0"/>
                      <a:r>
                        <a:rPr lang="en-US" dirty="0"/>
                        <a:t>Robert Koch Institute (RKI)</a:t>
                      </a: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lnB w="12700" cap="flat" cmpd="sng" algn="ctr">
                      <a:solidFill>
                        <a:schemeClr val="tx1"/>
                      </a:solidFill>
                      <a:prstDash val="solid"/>
                      <a:round/>
                      <a:headEnd type="none" w="med" len="med"/>
                      <a:tailEnd type="none" w="med" len="med"/>
                    </a:lnB>
                  </a:tcPr>
                </a:tc>
                <a:tc gridSpan="2">
                  <a:txBody>
                    <a:bodyPr/>
                    <a:lstStyle/>
                    <a:p>
                      <a:r>
                        <a:rPr lang="en-GB" sz="1800" b="0" i="0" kern="1200" dirty="0">
                          <a:solidFill>
                            <a:schemeClr val="tx1"/>
                          </a:solidFill>
                          <a:effectLst/>
                          <a:latin typeface="+mn-lt"/>
                          <a:ea typeface="+mn-ea"/>
                          <a:cs typeface="+mn-cs"/>
                        </a:rPr>
                        <a:t>AI &amp; Benchmarking for outbreak detection</a:t>
                      </a:r>
                      <a:endParaRPr lang="en-GB" sz="18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Contact:</a:t>
                      </a:r>
                      <a:endParaRPr lang="en-GB" sz="18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Brenden Meagher</a:t>
                      </a:r>
                      <a:endParaRPr lang="en-GB" sz="1800" dirty="0">
                        <a:solidFill>
                          <a:srgbClr val="FF0000"/>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E-mail: </a:t>
                      </a:r>
                      <a:r>
                        <a:rPr lang="en-GB" sz="1800" u="sng" kern="1200" dirty="0">
                          <a:solidFill>
                            <a:schemeClr val="tx1"/>
                          </a:solidFill>
                          <a:effectLst/>
                          <a:latin typeface="+mn-lt"/>
                          <a:ea typeface="+mn-ea"/>
                          <a:cs typeface="+mn-cs"/>
                          <a:hlinkClick r:id="rId3"/>
                        </a:rPr>
                        <a:t>bmeagher@bu.edu</a:t>
                      </a:r>
                      <a:r>
                        <a:rPr lang="en-GB" sz="1800" kern="1200" dirty="0">
                          <a:effectLst/>
                        </a:rPr>
                        <a:t> </a:t>
                      </a:r>
                      <a:endParaRPr lang="en-GB" sz="18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2700" cap="flat" cmpd="sng" algn="ctr">
                      <a:solidFill>
                        <a:schemeClr val="tx1"/>
                      </a:solidFill>
                      <a:prstDash val="solid"/>
                      <a:round/>
                      <a:headEnd type="none" w="med" len="med"/>
                      <a:tailEnd type="none" w="med" len="med"/>
                    </a:lnT>
                  </a:tcPr>
                </a:tc>
                <a:tc gridSpan="2">
                  <a:txBody>
                    <a:bodyPr/>
                    <a:lstStyle/>
                    <a:p>
                      <a:r>
                        <a:rPr lang="en-US" sz="1800" kern="1200" dirty="0">
                          <a:solidFill>
                            <a:schemeClr val="tx1"/>
                          </a:solidFill>
                          <a:effectLst/>
                          <a:latin typeface="+mn-lt"/>
                          <a:ea typeface="+mn-ea"/>
                          <a:cs typeface="+mn-cs"/>
                        </a:rPr>
                        <a:t>The Robert Koch Institute (RKI) in Germany has developed a way to evaluate outbreak detection algorithms using benchmarks to measure their effectiveness. The process involves training the algorithm on available data and then testing it on data that is not publicly available to avoid bias. The use cases for AI in healthcare are unparalleled, but barriers remain for its use. Benchmarking can help verify the reliability of AI outbreak detection systems, even with differing infection sources and demographics. The same mechanisms can be applied to outbreak prediction once disease detection is secured. A draft whitepaper has been created to explain how AI benchmarking works for outbreak detection in a way that non-AI educated people can understand.</a:t>
                      </a:r>
                      <a:endParaRPr lang="en-GB" sz="1800" kern="1200" dirty="0">
                        <a:solidFill>
                          <a:schemeClr val="tx1"/>
                        </a:solidFill>
                        <a:effectLst/>
                        <a:latin typeface="+mn-lt"/>
                        <a:ea typeface="+mn-ea"/>
                        <a:cs typeface="+mn-cs"/>
                      </a:endParaRPr>
                    </a:p>
                  </a:txBody>
                  <a:tcPr marL="68580" marR="68580" marT="34290" marB="34290">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337" y="857251"/>
            <a:ext cx="9143663" cy="51434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42900" y="4243526"/>
            <a:ext cx="4936166" cy="1028700"/>
          </a:xfrm>
        </p:spPr>
        <p:txBody>
          <a:bodyPr anchor="t" anchorCtr="0">
            <a:normAutofit/>
          </a:bodyPr>
          <a:lstStyle/>
          <a:p>
            <a:r>
              <a:rPr lang="en-US" sz="3000" b="1" cap="none" dirty="0">
                <a:latin typeface="Times New Roman" panose="02020603050405020304" pitchFamily="18" charset="0"/>
                <a:cs typeface="Times New Roman" panose="02020603050405020304" pitchFamily="18" charset="0"/>
              </a:rPr>
              <a:t>AI &amp; Benchmarking for outbreak detection</a:t>
            </a:r>
          </a:p>
        </p:txBody>
      </p:sp>
      <p:sp>
        <p:nvSpPr>
          <p:cNvPr id="2" name="TextBox 1">
            <a:extLst>
              <a:ext uri="{FF2B5EF4-FFF2-40B4-BE49-F238E27FC236}">
                <a16:creationId xmlns:a16="http://schemas.microsoft.com/office/drawing/2014/main" id="{645F0F2D-EBF1-0F13-1958-0E9575C6D22C}"/>
              </a:ext>
            </a:extLst>
          </p:cNvPr>
          <p:cNvSpPr txBox="1"/>
          <p:nvPr/>
        </p:nvSpPr>
        <p:spPr>
          <a:xfrm>
            <a:off x="5952393" y="5380892"/>
            <a:ext cx="3191608" cy="507831"/>
          </a:xfrm>
          <a:prstGeom prst="rect">
            <a:avLst/>
          </a:prstGeom>
          <a:noFill/>
        </p:spPr>
        <p:txBody>
          <a:bodyPr wrap="square" rtlCol="0">
            <a:spAutoFit/>
          </a:bodyPr>
          <a:lstStyle/>
          <a:p>
            <a:pPr defTabSz="685800"/>
            <a:r>
              <a:rPr lang="en-US" sz="1350" dirty="0">
                <a:solidFill>
                  <a:prstClr val="black"/>
                </a:solidFill>
                <a:latin typeface="Segoe UI"/>
              </a:rPr>
              <a:t>Brenden Meagher, Yagna </a:t>
            </a:r>
            <a:r>
              <a:rPr lang="en-US" sz="1350" dirty="0" err="1">
                <a:solidFill>
                  <a:prstClr val="black"/>
                </a:solidFill>
                <a:latin typeface="Segoe UI"/>
              </a:rPr>
              <a:t>Sreeramaneni</a:t>
            </a:r>
            <a:r>
              <a:rPr lang="en-US" sz="1350" dirty="0">
                <a:solidFill>
                  <a:prstClr val="black"/>
                </a:solidFill>
                <a:latin typeface="Segoe UI"/>
              </a:rPr>
              <a:t>, Zuber Khan</a:t>
            </a:r>
          </a:p>
        </p:txBody>
      </p:sp>
    </p:spTree>
    <p:extLst>
      <p:ext uri="{BB962C8B-B14F-4D97-AF65-F5344CB8AC3E}">
        <p14:creationId xmlns:p14="http://schemas.microsoft.com/office/powerpoint/2010/main" val="155831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D9D1FE1-BC23-62C3-FDCB-D013E4374C6A}"/>
              </a:ext>
            </a:extLst>
          </p:cNvPr>
          <p:cNvSpPr>
            <a:spLocks noGrp="1"/>
          </p:cNvSpPr>
          <p:nvPr>
            <p:ph type="pic" sz="quarter" idx="13"/>
          </p:nvPr>
        </p:nvSpPr>
        <p:spPr/>
      </p:sp>
      <p:sp>
        <p:nvSpPr>
          <p:cNvPr id="3" name="Title 2">
            <a:extLst>
              <a:ext uri="{FF2B5EF4-FFF2-40B4-BE49-F238E27FC236}">
                <a16:creationId xmlns:a16="http://schemas.microsoft.com/office/drawing/2014/main" id="{2B9EF654-C076-B85E-AE49-EF2E5F091A8B}"/>
              </a:ext>
            </a:extLst>
          </p:cNvPr>
          <p:cNvSpPr>
            <a:spLocks noGrp="1"/>
          </p:cNvSpPr>
          <p:nvPr>
            <p:ph type="title"/>
          </p:nvPr>
        </p:nvSpPr>
        <p:spPr/>
        <p:txBody>
          <a:bodyPr>
            <a:normAutofit/>
          </a:bodyPr>
          <a:lstStyle/>
          <a:p>
            <a:pPr algn="ctr"/>
            <a:r>
              <a:rPr lang="en-US" sz="3300" cap="none" dirty="0">
                <a:latin typeface="Times New Roman" panose="02020603050405020304" pitchFamily="18" charset="0"/>
                <a:cs typeface="Times New Roman" panose="02020603050405020304" pitchFamily="18" charset="0"/>
              </a:rPr>
              <a:t>What did we do?</a:t>
            </a:r>
          </a:p>
        </p:txBody>
      </p:sp>
      <p:sp>
        <p:nvSpPr>
          <p:cNvPr id="4" name="Text Placeholder 3">
            <a:extLst>
              <a:ext uri="{FF2B5EF4-FFF2-40B4-BE49-F238E27FC236}">
                <a16:creationId xmlns:a16="http://schemas.microsoft.com/office/drawing/2014/main" id="{A7B15F20-233A-B632-9EFE-EC199AD7F42A}"/>
              </a:ext>
            </a:extLst>
          </p:cNvPr>
          <p:cNvSpPr>
            <a:spLocks noGrp="1"/>
          </p:cNvSpPr>
          <p:nvPr>
            <p:ph type="body" sz="quarter" idx="14"/>
          </p:nvPr>
        </p:nvSpPr>
        <p:spPr>
          <a:xfrm>
            <a:off x="155931" y="2631881"/>
            <a:ext cx="3865802" cy="479782"/>
          </a:xfrm>
        </p:spPr>
        <p:txBody>
          <a:bodyPr/>
          <a:lstStyle/>
          <a:p>
            <a:r>
              <a:rPr lang="en-US" sz="1800" dirty="0"/>
              <a:t>RKI (</a:t>
            </a:r>
            <a:r>
              <a:rPr lang="en-US" sz="1800" dirty="0">
                <a:latin typeface="Roboto" panose="02000000000000000000" pitchFamily="2" charset="0"/>
              </a:rPr>
              <a:t>Robert Koch Institute, Germany)</a:t>
            </a:r>
            <a:endParaRPr lang="en-US" sz="1800" dirty="0"/>
          </a:p>
        </p:txBody>
      </p:sp>
      <p:sp>
        <p:nvSpPr>
          <p:cNvPr id="5" name="Text Placeholder 4">
            <a:extLst>
              <a:ext uri="{FF2B5EF4-FFF2-40B4-BE49-F238E27FC236}">
                <a16:creationId xmlns:a16="http://schemas.microsoft.com/office/drawing/2014/main" id="{354BE460-C1F2-BC93-7C00-F871FA100FC6}"/>
              </a:ext>
            </a:extLst>
          </p:cNvPr>
          <p:cNvSpPr>
            <a:spLocks noGrp="1"/>
          </p:cNvSpPr>
          <p:nvPr>
            <p:ph type="body" sz="quarter" idx="15"/>
          </p:nvPr>
        </p:nvSpPr>
        <p:spPr/>
        <p:txBody>
          <a:bodyPr/>
          <a:lstStyle/>
          <a:p>
            <a:endParaRPr lang="en-US"/>
          </a:p>
        </p:txBody>
      </p:sp>
      <p:pic>
        <p:nvPicPr>
          <p:cNvPr id="1026" name="Picture 2" descr="RKI - Departments and Units">
            <a:extLst>
              <a:ext uri="{FF2B5EF4-FFF2-40B4-BE49-F238E27FC236}">
                <a16:creationId xmlns:a16="http://schemas.microsoft.com/office/drawing/2014/main" id="{F439E553-EB92-26E8-A334-8D123ECB7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3" y="3275292"/>
            <a:ext cx="3476867" cy="2248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struction Industry Project Benchmarking: 3 Best Practices">
            <a:extLst>
              <a:ext uri="{FF2B5EF4-FFF2-40B4-BE49-F238E27FC236}">
                <a16:creationId xmlns:a16="http://schemas.microsoft.com/office/drawing/2014/main" id="{1D0FC0A4-DEEE-5787-F91B-6EE9E48E5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902" y="3408148"/>
            <a:ext cx="3748112" cy="22488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49DB49-C931-68C4-48CA-FD4CA1EB2F47}"/>
              </a:ext>
            </a:extLst>
          </p:cNvPr>
          <p:cNvSpPr txBox="1"/>
          <p:nvPr/>
        </p:nvSpPr>
        <p:spPr>
          <a:xfrm>
            <a:off x="5122269" y="2946768"/>
            <a:ext cx="3455377" cy="369332"/>
          </a:xfrm>
          <a:prstGeom prst="rect">
            <a:avLst/>
          </a:prstGeom>
          <a:noFill/>
        </p:spPr>
        <p:txBody>
          <a:bodyPr wrap="square" rtlCol="0">
            <a:spAutoFit/>
          </a:bodyPr>
          <a:lstStyle/>
          <a:p>
            <a:pPr defTabSz="685800"/>
            <a:r>
              <a:rPr lang="en-US" dirty="0">
                <a:solidFill>
                  <a:prstClr val="white"/>
                </a:solidFill>
                <a:latin typeface="Roboto" panose="02000000000000000000" pitchFamily="2" charset="0"/>
                <a:ea typeface="Roboto" panose="02000000000000000000" pitchFamily="2" charset="0"/>
                <a:cs typeface="Roboto" panose="02000000000000000000" pitchFamily="2" charset="0"/>
              </a:rPr>
              <a:t>The concept of Benchmarking</a:t>
            </a:r>
            <a:endParaRPr lang="en-US" sz="1350"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5272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egoe UI"/>
            </a:endParaRPr>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51"/>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egoe UI"/>
            </a:endParaRPr>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3" y="857250"/>
            <a:ext cx="3047357"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egoe UI"/>
            </a:endParaRPr>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12358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Segoe UI"/>
            </a:endParaRPr>
          </a:p>
        </p:txBody>
      </p:sp>
      <p:sp>
        <p:nvSpPr>
          <p:cNvPr id="3" name="Title 2">
            <a:extLst>
              <a:ext uri="{FF2B5EF4-FFF2-40B4-BE49-F238E27FC236}">
                <a16:creationId xmlns:a16="http://schemas.microsoft.com/office/drawing/2014/main" id="{E08E1792-7A38-3DAE-F856-7A46570FB241}"/>
              </a:ext>
            </a:extLst>
          </p:cNvPr>
          <p:cNvSpPr>
            <a:spLocks noGrp="1"/>
          </p:cNvSpPr>
          <p:nvPr>
            <p:ph type="title"/>
          </p:nvPr>
        </p:nvSpPr>
        <p:spPr>
          <a:xfrm>
            <a:off x="1028698" y="1118899"/>
            <a:ext cx="7533017" cy="658297"/>
          </a:xfrm>
        </p:spPr>
        <p:txBody>
          <a:bodyPr vert="horz" lIns="68580" tIns="34290" rIns="68580" bIns="34290" rtlCol="0" anchor="ctr">
            <a:normAutofit/>
          </a:bodyPr>
          <a:lstStyle/>
          <a:p>
            <a:pPr algn="ctr"/>
            <a:r>
              <a:rPr lang="en-US" sz="3000" dirty="0">
                <a:solidFill>
                  <a:srgbClr val="FFFFFF"/>
                </a:solidFill>
                <a:latin typeface="Times New Roman" panose="02020603050405020304" pitchFamily="18" charset="0"/>
                <a:cs typeface="Times New Roman" panose="02020603050405020304" pitchFamily="18" charset="0"/>
              </a:rPr>
              <a:t>Benchmarking</a:t>
            </a:r>
          </a:p>
        </p:txBody>
      </p:sp>
      <p:graphicFrame>
        <p:nvGraphicFramePr>
          <p:cNvPr id="7" name="Text Placeholder 4">
            <a:extLst>
              <a:ext uri="{FF2B5EF4-FFF2-40B4-BE49-F238E27FC236}">
                <a16:creationId xmlns:a16="http://schemas.microsoft.com/office/drawing/2014/main" id="{BF7E3742-B416-D5F5-5895-7F5A3A3DA611}"/>
              </a:ext>
            </a:extLst>
          </p:cNvPr>
          <p:cNvGraphicFramePr/>
          <p:nvPr/>
        </p:nvGraphicFramePr>
        <p:xfrm>
          <a:off x="483042" y="2441685"/>
          <a:ext cx="8195872"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597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B5684C-9EC4-A43B-4634-92ACAE3E2287}"/>
              </a:ext>
            </a:extLst>
          </p:cNvPr>
          <p:cNvSpPr>
            <a:spLocks noGrp="1"/>
          </p:cNvSpPr>
          <p:nvPr>
            <p:ph type="title"/>
          </p:nvPr>
        </p:nvSpPr>
        <p:spPr/>
        <p:txBody>
          <a:bodyPr>
            <a:normAutofit/>
          </a:bodyPr>
          <a:lstStyle/>
          <a:p>
            <a:pPr algn="ctr"/>
            <a:r>
              <a:rPr lang="en-US" sz="3300" dirty="0">
                <a:solidFill>
                  <a:schemeClr val="tx2">
                    <a:lumMod val="75000"/>
                  </a:schemeClr>
                </a:solidFill>
                <a:latin typeface="Times New Roman" panose="02020603050405020304" pitchFamily="18" charset="0"/>
                <a:cs typeface="Times New Roman" panose="02020603050405020304" pitchFamily="18" charset="0"/>
              </a:rPr>
              <a:t>The purpose:</a:t>
            </a:r>
          </a:p>
        </p:txBody>
      </p:sp>
      <p:sp>
        <p:nvSpPr>
          <p:cNvPr id="4" name="Text Placeholder 3">
            <a:extLst>
              <a:ext uri="{FF2B5EF4-FFF2-40B4-BE49-F238E27FC236}">
                <a16:creationId xmlns:a16="http://schemas.microsoft.com/office/drawing/2014/main" id="{96B0716D-5441-3D5A-B798-AC3CC014A9B4}"/>
              </a:ext>
            </a:extLst>
          </p:cNvPr>
          <p:cNvSpPr>
            <a:spLocks noGrp="1"/>
          </p:cNvSpPr>
          <p:nvPr>
            <p:ph type="body" sz="quarter" idx="14"/>
          </p:nvPr>
        </p:nvSpPr>
        <p:spPr/>
        <p:txBody>
          <a:bodyPr/>
          <a:lstStyle/>
          <a:p>
            <a:endParaRPr lang="en-US" dirty="0"/>
          </a:p>
        </p:txBody>
      </p:sp>
      <p:pic>
        <p:nvPicPr>
          <p:cNvPr id="5" name="Graphic 4" descr="Bar graph with upward trend with solid fill">
            <a:extLst>
              <a:ext uri="{FF2B5EF4-FFF2-40B4-BE49-F238E27FC236}">
                <a16:creationId xmlns:a16="http://schemas.microsoft.com/office/drawing/2014/main" id="{94C6CACA-9FDB-B4AC-636E-F8127910F3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7293" y="2472837"/>
            <a:ext cx="1912327" cy="1912327"/>
          </a:xfrm>
          <a:prstGeom prst="rect">
            <a:avLst/>
          </a:prstGeom>
        </p:spPr>
      </p:pic>
    </p:spTree>
    <p:extLst>
      <p:ext uri="{BB962C8B-B14F-4D97-AF65-F5344CB8AC3E}">
        <p14:creationId xmlns:p14="http://schemas.microsoft.com/office/powerpoint/2010/main" val="210109000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R-000_PPT-Template-4x3.pptx" id="{A64DBEBA-1C23-4B8E-AC8B-9AD614832FAA}" vid="{5A1749D7-7CD1-4D23-9D18-F6C3E0A4CAB4}"/>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3F399A-2B29-495F-A6DF-02375E025FEF}"/>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FGAI4H-R-000_PPT-Template-4x3</Template>
  <TotalTime>30</TotalTime>
  <Words>544</Words>
  <Application>Microsoft Office PowerPoint</Application>
  <PresentationFormat>On-screen Show (4:3)</PresentationFormat>
  <Paragraphs>43</Paragraphs>
  <Slides>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等线</vt:lpstr>
      <vt:lpstr>Arial</vt:lpstr>
      <vt:lpstr>Calibri</vt:lpstr>
      <vt:lpstr>Calibri Light</vt:lpstr>
      <vt:lpstr>Roboto</vt:lpstr>
      <vt:lpstr>Segoe UI</vt:lpstr>
      <vt:lpstr>Segoe UI Light</vt:lpstr>
      <vt:lpstr>Times New Roman</vt:lpstr>
      <vt:lpstr>Office 主题​​</vt:lpstr>
      <vt:lpstr>Balancing Act</vt:lpstr>
      <vt:lpstr>PowerPoint Presentation</vt:lpstr>
      <vt:lpstr>AI &amp; Benchmarking for outbreak detection</vt:lpstr>
      <vt:lpstr>What did we do?</vt:lpstr>
      <vt:lpstr>Benchmarking</vt:lpstr>
      <vt:lpstr>The purpose: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&amp; Benchmarking for outbreak detection</dc:title>
  <dc:creator>TSB (HT)</dc:creator>
  <cp:lastModifiedBy>TSB (HT)</cp:lastModifiedBy>
  <cp:revision>1</cp:revision>
  <cp:lastPrinted>2019-04-04T08:49:31Z</cp:lastPrinted>
  <dcterms:created xsi:type="dcterms:W3CDTF">2023-04-03T08:14:13Z</dcterms:created>
  <dcterms:modified xsi:type="dcterms:W3CDTF">2023-04-03T08:48:26Z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