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5"/>
  </p:notesMasterIdLst>
  <p:sldIdLst>
    <p:sldId id="256" r:id="rId6"/>
    <p:sldId id="258" r:id="rId7"/>
    <p:sldId id="290" r:id="rId8"/>
    <p:sldId id="275" r:id="rId9"/>
    <p:sldId id="276" r:id="rId10"/>
    <p:sldId id="277" r:id="rId11"/>
    <p:sldId id="281" r:id="rId12"/>
    <p:sldId id="291" r:id="rId13"/>
    <p:sldId id="292" r:id="rId14"/>
    <p:sldId id="282" r:id="rId15"/>
    <p:sldId id="283" r:id="rId16"/>
    <p:sldId id="284" r:id="rId17"/>
    <p:sldId id="285" r:id="rId18"/>
    <p:sldId id="289" r:id="rId19"/>
    <p:sldId id="287" r:id="rId20"/>
    <p:sldId id="288" r:id="rId21"/>
    <p:sldId id="295" r:id="rId22"/>
    <p:sldId id="294" r:id="rId23"/>
    <p:sldId id="293" r:id="rId24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0E53A8-1B13-4172-BFFF-851F5CE8B760}" v="3" dt="2023-02-20T16:35:25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2029" autoAdjust="0"/>
  </p:normalViewPr>
  <p:slideViewPr>
    <p:cSldViewPr snapToGrid="0">
      <p:cViewPr varScale="1">
        <p:scale>
          <a:sx n="130" d="100"/>
          <a:sy n="130" d="100"/>
        </p:scale>
        <p:origin x="9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0469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05933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1719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500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5620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r>
              <a:rPr lang="de-DE" dirty="0"/>
              <a:t>Add </a:t>
            </a:r>
            <a:r>
              <a:rPr lang="de-DE" dirty="0" err="1"/>
              <a:t>examples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99421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r>
              <a:rPr lang="de-DE" dirty="0"/>
              <a:t>Add </a:t>
            </a:r>
            <a:r>
              <a:rPr lang="de-DE" dirty="0" err="1"/>
              <a:t>examples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80440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70262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17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Communal ablution block (CAB) occupation sensors, water meters, and acoustic diarrheal sensors; and in the pyrolysis plant: </a:t>
            </a:r>
            <a:r>
              <a:rPr lang="en-US" dirty="0" err="1"/>
              <a:t>faecal</a:t>
            </a:r>
            <a:r>
              <a:rPr lang="en-US" dirty="0"/>
              <a:t> sludge moisture content, calorific values, heavy metal content, presence and severity of pathogenic contamination. </a:t>
            </a:r>
          </a:p>
          <a:p>
            <a:r>
              <a:rPr lang="de-DE" b="1" dirty="0">
                <a:effectLst/>
              </a:rPr>
              <a:t>Global </a:t>
            </a:r>
            <a:r>
              <a:rPr lang="de-DE" b="1" dirty="0" err="1">
                <a:effectLst/>
              </a:rPr>
              <a:t>navigation</a:t>
            </a:r>
            <a:r>
              <a:rPr lang="de-DE" b="1" dirty="0">
                <a:effectLst/>
              </a:rPr>
              <a:t> </a:t>
            </a:r>
            <a:r>
              <a:rPr lang="de-DE" b="1" dirty="0" err="1">
                <a:effectLst/>
              </a:rPr>
              <a:t>satellite</a:t>
            </a:r>
            <a:r>
              <a:rPr lang="de-DE" b="1" dirty="0">
                <a:effectLst/>
              </a:rPr>
              <a:t> </a:t>
            </a:r>
            <a:r>
              <a:rPr lang="de-DE" b="1" dirty="0" err="1">
                <a:effectLst/>
              </a:rPr>
              <a:t>system</a:t>
            </a:r>
            <a:r>
              <a:rPr lang="de-DE" b="1" dirty="0">
                <a:effectLst/>
              </a:rPr>
              <a:t> + Earth </a:t>
            </a:r>
            <a:r>
              <a:rPr lang="de-DE" b="1" dirty="0" err="1">
                <a:effectLst/>
              </a:rPr>
              <a:t>observation</a:t>
            </a:r>
            <a:r>
              <a:rPr lang="de-DE" b="1" dirty="0">
                <a:effectLst/>
              </a:rPr>
              <a:t> </a:t>
            </a:r>
            <a:r>
              <a:rPr lang="de-DE" b="1" dirty="0" err="1">
                <a:effectLst/>
              </a:rPr>
              <a:t>data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71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1349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753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3405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7103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107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F45571-4AFD-4E79-BAFD-17489D5A2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78DF22F-9431-4BB8-BD65-0809EE696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878D80-C818-431E-89B8-252FBC65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EA599D-E24A-4FFE-B088-D759A384B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892929-E33E-4871-87A9-ACC04333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90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FB59D-2892-4A94-8CE5-41ED8419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BF026D-5A51-4795-B8D2-E6DF28CC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6D7C0F-F6FE-4AD1-AD05-F8D439F2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60615F-893B-4368-9958-5884A62E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B27CB-2798-426C-8614-F64FA8591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18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EDD9D-E13E-4E13-89AF-E8CE3C95B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9B45098-7673-4B9D-B6BD-27FFD9833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FF7921-1010-4A32-878F-4026E3B7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D3E653-BA28-4537-ABE6-C161566DB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B3CF83-9453-41E4-87FB-DB64CDEF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08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5EB09-CE85-4845-ADE9-A85A8108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A623FC-F391-4D7B-A366-7BA2C0606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D70681-488A-417F-A31E-856F916AE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A8ADE2-C08C-4D8B-B6F7-3C968C0A3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5920EA-097D-474A-A6BE-486E16BC4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549956B-363C-4AE7-86FB-34D47AB4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7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CEA60-C849-46EE-8BE5-183F1E299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CE2654-6019-4A6D-9DAC-89D0D2EDC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D31F2C-CFB5-48E6-9BDA-7CBDE7164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2C91C17-143A-4AC9-8D70-F5C56C424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6C03DB6-DE9B-4422-84B3-CC18789F2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B56076C-0703-4F20-A7DD-AFA000EF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8BD5D41-713B-40E6-B05A-B0D5B10D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7E63D4-6A87-4521-B99D-0BB58D48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48B52-C341-47CD-A2F7-A525ADB8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B8018E-B78F-4CF2-A6CF-D19C29DA7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33575C1-A98C-4223-A94D-0098887E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38D7AD-5AD7-473A-8BC8-291D85EA5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67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EB2D76-E290-4389-9495-5265F0F9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2C51CA-0810-4B99-8F2F-222F340B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55C521-7464-42E9-9F36-5810A3814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98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1D3B5-C36F-4C03-8201-410E31D5E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9C07F6-95A4-4FE9-954E-C41467339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F1909C-12E8-4805-9D64-AD0C58AB9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12B2BE-1B49-4A0F-82DB-6AEDC89D3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AAE683-22D5-40E5-9756-272644E6E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417FF1-F760-4173-8B30-86EF7A41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3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9A513-952B-4F44-87AC-E3AB9F7C1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53ED28A-963D-48C1-A342-276EC76851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23C18F-4015-4374-A311-96226B816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EF1C4D-8400-4411-AF6F-2BD256762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86CD35-8F13-4C53-9C33-4B10CFA0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881E52-E76E-49E4-AE3C-B3B39088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38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88E60-3118-4AEF-A9C4-3B3E95D9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1FD9803-27D6-4416-8B3E-7163170B4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9192FF-1419-4E51-872B-086742E1F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692BBD-328B-446E-947C-3FF82F298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BD8FAE-15A9-402D-86D3-0FA73E6B2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66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BF50945-4AB8-4716-8455-68EC037F8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D94E70-889F-4E04-899A-4ED09BC3C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B3A0F2-0D39-4DB3-B6C3-FAC5E0D54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0624F2-7208-4BFF-A967-CBD18C71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3C83E5-B11D-4911-878A-745F364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9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C5BAC3-566F-4397-B25F-CCF528056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FA37E3-1F1D-40F9-BD20-C5CECD591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0C5E7-AAAF-485C-81DF-F2704AE5A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0486-813E-42CA-9008-32636F6B3D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92EB36-DF37-4E31-A09C-B37FE7DD4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B722E2-D437-434E-AF5C-ECD39B94A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0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x.Radunsky@mail.harvard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bbooda@rki.de" TargetMode="External"/><Relationship Id="rId5" Type="http://schemas.openxmlformats.org/officeDocument/2006/relationships/hyperlink" Target="mailto:ullricha@rki.de" TargetMode="External"/><Relationship Id="rId4" Type="http://schemas.openxmlformats.org/officeDocument/2006/relationships/hyperlink" Target="mailto:klouisy@hks.harvard.ed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963377" y="935321"/>
            <a:ext cx="1521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FGAI4H-R-061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455400" y="1304653"/>
            <a:ext cx="3029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Cambridge, 21-24 March 2023</a:t>
            </a:r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127050"/>
              </p:ext>
            </p:extLst>
          </p:nvPr>
        </p:nvGraphicFramePr>
        <p:xfrm>
          <a:off x="933576" y="3247161"/>
          <a:ext cx="7112397" cy="2537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646078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326489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GB" dirty="0"/>
                        <a:t>TG-Outbreaks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dirty="0"/>
                        <a:t>Update on the TG-Outbreak work</a:t>
                      </a:r>
                      <a:endParaRPr lang="en-GB" sz="1800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de-DE" dirty="0"/>
                        <a:t>Alex Radunsky (ITGH) </a:t>
                      </a:r>
                    </a:p>
                    <a:p>
                      <a:pPr algn="l">
                        <a:defRPr sz="1800"/>
                      </a:pPr>
                      <a:r>
                        <a:rPr lang="de-DE" dirty="0"/>
                        <a:t>Khahlil Louisy (ITGH) Alexander Ullrich (RKI) </a:t>
                      </a:r>
                    </a:p>
                    <a:p>
                      <a:pPr algn="l">
                        <a:defRPr sz="1800"/>
                      </a:pPr>
                      <a:r>
                        <a:rPr lang="de-DE" dirty="0"/>
                        <a:t>Auss Abbood (RKI)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" sz="1800" u="none" strike="noStrike" cap="none" dirty="0">
                          <a:hlinkClick r:id="rId3"/>
                        </a:rPr>
                        <a:t>Alex.Radunsky@mail.harvard.edu</a:t>
                      </a:r>
                      <a:endParaRPr lang="en" sz="1800" u="none" strike="noStrike" cap="none" dirty="0">
                        <a:solidFill>
                          <a:srgbClr val="000000"/>
                        </a:solidFill>
                      </a:endParaRPr>
                    </a:p>
                    <a:p>
                      <a:pPr algn="l">
                        <a:defRPr sz="1800"/>
                      </a:pPr>
                      <a:r>
                        <a:rPr lang="de-DE" sz="1800" dirty="0">
                          <a:solidFill>
                            <a:schemeClr val="dk1"/>
                          </a:solidFill>
                          <a:hlinkClick r:id="rId4"/>
                        </a:rPr>
                        <a:t>klouisy@hks.harvard.edu</a:t>
                      </a:r>
                      <a:endParaRPr lang="de-DE" sz="1800" dirty="0">
                        <a:solidFill>
                          <a:schemeClr val="dk1"/>
                        </a:solidFill>
                      </a:endParaRPr>
                    </a:p>
                    <a:p>
                      <a:pPr algn="l">
                        <a:defRPr sz="1800"/>
                      </a:pPr>
                      <a:r>
                        <a:rPr lang="en" sz="1800" u="none" strike="noStrike" cap="none" dirty="0">
                          <a:hlinkClick r:id="rId5"/>
                        </a:rPr>
                        <a:t>ullricha@rki.de</a:t>
                      </a:r>
                      <a:endParaRPr lang="en" sz="1800" u="none" strike="noStrike" cap="none" dirty="0"/>
                    </a:p>
                    <a:p>
                      <a:pPr algn="l">
                        <a:defRPr sz="1800"/>
                      </a:pPr>
                      <a:r>
                        <a:rPr lang="en" sz="1800" u="none" strike="noStrike" cap="none" dirty="0">
                          <a:hlinkClick r:id="rId6"/>
                        </a:rPr>
                        <a:t>abbooda@rki.de</a:t>
                      </a:r>
                      <a:endParaRPr lang="en" sz="1800" u="none" strike="noStrike" cap="none" dirty="0"/>
                    </a:p>
                    <a:p>
                      <a:r>
                        <a:rPr lang="en-GB" sz="1800" kern="1200" dirty="0">
                          <a:effectLst/>
                        </a:rPr>
                        <a:t> 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This PPT contains </a:t>
                      </a:r>
                      <a:r>
                        <a:rPr lang="en-GB" noProof="0" dirty="0"/>
                        <a:t>updates on the Topic Group merging</a:t>
                      </a:r>
                      <a:r>
                        <a:rPr lang="en-GB" dirty="0"/>
                        <a:t>.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Where comes AI into play?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Signal detection is almost completely data-driven</a:t>
            </a:r>
          </a:p>
          <a:p>
            <a:r>
              <a:rPr lang="en-US" noProof="0" dirty="0"/>
              <a:t>AI can help humans to detect signals faster and more accurately</a:t>
            </a:r>
          </a:p>
          <a:p>
            <a:r>
              <a:rPr lang="en-US" dirty="0"/>
              <a:t>Leaves more time for responding to events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274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Using AI: Objective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AI needs to produce signals that are:</a:t>
            </a:r>
          </a:p>
          <a:p>
            <a:pPr lvl="1"/>
            <a:r>
              <a:rPr lang="en-US" noProof="0" dirty="0"/>
              <a:t>Specific</a:t>
            </a:r>
          </a:p>
          <a:p>
            <a:pPr lvl="1"/>
            <a:r>
              <a:rPr lang="en-US" noProof="0" dirty="0"/>
              <a:t>Timely </a:t>
            </a:r>
          </a:p>
          <a:p>
            <a:pPr lvl="1"/>
            <a:r>
              <a:rPr lang="en-US" noProof="0" dirty="0"/>
              <a:t>Spatially accurate</a:t>
            </a:r>
          </a:p>
          <a:p>
            <a:pPr lvl="1"/>
            <a:r>
              <a:rPr lang="en-US" noProof="0" dirty="0"/>
              <a:t>Communicate uncertainty faithfully</a:t>
            </a:r>
          </a:p>
          <a:p>
            <a:pPr lvl="1"/>
            <a:r>
              <a:rPr lang="en-US" noProof="0" dirty="0"/>
              <a:t>Reflect the expected impact on public health</a:t>
            </a:r>
          </a:p>
          <a:p>
            <a:r>
              <a:rPr lang="en-US" dirty="0"/>
              <a:t>Updates on use-cases, data, ethics, and metrics</a:t>
            </a:r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081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Using AI: Use cases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Although metrics, data, and algorithm may be similar, we need to distinguish by use case:</a:t>
            </a:r>
          </a:p>
          <a:p>
            <a:r>
              <a:rPr lang="en-US" noProof="0" dirty="0"/>
              <a:t>Scenario </a:t>
            </a:r>
            <a:r>
              <a:rPr lang="en-US" b="1" noProof="0" dirty="0"/>
              <a:t>I</a:t>
            </a:r>
            <a:r>
              <a:rPr lang="en-US" noProof="0" dirty="0"/>
              <a:t>: Outbreaks</a:t>
            </a:r>
          </a:p>
          <a:p>
            <a:pPr lvl="1"/>
            <a:r>
              <a:rPr lang="en-US" noProof="0" dirty="0"/>
              <a:t>Small, clustered, blend with sporadic events, need to be investigated and can be contained</a:t>
            </a:r>
          </a:p>
          <a:p>
            <a:r>
              <a:rPr lang="en-US" noProof="0" dirty="0"/>
              <a:t>Scenario </a:t>
            </a:r>
            <a:r>
              <a:rPr lang="en-US" b="1" noProof="0" dirty="0"/>
              <a:t>II</a:t>
            </a:r>
            <a:r>
              <a:rPr lang="en-US" noProof="0" dirty="0"/>
              <a:t>: Waves</a:t>
            </a:r>
          </a:p>
          <a:p>
            <a:pPr lvl="1"/>
            <a:r>
              <a:rPr lang="en-US" noProof="0" dirty="0"/>
              <a:t>Large, preparation and mitigation more important, timeliness &gt; detection</a:t>
            </a:r>
          </a:p>
          <a:p>
            <a:r>
              <a:rPr lang="en-US" dirty="0"/>
              <a:t>Scenario </a:t>
            </a:r>
            <a:r>
              <a:rPr lang="en-US" b="1" dirty="0"/>
              <a:t>III: </a:t>
            </a:r>
            <a:r>
              <a:rPr lang="en-US" dirty="0"/>
              <a:t>Emergence</a:t>
            </a:r>
          </a:p>
          <a:p>
            <a:pPr lvl="1"/>
            <a:r>
              <a:rPr lang="en-US" dirty="0"/>
              <a:t>Similar to scenario I except for unknown symptoms and lack of lab tests 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002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Using AI: Ethics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Char char="●"/>
            </a:pPr>
            <a:r>
              <a:rPr lang="en-US" sz="2400" dirty="0">
                <a:solidFill>
                  <a:schemeClr val="dk1"/>
                </a:solidFill>
              </a:rPr>
              <a:t>Risk-assessment of benchmarking AI in TG Outbreaks using social ecological model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Char char="●"/>
            </a:pPr>
            <a:r>
              <a:rPr lang="en-US" sz="2400" dirty="0">
                <a:solidFill>
                  <a:schemeClr val="dk1"/>
                </a:solidFill>
              </a:rPr>
              <a:t>Mapping core AI ethics principles (e.g., justice as fairness, autonomy as informational privacy; transparency as </a:t>
            </a:r>
            <a:r>
              <a:rPr lang="en-US" sz="2400" dirty="0" err="1">
                <a:solidFill>
                  <a:schemeClr val="dk1"/>
                </a:solidFill>
              </a:rPr>
              <a:t>explainability</a:t>
            </a:r>
            <a:r>
              <a:rPr lang="en-US" sz="2400" dirty="0">
                <a:solidFill>
                  <a:schemeClr val="dk1"/>
                </a:solidFill>
              </a:rPr>
              <a:t>) to mitigate ethical risk of predictive ML in outbreak detection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Char char="●"/>
            </a:pPr>
            <a:r>
              <a:rPr lang="en-US" sz="2400" dirty="0">
                <a:solidFill>
                  <a:schemeClr val="dk1"/>
                </a:solidFill>
              </a:rPr>
              <a:t>Develop sub-criteria (guidelines) for ethical framework developed for AI in outbreak detection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Char char="●"/>
            </a:pPr>
            <a:r>
              <a:rPr lang="en-US" sz="2400" dirty="0">
                <a:solidFill>
                  <a:schemeClr val="dk1"/>
                </a:solidFill>
              </a:rPr>
              <a:t>MPOX student work in progress</a:t>
            </a:r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0873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Using AI: Data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Privacy preserving</a:t>
            </a:r>
          </a:p>
          <a:p>
            <a:r>
              <a:rPr lang="en-US" noProof="0" dirty="0"/>
              <a:t>Reasonably high spatial and temporal resolution</a:t>
            </a:r>
          </a:p>
          <a:p>
            <a:r>
              <a:rPr lang="en-US" dirty="0"/>
              <a:t>Demographic data</a:t>
            </a:r>
          </a:p>
          <a:p>
            <a:r>
              <a:rPr lang="en-US" noProof="0" dirty="0"/>
              <a:t>Secondary data (weather, internet texts, genomic…)</a:t>
            </a:r>
          </a:p>
          <a:p>
            <a:pPr lvl="1"/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8914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Using AI: Approaches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Algorithms</a:t>
            </a:r>
          </a:p>
          <a:p>
            <a:pPr lvl="1"/>
            <a:r>
              <a:rPr lang="en-US" noProof="0" dirty="0"/>
              <a:t>(Unsupervised) aberration detection</a:t>
            </a:r>
          </a:p>
          <a:p>
            <a:pPr lvl="1"/>
            <a:r>
              <a:rPr lang="en-US" dirty="0"/>
              <a:t>Classification</a:t>
            </a:r>
          </a:p>
          <a:p>
            <a:pPr lvl="1"/>
            <a:r>
              <a:rPr lang="en-US" noProof="0" dirty="0">
                <a:solidFill>
                  <a:srgbClr val="FF0000"/>
                </a:solidFill>
              </a:rPr>
              <a:t>Forecasting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Clustering</a:t>
            </a:r>
            <a:endParaRPr lang="en-US" noProof="0" dirty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9701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Using AI: Metrics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Outbreak</a:t>
            </a:r>
            <a:r>
              <a:rPr lang="en-US" dirty="0"/>
              <a:t>-</a:t>
            </a:r>
            <a:r>
              <a:rPr lang="en-US" noProof="0" dirty="0"/>
              <a:t>based metrics</a:t>
            </a:r>
          </a:p>
          <a:p>
            <a:pPr lvl="1"/>
            <a:r>
              <a:rPr lang="en-US" dirty="0"/>
              <a:t>Specificity, sensitivity</a:t>
            </a:r>
          </a:p>
          <a:p>
            <a:pPr lvl="1"/>
            <a:r>
              <a:rPr lang="en-US" noProof="0" dirty="0"/>
              <a:t>Timeliness</a:t>
            </a:r>
          </a:p>
          <a:p>
            <a:pPr lvl="1"/>
            <a:r>
              <a:rPr lang="en-US" noProof="0" dirty="0"/>
              <a:t>Weighting by outbreak size</a:t>
            </a:r>
          </a:p>
          <a:p>
            <a:pPr lvl="1"/>
            <a:r>
              <a:rPr lang="en-US" dirty="0"/>
              <a:t>Spatial accuracy</a:t>
            </a:r>
          </a:p>
          <a:p>
            <a:r>
              <a:rPr lang="en-US" dirty="0">
                <a:solidFill>
                  <a:srgbClr val="FF0000"/>
                </a:solidFill>
              </a:rPr>
              <a:t>Forecast-based metrics</a:t>
            </a:r>
          </a:p>
          <a:p>
            <a:pPr lvl="1"/>
            <a:r>
              <a:rPr lang="en-US" noProof="0" dirty="0">
                <a:solidFill>
                  <a:srgbClr val="FF0000"/>
                </a:solidFill>
              </a:rPr>
              <a:t>Hit-rate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Weighted interval score</a:t>
            </a:r>
          </a:p>
          <a:p>
            <a:pPr lvl="1"/>
            <a:r>
              <a:rPr lang="en-US" noProof="0" dirty="0">
                <a:solidFill>
                  <a:srgbClr val="FF0000"/>
                </a:solidFill>
              </a:rPr>
              <a:t>Relative error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MSRE</a:t>
            </a:r>
          </a:p>
          <a:p>
            <a:pPr lvl="1"/>
            <a:r>
              <a:rPr lang="en-US" noProof="0" dirty="0">
                <a:solidFill>
                  <a:srgbClr val="FF0000"/>
                </a:solidFill>
              </a:rPr>
              <a:t>Shape-based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7599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en-US" noProof="0" dirty="0"/>
              <a:t>Setting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854E574-8813-4E26-AC00-BDB3D70B133C}"/>
              </a:ext>
            </a:extLst>
          </p:cNvPr>
          <p:cNvGraphicFramePr>
            <a:graphicFrameLocks noGrp="1"/>
          </p:cNvGraphicFramePr>
          <p:nvPr/>
        </p:nvGraphicFramePr>
        <p:xfrm>
          <a:off x="1581562" y="1153870"/>
          <a:ext cx="5980875" cy="455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175">
                  <a:extLst>
                    <a:ext uri="{9D8B030D-6E8A-4147-A177-3AD203B41FA5}">
                      <a16:colId xmlns:a16="http://schemas.microsoft.com/office/drawing/2014/main" val="3438891064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52245101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996324276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779837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670970668"/>
                    </a:ext>
                  </a:extLst>
                </a:gridCol>
              </a:tblGrid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68253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5295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75256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69395"/>
                  </a:ext>
                </a:extLst>
              </a:tr>
            </a:tbl>
          </a:graphicData>
        </a:graphic>
      </p:graphicFrame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EC93AD2-CD24-4A21-90A0-C3720C3A8FB3}"/>
              </a:ext>
            </a:extLst>
          </p:cNvPr>
          <p:cNvGrpSpPr/>
          <p:nvPr/>
        </p:nvGrpSpPr>
        <p:grpSpPr>
          <a:xfrm>
            <a:off x="2006417" y="1427516"/>
            <a:ext cx="328921" cy="322343"/>
            <a:chOff x="2131407" y="322342"/>
            <a:chExt cx="328921" cy="322343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8DCB928-82D5-4726-A109-AC3BB96A51A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D2CC4F26-9DF7-4706-90BD-0A9FF3B30031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2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60FCF3D-6AD6-4D54-804B-72B58127E786}"/>
              </a:ext>
            </a:extLst>
          </p:cNvPr>
          <p:cNvGrpSpPr/>
          <p:nvPr/>
        </p:nvGrpSpPr>
        <p:grpSpPr>
          <a:xfrm>
            <a:off x="2006417" y="2395640"/>
            <a:ext cx="328921" cy="322343"/>
            <a:chOff x="2131407" y="322342"/>
            <a:chExt cx="328921" cy="322343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5AF158BC-25BF-4A03-BC63-4A3A98FC7C4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76BB066E-1309-43D1-944C-36B0BA1264BB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2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66AAFE0A-FC68-4707-8554-C77842636DCE}"/>
              </a:ext>
            </a:extLst>
          </p:cNvPr>
          <p:cNvGrpSpPr/>
          <p:nvPr/>
        </p:nvGrpSpPr>
        <p:grpSpPr>
          <a:xfrm>
            <a:off x="1993339" y="3267828"/>
            <a:ext cx="328921" cy="322343"/>
            <a:chOff x="2131407" y="322342"/>
            <a:chExt cx="328921" cy="322343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706DCE5-D021-4D32-ACF2-0608E2F4B32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09143CD0-92A1-4408-8075-7285557D1627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2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B42DC1EE-B137-44C2-A8AF-A45215D0B60A}"/>
              </a:ext>
            </a:extLst>
          </p:cNvPr>
          <p:cNvGrpSpPr/>
          <p:nvPr/>
        </p:nvGrpSpPr>
        <p:grpSpPr>
          <a:xfrm>
            <a:off x="2006417" y="4235952"/>
            <a:ext cx="328921" cy="322343"/>
            <a:chOff x="2131407" y="322342"/>
            <a:chExt cx="328921" cy="322343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671C04A-C7D5-403A-B94E-3CB5104AC12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A6F819B1-B7FF-4BBA-9DA2-D067EAF1590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34D84039-6311-416F-B66D-1890337BFB65}"/>
              </a:ext>
            </a:extLst>
          </p:cNvPr>
          <p:cNvGrpSpPr/>
          <p:nvPr/>
        </p:nvGrpSpPr>
        <p:grpSpPr>
          <a:xfrm>
            <a:off x="1993418" y="5108141"/>
            <a:ext cx="328921" cy="322343"/>
            <a:chOff x="2131407" y="322342"/>
            <a:chExt cx="328921" cy="322343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28BD75D-548E-4B43-9134-572975A53E3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9754CF6-388C-4C01-8EDD-BA00EB4B0076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3D10649-19DC-498B-AA09-8F8BBB9FCD7E}"/>
              </a:ext>
            </a:extLst>
          </p:cNvPr>
          <p:cNvGrpSpPr/>
          <p:nvPr/>
        </p:nvGrpSpPr>
        <p:grpSpPr>
          <a:xfrm>
            <a:off x="4403194" y="5115267"/>
            <a:ext cx="328921" cy="322343"/>
            <a:chOff x="2131407" y="322342"/>
            <a:chExt cx="328921" cy="32234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F3D735D-5FD2-45E5-9B17-36DB28E039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C648B6F0-230C-45B6-82DC-98EB1BF7A33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1AC3860A-6617-46ED-9AA6-2A8ED8EFF539}"/>
              </a:ext>
            </a:extLst>
          </p:cNvPr>
          <p:cNvGrpSpPr/>
          <p:nvPr/>
        </p:nvGrpSpPr>
        <p:grpSpPr>
          <a:xfrm>
            <a:off x="3207017" y="1410514"/>
            <a:ext cx="328921" cy="322343"/>
            <a:chOff x="2131407" y="322342"/>
            <a:chExt cx="328921" cy="322343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880BB62E-3989-4639-824F-04CE15E4387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307CF416-21E6-4DC2-ADC6-ACEA17303CFD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CFFFF306-BF80-49AE-97F5-68F251DC3BFE}"/>
              </a:ext>
            </a:extLst>
          </p:cNvPr>
          <p:cNvGrpSpPr/>
          <p:nvPr/>
        </p:nvGrpSpPr>
        <p:grpSpPr>
          <a:xfrm>
            <a:off x="3207017" y="2399771"/>
            <a:ext cx="328921" cy="322343"/>
            <a:chOff x="2131407" y="322342"/>
            <a:chExt cx="328921" cy="322343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935F381F-9C31-4B52-B2E0-BEC4EB31292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66380529-E69A-46CB-983C-80376E472238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E52A31C9-AFAF-4241-B043-3DAD0B9A46FA}"/>
              </a:ext>
            </a:extLst>
          </p:cNvPr>
          <p:cNvGrpSpPr/>
          <p:nvPr/>
        </p:nvGrpSpPr>
        <p:grpSpPr>
          <a:xfrm>
            <a:off x="4393444" y="1410514"/>
            <a:ext cx="328921" cy="322343"/>
            <a:chOff x="2131407" y="322342"/>
            <a:chExt cx="328921" cy="322343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A74D3BF3-4BE2-4CD4-AC75-06B4C3FB873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3D5A3DFC-7979-4138-BE30-87134DAB6712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64FA820-D9F0-44BD-B765-D782DFACBE17}"/>
              </a:ext>
            </a:extLst>
          </p:cNvPr>
          <p:cNvGrpSpPr/>
          <p:nvPr/>
        </p:nvGrpSpPr>
        <p:grpSpPr>
          <a:xfrm>
            <a:off x="4393444" y="2399771"/>
            <a:ext cx="328921" cy="322343"/>
            <a:chOff x="2131407" y="322342"/>
            <a:chExt cx="328921" cy="322343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C9FAC76-6F33-4CBD-BF37-2165472F908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B54BC374-3335-4A84-A6A7-199746DF07F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F7AE76C4-EA73-4B77-876D-B02958D5A869}"/>
              </a:ext>
            </a:extLst>
          </p:cNvPr>
          <p:cNvGrpSpPr/>
          <p:nvPr/>
        </p:nvGrpSpPr>
        <p:grpSpPr>
          <a:xfrm>
            <a:off x="6808662" y="2312854"/>
            <a:ext cx="328921" cy="322343"/>
            <a:chOff x="2131407" y="322342"/>
            <a:chExt cx="328921" cy="322343"/>
          </a:xfrm>
        </p:grpSpPr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BD4A1D0D-2DBC-4CEF-8714-10A50F6EEC5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DB84ED91-BF9C-401A-BD71-DE6387D2772A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18A238B0-83CA-428B-BE71-F06954EBC40F}"/>
              </a:ext>
            </a:extLst>
          </p:cNvPr>
          <p:cNvGrpSpPr/>
          <p:nvPr/>
        </p:nvGrpSpPr>
        <p:grpSpPr>
          <a:xfrm>
            <a:off x="6808662" y="3302111"/>
            <a:ext cx="328921" cy="322343"/>
            <a:chOff x="2131407" y="322342"/>
            <a:chExt cx="328921" cy="322343"/>
          </a:xfrm>
        </p:grpSpPr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F44B41D7-F275-49A2-A630-50DF70BB244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EDF54AD2-A601-4F26-A93E-FD0FEC061B17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6E14E556-6D04-42CB-9522-831B7F8886E1}"/>
              </a:ext>
            </a:extLst>
          </p:cNvPr>
          <p:cNvGrpSpPr/>
          <p:nvPr/>
        </p:nvGrpSpPr>
        <p:grpSpPr>
          <a:xfrm>
            <a:off x="5612486" y="3251899"/>
            <a:ext cx="328921" cy="322343"/>
            <a:chOff x="2131407" y="322342"/>
            <a:chExt cx="328921" cy="322343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758D0B1-BF05-4164-9DCF-6D406C80553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AB567F60-F7BC-492D-96F9-EAF35970691B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4693C2CC-B85A-4209-A1CB-DB804FD24FC5}"/>
              </a:ext>
            </a:extLst>
          </p:cNvPr>
          <p:cNvGrpSpPr/>
          <p:nvPr/>
        </p:nvGrpSpPr>
        <p:grpSpPr>
          <a:xfrm>
            <a:off x="5612486" y="4241156"/>
            <a:ext cx="328921" cy="322343"/>
            <a:chOff x="2131407" y="322342"/>
            <a:chExt cx="328921" cy="322343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5FA94D56-AA4C-449E-9B14-76458BAD6E0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7B6BC78E-CB5F-40E4-B9F6-12A96A2BBE4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F525F468-A528-4B86-8351-1DBC664FC762}"/>
              </a:ext>
            </a:extLst>
          </p:cNvPr>
          <p:cNvGrpSpPr/>
          <p:nvPr/>
        </p:nvGrpSpPr>
        <p:grpSpPr>
          <a:xfrm>
            <a:off x="6817552" y="4267479"/>
            <a:ext cx="328921" cy="322343"/>
            <a:chOff x="2131407" y="322342"/>
            <a:chExt cx="328921" cy="322343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E8D9EC9B-BFD7-4E1A-B9C8-0756E6B58CE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1A9857B9-F336-4595-99BA-114EE74928B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ø</a:t>
              </a:r>
            </a:p>
          </p:txBody>
        </p:sp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576C0DCE-5EF9-4AA4-AC4E-2EF47B310F92}"/>
              </a:ext>
            </a:extLst>
          </p:cNvPr>
          <p:cNvGrpSpPr/>
          <p:nvPr/>
        </p:nvGrpSpPr>
        <p:grpSpPr>
          <a:xfrm>
            <a:off x="3207016" y="3252994"/>
            <a:ext cx="328921" cy="322343"/>
            <a:chOff x="2131407" y="322342"/>
            <a:chExt cx="328921" cy="322343"/>
          </a:xfrm>
        </p:grpSpPr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B98C81CF-58AE-4B49-B92C-2CE89F3A25E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8958BD19-02F7-4AD6-8569-16CDDA75EB3F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887FBA9C-F1D0-4673-8D86-12059EE16D29}"/>
              </a:ext>
            </a:extLst>
          </p:cNvPr>
          <p:cNvGrpSpPr/>
          <p:nvPr/>
        </p:nvGrpSpPr>
        <p:grpSpPr>
          <a:xfrm>
            <a:off x="4410942" y="3302110"/>
            <a:ext cx="328921" cy="322343"/>
            <a:chOff x="2131407" y="322342"/>
            <a:chExt cx="328921" cy="322343"/>
          </a:xfrm>
        </p:grpSpPr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DD2E6A2E-D7D1-42F4-B5E8-DB3F54F8304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8F7E8B89-0253-4FDA-85F9-C093F1E57846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58229AE4-9D54-4269-AF11-C0D2DE79E7B8}"/>
              </a:ext>
            </a:extLst>
          </p:cNvPr>
          <p:cNvGrpSpPr/>
          <p:nvPr/>
        </p:nvGrpSpPr>
        <p:grpSpPr>
          <a:xfrm>
            <a:off x="3202594" y="4237195"/>
            <a:ext cx="328921" cy="322343"/>
            <a:chOff x="2131407" y="322342"/>
            <a:chExt cx="328921" cy="322343"/>
          </a:xfrm>
        </p:grpSpPr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8522CB5A-99A6-4DF8-ABE6-32534F95835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DE7BD247-3FE8-4BD2-B00B-B0AF28571AD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5AE58311-F567-4D16-85F5-C4C528B9ECB1}"/>
              </a:ext>
            </a:extLst>
          </p:cNvPr>
          <p:cNvGrpSpPr/>
          <p:nvPr/>
        </p:nvGrpSpPr>
        <p:grpSpPr>
          <a:xfrm>
            <a:off x="5273953" y="1318321"/>
            <a:ext cx="328921" cy="322343"/>
            <a:chOff x="2131407" y="322342"/>
            <a:chExt cx="328921" cy="322343"/>
          </a:xfrm>
        </p:grpSpPr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90B7094B-759D-410E-85DE-87D589D90E9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4C445A13-4331-481A-A250-AB01D512AC34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1CCED433-1994-4652-B270-1DEAAE55FF54}"/>
              </a:ext>
            </a:extLst>
          </p:cNvPr>
          <p:cNvGrpSpPr/>
          <p:nvPr/>
        </p:nvGrpSpPr>
        <p:grpSpPr>
          <a:xfrm>
            <a:off x="5940661" y="1314869"/>
            <a:ext cx="328921" cy="322343"/>
            <a:chOff x="2131407" y="322342"/>
            <a:chExt cx="328921" cy="322343"/>
          </a:xfrm>
        </p:grpSpPr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3B99B5AB-737A-4021-8FD0-79020FCA443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DB6C3E8D-DC1B-47B5-A0E8-7DA9607BC4E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E8175239-C084-4B4F-BDEF-E9DE3B0AC516}"/>
              </a:ext>
            </a:extLst>
          </p:cNvPr>
          <p:cNvGrpSpPr/>
          <p:nvPr/>
        </p:nvGrpSpPr>
        <p:grpSpPr>
          <a:xfrm>
            <a:off x="5940659" y="2558923"/>
            <a:ext cx="328921" cy="322343"/>
            <a:chOff x="2131407" y="322342"/>
            <a:chExt cx="328921" cy="322343"/>
          </a:xfrm>
        </p:grpSpPr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6C894284-B219-4F9C-95A8-117612B7912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7859A1C8-BBA2-4979-A96F-EA3E39961F6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DCA79032-F071-4D13-87CE-27F9262F83BA}"/>
              </a:ext>
            </a:extLst>
          </p:cNvPr>
          <p:cNvGrpSpPr/>
          <p:nvPr/>
        </p:nvGrpSpPr>
        <p:grpSpPr>
          <a:xfrm>
            <a:off x="5381958" y="2341198"/>
            <a:ext cx="328921" cy="322343"/>
            <a:chOff x="2131407" y="322342"/>
            <a:chExt cx="328921" cy="322343"/>
          </a:xfrm>
        </p:grpSpPr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D22F25C8-C272-4987-AF22-1A25F1DE4DD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75" name="Textfeld 74">
              <a:extLst>
                <a:ext uri="{FF2B5EF4-FFF2-40B4-BE49-F238E27FC236}">
                  <a16:creationId xmlns:a16="http://schemas.microsoft.com/office/drawing/2014/main" id="{F208F39D-1716-40E4-A92D-5CDF185C363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2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BBFF76EA-01C4-4549-83BF-28B2E5296418}"/>
              </a:ext>
            </a:extLst>
          </p:cNvPr>
          <p:cNvGrpSpPr/>
          <p:nvPr/>
        </p:nvGrpSpPr>
        <p:grpSpPr>
          <a:xfrm>
            <a:off x="3198306" y="5090418"/>
            <a:ext cx="328921" cy="322343"/>
            <a:chOff x="2131407" y="322342"/>
            <a:chExt cx="328921" cy="322343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9D4405AD-6F9E-433C-93A3-3688EAB7D61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78" name="Textfeld 77">
              <a:extLst>
                <a:ext uri="{FF2B5EF4-FFF2-40B4-BE49-F238E27FC236}">
                  <a16:creationId xmlns:a16="http://schemas.microsoft.com/office/drawing/2014/main" id="{EE2250A9-40AE-4E1D-ADCF-C5E8D56A238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173AC91A-7A82-4894-B6E8-16A15A8999AF}"/>
              </a:ext>
            </a:extLst>
          </p:cNvPr>
          <p:cNvGrpSpPr/>
          <p:nvPr/>
        </p:nvGrpSpPr>
        <p:grpSpPr>
          <a:xfrm>
            <a:off x="4410940" y="4229921"/>
            <a:ext cx="328921" cy="322343"/>
            <a:chOff x="2131407" y="322342"/>
            <a:chExt cx="328921" cy="322343"/>
          </a:xfrm>
        </p:grpSpPr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FE1FAD50-962C-428E-90BE-22BECFE751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4545919E-9609-4837-A998-DA40F8252D6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63590562-E0D8-4EDC-82D6-9F9EAF679573}"/>
              </a:ext>
            </a:extLst>
          </p:cNvPr>
          <p:cNvGrpSpPr/>
          <p:nvPr/>
        </p:nvGrpSpPr>
        <p:grpSpPr>
          <a:xfrm>
            <a:off x="5283565" y="4908528"/>
            <a:ext cx="328921" cy="322343"/>
            <a:chOff x="2131407" y="322342"/>
            <a:chExt cx="328921" cy="322343"/>
          </a:xfrm>
        </p:grpSpPr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86FA84B7-F6F8-419F-8F35-D0BEBDF8BB1A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6947BDCF-78D6-4E70-9106-D88A46E2DD1A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F22FB516-4D50-4355-BAED-FDF45CBE498F}"/>
              </a:ext>
            </a:extLst>
          </p:cNvPr>
          <p:cNvGrpSpPr/>
          <p:nvPr/>
        </p:nvGrpSpPr>
        <p:grpSpPr>
          <a:xfrm>
            <a:off x="5786519" y="4908528"/>
            <a:ext cx="328921" cy="322343"/>
            <a:chOff x="2131407" y="322342"/>
            <a:chExt cx="328921" cy="322343"/>
          </a:xfrm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2D2F8050-6F2F-4B30-93A3-8B2150BC5B7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592B4D8C-AB65-4ACE-9A74-5A87CB71A0F7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7039E70A-E3A9-4E4C-829B-8144C120D548}"/>
              </a:ext>
            </a:extLst>
          </p:cNvPr>
          <p:cNvGrpSpPr/>
          <p:nvPr/>
        </p:nvGrpSpPr>
        <p:grpSpPr>
          <a:xfrm>
            <a:off x="5296239" y="5306329"/>
            <a:ext cx="328921" cy="322343"/>
            <a:chOff x="2131407" y="322342"/>
            <a:chExt cx="328921" cy="322343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21D25F57-E348-4CF3-A457-315478DA6D2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EBD31ADB-E8AB-48AF-A986-E64861A51E6B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DB256B2A-D97E-4EAD-B2C8-BFB07E736D0C}"/>
              </a:ext>
            </a:extLst>
          </p:cNvPr>
          <p:cNvGrpSpPr/>
          <p:nvPr/>
        </p:nvGrpSpPr>
        <p:grpSpPr>
          <a:xfrm>
            <a:off x="5793581" y="5306328"/>
            <a:ext cx="328921" cy="322343"/>
            <a:chOff x="2131407" y="322342"/>
            <a:chExt cx="328921" cy="322343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B7364B7D-3473-49AF-A2E8-189B6A0FDF6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E9948DEE-771A-4DB3-8020-D304E04D0044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25D0181C-AF56-41C0-BC31-054B44451132}"/>
              </a:ext>
            </a:extLst>
          </p:cNvPr>
          <p:cNvGrpSpPr/>
          <p:nvPr/>
        </p:nvGrpSpPr>
        <p:grpSpPr>
          <a:xfrm>
            <a:off x="7074885" y="4954095"/>
            <a:ext cx="328921" cy="322343"/>
            <a:chOff x="2131407" y="322342"/>
            <a:chExt cx="328921" cy="322343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67258482-FF9E-4E57-8161-81879DABB48B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6" name="Textfeld 95">
              <a:extLst>
                <a:ext uri="{FF2B5EF4-FFF2-40B4-BE49-F238E27FC236}">
                  <a16:creationId xmlns:a16="http://schemas.microsoft.com/office/drawing/2014/main" id="{8C297E1C-638F-43F9-85D0-1A065E05309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97" name="Gruppieren 96">
            <a:extLst>
              <a:ext uri="{FF2B5EF4-FFF2-40B4-BE49-F238E27FC236}">
                <a16:creationId xmlns:a16="http://schemas.microsoft.com/office/drawing/2014/main" id="{EF7C55EE-BF7A-4865-B942-FD14F6C3B67E}"/>
              </a:ext>
            </a:extLst>
          </p:cNvPr>
          <p:cNvGrpSpPr/>
          <p:nvPr/>
        </p:nvGrpSpPr>
        <p:grpSpPr>
          <a:xfrm>
            <a:off x="6522165" y="5251589"/>
            <a:ext cx="328921" cy="322343"/>
            <a:chOff x="2131407" y="322342"/>
            <a:chExt cx="328921" cy="322343"/>
          </a:xfrm>
        </p:grpSpPr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7717A6AC-13A0-4D74-862D-275794EACFC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9" name="Textfeld 98">
              <a:extLst>
                <a:ext uri="{FF2B5EF4-FFF2-40B4-BE49-F238E27FC236}">
                  <a16:creationId xmlns:a16="http://schemas.microsoft.com/office/drawing/2014/main" id="{4A5D8527-8AFA-4319-82E8-A66F487FEB7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7B35ED4B-367E-49C2-882D-7EBB74DE70D8}"/>
              </a:ext>
            </a:extLst>
          </p:cNvPr>
          <p:cNvGrpSpPr/>
          <p:nvPr/>
        </p:nvGrpSpPr>
        <p:grpSpPr>
          <a:xfrm>
            <a:off x="6808662" y="1420390"/>
            <a:ext cx="328921" cy="322343"/>
            <a:chOff x="2131407" y="322342"/>
            <a:chExt cx="328921" cy="322343"/>
          </a:xfrm>
        </p:grpSpPr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83B73941-9D1D-40C8-9F38-B1BC274E0A1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102" name="Textfeld 101">
              <a:extLst>
                <a:ext uri="{FF2B5EF4-FFF2-40B4-BE49-F238E27FC236}">
                  <a16:creationId xmlns:a16="http://schemas.microsoft.com/office/drawing/2014/main" id="{F1C60DFE-178E-49BB-A1AB-915C6913CFCC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sp>
        <p:nvSpPr>
          <p:cNvPr id="3" name="Rechteck 2">
            <a:extLst>
              <a:ext uri="{FF2B5EF4-FFF2-40B4-BE49-F238E27FC236}">
                <a16:creationId xmlns:a16="http://schemas.microsoft.com/office/drawing/2014/main" id="{92677975-7569-47CF-82F2-C8D6B14FEA24}"/>
              </a:ext>
            </a:extLst>
          </p:cNvPr>
          <p:cNvSpPr/>
          <p:nvPr/>
        </p:nvSpPr>
        <p:spPr>
          <a:xfrm>
            <a:off x="1581562" y="1153870"/>
            <a:ext cx="1200601" cy="905175"/>
          </a:xfrm>
          <a:prstGeom prst="rect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10E8507-C9C0-41EE-97F5-98580829B5DF}"/>
              </a:ext>
            </a:extLst>
          </p:cNvPr>
          <p:cNvSpPr/>
          <p:nvPr/>
        </p:nvSpPr>
        <p:spPr>
          <a:xfrm>
            <a:off x="2784852" y="2951543"/>
            <a:ext cx="2385426" cy="1819978"/>
          </a:xfrm>
          <a:prstGeom prst="rect">
            <a:avLst/>
          </a:prstGeom>
          <a:noFill/>
          <a:ln w="38100" cap="flat">
            <a:solidFill>
              <a:srgbClr val="0070C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095B31E4-8CD5-4185-B056-2256DBBC6D96}"/>
              </a:ext>
            </a:extLst>
          </p:cNvPr>
          <p:cNvSpPr/>
          <p:nvPr/>
        </p:nvSpPr>
        <p:spPr>
          <a:xfrm>
            <a:off x="5164715" y="4811557"/>
            <a:ext cx="2404524" cy="859302"/>
          </a:xfrm>
          <a:prstGeom prst="rect">
            <a:avLst/>
          </a:prstGeom>
          <a:noFill/>
          <a:ln w="38100" cap="flat">
            <a:solidFill>
              <a:schemeClr val="accent1">
                <a:lumMod val="60000"/>
                <a:lumOff val="40000"/>
              </a:schemeClr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0B154A20-E822-4BCC-B545-CD3CE715F6C9}"/>
              </a:ext>
            </a:extLst>
          </p:cNvPr>
          <p:cNvSpPr/>
          <p:nvPr/>
        </p:nvSpPr>
        <p:spPr>
          <a:xfrm>
            <a:off x="3991019" y="1166730"/>
            <a:ext cx="3578220" cy="2694802"/>
          </a:xfrm>
          <a:prstGeom prst="rect">
            <a:avLst/>
          </a:prstGeom>
          <a:noFill/>
          <a:ln w="38100" cap="flat">
            <a:solidFill>
              <a:schemeClr val="accent6">
                <a:lumMod val="60000"/>
                <a:lumOff val="40000"/>
              </a:schemeClr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Calibri"/>
            </a:endParaRPr>
          </a:p>
        </p:txBody>
      </p:sp>
      <p:grpSp>
        <p:nvGrpSpPr>
          <p:cNvPr id="107" name="Gruppieren 106">
            <a:extLst>
              <a:ext uri="{FF2B5EF4-FFF2-40B4-BE49-F238E27FC236}">
                <a16:creationId xmlns:a16="http://schemas.microsoft.com/office/drawing/2014/main" id="{A5F7C052-56CF-4592-9634-5C6BFC44A757}"/>
              </a:ext>
            </a:extLst>
          </p:cNvPr>
          <p:cNvGrpSpPr/>
          <p:nvPr/>
        </p:nvGrpSpPr>
        <p:grpSpPr>
          <a:xfrm>
            <a:off x="5658162" y="1652006"/>
            <a:ext cx="328921" cy="322343"/>
            <a:chOff x="2131407" y="322342"/>
            <a:chExt cx="328921" cy="322343"/>
          </a:xfrm>
        </p:grpSpPr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1FC1E40D-DA8F-4094-AB27-63D87C9F178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109" name="Textfeld 108">
              <a:extLst>
                <a:ext uri="{FF2B5EF4-FFF2-40B4-BE49-F238E27FC236}">
                  <a16:creationId xmlns:a16="http://schemas.microsoft.com/office/drawing/2014/main" id="{CC36CFA6-D16F-486E-85AA-B2C15E6FC2E2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sp>
        <p:nvSpPr>
          <p:cNvPr id="110" name="Fußzeilenplatzhalter 8">
            <a:extLst>
              <a:ext uri="{FF2B5EF4-FFF2-40B4-BE49-F238E27FC236}">
                <a16:creationId xmlns:a16="http://schemas.microsoft.com/office/drawing/2014/main" id="{838E7732-50F6-4A76-A739-4C7C40845B16}"/>
              </a:ext>
            </a:extLst>
          </p:cNvPr>
          <p:cNvSpPr txBox="1"/>
          <p:nvPr/>
        </p:nvSpPr>
        <p:spPr>
          <a:xfrm>
            <a:off x="3155823" y="6227488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</p:spTree>
    <p:extLst>
      <p:ext uri="{BB962C8B-B14F-4D97-AF65-F5344CB8AC3E}">
        <p14:creationId xmlns:p14="http://schemas.microsoft.com/office/powerpoint/2010/main" val="1471391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Using AI: Metrics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B371B854-8222-4BE1-8DBF-F160A39F39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687" y="1522116"/>
            <a:ext cx="6524625" cy="4476750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58E0682B-6A2F-4AC3-94F1-312F19AF5EAF}"/>
              </a:ext>
            </a:extLst>
          </p:cNvPr>
          <p:cNvSpPr txBox="1"/>
          <p:nvPr/>
        </p:nvSpPr>
        <p:spPr>
          <a:xfrm>
            <a:off x="733530" y="5998866"/>
            <a:ext cx="47900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https://bmcmedresmethodol.biomedcentral.com/articles/10.1186/s12874-022-01755-x</a:t>
            </a:r>
          </a:p>
        </p:txBody>
      </p:sp>
    </p:spTree>
    <p:extLst>
      <p:ext uri="{BB962C8B-B14F-4D97-AF65-F5344CB8AC3E}">
        <p14:creationId xmlns:p14="http://schemas.microsoft.com/office/powerpoint/2010/main" val="3197239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Outlook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Finish merging TDDs</a:t>
            </a:r>
          </a:p>
          <a:p>
            <a:r>
              <a:rPr lang="en-US" dirty="0"/>
              <a:t>Get more data from RKI to upload to </a:t>
            </a:r>
            <a:r>
              <a:rPr lang="en-US" dirty="0" err="1"/>
              <a:t>healthaudit</a:t>
            </a:r>
            <a:r>
              <a:rPr lang="en-US" dirty="0"/>
              <a:t> platform (working with lawyers)</a:t>
            </a:r>
          </a:p>
          <a:p>
            <a:r>
              <a:rPr lang="en-US" noProof="0" dirty="0"/>
              <a:t>Specify ethical framework with current pipeline</a:t>
            </a:r>
          </a:p>
          <a:p>
            <a:pPr marL="342900" lvl="1" indent="0">
              <a:buNone/>
            </a:pPr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35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 1"/>
          <p:cNvSpPr txBox="1">
            <a:spLocks noGrp="1"/>
          </p:cNvSpPr>
          <p:nvPr>
            <p:ph type="ctrTitle"/>
          </p:nvPr>
        </p:nvSpPr>
        <p:spPr>
          <a:xfrm>
            <a:off x="683568" y="2132856"/>
            <a:ext cx="7772401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95527">
              <a:defRPr sz="3132">
                <a:solidFill>
                  <a:srgbClr val="808080"/>
                </a:solidFill>
              </a:defRPr>
            </a:pPr>
            <a:r>
              <a:rPr lang="en-US" noProof="0" dirty="0"/>
              <a:t>Topic Group: </a:t>
            </a:r>
            <a:br>
              <a:rPr lang="en-US" noProof="0" dirty="0"/>
            </a:br>
            <a:r>
              <a:rPr lang="en-US" noProof="0" dirty="0">
                <a:solidFill>
                  <a:srgbClr val="000000"/>
                </a:solidFill>
              </a:rPr>
              <a:t>Outbreaks</a:t>
            </a:r>
            <a:br>
              <a:rPr lang="en-US" noProof="0" dirty="0">
                <a:solidFill>
                  <a:srgbClr val="000000"/>
                </a:solidFill>
              </a:rPr>
            </a:br>
            <a:endParaRPr lang="en-US" noProof="0" dirty="0">
              <a:solidFill>
                <a:srgbClr val="000000"/>
              </a:solidFill>
            </a:endParaRPr>
          </a:p>
        </p:txBody>
      </p:sp>
      <p:sp>
        <p:nvSpPr>
          <p:cNvPr id="102" name="Untertitel 2"/>
          <p:cNvSpPr txBox="1">
            <a:spLocks noGrp="1"/>
          </p:cNvSpPr>
          <p:nvPr>
            <p:ph type="subTitle" idx="1"/>
          </p:nvPr>
        </p:nvSpPr>
        <p:spPr>
          <a:xfrm>
            <a:off x="907850" y="4365104"/>
            <a:ext cx="7560842" cy="141500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 sz="2000"/>
            </a:pPr>
            <a:endParaRPr dirty="0"/>
          </a:p>
        </p:txBody>
      </p:sp>
      <p:pic>
        <p:nvPicPr>
          <p:cNvPr id="103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35670"/>
            <a:ext cx="4019895" cy="17309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Summary</a:t>
            </a:r>
            <a:endParaRPr lang="en-US" noProof="0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Still in the process of merging TDDs of </a:t>
            </a:r>
            <a:r>
              <a:rPr lang="en-US" noProof="0" dirty="0"/>
              <a:t>TG Outbreaks and TG Sanitation</a:t>
            </a:r>
          </a:p>
          <a:p>
            <a:r>
              <a:rPr lang="en-US" dirty="0"/>
              <a:t>Scope of TG expanded application and expertise wise</a:t>
            </a:r>
          </a:p>
          <a:p>
            <a:r>
              <a:rPr lang="en-US" dirty="0"/>
              <a:t>Students project benefitted from new group constellation</a:t>
            </a:r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84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Before merging</a:t>
            </a:r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Textfeld 4"/>
          <p:cNvSpPr txBox="1"/>
          <p:nvPr/>
        </p:nvSpPr>
        <p:spPr>
          <a:xfrm>
            <a:off x="1628203" y="1721426"/>
            <a:ext cx="1395491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0070C0"/>
                </a:solidFill>
              </a:defRPr>
            </a:pPr>
            <a:r>
              <a:rPr kumimoji="0" sz="1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</a:t>
            </a:r>
            <a:r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sz="1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</a:t>
            </a:r>
          </a:p>
        </p:txBody>
      </p:sp>
      <p:grpSp>
        <p:nvGrpSpPr>
          <p:cNvPr id="126" name="Gruppieren 1044"/>
          <p:cNvGrpSpPr/>
          <p:nvPr/>
        </p:nvGrpSpPr>
        <p:grpSpPr>
          <a:xfrm>
            <a:off x="217505" y="2126793"/>
            <a:ext cx="4354495" cy="2913417"/>
            <a:chOff x="0" y="0"/>
            <a:chExt cx="4354493" cy="2913416"/>
          </a:xfrm>
        </p:grpSpPr>
        <p:grpSp>
          <p:nvGrpSpPr>
            <p:cNvPr id="124" name="Gruppieren 1031"/>
            <p:cNvGrpSpPr/>
            <p:nvPr/>
          </p:nvGrpSpPr>
          <p:grpSpPr>
            <a:xfrm>
              <a:off x="0" y="-1"/>
              <a:ext cx="4354494" cy="2744910"/>
              <a:chOff x="0" y="0"/>
              <a:chExt cx="4354493" cy="2744909"/>
            </a:xfrm>
          </p:grpSpPr>
          <p:pic>
            <p:nvPicPr>
              <p:cNvPr id="114" name="Picture 2" descr="Picture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4354494" cy="274491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123" name="Gruppieren 1030"/>
              <p:cNvGrpSpPr/>
              <p:nvPr/>
            </p:nvGrpSpPr>
            <p:grpSpPr>
              <a:xfrm>
                <a:off x="2596968" y="255553"/>
                <a:ext cx="739263" cy="1867481"/>
                <a:chOff x="0" y="0"/>
                <a:chExt cx="739261" cy="1867480"/>
              </a:xfrm>
            </p:grpSpPr>
            <p:sp>
              <p:nvSpPr>
                <p:cNvPr id="115" name="Gerade Verbindung 16"/>
                <p:cNvSpPr/>
                <p:nvPr/>
              </p:nvSpPr>
              <p:spPr>
                <a:xfrm flipH="1">
                  <a:off x="-1" y="1152127"/>
                  <a:ext cx="1" cy="69290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" name="Gerade Verbindung 18"/>
                <p:cNvSpPr/>
                <p:nvPr/>
              </p:nvSpPr>
              <p:spPr>
                <a:xfrm flipH="1">
                  <a:off x="144015" y="1008112"/>
                  <a:ext cx="1" cy="85936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" name="Gerade Verbindung 19"/>
                <p:cNvSpPr/>
                <p:nvPr/>
              </p:nvSpPr>
              <p:spPr>
                <a:xfrm flipH="1">
                  <a:off x="171265" y="695717"/>
                  <a:ext cx="1" cy="117176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8" name="Gerade Verbindung 20"/>
                <p:cNvSpPr/>
                <p:nvPr/>
              </p:nvSpPr>
              <p:spPr>
                <a:xfrm flipH="1">
                  <a:off x="216023" y="792087"/>
                  <a:ext cx="1" cy="105294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9" name="Gerade Verbindung 21"/>
                <p:cNvSpPr/>
                <p:nvPr/>
              </p:nvSpPr>
              <p:spPr>
                <a:xfrm flipH="1">
                  <a:off x="92864" y="0"/>
                  <a:ext cx="1" cy="1861546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0" name="Gerade Verbindung 22"/>
                <p:cNvSpPr/>
                <p:nvPr/>
              </p:nvSpPr>
              <p:spPr>
                <a:xfrm flipH="1">
                  <a:off x="187251" y="665485"/>
                  <a:ext cx="1" cy="1196062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1" name="Gerade Verbindung 30"/>
                <p:cNvSpPr/>
                <p:nvPr/>
              </p:nvSpPr>
              <p:spPr>
                <a:xfrm flipH="1">
                  <a:off x="284835" y="1008111"/>
                  <a:ext cx="1" cy="836925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Gerade Verbindung 35"/>
                <p:cNvSpPr/>
                <p:nvPr/>
              </p:nvSpPr>
              <p:spPr>
                <a:xfrm flipH="1">
                  <a:off x="739261" y="930772"/>
                  <a:ext cx="1" cy="90875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25" name="Geschweifte Klammer links 1037"/>
            <p:cNvSpPr/>
            <p:nvPr/>
          </p:nvSpPr>
          <p:spPr>
            <a:xfrm rot="16200000">
              <a:off x="1962102" y="913593"/>
              <a:ext cx="432049" cy="356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5635" y="21600"/>
                    <a:pt x="10800" y="21005"/>
                    <a:pt x="10800" y="20271"/>
                  </a:cubicBezTo>
                  <a:lnTo>
                    <a:pt x="10800" y="12038"/>
                  </a:lnTo>
                  <a:cubicBezTo>
                    <a:pt x="10800" y="11304"/>
                    <a:pt x="5965" y="10709"/>
                    <a:pt x="0" y="10709"/>
                  </a:cubicBezTo>
                  <a:cubicBezTo>
                    <a:pt x="5965" y="10709"/>
                    <a:pt x="10800" y="10114"/>
                    <a:pt x="10800" y="9380"/>
                  </a:cubicBezTo>
                  <a:lnTo>
                    <a:pt x="10800" y="1329"/>
                  </a:lnTo>
                  <a:cubicBezTo>
                    <a:pt x="10800" y="595"/>
                    <a:pt x="15635" y="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1" name="Gruppieren 1043"/>
          <p:cNvGrpSpPr/>
          <p:nvPr/>
        </p:nvGrpSpPr>
        <p:grpSpPr>
          <a:xfrm>
            <a:off x="1266689" y="5040208"/>
            <a:ext cx="2269749" cy="625189"/>
            <a:chOff x="0" y="0"/>
            <a:chExt cx="2269747" cy="625187"/>
          </a:xfrm>
        </p:grpSpPr>
        <p:sp>
          <p:nvSpPr>
            <p:cNvPr id="129" name="Textfeld 12"/>
            <p:cNvSpPr txBox="1"/>
            <p:nvPr/>
          </p:nvSpPr>
          <p:spPr>
            <a:xfrm>
              <a:off x="0" y="0"/>
              <a:ext cx="2269748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i="1">
                  <a:solidFill>
                    <a:srgbClr val="0070C0"/>
                  </a:solidFill>
                </a:defRPr>
              </a:pPr>
              <a:r>
                <a:rPr kumimoji="0" sz="1800" b="0" i="1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Detection of </a:t>
              </a:r>
              <a:r>
                <a:rPr kumimoji="0" sz="1800" b="0" i="1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aberrant</a:t>
              </a:r>
              <a:r>
                <a:rPr kumimoji="0" sz="1800" b="0" i="1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case numbers  </a:t>
              </a: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    )</a:t>
              </a:r>
            </a:p>
          </p:txBody>
        </p:sp>
        <p:sp>
          <p:nvSpPr>
            <p:cNvPr id="130" name="Gleichschenkliges Dreieck 1042"/>
            <p:cNvSpPr/>
            <p:nvPr/>
          </p:nvSpPr>
          <p:spPr>
            <a:xfrm>
              <a:off x="1538548" y="412653"/>
              <a:ext cx="92865" cy="123093"/>
            </a:xfrm>
            <a:prstGeom prst="triangle">
              <a:avLst/>
            </a:prstGeom>
            <a:solidFill>
              <a:srgbClr val="FF0000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C00000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3" name="Google Shape;318;p7">
            <a:extLst>
              <a:ext uri="{FF2B5EF4-FFF2-40B4-BE49-F238E27FC236}">
                <a16:creationId xmlns:a16="http://schemas.microsoft.com/office/drawing/2014/main" id="{A691E93A-D503-43E7-AD9D-395A5B4ED93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2126792"/>
            <a:ext cx="4467901" cy="27251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808BF3F6-C968-4EFF-A950-CCB55BEE1DA6}"/>
              </a:ext>
            </a:extLst>
          </p:cNvPr>
          <p:cNvCxnSpPr>
            <a:cxnSpLocks/>
          </p:cNvCxnSpPr>
          <p:nvPr/>
        </p:nvCxnSpPr>
        <p:spPr>
          <a:xfrm>
            <a:off x="4471516" y="1446963"/>
            <a:ext cx="0" cy="421843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Commonalities: Definitions</a:t>
            </a:r>
            <a:endParaRPr lang="en-US" noProof="0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Health hazard incidents are called </a:t>
            </a:r>
            <a:r>
              <a:rPr lang="en-US" i="1" noProof="0" dirty="0"/>
              <a:t>events</a:t>
            </a:r>
          </a:p>
          <a:p>
            <a:r>
              <a:rPr lang="en-US" noProof="0" dirty="0"/>
              <a:t>Detecting and mitigating these </a:t>
            </a:r>
            <a:r>
              <a:rPr lang="en-US" i="1" noProof="0" dirty="0"/>
              <a:t>events</a:t>
            </a:r>
            <a:r>
              <a:rPr lang="en-US" noProof="0" dirty="0"/>
              <a:t> leads to an improved health outcome</a:t>
            </a:r>
          </a:p>
          <a:p>
            <a:r>
              <a:rPr lang="en-US" dirty="0"/>
              <a:t>Infectious diseases are among the most impactful hazards</a:t>
            </a:r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5687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Commonalities: Opportunities for AI</a:t>
            </a:r>
            <a:endParaRPr lang="en-US" noProof="0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Public health experts perform surveillance to detect </a:t>
            </a:r>
            <a:r>
              <a:rPr lang="en-US" i="1" noProof="0" dirty="0"/>
              <a:t>events</a:t>
            </a:r>
          </a:p>
          <a:p>
            <a:r>
              <a:rPr lang="en-US" noProof="0" dirty="0"/>
              <a:t>If surveillance reveals unexpected patterns (</a:t>
            </a:r>
            <a:r>
              <a:rPr lang="en-US" i="1" noProof="0" dirty="0"/>
              <a:t>signals),</a:t>
            </a:r>
            <a:r>
              <a:rPr lang="en-US" noProof="0" dirty="0"/>
              <a:t> investigations are prompted</a:t>
            </a:r>
          </a:p>
          <a:p>
            <a:r>
              <a:rPr lang="en-US" noProof="0" dirty="0"/>
              <a:t>Surveillance intensity is constrained by budget -&gt; AI</a:t>
            </a:r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1AA587B-C100-4BBC-97C1-A46E56B186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07" y="3429000"/>
            <a:ext cx="4122336" cy="229018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18FF0F2-A972-4441-8742-ECB426846FD3}"/>
              </a:ext>
            </a:extLst>
          </p:cNvPr>
          <p:cNvSpPr txBox="1"/>
          <p:nvPr/>
        </p:nvSpPr>
        <p:spPr>
          <a:xfrm>
            <a:off x="894303" y="5908431"/>
            <a:ext cx="1122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https://dhis2.org/</a:t>
            </a:r>
          </a:p>
        </p:txBody>
      </p:sp>
    </p:spTree>
    <p:extLst>
      <p:ext uri="{BB962C8B-B14F-4D97-AF65-F5344CB8AC3E}">
        <p14:creationId xmlns:p14="http://schemas.microsoft.com/office/powerpoint/2010/main" val="2498975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Definitions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noProof="0" dirty="0"/>
              <a:t>Event</a:t>
            </a:r>
            <a:r>
              <a:rPr lang="en-US" noProof="0" dirty="0"/>
              <a:t>: Defined by start, end time, hazard, location, and affected population</a:t>
            </a:r>
          </a:p>
          <a:p>
            <a:r>
              <a:rPr lang="en-US" b="1" noProof="0" dirty="0"/>
              <a:t>Signal</a:t>
            </a:r>
            <a:r>
              <a:rPr lang="en-US" noProof="0" dirty="0"/>
              <a:t>: Warns about an event and is uncertain</a:t>
            </a:r>
          </a:p>
          <a:p>
            <a:r>
              <a:rPr lang="en-US" b="1" noProof="0" dirty="0"/>
              <a:t>Sporadic</a:t>
            </a:r>
            <a:r>
              <a:rPr lang="en-US" noProof="0" dirty="0"/>
              <a:t> hazards are not an event, because they do not satisfy all properties</a:t>
            </a:r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736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Motivation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we need AI to improve signal detection?</a:t>
            </a:r>
            <a:endParaRPr lang="en-US" noProof="0" dirty="0"/>
          </a:p>
          <a:p>
            <a:r>
              <a:rPr lang="en-US" noProof="0" dirty="0"/>
              <a:t>How can we improve the detection and prediction of </a:t>
            </a:r>
            <a:r>
              <a:rPr lang="en-US" i="1" noProof="0" dirty="0"/>
              <a:t>signals</a:t>
            </a:r>
            <a:r>
              <a:rPr lang="en-US" noProof="0" dirty="0"/>
              <a:t>?</a:t>
            </a:r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Why do we need AI?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Surveillance uses large amounts of data:</a:t>
            </a:r>
          </a:p>
          <a:p>
            <a:pPr lvl="1"/>
            <a:r>
              <a:rPr lang="en-US" dirty="0"/>
              <a:t>Primary data such as lab data, sentinel networks, genomic, etc.</a:t>
            </a:r>
          </a:p>
          <a:p>
            <a:pPr lvl="1"/>
            <a:r>
              <a:rPr lang="en-US" dirty="0"/>
              <a:t>Secondary data such as CAB, EO, news articles, etc.</a:t>
            </a:r>
          </a:p>
          <a:p>
            <a:r>
              <a:rPr lang="en-US" dirty="0"/>
              <a:t>More data helps detect relevant signals earlier /  more often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138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GAI4H-R-000_PPT-Template-4x3.pptx" id="{A64DBEBA-1C23-4B8E-AC8B-9AD614832FAA}" vid="{5A1749D7-7CD1-4D23-9D18-F6C3E0A4CAB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706BEE-6194-4C3B-8408-F1D4154E7F9A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FGAI4H-R-000_PPT-Template-4x3</Template>
  <TotalTime>1</TotalTime>
  <Words>774</Words>
  <Application>Microsoft Office PowerPoint</Application>
  <PresentationFormat>On-screen Show (4:3)</PresentationFormat>
  <Paragraphs>172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等线</vt:lpstr>
      <vt:lpstr>Arial</vt:lpstr>
      <vt:lpstr>Calibri</vt:lpstr>
      <vt:lpstr>Calibri Light</vt:lpstr>
      <vt:lpstr>Office 主题​​</vt:lpstr>
      <vt:lpstr>Office</vt:lpstr>
      <vt:lpstr>PowerPoint Presentation</vt:lpstr>
      <vt:lpstr>Topic Group:  Outbreaks </vt:lpstr>
      <vt:lpstr>Summary</vt:lpstr>
      <vt:lpstr>Before merging</vt:lpstr>
      <vt:lpstr>Commonalities: Definitions</vt:lpstr>
      <vt:lpstr>Commonalities: Opportunities for AI</vt:lpstr>
      <vt:lpstr>Definitions</vt:lpstr>
      <vt:lpstr>Motivation</vt:lpstr>
      <vt:lpstr>Why do we need AI?</vt:lpstr>
      <vt:lpstr>Where comes AI into play?</vt:lpstr>
      <vt:lpstr>Using AI: Objective</vt:lpstr>
      <vt:lpstr>Using AI: Use cases</vt:lpstr>
      <vt:lpstr>Using AI: Ethics</vt:lpstr>
      <vt:lpstr>Using AI: Data</vt:lpstr>
      <vt:lpstr>Using AI: Approaches</vt:lpstr>
      <vt:lpstr>Using AI: Metrics</vt:lpstr>
      <vt:lpstr>Setting</vt:lpstr>
      <vt:lpstr>Using AI: Metrics</vt:lpstr>
      <vt:lpstr>Outlook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the TG-Outbreak work</dc:title>
  <dc:creator>TSB (HT)</dc:creator>
  <cp:lastModifiedBy>TSB (HT)</cp:lastModifiedBy>
  <cp:revision>1</cp:revision>
  <cp:lastPrinted>2019-04-04T08:49:31Z</cp:lastPrinted>
  <dcterms:created xsi:type="dcterms:W3CDTF">2023-03-23T15:09:28Z</dcterms:created>
  <dcterms:modified xsi:type="dcterms:W3CDTF">2023-03-23T15:11:28Z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