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0" r:id="rId6"/>
  </p:sldMasterIdLst>
  <p:notesMasterIdLst>
    <p:notesMasterId r:id="rId19"/>
  </p:notesMasterIdLst>
  <p:sldIdLst>
    <p:sldId id="256" r:id="rId7"/>
    <p:sldId id="1276" r:id="rId8"/>
    <p:sldId id="1319" r:id="rId9"/>
    <p:sldId id="1312" r:id="rId10"/>
    <p:sldId id="1320" r:id="rId11"/>
    <p:sldId id="2134805538" r:id="rId12"/>
    <p:sldId id="2134805535" r:id="rId13"/>
    <p:sldId id="2134805534" r:id="rId14"/>
    <p:sldId id="2134805530" r:id="rId15"/>
    <p:sldId id="2134805533" r:id="rId16"/>
    <p:sldId id="2134805537" r:id="rId17"/>
    <p:sldId id="1283" r:id="rId1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D0148-7748-4BE5-92D7-B44B4048679A}" v="3" dt="2023-02-20T16:36:37.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64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708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3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Clr>
                <a:schemeClr val="dk1"/>
              </a:buClr>
              <a:buSzPts val="1800"/>
              <a:buFont typeface="Noto Sans Symbols"/>
              <a:buNone/>
            </a:pPr>
            <a:endParaRPr sz="1800" dirty="0">
              <a:latin typeface="Cambria"/>
              <a:ea typeface="Cambria"/>
              <a:cs typeface="Cambria"/>
              <a:sym typeface="Cambria"/>
            </a:endParaRPr>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37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507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788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7482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5431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611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4753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6412DD-BB40-4C5D-80F7-E85B84016F4D}"/>
              </a:ext>
            </a:extLst>
          </p:cNvPr>
          <p:cNvPicPr>
            <a:picLocks noChangeAspect="1"/>
          </p:cNvPicPr>
          <p:nvPr userDrawn="1"/>
        </p:nvPicPr>
        <p:blipFill>
          <a:blip r:embed="rId2"/>
          <a:stretch>
            <a:fillRect/>
          </a:stretch>
        </p:blipFill>
        <p:spPr>
          <a:xfrm>
            <a:off x="6842506" y="0"/>
            <a:ext cx="5349494" cy="6858000"/>
          </a:xfrm>
          <a:prstGeom prst="rect">
            <a:avLst/>
          </a:prstGeom>
        </p:spPr>
      </p:pic>
      <p:sp>
        <p:nvSpPr>
          <p:cNvPr id="15" name="Picture Placeholder 14">
            <a:extLst>
              <a:ext uri="{FF2B5EF4-FFF2-40B4-BE49-F238E27FC236}">
                <a16:creationId xmlns:a16="http://schemas.microsoft.com/office/drawing/2014/main" id="{B4F21B1B-E674-4F5F-B232-D09DCDA21B63}"/>
              </a:ext>
            </a:extLst>
          </p:cNvPr>
          <p:cNvSpPr>
            <a:spLocks noGrp="1"/>
          </p:cNvSpPr>
          <p:nvPr>
            <p:ph type="pic" sz="quarter" idx="10"/>
          </p:nvPr>
        </p:nvSpPr>
        <p:spPr>
          <a:xfrm>
            <a:off x="381" y="0"/>
            <a:ext cx="6842125" cy="6858000"/>
          </a:xfrm>
          <a:prstGeom prst="rect">
            <a:avLst/>
          </a:prstGeom>
        </p:spPr>
        <p:txBody>
          <a:bodyPr/>
          <a:lstStyle/>
          <a:p>
            <a:endParaRPr lang="en-GB"/>
          </a:p>
        </p:txBody>
      </p:sp>
      <p:sp>
        <p:nvSpPr>
          <p:cNvPr id="17" name="Text Placeholder 16">
            <a:extLst>
              <a:ext uri="{FF2B5EF4-FFF2-40B4-BE49-F238E27FC236}">
                <a16:creationId xmlns:a16="http://schemas.microsoft.com/office/drawing/2014/main" id="{8CC06B43-6665-48C4-AD6B-02C047CE31E1}"/>
              </a:ext>
            </a:extLst>
          </p:cNvPr>
          <p:cNvSpPr>
            <a:spLocks noGrp="1"/>
          </p:cNvSpPr>
          <p:nvPr>
            <p:ph type="body" sz="quarter" idx="11"/>
          </p:nvPr>
        </p:nvSpPr>
        <p:spPr>
          <a:xfrm>
            <a:off x="7810500" y="1308100"/>
            <a:ext cx="3414713" cy="1506220"/>
          </a:xfrm>
          <a:prstGeom prst="rect">
            <a:avLst/>
          </a:prstGeom>
        </p:spPr>
        <p:txBody>
          <a:bodyPr/>
          <a:lstStyle>
            <a:lvl1pPr algn="ctr">
              <a:defRPr sz="2400" i="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193900434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7429116" y="373063"/>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a:stretch>
            <a:fillRect/>
          </a:stretch>
        </p:blipFill>
        <p:spPr>
          <a:xfrm>
            <a:off x="7550663" y="504396"/>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9622094" y="373063"/>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10718583" y="373063"/>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a:stretch>
            <a:fillRect/>
          </a:stretch>
        </p:blipFill>
        <p:spPr>
          <a:xfrm>
            <a:off x="10846084" y="501330"/>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8525605" y="373063"/>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a:stretch>
            <a:fillRect/>
          </a:stretch>
        </p:blipFill>
        <p:spPr>
          <a:xfrm>
            <a:off x="8647152" y="493541"/>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a:stretch>
            <a:fillRect/>
          </a:stretch>
        </p:blipFill>
        <p:spPr>
          <a:xfrm>
            <a:off x="9702290" y="551436"/>
            <a:ext cx="792190" cy="661419"/>
          </a:xfrm>
          <a:prstGeom prst="rect">
            <a:avLst/>
          </a:prstGeom>
        </p:spPr>
      </p:pic>
      <p:sp>
        <p:nvSpPr>
          <p:cNvPr id="17" name="Text Placeholder 2">
            <a:extLst>
              <a:ext uri="{FF2B5EF4-FFF2-40B4-BE49-F238E27FC236}">
                <a16:creationId xmlns:a16="http://schemas.microsoft.com/office/drawing/2014/main" id="{08E91F33-12D0-7C46-B364-2C9325892407}"/>
              </a:ext>
            </a:extLst>
          </p:cNvPr>
          <p:cNvSpPr>
            <a:spLocks noGrp="1"/>
          </p:cNvSpPr>
          <p:nvPr>
            <p:ph type="body" sz="quarter" idx="22"/>
          </p:nvPr>
        </p:nvSpPr>
        <p:spPr>
          <a:xfrm>
            <a:off x="498475" y="1735015"/>
            <a:ext cx="10220108" cy="4478216"/>
          </a:xfrm>
          <a:prstGeom prst="rect">
            <a:avLst/>
          </a:prstGeom>
        </p:spPr>
        <p:txBody>
          <a:bodyPr/>
          <a:lstStyle>
            <a:lvl1pPr marL="285750" indent="-285750">
              <a:buFont typeface="Arial" panose="020B0604020202020204" pitchFamily="34" charset="0"/>
              <a:buChar char="•"/>
              <a:defRPr sz="18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22489558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8">
            <a:extLst>
              <a:ext uri="{FF2B5EF4-FFF2-40B4-BE49-F238E27FC236}">
                <a16:creationId xmlns:a16="http://schemas.microsoft.com/office/drawing/2014/main" id="{E47842FB-DBB1-4F51-BC2A-946616EBEEB2}"/>
              </a:ext>
            </a:extLst>
          </p:cNvPr>
          <p:cNvSpPr>
            <a:spLocks noGrp="1"/>
          </p:cNvSpPr>
          <p:nvPr>
            <p:ph type="body" sz="quarter" idx="18"/>
          </p:nvPr>
        </p:nvSpPr>
        <p:spPr>
          <a:xfrm>
            <a:off x="493713" y="384175"/>
            <a:ext cx="5646041" cy="561975"/>
          </a:xfrm>
          <a:prstGeom prst="rect">
            <a:avLst/>
          </a:prstGeom>
        </p:spPr>
        <p:txBody>
          <a:bodyPr/>
          <a:lstStyle>
            <a:lvl1pPr>
              <a:defRPr sz="2800">
                <a:solidFill>
                  <a:srgbClr val="3F3F3F"/>
                </a:solidFill>
                <a:latin typeface="Noto Sans" panose="020B0502040504020204"/>
              </a:defRPr>
            </a:lvl1pPr>
          </a:lstStyle>
          <a:p>
            <a:pPr lvl="0"/>
            <a:r>
              <a:rPr lang="en-US" dirty="0"/>
              <a:t>Click to edit Master text styles</a:t>
            </a:r>
          </a:p>
        </p:txBody>
      </p:sp>
      <p:sp>
        <p:nvSpPr>
          <p:cNvPr id="13" name="Google Shape;451;p12">
            <a:extLst>
              <a:ext uri="{FF2B5EF4-FFF2-40B4-BE49-F238E27FC236}">
                <a16:creationId xmlns:a16="http://schemas.microsoft.com/office/drawing/2014/main" id="{48F5EDA0-7203-41D3-8345-C37F1D03E304}"/>
              </a:ext>
            </a:extLst>
          </p:cNvPr>
          <p:cNvSpPr/>
          <p:nvPr userDrawn="1"/>
        </p:nvSpPr>
        <p:spPr>
          <a:xfrm>
            <a:off x="8897395" y="1618765"/>
            <a:ext cx="2786742" cy="1470141"/>
          </a:xfrm>
          <a:prstGeom prst="rect">
            <a:avLst/>
          </a:prstGeom>
          <a:solidFill>
            <a:srgbClr val="109A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 name="Google Shape;442;p12">
            <a:extLst>
              <a:ext uri="{FF2B5EF4-FFF2-40B4-BE49-F238E27FC236}">
                <a16:creationId xmlns:a16="http://schemas.microsoft.com/office/drawing/2014/main" id="{54FD1152-F4C3-45DA-8D17-68AC0FEB3E80}"/>
              </a:ext>
            </a:extLst>
          </p:cNvPr>
          <p:cNvSpPr/>
          <p:nvPr userDrawn="1"/>
        </p:nvSpPr>
        <p:spPr>
          <a:xfrm>
            <a:off x="6094482" y="1618765"/>
            <a:ext cx="2723834" cy="1470141"/>
          </a:xfrm>
          <a:prstGeom prst="rect">
            <a:avLst/>
          </a:prstGeom>
          <a:solidFill>
            <a:srgbClr val="FF6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6200"/>
              </a:solidFill>
              <a:effectLst/>
              <a:uLnTx/>
              <a:uFillTx/>
              <a:latin typeface="Calibri"/>
              <a:ea typeface="Calibri"/>
              <a:cs typeface="Calibri"/>
              <a:sym typeface="Calibri"/>
            </a:endParaRPr>
          </a:p>
        </p:txBody>
      </p:sp>
      <p:sp>
        <p:nvSpPr>
          <p:cNvPr id="15" name="Google Shape;436;p12">
            <a:extLst>
              <a:ext uri="{FF2B5EF4-FFF2-40B4-BE49-F238E27FC236}">
                <a16:creationId xmlns:a16="http://schemas.microsoft.com/office/drawing/2014/main" id="{7722C9E4-C2BE-4A40-816D-C980DBF10A3F}"/>
              </a:ext>
            </a:extLst>
          </p:cNvPr>
          <p:cNvSpPr/>
          <p:nvPr userDrawn="1"/>
        </p:nvSpPr>
        <p:spPr>
          <a:xfrm>
            <a:off x="3243334" y="1618765"/>
            <a:ext cx="2776832" cy="1495065"/>
          </a:xfrm>
          <a:custGeom>
            <a:avLst/>
            <a:gdLst/>
            <a:ahLst/>
            <a:cxnLst/>
            <a:rect l="l" t="t" r="r" b="b"/>
            <a:pathLst>
              <a:path w="10000" h="10000" extrusionOk="0">
                <a:moveTo>
                  <a:pt x="10000" y="10000"/>
                </a:moveTo>
                <a:lnTo>
                  <a:pt x="1" y="10000"/>
                </a:lnTo>
                <a:cubicBezTo>
                  <a:pt x="1" y="6667"/>
                  <a:pt x="0" y="3333"/>
                  <a:pt x="0" y="0"/>
                </a:cubicBezTo>
                <a:lnTo>
                  <a:pt x="10000" y="0"/>
                </a:lnTo>
                <a:lnTo>
                  <a:pt x="10000" y="10000"/>
                </a:lnTo>
                <a:lnTo>
                  <a:pt x="10000" y="10000"/>
                </a:lnTo>
                <a:close/>
              </a:path>
            </a:pathLst>
          </a:custGeom>
          <a:solidFill>
            <a:srgbClr val="05AD7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a:ln>
                <a:noFill/>
              </a:ln>
              <a:solidFill>
                <a:srgbClr val="5C5C5C"/>
              </a:solidFill>
              <a:effectLst/>
              <a:uLnTx/>
              <a:uFillTx/>
              <a:latin typeface="Calibri"/>
              <a:ea typeface="Calibri"/>
              <a:cs typeface="Calibri"/>
              <a:sym typeface="Calibri"/>
            </a:endParaRPr>
          </a:p>
        </p:txBody>
      </p:sp>
      <p:sp>
        <p:nvSpPr>
          <p:cNvPr id="17" name="Google Shape;455;p12">
            <a:extLst>
              <a:ext uri="{FF2B5EF4-FFF2-40B4-BE49-F238E27FC236}">
                <a16:creationId xmlns:a16="http://schemas.microsoft.com/office/drawing/2014/main" id="{994B68AD-E5DF-454B-8C9C-DCF695F9549A}"/>
              </a:ext>
            </a:extLst>
          </p:cNvPr>
          <p:cNvSpPr/>
          <p:nvPr userDrawn="1"/>
        </p:nvSpPr>
        <p:spPr>
          <a:xfrm>
            <a:off x="491370" y="1618765"/>
            <a:ext cx="2666674" cy="1495065"/>
          </a:xfrm>
          <a:custGeom>
            <a:avLst/>
            <a:gdLst/>
            <a:ahLst/>
            <a:cxnLst/>
            <a:rect l="l" t="t" r="r" b="b"/>
            <a:pathLst>
              <a:path w="10053" h="10000" extrusionOk="0">
                <a:moveTo>
                  <a:pt x="10000" y="0"/>
                </a:moveTo>
                <a:cubicBezTo>
                  <a:pt x="10018" y="3316"/>
                  <a:pt x="10035" y="6632"/>
                  <a:pt x="10053" y="9948"/>
                </a:cubicBezTo>
                <a:lnTo>
                  <a:pt x="0" y="10000"/>
                </a:lnTo>
                <a:lnTo>
                  <a:pt x="0" y="0"/>
                </a:lnTo>
                <a:lnTo>
                  <a:pt x="10000" y="0"/>
                </a:lnTo>
                <a:lnTo>
                  <a:pt x="10000" y="0"/>
                </a:lnTo>
                <a:close/>
              </a:path>
            </a:pathLst>
          </a:custGeom>
          <a:solidFill>
            <a:srgbClr val="00538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dirty="0">
              <a:ln>
                <a:noFill/>
              </a:ln>
              <a:solidFill>
                <a:srgbClr val="5C5C5C"/>
              </a:solidFill>
              <a:effectLst/>
              <a:uLnTx/>
              <a:uFillTx/>
              <a:latin typeface="Calibri"/>
              <a:ea typeface="Calibri"/>
              <a:cs typeface="Calibri"/>
              <a:sym typeface="Calibri"/>
            </a:endParaRPr>
          </a:p>
        </p:txBody>
      </p:sp>
      <p:sp>
        <p:nvSpPr>
          <p:cNvPr id="18" name="Text Placeholder 2">
            <a:extLst>
              <a:ext uri="{FF2B5EF4-FFF2-40B4-BE49-F238E27FC236}">
                <a16:creationId xmlns:a16="http://schemas.microsoft.com/office/drawing/2014/main" id="{10476AF3-33B4-4CF6-AA8E-C083F8893DE0}"/>
              </a:ext>
            </a:extLst>
          </p:cNvPr>
          <p:cNvSpPr>
            <a:spLocks noGrp="1"/>
          </p:cNvSpPr>
          <p:nvPr>
            <p:ph type="body" sz="quarter" idx="17"/>
          </p:nvPr>
        </p:nvSpPr>
        <p:spPr>
          <a:xfrm>
            <a:off x="570423"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19" name="Text Placeholder 2">
            <a:extLst>
              <a:ext uri="{FF2B5EF4-FFF2-40B4-BE49-F238E27FC236}">
                <a16:creationId xmlns:a16="http://schemas.microsoft.com/office/drawing/2014/main" id="{AFFEB305-91AE-4383-94A4-1FA50570065E}"/>
              </a:ext>
            </a:extLst>
          </p:cNvPr>
          <p:cNvSpPr>
            <a:spLocks noGrp="1"/>
          </p:cNvSpPr>
          <p:nvPr>
            <p:ph type="body" sz="quarter" idx="21"/>
          </p:nvPr>
        </p:nvSpPr>
        <p:spPr>
          <a:xfrm>
            <a:off x="507864" y="3554464"/>
            <a:ext cx="2650180"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20" name="Text Placeholder 2">
            <a:extLst>
              <a:ext uri="{FF2B5EF4-FFF2-40B4-BE49-F238E27FC236}">
                <a16:creationId xmlns:a16="http://schemas.microsoft.com/office/drawing/2014/main" id="{85BCF2E8-D7A9-40F2-B55A-AD74CF5B3BBC}"/>
              </a:ext>
            </a:extLst>
          </p:cNvPr>
          <p:cNvSpPr>
            <a:spLocks noGrp="1"/>
          </p:cNvSpPr>
          <p:nvPr>
            <p:ph type="body" sz="quarter" idx="22"/>
          </p:nvPr>
        </p:nvSpPr>
        <p:spPr>
          <a:xfrm>
            <a:off x="564496"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6459BDE2-98A8-49D8-8C4A-E5DA676420EC}"/>
              </a:ext>
            </a:extLst>
          </p:cNvPr>
          <p:cNvSpPr>
            <a:spLocks noGrp="1"/>
          </p:cNvSpPr>
          <p:nvPr>
            <p:ph type="body" sz="quarter" idx="23"/>
          </p:nvPr>
        </p:nvSpPr>
        <p:spPr>
          <a:xfrm>
            <a:off x="3353407"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F5EE050A-9673-4C93-BA0F-B2C3899BF3C6}"/>
              </a:ext>
            </a:extLst>
          </p:cNvPr>
          <p:cNvSpPr>
            <a:spLocks noGrp="1"/>
          </p:cNvSpPr>
          <p:nvPr>
            <p:ph type="body" sz="quarter" idx="24"/>
          </p:nvPr>
        </p:nvSpPr>
        <p:spPr>
          <a:xfrm>
            <a:off x="3347480"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3AF9963B-D429-463A-A681-5CCD5D6C7472}"/>
              </a:ext>
            </a:extLst>
          </p:cNvPr>
          <p:cNvSpPr>
            <a:spLocks noGrp="1"/>
          </p:cNvSpPr>
          <p:nvPr>
            <p:ph type="body" sz="quarter" idx="25"/>
          </p:nvPr>
        </p:nvSpPr>
        <p:spPr>
          <a:xfrm>
            <a:off x="6216209"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93564C87-2B70-4405-A1A1-AAF385DD41EF}"/>
              </a:ext>
            </a:extLst>
          </p:cNvPr>
          <p:cNvSpPr>
            <a:spLocks noGrp="1"/>
          </p:cNvSpPr>
          <p:nvPr>
            <p:ph type="body" sz="quarter" idx="26"/>
          </p:nvPr>
        </p:nvSpPr>
        <p:spPr>
          <a:xfrm>
            <a:off x="6210282"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03CD0312-0822-4129-9346-E17D098D9560}"/>
              </a:ext>
            </a:extLst>
          </p:cNvPr>
          <p:cNvSpPr>
            <a:spLocks noGrp="1"/>
          </p:cNvSpPr>
          <p:nvPr>
            <p:ph type="body" sz="quarter" idx="27"/>
          </p:nvPr>
        </p:nvSpPr>
        <p:spPr>
          <a:xfrm>
            <a:off x="8999193"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18C0C828-6EB1-4FF4-89BD-F94F3D2C84EE}"/>
              </a:ext>
            </a:extLst>
          </p:cNvPr>
          <p:cNvSpPr>
            <a:spLocks noGrp="1"/>
          </p:cNvSpPr>
          <p:nvPr>
            <p:ph type="body" sz="quarter" idx="28"/>
          </p:nvPr>
        </p:nvSpPr>
        <p:spPr>
          <a:xfrm>
            <a:off x="8993266"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18D8E26C-28BD-491C-93B2-932370650668}"/>
              </a:ext>
            </a:extLst>
          </p:cNvPr>
          <p:cNvSpPr>
            <a:spLocks noGrp="1"/>
          </p:cNvSpPr>
          <p:nvPr>
            <p:ph type="body" sz="quarter" idx="29"/>
          </p:nvPr>
        </p:nvSpPr>
        <p:spPr>
          <a:xfrm>
            <a:off x="3268425" y="3554464"/>
            <a:ext cx="2751739"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8C612C4D-E384-4B31-95E1-5A13BB265F8D}"/>
              </a:ext>
            </a:extLst>
          </p:cNvPr>
          <p:cNvSpPr>
            <a:spLocks noGrp="1"/>
          </p:cNvSpPr>
          <p:nvPr>
            <p:ph type="body" sz="quarter" idx="30"/>
          </p:nvPr>
        </p:nvSpPr>
        <p:spPr>
          <a:xfrm>
            <a:off x="6091738" y="3546621"/>
            <a:ext cx="2723827"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1" name="Text Placeholder 2">
            <a:extLst>
              <a:ext uri="{FF2B5EF4-FFF2-40B4-BE49-F238E27FC236}">
                <a16:creationId xmlns:a16="http://schemas.microsoft.com/office/drawing/2014/main" id="{E2EF41D9-FC54-487A-BF07-C557E59F72C9}"/>
              </a:ext>
            </a:extLst>
          </p:cNvPr>
          <p:cNvSpPr>
            <a:spLocks noGrp="1"/>
          </p:cNvSpPr>
          <p:nvPr>
            <p:ph type="body" sz="quarter" idx="31"/>
          </p:nvPr>
        </p:nvSpPr>
        <p:spPr>
          <a:xfrm>
            <a:off x="8897394" y="3546621"/>
            <a:ext cx="2786741"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3" name="Text Placeholder 32">
            <a:extLst>
              <a:ext uri="{FF2B5EF4-FFF2-40B4-BE49-F238E27FC236}">
                <a16:creationId xmlns:a16="http://schemas.microsoft.com/office/drawing/2014/main" id="{A48B67A7-68C8-4EDF-8D4D-66DEFF175FB6}"/>
              </a:ext>
            </a:extLst>
          </p:cNvPr>
          <p:cNvSpPr>
            <a:spLocks noGrp="1"/>
          </p:cNvSpPr>
          <p:nvPr>
            <p:ph type="body" sz="quarter" idx="32"/>
          </p:nvPr>
        </p:nvSpPr>
        <p:spPr>
          <a:xfrm>
            <a:off x="180974" y="6447693"/>
            <a:ext cx="2032005" cy="288388"/>
          </a:xfrm>
          <a:prstGeom prst="rect">
            <a:avLst/>
          </a:prstGeom>
        </p:spPr>
        <p:txBody>
          <a:bodyPr/>
          <a:lstStyle>
            <a:lvl1pPr>
              <a:defRPr sz="1000">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10260963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25"/>
        <p:cNvGrpSpPr/>
        <p:nvPr/>
      </p:nvGrpSpPr>
      <p:grpSpPr>
        <a:xfrm>
          <a:off x="0" y="0"/>
          <a:ext cx="0" cy="0"/>
          <a:chOff x="0" y="0"/>
          <a:chExt cx="0" cy="0"/>
        </a:xfrm>
      </p:grpSpPr>
      <p:pic>
        <p:nvPicPr>
          <p:cNvPr id="4" name="Picture 3">
            <a:extLst>
              <a:ext uri="{FF2B5EF4-FFF2-40B4-BE49-F238E27FC236}">
                <a16:creationId xmlns:a16="http://schemas.microsoft.com/office/drawing/2014/main" id="{4D6FE972-DAAE-4D2F-8192-4D7CA944034E}"/>
              </a:ext>
            </a:extLst>
          </p:cNvPr>
          <p:cNvPicPr>
            <a:picLocks noChangeAspect="1"/>
          </p:cNvPicPr>
          <p:nvPr userDrawn="1"/>
        </p:nvPicPr>
        <p:blipFill>
          <a:blip r:embed="rId2"/>
          <a:stretch>
            <a:fillRect/>
          </a:stretch>
        </p:blipFill>
        <p:spPr>
          <a:xfrm>
            <a:off x="0" y="0"/>
            <a:ext cx="5428218" cy="6858000"/>
          </a:xfrm>
          <a:prstGeom prst="rect">
            <a:avLst/>
          </a:prstGeom>
        </p:spPr>
      </p:pic>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10959091" y="6380937"/>
            <a:ext cx="1052510" cy="365125"/>
          </a:xfrm>
          <a:prstGeom prst="rect">
            <a:avLst/>
          </a:prstGeom>
        </p:spPr>
        <p:txBody>
          <a:bodyPr/>
          <a:lstStyle/>
          <a:p>
            <a:pPr marL="0" lvl="0" indent="0" algn="r" rtl="0">
              <a:spcBef>
                <a:spcPts val="0"/>
              </a:spcBef>
              <a:spcAft>
                <a:spcPts val="0"/>
              </a:spcAft>
              <a:buNone/>
            </a:pP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t>‹#›</a:t>
            </a:fld>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80399" y="6380936"/>
            <a:ext cx="278633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3" name="Text Placeholder 2">
            <a:extLst>
              <a:ext uri="{FF2B5EF4-FFF2-40B4-BE49-F238E27FC236}">
                <a16:creationId xmlns:a16="http://schemas.microsoft.com/office/drawing/2014/main" id="{399B31E2-A2FD-41F0-B65A-6FD1C69C478D}"/>
              </a:ext>
            </a:extLst>
          </p:cNvPr>
          <p:cNvSpPr>
            <a:spLocks noGrp="1"/>
          </p:cNvSpPr>
          <p:nvPr>
            <p:ph type="body" sz="quarter" idx="13"/>
          </p:nvPr>
        </p:nvSpPr>
        <p:spPr>
          <a:xfrm>
            <a:off x="385763" y="404813"/>
            <a:ext cx="3603625" cy="1046162"/>
          </a:xfrm>
          <a:prstGeom prst="rect">
            <a:avLst/>
          </a:prstGeom>
          <a:noFill/>
          <a:ln>
            <a:noFill/>
          </a:ln>
        </p:spPr>
        <p:txBody>
          <a:bodyPr/>
          <a:lstStyle>
            <a:lvl1pPr>
              <a:defRPr sz="3000" b="1">
                <a:solidFill>
                  <a:schemeClr val="bg1"/>
                </a:solidFill>
                <a:latin typeface="Noto Sans" panose="020B0502040504020204"/>
              </a:defRPr>
            </a:lvl1pPr>
          </a:lstStyle>
          <a:p>
            <a:pPr lvl="0"/>
            <a:r>
              <a:rPr lang="en-US" dirty="0"/>
              <a:t>Click to edit Master text styles</a:t>
            </a:r>
          </a:p>
        </p:txBody>
      </p:sp>
      <p:sp>
        <p:nvSpPr>
          <p:cNvPr id="9" name="Text Placeholder 2">
            <a:extLst>
              <a:ext uri="{FF2B5EF4-FFF2-40B4-BE49-F238E27FC236}">
                <a16:creationId xmlns:a16="http://schemas.microsoft.com/office/drawing/2014/main" id="{E5FE8572-A23D-4DB0-B103-F2B054D4E6C2}"/>
              </a:ext>
            </a:extLst>
          </p:cNvPr>
          <p:cNvSpPr>
            <a:spLocks noGrp="1"/>
          </p:cNvSpPr>
          <p:nvPr>
            <p:ph type="body" sz="quarter" idx="14"/>
          </p:nvPr>
        </p:nvSpPr>
        <p:spPr>
          <a:xfrm>
            <a:off x="385250" y="1740530"/>
            <a:ext cx="3603625" cy="545470"/>
          </a:xfrm>
          <a:prstGeom prst="rect">
            <a:avLst/>
          </a:prstGeom>
          <a:noFill/>
          <a:ln>
            <a:noFill/>
          </a:ln>
        </p:spPr>
        <p:txBody>
          <a:bodyPr/>
          <a:lstStyle>
            <a:lvl1pPr>
              <a:defRPr sz="3000" b="1">
                <a:solidFill>
                  <a:schemeClr val="bg1"/>
                </a:solidFill>
                <a:latin typeface="Noto Sans" panose="020B0502040504020204"/>
              </a:defRPr>
            </a:lvl1pPr>
          </a:lstStyle>
          <a:p>
            <a:pPr lvl="0"/>
            <a:r>
              <a:rPr lang="en-US" dirty="0"/>
              <a:t>Click to edit Master text styles</a:t>
            </a:r>
          </a:p>
        </p:txBody>
      </p:sp>
      <p:pic>
        <p:nvPicPr>
          <p:cNvPr id="10" name="Picture 9">
            <a:extLst>
              <a:ext uri="{FF2B5EF4-FFF2-40B4-BE49-F238E27FC236}">
                <a16:creationId xmlns:a16="http://schemas.microsoft.com/office/drawing/2014/main" id="{47D21E3F-9E45-4D12-971C-66210F91E7AF}"/>
              </a:ext>
            </a:extLst>
          </p:cNvPr>
          <p:cNvPicPr>
            <a:picLocks noChangeAspect="1"/>
          </p:cNvPicPr>
          <p:nvPr userDrawn="1"/>
        </p:nvPicPr>
        <p:blipFill>
          <a:blip r:embed="rId3"/>
          <a:stretch>
            <a:fillRect/>
          </a:stretch>
        </p:blipFill>
        <p:spPr>
          <a:xfrm>
            <a:off x="5428218" y="-580"/>
            <a:ext cx="6763782" cy="6858580"/>
          </a:xfrm>
          <a:prstGeom prst="rect">
            <a:avLst/>
          </a:prstGeom>
        </p:spPr>
      </p:pic>
      <p:pic>
        <p:nvPicPr>
          <p:cNvPr id="11" name="Picture 10">
            <a:extLst>
              <a:ext uri="{FF2B5EF4-FFF2-40B4-BE49-F238E27FC236}">
                <a16:creationId xmlns:a16="http://schemas.microsoft.com/office/drawing/2014/main" id="{29C2102C-C176-4027-B2FC-92B7B9706EC8}"/>
              </a:ext>
            </a:extLst>
          </p:cNvPr>
          <p:cNvPicPr>
            <a:picLocks noChangeAspect="1"/>
          </p:cNvPicPr>
          <p:nvPr userDrawn="1"/>
        </p:nvPicPr>
        <p:blipFill>
          <a:blip r:embed="rId4"/>
          <a:stretch>
            <a:fillRect/>
          </a:stretch>
        </p:blipFill>
        <p:spPr>
          <a:xfrm>
            <a:off x="5428218" y="0"/>
            <a:ext cx="2435089" cy="4870176"/>
          </a:xfrm>
          <a:prstGeom prst="rect">
            <a:avLst/>
          </a:prstGeom>
        </p:spPr>
      </p:pic>
      <p:sp>
        <p:nvSpPr>
          <p:cNvPr id="13" name="Chord 12">
            <a:extLst>
              <a:ext uri="{FF2B5EF4-FFF2-40B4-BE49-F238E27FC236}">
                <a16:creationId xmlns:a16="http://schemas.microsoft.com/office/drawing/2014/main" id="{C76E1F22-B9E7-45BF-BE38-17C6B8BFBFF0}"/>
              </a:ext>
            </a:extLst>
          </p:cNvPr>
          <p:cNvSpPr/>
          <p:nvPr userDrawn="1"/>
        </p:nvSpPr>
        <p:spPr>
          <a:xfrm flipH="1">
            <a:off x="6641835" y="5179979"/>
            <a:ext cx="1142748" cy="1146422"/>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Picture Placeholder 14">
            <a:extLst>
              <a:ext uri="{FF2B5EF4-FFF2-40B4-BE49-F238E27FC236}">
                <a16:creationId xmlns:a16="http://schemas.microsoft.com/office/drawing/2014/main" id="{0EE39241-A2C3-4D8F-B088-7C3316F35BDE}"/>
              </a:ext>
            </a:extLst>
          </p:cNvPr>
          <p:cNvSpPr>
            <a:spLocks noGrp="1"/>
          </p:cNvSpPr>
          <p:nvPr>
            <p:ph type="pic" sz="quarter" idx="15"/>
          </p:nvPr>
        </p:nvSpPr>
        <p:spPr>
          <a:xfrm>
            <a:off x="7754582" y="-174058"/>
            <a:ext cx="7338285" cy="7115281"/>
          </a:xfrm>
          <a:prstGeom prst="ellipse">
            <a:avLst/>
          </a:prstGeom>
        </p:spPr>
        <p:txBody>
          <a:bodyPr/>
          <a:lstStyle/>
          <a:p>
            <a:endParaRPr lang="en-GB" dirty="0"/>
          </a:p>
        </p:txBody>
      </p:sp>
      <p:pic>
        <p:nvPicPr>
          <p:cNvPr id="12" name="Picture 11">
            <a:extLst>
              <a:ext uri="{FF2B5EF4-FFF2-40B4-BE49-F238E27FC236}">
                <a16:creationId xmlns:a16="http://schemas.microsoft.com/office/drawing/2014/main" id="{305A14F7-5C6A-664F-AE84-DF773958C6C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250" y="5545911"/>
            <a:ext cx="2096086" cy="641554"/>
          </a:xfrm>
          <a:prstGeom prst="rect">
            <a:avLst/>
          </a:prstGeom>
        </p:spPr>
      </p:pic>
    </p:spTree>
    <p:extLst>
      <p:ext uri="{BB962C8B-B14F-4D97-AF65-F5344CB8AC3E}">
        <p14:creationId xmlns:p14="http://schemas.microsoft.com/office/powerpoint/2010/main" val="14119218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4"/>
        <p:cNvGrpSpPr/>
        <p:nvPr/>
      </p:nvGrpSpPr>
      <p:grpSpPr>
        <a:xfrm>
          <a:off x="0" y="0"/>
          <a:ext cx="0" cy="0"/>
          <a:chOff x="0" y="0"/>
          <a:chExt cx="0" cy="0"/>
        </a:xfrm>
      </p:grpSpPr>
      <p:sp>
        <p:nvSpPr>
          <p:cNvPr id="35" name="Google Shape;3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50600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1" name="Google Shape;31;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3" name="Google Shape;33;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867324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6412DD-BB40-4C5D-80F7-E85B84016F4D}"/>
              </a:ext>
            </a:extLst>
          </p:cNvPr>
          <p:cNvPicPr>
            <a:picLocks noChangeAspect="1"/>
          </p:cNvPicPr>
          <p:nvPr userDrawn="1"/>
        </p:nvPicPr>
        <p:blipFill>
          <a:blip r:embed="rId2"/>
          <a:stretch>
            <a:fillRect/>
          </a:stretch>
        </p:blipFill>
        <p:spPr>
          <a:xfrm>
            <a:off x="6842506" y="0"/>
            <a:ext cx="5349494" cy="6858000"/>
          </a:xfrm>
          <a:prstGeom prst="rect">
            <a:avLst/>
          </a:prstGeom>
        </p:spPr>
      </p:pic>
      <p:sp>
        <p:nvSpPr>
          <p:cNvPr id="15" name="Picture Placeholder 14">
            <a:extLst>
              <a:ext uri="{FF2B5EF4-FFF2-40B4-BE49-F238E27FC236}">
                <a16:creationId xmlns:a16="http://schemas.microsoft.com/office/drawing/2014/main" id="{B4F21B1B-E674-4F5F-B232-D09DCDA21B63}"/>
              </a:ext>
            </a:extLst>
          </p:cNvPr>
          <p:cNvSpPr>
            <a:spLocks noGrp="1"/>
          </p:cNvSpPr>
          <p:nvPr>
            <p:ph type="pic" sz="quarter" idx="10"/>
          </p:nvPr>
        </p:nvSpPr>
        <p:spPr>
          <a:xfrm>
            <a:off x="381" y="0"/>
            <a:ext cx="6842125" cy="6858000"/>
          </a:xfrm>
          <a:prstGeom prst="rect">
            <a:avLst/>
          </a:prstGeom>
        </p:spPr>
        <p:txBody>
          <a:bodyPr/>
          <a:lstStyle/>
          <a:p>
            <a:endParaRPr lang="en-GB"/>
          </a:p>
        </p:txBody>
      </p:sp>
      <p:sp>
        <p:nvSpPr>
          <p:cNvPr id="17" name="Text Placeholder 16">
            <a:extLst>
              <a:ext uri="{FF2B5EF4-FFF2-40B4-BE49-F238E27FC236}">
                <a16:creationId xmlns:a16="http://schemas.microsoft.com/office/drawing/2014/main" id="{8CC06B43-6665-48C4-AD6B-02C047CE31E1}"/>
              </a:ext>
            </a:extLst>
          </p:cNvPr>
          <p:cNvSpPr>
            <a:spLocks noGrp="1"/>
          </p:cNvSpPr>
          <p:nvPr>
            <p:ph type="body" sz="quarter" idx="11"/>
          </p:nvPr>
        </p:nvSpPr>
        <p:spPr>
          <a:xfrm>
            <a:off x="7810500" y="1308100"/>
            <a:ext cx="3414713" cy="1506220"/>
          </a:xfrm>
          <a:prstGeom prst="rect">
            <a:avLst/>
          </a:prstGeom>
        </p:spPr>
        <p:txBody>
          <a:bodyPr/>
          <a:lstStyle>
            <a:lvl1pPr algn="ctr">
              <a:defRPr sz="2400" i="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5695177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2023/3/23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TextBox 2">
            <a:extLst>
              <a:ext uri="{FF2B5EF4-FFF2-40B4-BE49-F238E27FC236}">
                <a16:creationId xmlns:a16="http://schemas.microsoft.com/office/drawing/2014/main" id="{C12792CB-EE5F-4042-BF73-593FE08E86D9}"/>
              </a:ext>
            </a:extLst>
          </p:cNvPr>
          <p:cNvSpPr txBox="1"/>
          <p:nvPr userDrawn="1"/>
        </p:nvSpPr>
        <p:spPr>
          <a:xfrm>
            <a:off x="11115040" y="6410960"/>
            <a:ext cx="822960" cy="246221"/>
          </a:xfrm>
          <a:prstGeom prst="rect">
            <a:avLst/>
          </a:prstGeom>
          <a:noFill/>
        </p:spPr>
        <p:txBody>
          <a:bodyPr wrap="square" rtlCol="0">
            <a:spAutoFit/>
          </a:bodyPr>
          <a:lstStyle/>
          <a:p>
            <a:pPr algn="r"/>
            <a:fld id="{1120B299-8AA8-47B6-B2FB-EFF3B90374D2}" type="slidenum">
              <a:rPr lang="en-GB" sz="1000" smtClean="0">
                <a:solidFill>
                  <a:srgbClr val="3F3F3F"/>
                </a:solidFill>
                <a:latin typeface="Noto Sans" panose="020B0502040504020204"/>
              </a:rPr>
              <a:t>‹#›</a:t>
            </a:fld>
            <a:endParaRPr lang="en-GB" sz="1000" dirty="0">
              <a:solidFill>
                <a:srgbClr val="3F3F3F"/>
              </a:solidFill>
              <a:latin typeface="Noto Sans" panose="020B0502040504020204"/>
            </a:endParaRPr>
          </a:p>
        </p:txBody>
      </p:sp>
    </p:spTree>
    <p:extLst>
      <p:ext uri="{BB962C8B-B14F-4D97-AF65-F5344CB8AC3E}">
        <p14:creationId xmlns:p14="http://schemas.microsoft.com/office/powerpoint/2010/main" val="402901199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713688875"/>
      </p:ext>
    </p:extLst>
  </p:cSld>
  <p:clrMap bg1="lt1" tx1="dk1" bg2="dk2" tx2="lt2" accent1="accent1" accent2="accent2" accent3="accent3" accent4="accent4" accent5="accent5" accent6="accent6" hlink="hlink" folHlink="folHlink"/>
  <p:sldLayoutIdLst>
    <p:sldLayoutId id="2147483691" r:id="rId1"/>
    <p:sldLayoutId id="2147483692" r:id="rId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isa@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zhaoy@who.i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www.who.int/publications/i/item/WHO-2019-nCoV-Ethics_Contact_tracing_apps-2020.1" TargetMode="External"/><Relationship Id="rId3" Type="http://schemas.openxmlformats.org/officeDocument/2006/relationships/image" Target="../media/image10.jpeg"/><Relationship Id="rId7" Type="http://schemas.openxmlformats.org/officeDocument/2006/relationships/hyperlink" Target="https://www.who.int/publications/i/item/9789240029200"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s://www.who.int/publications/i/item/9789240040793"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9246225" y="845674"/>
            <a:ext cx="1521507" cy="369332"/>
          </a:xfrm>
          <a:prstGeom prst="rect">
            <a:avLst/>
          </a:prstGeom>
        </p:spPr>
        <p:txBody>
          <a:bodyPr wrap="none">
            <a:spAutoFit/>
          </a:bodyPr>
          <a:lstStyle/>
          <a:p>
            <a:pPr algn="r"/>
            <a:r>
              <a:rPr lang="en-GB" b="1" dirty="0"/>
              <a:t>FGAI4H-R-060</a:t>
            </a:r>
          </a:p>
        </p:txBody>
      </p:sp>
      <p:sp>
        <p:nvSpPr>
          <p:cNvPr id="10" name="Rectangle 9">
            <a:extLst>
              <a:ext uri="{FF2B5EF4-FFF2-40B4-BE49-F238E27FC236}">
                <a16:creationId xmlns:a16="http://schemas.microsoft.com/office/drawing/2014/main" id="{D36F58C8-2F54-4864-94DC-A069EA8D2640}"/>
              </a:ext>
            </a:extLst>
          </p:cNvPr>
          <p:cNvSpPr/>
          <p:nvPr/>
        </p:nvSpPr>
        <p:spPr>
          <a:xfrm>
            <a:off x="7738248" y="1215006"/>
            <a:ext cx="3029484" cy="369332"/>
          </a:xfrm>
          <a:prstGeom prst="rect">
            <a:avLst/>
          </a:prstGeom>
        </p:spPr>
        <p:txBody>
          <a:bodyPr wrap="none">
            <a:spAutoFit/>
          </a:bodyPr>
          <a:lstStyle/>
          <a:p>
            <a:pPr algn="r"/>
            <a:r>
              <a:rPr lang="en-US" dirty="0"/>
              <a:t>Cambridge, 21-24 March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386346159"/>
              </p:ext>
            </p:extLst>
          </p:nvPr>
        </p:nvGraphicFramePr>
        <p:xfrm>
          <a:off x="1424267" y="3274055"/>
          <a:ext cx="9343465" cy="1714500"/>
        </p:xfrm>
        <a:graphic>
          <a:graphicData uri="http://schemas.openxmlformats.org/drawingml/2006/table">
            <a:tbl>
              <a:tblPr firstRow="1" bandRow="1">
                <a:tableStyleId>{2D5ABB26-0587-4C30-8999-92F81FD0307C}</a:tableStyleId>
              </a:tblPr>
              <a:tblGrid>
                <a:gridCol w="1497379">
                  <a:extLst>
                    <a:ext uri="{9D8B030D-6E8A-4147-A177-3AD203B41FA5}">
                      <a16:colId xmlns:a16="http://schemas.microsoft.com/office/drawing/2014/main" val="3760236376"/>
                    </a:ext>
                  </a:extLst>
                </a:gridCol>
                <a:gridCol w="3866469">
                  <a:extLst>
                    <a:ext uri="{9D8B030D-6E8A-4147-A177-3AD203B41FA5}">
                      <a16:colId xmlns:a16="http://schemas.microsoft.com/office/drawing/2014/main" val="4118390399"/>
                    </a:ext>
                  </a:extLst>
                </a:gridCol>
                <a:gridCol w="3979617">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WG-Ethics</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lnB w="12700" cap="flat" cmpd="sng" algn="ctr">
                      <a:solidFill>
                        <a:schemeClr val="tx1"/>
                      </a:solidFill>
                      <a:prstDash val="solid"/>
                      <a:round/>
                      <a:headEnd type="none" w="med" len="med"/>
                      <a:tailEnd type="none" w="med" len="med"/>
                    </a:lnB>
                  </a:tcPr>
                </a:tc>
                <a:tc gridSpan="2">
                  <a:txBody>
                    <a:bodyPr/>
                    <a:lstStyle/>
                    <a:p>
                      <a:r>
                        <a:rPr lang="en-GB" sz="1800" b="0" i="0" kern="1200" dirty="0">
                          <a:solidFill>
                            <a:schemeClr val="tx1"/>
                          </a:solidFill>
                          <a:effectLst/>
                          <a:latin typeface="+mn-lt"/>
                          <a:ea typeface="+mn-ea"/>
                          <a:cs typeface="+mn-cs"/>
                        </a:rPr>
                        <a:t>WG-Ethics update</a:t>
                      </a:r>
                      <a:endParaRPr lang="en-GB" sz="1800" dirty="0"/>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Contact:</a:t>
                      </a:r>
                      <a:endParaRPr lang="en-GB" sz="18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mn-lt"/>
                          <a:ea typeface="+mn-ea"/>
                          <a:cs typeface="+mn-cs"/>
                        </a:rPr>
                        <a:t>Andreas Reis (WHO) </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Ursula (Yu) Zhao (WHO)</a:t>
                      </a:r>
                      <a:endParaRPr lang="en-GB" sz="1800" dirty="0">
                        <a:solidFill>
                          <a:srgbClr val="FF0000"/>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E-mail: </a:t>
                      </a:r>
                      <a:r>
                        <a:rPr lang="en-GB" sz="1800" dirty="0">
                          <a:hlinkClick r:id="rId3"/>
                        </a:rPr>
                        <a:t>reisa@who.int</a:t>
                      </a:r>
                      <a:r>
                        <a:rPr lang="en-GB" sz="1800" dirty="0"/>
                        <a:t> </a:t>
                      </a:r>
                    </a:p>
                    <a:p>
                      <a:r>
                        <a:rPr lang="en-US" sz="1800" dirty="0"/>
                        <a:t>E-mail: </a:t>
                      </a:r>
                      <a:r>
                        <a:rPr lang="en-GB" sz="1800" dirty="0">
                          <a:hlinkClick r:id="rId4"/>
                        </a:rPr>
                        <a:t>zhaoy@who.int</a:t>
                      </a:r>
                      <a:endParaRPr lang="en-GB" sz="18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This PPT contains an update </a:t>
                      </a:r>
                      <a:r>
                        <a:rPr lang="fr-FR" sz="1800" kern="1200" dirty="0" err="1">
                          <a:solidFill>
                            <a:schemeClr val="tx1"/>
                          </a:solidFill>
                          <a:latin typeface="+mn-lt"/>
                          <a:ea typeface="+mn-ea"/>
                          <a:cs typeface="+mn-cs"/>
                        </a:rPr>
                        <a:t>from</a:t>
                      </a:r>
                      <a:r>
                        <a:rPr lang="fr-FR" sz="1800" kern="1200" dirty="0">
                          <a:solidFill>
                            <a:schemeClr val="tx1"/>
                          </a:solidFill>
                          <a:latin typeface="+mn-lt"/>
                          <a:ea typeface="+mn-ea"/>
                          <a:cs typeface="+mn-cs"/>
                        </a:rPr>
                        <a:t> </a:t>
                      </a:r>
                      <a:r>
                        <a:rPr lang="fr-FR" sz="1800" kern="1200" dirty="0" err="1">
                          <a:solidFill>
                            <a:schemeClr val="tx1"/>
                          </a:solidFill>
                          <a:latin typeface="+mn-lt"/>
                          <a:ea typeface="+mn-ea"/>
                          <a:cs typeface="+mn-cs"/>
                        </a:rPr>
                        <a:t>Ethics</a:t>
                      </a:r>
                      <a:r>
                        <a:rPr lang="fr-FR" sz="1800" kern="1200" dirty="0">
                          <a:solidFill>
                            <a:schemeClr val="tx1"/>
                          </a:solidFill>
                          <a:latin typeface="+mn-lt"/>
                          <a:ea typeface="+mn-ea"/>
                          <a:cs typeface="+mn-cs"/>
                        </a:rPr>
                        <a:t> </a:t>
                      </a:r>
                      <a:r>
                        <a:rPr lang="fr-FR" sz="1800" kern="1200" dirty="0" err="1">
                          <a:solidFill>
                            <a:schemeClr val="tx1"/>
                          </a:solidFill>
                          <a:latin typeface="+mn-lt"/>
                          <a:ea typeface="+mn-ea"/>
                          <a:cs typeface="+mn-cs"/>
                        </a:rPr>
                        <a:t>Sub</a:t>
                      </a:r>
                      <a:r>
                        <a:rPr lang="fr-FR" sz="1800" kern="1200" dirty="0">
                          <a:solidFill>
                            <a:schemeClr val="tx1"/>
                          </a:solidFill>
                          <a:latin typeface="+mn-lt"/>
                          <a:ea typeface="+mn-ea"/>
                          <a:cs typeface="+mn-cs"/>
                        </a:rPr>
                        <a:t>-Group </a:t>
                      </a:r>
                      <a:r>
                        <a:rPr lang="en-US" sz="1800" b="0" dirty="0">
                          <a:solidFill>
                            <a:schemeClr val="tx1"/>
                          </a:solidFill>
                        </a:rPr>
                        <a:t>on activities on WG-</a:t>
                      </a:r>
                      <a:r>
                        <a:rPr lang="en-US" sz="1800" kern="1200" dirty="0">
                          <a:solidFill>
                            <a:schemeClr val="tx1"/>
                          </a:solidFill>
                          <a:effectLst/>
                          <a:latin typeface="+mn-lt"/>
                          <a:ea typeface="+mn-ea"/>
                          <a:cs typeface="+mn-cs"/>
                        </a:rPr>
                        <a:t>Ethics.</a:t>
                      </a:r>
                      <a:endParaRPr lang="en-GB" sz="1800" dirty="0"/>
                    </a:p>
                  </a:txBody>
                  <a:tcPr marL="68580" marR="68580" marT="34290" marB="34290">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7" name="Rectangle 16">
            <a:extLst>
              <a:ext uri="{FF2B5EF4-FFF2-40B4-BE49-F238E27FC236}">
                <a16:creationId xmlns:a16="http://schemas.microsoft.com/office/drawing/2014/main" id="{B5DB7C36-B4EA-8B44-9819-4D64FF29FB90}"/>
              </a:ext>
            </a:extLst>
          </p:cNvPr>
          <p:cNvSpPr/>
          <p:nvPr/>
        </p:nvSpPr>
        <p:spPr>
          <a:xfrm>
            <a:off x="424071" y="1085877"/>
            <a:ext cx="10535020" cy="4388317"/>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Methodology</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Modules organized around the AI-product development lifecycle and how different ethical principles apply at each stage</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Case-study (challenge) based approach</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 Provide examples of tools and technologies that are associated with implementing ethical design in practice.</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Google Shape;187;p2">
            <a:extLst>
              <a:ext uri="{FF2B5EF4-FFF2-40B4-BE49-F238E27FC236}">
                <a16:creationId xmlns:a16="http://schemas.microsoft.com/office/drawing/2014/main" id="{3D5D12EC-C4CD-400E-B9D1-DDCB7B8A53AE}"/>
              </a:ext>
            </a:extLst>
          </p:cNvPr>
          <p:cNvSpPr/>
          <p:nvPr/>
        </p:nvSpPr>
        <p:spPr>
          <a:xfrm>
            <a:off x="1384585" y="286514"/>
            <a:ext cx="88248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FG-AI4H Ethics WG activities (ongoing and future)</a:t>
            </a:r>
          </a:p>
        </p:txBody>
      </p:sp>
    </p:spTree>
    <p:extLst>
      <p:ext uri="{BB962C8B-B14F-4D97-AF65-F5344CB8AC3E}">
        <p14:creationId xmlns:p14="http://schemas.microsoft.com/office/powerpoint/2010/main" val="123542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7" name="Rectangle 16">
            <a:extLst>
              <a:ext uri="{FF2B5EF4-FFF2-40B4-BE49-F238E27FC236}">
                <a16:creationId xmlns:a16="http://schemas.microsoft.com/office/drawing/2014/main" id="{B5DB7C36-B4EA-8B44-9819-4D64FF29FB90}"/>
              </a:ext>
            </a:extLst>
          </p:cNvPr>
          <p:cNvSpPr/>
          <p:nvPr/>
        </p:nvSpPr>
        <p:spPr>
          <a:xfrm>
            <a:off x="424071" y="1085877"/>
            <a:ext cx="10535020" cy="5080814"/>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Timeline</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Open call: December 2022</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Provider selected and course skeleton draft by mid-April 2023</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Online meeting of </a:t>
            </a:r>
            <a:r>
              <a:rPr kumimoji="0" lang="en-US" sz="2000" b="0" i="1"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FG-AI4H Ethics Sub-group </a:t>
            </a: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end of April 2023</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Full course development May-June 2023</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Review by </a:t>
            </a:r>
            <a:r>
              <a:rPr kumimoji="0" lang="en-US" sz="2000" b="0" i="1"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FG-AI4H Ethics Sub-group </a:t>
            </a: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in June 2023</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Goal: Course live by September 2023</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Google Shape;187;p2">
            <a:extLst>
              <a:ext uri="{FF2B5EF4-FFF2-40B4-BE49-F238E27FC236}">
                <a16:creationId xmlns:a16="http://schemas.microsoft.com/office/drawing/2014/main" id="{94982279-6B76-49EE-8400-580E324CDA80}"/>
              </a:ext>
            </a:extLst>
          </p:cNvPr>
          <p:cNvSpPr/>
          <p:nvPr/>
        </p:nvSpPr>
        <p:spPr>
          <a:xfrm>
            <a:off x="1384585" y="286514"/>
            <a:ext cx="88248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FG-AI4H Ethics WG activities (ongoing and future)</a:t>
            </a:r>
          </a:p>
        </p:txBody>
      </p:sp>
    </p:spTree>
    <p:extLst>
      <p:ext uri="{BB962C8B-B14F-4D97-AF65-F5344CB8AC3E}">
        <p14:creationId xmlns:p14="http://schemas.microsoft.com/office/powerpoint/2010/main" val="360799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AB8516C-15BB-D84E-86C6-9DD5F2FF1B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813" y="5785470"/>
            <a:ext cx="2096086" cy="641554"/>
          </a:xfrm>
          <a:prstGeom prst="rect">
            <a:avLst/>
          </a:prstGeom>
        </p:spPr>
      </p:pic>
      <p:sp>
        <p:nvSpPr>
          <p:cNvPr id="5" name="Content Placeholder 2">
            <a:extLst>
              <a:ext uri="{FF2B5EF4-FFF2-40B4-BE49-F238E27FC236}">
                <a16:creationId xmlns:a16="http://schemas.microsoft.com/office/drawing/2014/main" id="{F288E91B-AC7D-8130-746D-D80773C93409}"/>
              </a:ext>
            </a:extLst>
          </p:cNvPr>
          <p:cNvSpPr txBox="1">
            <a:spLocks/>
          </p:cNvSpPr>
          <p:nvPr/>
        </p:nvSpPr>
        <p:spPr>
          <a:xfrm>
            <a:off x="7810236" y="1320077"/>
            <a:ext cx="3415239" cy="3214452"/>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rPr>
              <a:t>We must ensure the Digital Health revolution is safe, sustainable and leaves no one behind.</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0" i="1"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rPr>
              <a:t>Thank you!</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GB" sz="2400" b="0"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endParaRPr>
          </a:p>
        </p:txBody>
      </p:sp>
      <p:sp>
        <p:nvSpPr>
          <p:cNvPr id="3" name="Picture Placeholder 2">
            <a:extLst>
              <a:ext uri="{FF2B5EF4-FFF2-40B4-BE49-F238E27FC236}">
                <a16:creationId xmlns:a16="http://schemas.microsoft.com/office/drawing/2014/main" id="{FEE43A3C-DD73-27B2-91EB-59E52446F562}"/>
              </a:ext>
            </a:extLst>
          </p:cNvPr>
          <p:cNvSpPr>
            <a:spLocks noGrp="1"/>
          </p:cNvSpPr>
          <p:nvPr>
            <p:ph type="pic" sz="quarter" idx="10"/>
          </p:nvPr>
        </p:nvSpPr>
        <p:spPr/>
      </p:sp>
      <p:pic>
        <p:nvPicPr>
          <p:cNvPr id="7" name="Google Shape;521;p14">
            <a:extLst>
              <a:ext uri="{FF2B5EF4-FFF2-40B4-BE49-F238E27FC236}">
                <a16:creationId xmlns:a16="http://schemas.microsoft.com/office/drawing/2014/main" id="{CBEFA4F5-7E16-855F-474D-61997C94B9B7}"/>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0" y="10"/>
            <a:ext cx="7063200" cy="6857990"/>
          </a:xfrm>
          <a:prstGeom prst="rect">
            <a:avLst/>
          </a:prstGeom>
          <a:noFill/>
          <a:ln>
            <a:noFill/>
          </a:ln>
        </p:spPr>
      </p:pic>
    </p:spTree>
    <p:extLst>
      <p:ext uri="{BB962C8B-B14F-4D97-AF65-F5344CB8AC3E}">
        <p14:creationId xmlns:p14="http://schemas.microsoft.com/office/powerpoint/2010/main" val="10589806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07E17A-2E15-4E48-B640-F0D6FF4180EC}"/>
              </a:ext>
            </a:extLst>
          </p:cNvPr>
          <p:cNvSpPr>
            <a:spLocks noGrp="1"/>
          </p:cNvSpPr>
          <p:nvPr>
            <p:ph type="body" sz="quarter" idx="13"/>
          </p:nvPr>
        </p:nvSpPr>
        <p:spPr>
          <a:xfrm>
            <a:off x="385763" y="404813"/>
            <a:ext cx="4742828" cy="1046162"/>
          </a:xfrm>
        </p:spPr>
        <p:txBody>
          <a:bodyPr lIns="91440" tIns="45720" rIns="91440" bIns="45720" anchor="t"/>
          <a:lstStyle/>
          <a:p>
            <a:r>
              <a:rPr lang="en-GB" dirty="0">
                <a:latin typeface="+mj-lt"/>
              </a:rPr>
              <a:t>ITU/WHO Focus Group “AI for Health”</a:t>
            </a:r>
          </a:p>
          <a:p>
            <a:endParaRPr lang="en-GB" dirty="0">
              <a:latin typeface="+mj-lt"/>
            </a:endParaRPr>
          </a:p>
          <a:p>
            <a:r>
              <a:rPr lang="en-GB" dirty="0">
                <a:latin typeface="+mj-lt"/>
              </a:rPr>
              <a:t>Meeting R</a:t>
            </a:r>
          </a:p>
          <a:p>
            <a:r>
              <a:rPr lang="en-GB" dirty="0">
                <a:latin typeface="+mj-lt"/>
              </a:rPr>
              <a:t>21-24 March 2023</a:t>
            </a:r>
          </a:p>
          <a:p>
            <a:r>
              <a:rPr lang="en-GB" dirty="0">
                <a:latin typeface="+mj-lt"/>
              </a:rPr>
              <a:t>Boston, USA</a:t>
            </a:r>
          </a:p>
        </p:txBody>
      </p:sp>
      <p:sp>
        <p:nvSpPr>
          <p:cNvPr id="5" name="Text Placeholder 4">
            <a:extLst>
              <a:ext uri="{FF2B5EF4-FFF2-40B4-BE49-F238E27FC236}">
                <a16:creationId xmlns:a16="http://schemas.microsoft.com/office/drawing/2014/main" id="{5DD721FD-5C06-6344-81B8-BA8AB6D8DDDB}"/>
              </a:ext>
            </a:extLst>
          </p:cNvPr>
          <p:cNvSpPr>
            <a:spLocks noGrp="1"/>
          </p:cNvSpPr>
          <p:nvPr>
            <p:ph type="body" sz="quarter" idx="14"/>
          </p:nvPr>
        </p:nvSpPr>
        <p:spPr>
          <a:xfrm>
            <a:off x="385763" y="3383582"/>
            <a:ext cx="4742828" cy="545470"/>
          </a:xfrm>
        </p:spPr>
        <p:txBody>
          <a:bodyPr lIns="91440" tIns="45720" rIns="91440" bIns="45720" anchor="t"/>
          <a:lstStyle/>
          <a:p>
            <a:r>
              <a:rPr lang="fr-FR" sz="1800" dirty="0">
                <a:latin typeface="+mj-lt"/>
              </a:rPr>
              <a:t>Update </a:t>
            </a:r>
            <a:r>
              <a:rPr lang="fr-FR" sz="1800" dirty="0" err="1">
                <a:latin typeface="+mj-lt"/>
              </a:rPr>
              <a:t>from</a:t>
            </a:r>
            <a:r>
              <a:rPr lang="fr-FR" sz="1800" dirty="0">
                <a:latin typeface="+mj-lt"/>
              </a:rPr>
              <a:t> </a:t>
            </a:r>
            <a:r>
              <a:rPr lang="fr-FR" sz="1800" dirty="0" err="1">
                <a:latin typeface="+mj-lt"/>
              </a:rPr>
              <a:t>Ethics</a:t>
            </a:r>
            <a:r>
              <a:rPr lang="fr-FR" sz="1800" dirty="0">
                <a:latin typeface="+mj-lt"/>
              </a:rPr>
              <a:t> </a:t>
            </a:r>
            <a:r>
              <a:rPr lang="fr-FR" sz="1800" dirty="0" err="1">
                <a:latin typeface="+mj-lt"/>
              </a:rPr>
              <a:t>Sub</a:t>
            </a:r>
            <a:r>
              <a:rPr lang="fr-FR" sz="1800" dirty="0">
                <a:latin typeface="+mj-lt"/>
              </a:rPr>
              <a:t>-Group </a:t>
            </a:r>
            <a:endParaRPr lang="en-US" sz="1800" dirty="0">
              <a:latin typeface="+mj-lt"/>
            </a:endParaRPr>
          </a:p>
          <a:p>
            <a:r>
              <a:rPr lang="fr-FR" sz="1800" dirty="0">
                <a:latin typeface="+mj-lt"/>
              </a:rPr>
              <a:t>22 March 2023</a:t>
            </a:r>
            <a:endParaRPr lang="en-CH" sz="1800" dirty="0">
              <a:latin typeface="+mj-lt"/>
            </a:endParaRPr>
          </a:p>
        </p:txBody>
      </p:sp>
      <p:pic>
        <p:nvPicPr>
          <p:cNvPr id="8" name="Picture Placeholder 5">
            <a:extLst>
              <a:ext uri="{FF2B5EF4-FFF2-40B4-BE49-F238E27FC236}">
                <a16:creationId xmlns:a16="http://schemas.microsoft.com/office/drawing/2014/main" id="{366E0191-1ADC-FD26-9A27-99C5D10AB55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734" r="16734"/>
          <a:stretch>
            <a:fillRect/>
          </a:stretch>
        </p:blipFill>
        <p:spPr>
          <a:xfrm>
            <a:off x="7794338" y="-174058"/>
            <a:ext cx="7338285" cy="7115281"/>
          </a:xfrm>
        </p:spPr>
      </p:pic>
    </p:spTree>
    <p:extLst>
      <p:ext uri="{BB962C8B-B14F-4D97-AF65-F5344CB8AC3E}">
        <p14:creationId xmlns:p14="http://schemas.microsoft.com/office/powerpoint/2010/main" val="319184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4"/>
          <p:cNvGrpSpPr/>
          <p:nvPr/>
        </p:nvGrpSpPr>
        <p:grpSpPr>
          <a:xfrm>
            <a:off x="457605" y="355599"/>
            <a:ext cx="193527" cy="5867690"/>
            <a:chOff x="298581" y="355599"/>
            <a:chExt cx="193527" cy="5867690"/>
          </a:xfrm>
        </p:grpSpPr>
        <p:sp>
          <p:nvSpPr>
            <p:cNvPr id="170" name="Google Shape;170;p4"/>
            <p:cNvSpPr/>
            <p:nvPr/>
          </p:nvSpPr>
          <p:spPr>
            <a:xfrm>
              <a:off x="298583" y="355599"/>
              <a:ext cx="193525" cy="1466923"/>
            </a:xfrm>
            <a:prstGeom prst="rect">
              <a:avLst/>
            </a:prstGeom>
            <a:solidFill>
              <a:srgbClr val="005286"/>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4"/>
            <p:cNvSpPr/>
            <p:nvPr/>
          </p:nvSpPr>
          <p:spPr>
            <a:xfrm flipH="1">
              <a:off x="298582" y="1822522"/>
              <a:ext cx="193526" cy="1466922"/>
            </a:xfrm>
            <a:prstGeom prst="rect">
              <a:avLst/>
            </a:prstGeom>
            <a:solidFill>
              <a:srgbClr val="07AD73"/>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72;p4"/>
            <p:cNvSpPr/>
            <p:nvPr/>
          </p:nvSpPr>
          <p:spPr>
            <a:xfrm>
              <a:off x="298581" y="3286261"/>
              <a:ext cx="193524" cy="1470106"/>
            </a:xfrm>
            <a:prstGeom prst="rect">
              <a:avLst/>
            </a:prstGeom>
            <a:solidFill>
              <a:srgbClr val="FF620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3" name="Google Shape;173;p4"/>
            <p:cNvSpPr/>
            <p:nvPr/>
          </p:nvSpPr>
          <p:spPr>
            <a:xfrm>
              <a:off x="298581" y="4753183"/>
              <a:ext cx="193524" cy="1470106"/>
            </a:xfrm>
            <a:prstGeom prst="rect">
              <a:avLst/>
            </a:prstGeom>
            <a:solidFill>
              <a:srgbClr val="0E9AD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74" name="Google Shape;174;p4"/>
          <p:cNvSpPr/>
          <p:nvPr/>
        </p:nvSpPr>
        <p:spPr>
          <a:xfrm>
            <a:off x="930063" y="423839"/>
            <a:ext cx="10818380" cy="523180"/>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3F3F3F"/>
                </a:solidFill>
                <a:effectLst/>
                <a:uLnTx/>
                <a:uFillTx/>
                <a:latin typeface="Arial"/>
                <a:ea typeface="Noto Sans" panose="020B0502040504020204" pitchFamily="34" charset="0"/>
                <a:cs typeface="Noto Sans" panose="020B0502040504020204" pitchFamily="34" charset="0"/>
                <a:sym typeface="Atkinson Hyperlegible"/>
              </a:rPr>
              <a:t>WHO publications on Ethics and governance of AI for health</a:t>
            </a:r>
            <a:endParaRPr kumimoji="0" sz="2800" b="0" i="0" u="none" strike="noStrike" kern="0" cap="none" spc="0" normalizeH="0" baseline="0" noProof="0" dirty="0">
              <a:ln>
                <a:noFill/>
              </a:ln>
              <a:solidFill>
                <a:srgbClr val="3F3F3F"/>
              </a:solidFill>
              <a:effectLst/>
              <a:uLnTx/>
              <a:uFillTx/>
              <a:latin typeface="Arial"/>
              <a:ea typeface="Noto Sans" panose="020B0502040504020204" pitchFamily="34" charset="0"/>
              <a:cs typeface="Noto Sans" panose="020B0502040504020204" pitchFamily="34" charset="0"/>
              <a:sym typeface="Atkinson Hyperlegible"/>
            </a:endParaRPr>
          </a:p>
        </p:txBody>
      </p:sp>
      <p:sp>
        <p:nvSpPr>
          <p:cNvPr id="23" name="Content Placeholder 17">
            <a:extLst>
              <a:ext uri="{FF2B5EF4-FFF2-40B4-BE49-F238E27FC236}">
                <a16:creationId xmlns:a16="http://schemas.microsoft.com/office/drawing/2014/main" id="{5C94045F-8F89-982E-2955-565F0DC250A7}"/>
              </a:ext>
            </a:extLst>
          </p:cNvPr>
          <p:cNvSpPr txBox="1">
            <a:spLocks/>
          </p:cNvSpPr>
          <p:nvPr/>
        </p:nvSpPr>
        <p:spPr>
          <a:xfrm>
            <a:off x="1075037" y="2106789"/>
            <a:ext cx="6032127" cy="1914525"/>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1200" cap="none" spc="0" normalizeH="0" baseline="0" noProof="0" dirty="0">
              <a:ln>
                <a:noFill/>
              </a:ln>
              <a:solidFill>
                <a:srgbClr val="3F3F3F"/>
              </a:solidFill>
              <a:effectLst/>
              <a:uLnTx/>
              <a:uFillTx/>
              <a:latin typeface="Arial"/>
              <a:ea typeface="+mn-ea"/>
              <a:cs typeface="Arial"/>
              <a:sym typeface="Arial"/>
            </a:endParaRPr>
          </a:p>
        </p:txBody>
      </p:sp>
      <p:pic>
        <p:nvPicPr>
          <p:cNvPr id="24" name="Picture 4" descr="Diagram, schematic, arrow&#10;&#10;Description automatically generated">
            <a:extLst>
              <a:ext uri="{FF2B5EF4-FFF2-40B4-BE49-F238E27FC236}">
                <a16:creationId xmlns:a16="http://schemas.microsoft.com/office/drawing/2014/main" id="{874F0227-71A5-4636-9DF4-0B6BDE73A53A}"/>
              </a:ext>
            </a:extLst>
          </p:cNvPr>
          <p:cNvPicPr>
            <a:picLocks noChangeAspect="1"/>
          </p:cNvPicPr>
          <p:nvPr/>
        </p:nvPicPr>
        <p:blipFill>
          <a:blip r:embed="rId3"/>
          <a:stretch>
            <a:fillRect/>
          </a:stretch>
        </p:blipFill>
        <p:spPr>
          <a:xfrm>
            <a:off x="862050" y="1609158"/>
            <a:ext cx="3189350" cy="4614131"/>
          </a:xfrm>
          <a:prstGeom prst="rect">
            <a:avLst/>
          </a:prstGeom>
          <a:effectLst>
            <a:outerShdw blurRad="50800" dist="177800" dir="2700000" algn="tl" rotWithShape="0">
              <a:prstClr val="black">
                <a:alpha val="40000"/>
              </a:prstClr>
            </a:outerShdw>
          </a:effectLst>
        </p:spPr>
      </p:pic>
      <p:pic>
        <p:nvPicPr>
          <p:cNvPr id="4" name="Picture 2" descr="Ageism in artificial intelligence for health">
            <a:extLst>
              <a:ext uri="{FF2B5EF4-FFF2-40B4-BE49-F238E27FC236}">
                <a16:creationId xmlns:a16="http://schemas.microsoft.com/office/drawing/2014/main" id="{9668B2C1-C824-E410-5E19-F6C7E641E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209" y="1929468"/>
            <a:ext cx="3219148" cy="45521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BC88738-59F8-4E3F-9D0E-754754FD61FD}"/>
              </a:ext>
            </a:extLst>
          </p:cNvPr>
          <p:cNvPicPr>
            <a:picLocks noChangeAspect="1"/>
          </p:cNvPicPr>
          <p:nvPr/>
        </p:nvPicPr>
        <p:blipFill>
          <a:blip r:embed="rId5"/>
          <a:stretch>
            <a:fillRect/>
          </a:stretch>
        </p:blipFill>
        <p:spPr>
          <a:xfrm>
            <a:off x="7663625" y="1377906"/>
            <a:ext cx="4414497" cy="4313639"/>
          </a:xfrm>
          <a:prstGeom prst="rect">
            <a:avLst/>
          </a:prstGeom>
          <a:ln>
            <a:solidFill>
              <a:srgbClr val="393939"/>
            </a:solidFill>
          </a:ln>
        </p:spPr>
      </p:pic>
      <p:sp>
        <p:nvSpPr>
          <p:cNvPr id="17" name="TextBox 16">
            <a:extLst>
              <a:ext uri="{FF2B5EF4-FFF2-40B4-BE49-F238E27FC236}">
                <a16:creationId xmlns:a16="http://schemas.microsoft.com/office/drawing/2014/main" id="{2294A930-FBBB-4B98-AC5E-2C05B71A99B1}"/>
              </a:ext>
            </a:extLst>
          </p:cNvPr>
          <p:cNvSpPr txBox="1"/>
          <p:nvPr/>
        </p:nvSpPr>
        <p:spPr>
          <a:xfrm>
            <a:off x="4245479" y="6569157"/>
            <a:ext cx="334260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5286"/>
                </a:solidFill>
                <a:effectLst/>
                <a:uLnTx/>
                <a:uFillTx/>
                <a:latin typeface="Arial"/>
                <a:ea typeface="+mn-ea"/>
                <a:cs typeface="+mn-cs"/>
                <a:hlinkClick r:id="rId6"/>
              </a:rPr>
              <a:t>https://www.who.int/publications/i/item/9789240040793</a:t>
            </a:r>
            <a:r>
              <a:rPr kumimoji="0" lang="en-US" sz="1000" b="0" i="0" u="none" strike="noStrike" kern="1200" cap="none" spc="0" normalizeH="0" baseline="0" noProof="0" dirty="0">
                <a:ln>
                  <a:noFill/>
                </a:ln>
                <a:solidFill>
                  <a:srgbClr val="005286"/>
                </a:solidFill>
                <a:effectLst/>
                <a:uLnTx/>
                <a:uFillTx/>
                <a:latin typeface="Arial"/>
                <a:ea typeface="+mn-ea"/>
                <a:cs typeface="+mn-cs"/>
              </a:rPr>
              <a:t> </a:t>
            </a:r>
          </a:p>
        </p:txBody>
      </p:sp>
      <p:sp>
        <p:nvSpPr>
          <p:cNvPr id="19" name="TextBox 18">
            <a:extLst>
              <a:ext uri="{FF2B5EF4-FFF2-40B4-BE49-F238E27FC236}">
                <a16:creationId xmlns:a16="http://schemas.microsoft.com/office/drawing/2014/main" id="{34714CA6-8A19-4B81-9C42-29402084AE4F}"/>
              </a:ext>
            </a:extLst>
          </p:cNvPr>
          <p:cNvSpPr txBox="1"/>
          <p:nvPr/>
        </p:nvSpPr>
        <p:spPr>
          <a:xfrm>
            <a:off x="457605" y="6433971"/>
            <a:ext cx="6094602"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5286"/>
                </a:solidFill>
                <a:effectLst/>
                <a:uLnTx/>
                <a:uFillTx/>
                <a:latin typeface="Arial"/>
                <a:ea typeface="+mn-ea"/>
                <a:cs typeface="+mn-cs"/>
                <a:hlinkClick r:id="rId7"/>
              </a:rPr>
              <a:t>https://www.who.int/publications/i/item/9789240029200</a:t>
            </a:r>
            <a:r>
              <a:rPr kumimoji="0" lang="en-US" sz="1050" b="0" i="0" u="none" strike="noStrike" kern="1200" cap="none" spc="0" normalizeH="0" baseline="0" noProof="0" dirty="0">
                <a:ln>
                  <a:noFill/>
                </a:ln>
                <a:solidFill>
                  <a:srgbClr val="005286"/>
                </a:solidFill>
                <a:effectLst/>
                <a:uLnTx/>
                <a:uFillTx/>
                <a:latin typeface="Arial"/>
                <a:ea typeface="+mn-ea"/>
                <a:cs typeface="+mn-cs"/>
              </a:rPr>
              <a:t> </a:t>
            </a:r>
          </a:p>
        </p:txBody>
      </p:sp>
      <p:sp>
        <p:nvSpPr>
          <p:cNvPr id="21" name="TextBox 20">
            <a:extLst>
              <a:ext uri="{FF2B5EF4-FFF2-40B4-BE49-F238E27FC236}">
                <a16:creationId xmlns:a16="http://schemas.microsoft.com/office/drawing/2014/main" id="{DB90B4A6-7FFD-46F6-8122-5197B7A5E32B}"/>
              </a:ext>
            </a:extLst>
          </p:cNvPr>
          <p:cNvSpPr txBox="1"/>
          <p:nvPr/>
        </p:nvSpPr>
        <p:spPr>
          <a:xfrm>
            <a:off x="7707480" y="5913089"/>
            <a:ext cx="6094602"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5286"/>
                </a:solidFill>
                <a:effectLst/>
                <a:uLnTx/>
                <a:uFillTx/>
                <a:latin typeface="Arial"/>
                <a:ea typeface="+mn-ea"/>
                <a:cs typeface="+mn-cs"/>
                <a:hlinkClick r:id="rId8"/>
              </a:rPr>
              <a:t>https://www.who.int/publications/i/item/WHO-2019-nCoV-Ethics_Contact_tracing_apps-2020.1</a:t>
            </a:r>
            <a:r>
              <a:rPr kumimoji="0" lang="en-US" sz="800" b="0" i="0" u="none" strike="noStrike" kern="1200" cap="none" spc="0" normalizeH="0" baseline="0" noProof="0" dirty="0">
                <a:ln>
                  <a:noFill/>
                </a:ln>
                <a:solidFill>
                  <a:srgbClr val="005286"/>
                </a:solidFill>
                <a:effectLst/>
                <a:uLnTx/>
                <a:uFillTx/>
                <a:latin typeface="Arial"/>
                <a:ea typeface="+mn-ea"/>
                <a:cs typeface="+mn-cs"/>
              </a:rPr>
              <a:t> </a:t>
            </a:r>
          </a:p>
        </p:txBody>
      </p:sp>
    </p:spTree>
    <p:extLst>
      <p:ext uri="{BB962C8B-B14F-4D97-AF65-F5344CB8AC3E}">
        <p14:creationId xmlns:p14="http://schemas.microsoft.com/office/powerpoint/2010/main" val="3113816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424071" y="285304"/>
            <a:ext cx="993103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Ethics WG activities to date and ongoing  </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472424"/>
            <a:ext cx="10535020" cy="5319405"/>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Dissemination</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endParaRP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Regional workshops:</a:t>
            </a:r>
          </a:p>
          <a:p>
            <a:pPr marL="800100" marR="0" lvl="1"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PAHO: Panama,14-16 Nov. 2022</a:t>
            </a:r>
          </a:p>
          <a:p>
            <a:pPr marL="800100" marR="0" lvl="1"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EURO: Denmark, 1-2 Dec. 2022</a:t>
            </a:r>
          </a:p>
          <a:p>
            <a:pPr marL="800100" marR="0" lvl="1"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EMRO: Egypt, 14-16 Dec. 2022</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Engagement with other global health agencies (e.g. UNFPA on the use of AI-based cervical cancer technologies) and international organizations (e.g. Council of Europe on Ethics of patient-doctor relationship)</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On-line curriculum on AI ethics guidance (over 10,000 users have completed the course)</a:t>
            </a: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3" name="Picture 2" descr="A group of people posing for a photo&#10;&#10;Description automatically generated">
            <a:extLst>
              <a:ext uri="{FF2B5EF4-FFF2-40B4-BE49-F238E27FC236}">
                <a16:creationId xmlns:a16="http://schemas.microsoft.com/office/drawing/2014/main" id="{C3B4787F-280E-4044-9CBC-8173B93EA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31" y="932926"/>
            <a:ext cx="5707583" cy="3805055"/>
          </a:xfrm>
          <a:prstGeom prst="rect">
            <a:avLst/>
          </a:prstGeom>
        </p:spPr>
      </p:pic>
    </p:spTree>
    <p:extLst>
      <p:ext uri="{BB962C8B-B14F-4D97-AF65-F5344CB8AC3E}">
        <p14:creationId xmlns:p14="http://schemas.microsoft.com/office/powerpoint/2010/main" val="13647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384585" y="286514"/>
            <a:ext cx="88248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Ethics WG activities (ongoing and future)</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081839"/>
            <a:ext cx="10535020" cy="5124929"/>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Dissemination</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Regional workshops for other WHO regions (AFRO, SEARO, WPRO).</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18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Knowledge Development</a:t>
            </a: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Development of a policy brief/checklist (and potentially full guidance) on health legislation, to assist countries  with integration of ethical considerations related to the use of AI</a:t>
            </a:r>
            <a:endPar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Development of new ethics document examining the use of generative AI in science, healthcare, and medicine.</a:t>
            </a: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Research and/or policy documents under development include ethical considerations of use of AI for (a) health financing; (b) evidence-informed policy development; (c) reproductive health; (</a:t>
            </a:r>
            <a:r>
              <a:rPr kumimoji="0" lang="en-US" sz="18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d) </a:t>
            </a:r>
            <a:r>
              <a:rPr kumimoji="0" lang="en-US" sz="1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pharmaceutical R&amp;D; (e) epidemic surveillance.</a:t>
            </a: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38355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384585" y="286514"/>
            <a:ext cx="88248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Ethics WG activities (ongoing and future)</a:t>
            </a:r>
          </a:p>
        </p:txBody>
      </p:sp>
      <p:sp>
        <p:nvSpPr>
          <p:cNvPr id="17" name="Rectangle 16">
            <a:extLst>
              <a:ext uri="{FF2B5EF4-FFF2-40B4-BE49-F238E27FC236}">
                <a16:creationId xmlns:a16="http://schemas.microsoft.com/office/drawing/2014/main" id="{B5DB7C36-B4EA-8B44-9819-4D64FF29FB90}"/>
              </a:ext>
            </a:extLst>
          </p:cNvPr>
          <p:cNvSpPr/>
          <p:nvPr/>
        </p:nvSpPr>
        <p:spPr>
          <a:xfrm>
            <a:off x="236714" y="1266397"/>
            <a:ext cx="5714585" cy="4824141"/>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Ethics of AI-based epidemic surveillance</a:t>
            </a:r>
          </a:p>
          <a:p>
            <a:pPr marL="0" marR="0" lvl="0" indent="0" algn="l" defTabSz="457200" rtl="0" eaLnBrk="1" fontAlgn="auto" latinLnBrk="0" hangingPunct="1">
              <a:lnSpc>
                <a:spcPct val="115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srgbClr val="1CADE4"/>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Surveillance is one of the key functions of public health </a:t>
            </a:r>
          </a:p>
          <a:p>
            <a:pPr marL="285750" marR="0" lvl="0" indent="-285750" algn="l"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September 2021: WHO establishes Hub for Pandemic and Epidemic Intelligence </a:t>
            </a:r>
          </a:p>
          <a:p>
            <a:pPr marL="285750" marR="0" lvl="0" indent="-285750" algn="l"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aims to transform the global surveillance of emerging public health threats</a:t>
            </a:r>
          </a:p>
          <a:p>
            <a:pPr marL="285750" marR="0" lvl="0" indent="-285750" algn="l"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Public health surveillance raises some critical ethics issues </a:t>
            </a:r>
          </a:p>
          <a:p>
            <a:pPr marL="285750" marR="0" lvl="0" indent="-285750" algn="l"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2017 WHO guidelines on ethical issues in public health &amp; 2021 Guidance on Ethics &amp; Governance of AI4H</a:t>
            </a:r>
          </a:p>
          <a:p>
            <a:pPr marL="285750" marR="0" lvl="0" indent="-285750" algn="l"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Work underway to scope and address the specific ethical issues related to AI-based epidemic surveillance</a:t>
            </a: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0" name="Picture 9">
            <a:extLst>
              <a:ext uri="{FF2B5EF4-FFF2-40B4-BE49-F238E27FC236}">
                <a16:creationId xmlns:a16="http://schemas.microsoft.com/office/drawing/2014/main" id="{1A87879F-6245-48F0-9E81-E25E8FDEEC26}"/>
              </a:ext>
            </a:extLst>
          </p:cNvPr>
          <p:cNvPicPr>
            <a:picLocks noChangeAspect="1"/>
          </p:cNvPicPr>
          <p:nvPr/>
        </p:nvPicPr>
        <p:blipFill>
          <a:blip r:embed="rId3"/>
          <a:stretch>
            <a:fillRect/>
          </a:stretch>
        </p:blipFill>
        <p:spPr>
          <a:xfrm>
            <a:off x="6240703" y="1385466"/>
            <a:ext cx="4906410" cy="5472534"/>
          </a:xfrm>
          <a:prstGeom prst="rect">
            <a:avLst/>
          </a:prstGeom>
        </p:spPr>
      </p:pic>
    </p:spTree>
    <p:extLst>
      <p:ext uri="{BB962C8B-B14F-4D97-AF65-F5344CB8AC3E}">
        <p14:creationId xmlns:p14="http://schemas.microsoft.com/office/powerpoint/2010/main" val="29993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7" name="Rectangle 16">
            <a:extLst>
              <a:ext uri="{FF2B5EF4-FFF2-40B4-BE49-F238E27FC236}">
                <a16:creationId xmlns:a16="http://schemas.microsoft.com/office/drawing/2014/main" id="{B5DB7C36-B4EA-8B44-9819-4D64FF29FB90}"/>
              </a:ext>
            </a:extLst>
          </p:cNvPr>
          <p:cNvSpPr/>
          <p:nvPr/>
        </p:nvSpPr>
        <p:spPr>
          <a:xfrm>
            <a:off x="424071" y="1443644"/>
            <a:ext cx="10535020" cy="4113370"/>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400050" marR="0" lvl="0" indent="-342900" algn="l" defTabSz="457200" rtl="0" eaLnBrk="1" fontAlgn="auto" latinLnBrk="0" hangingPunct="1">
              <a:lnSpc>
                <a:spcPct val="150000"/>
              </a:lnSpc>
              <a:spcBef>
                <a:spcPts val="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30 May 2022 Berlin meeting / workshop: </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	Demand by AI designers on specific training course</a:t>
            </a:r>
          </a:p>
          <a:p>
            <a:pPr marL="400050" marR="0" lvl="0" indent="-342900" algn="l" defTabSz="457200" rtl="0" eaLnBrk="1" fontAlgn="auto" latinLnBrk="0" hangingPunct="1">
              <a:lnSpc>
                <a:spcPct val="150000"/>
              </a:lnSpc>
              <a:spcBef>
                <a:spcPts val="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Background: Generic WHO online training course on Ethics &amp; Governance of AI</a:t>
            </a:r>
          </a:p>
          <a:p>
            <a:pPr marL="400050" marR="0" lvl="0" indent="-342900" algn="l" defTabSz="457200" rtl="0" eaLnBrk="1" fontAlgn="auto" latinLnBrk="0" hangingPunct="1">
              <a:lnSpc>
                <a:spcPct val="150000"/>
              </a:lnSpc>
              <a:spcBef>
                <a:spcPts val="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Decision to develop an on-line curriculum for programmers on integrating ethical considerations into the design of AI health technologies</a:t>
            </a:r>
          </a:p>
          <a:p>
            <a:pPr marL="400050" marR="0" lvl="0" indent="-342900" algn="l" defTabSz="457200" rtl="0" eaLnBrk="1" fontAlgn="auto" latinLnBrk="0" hangingPunct="1">
              <a:lnSpc>
                <a:spcPct val="150000"/>
              </a:lnSpc>
              <a:spcBef>
                <a:spcPts val="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Several meetings of FG-AI4H Ethics Sub-group to discuss and conceptualize the online 	training course</a:t>
            </a: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Google Shape;187;p2">
            <a:extLst>
              <a:ext uri="{FF2B5EF4-FFF2-40B4-BE49-F238E27FC236}">
                <a16:creationId xmlns:a16="http://schemas.microsoft.com/office/drawing/2014/main" id="{EABC5FC2-B927-4A60-A8EC-52418A510FFF}"/>
              </a:ext>
            </a:extLst>
          </p:cNvPr>
          <p:cNvSpPr/>
          <p:nvPr/>
        </p:nvSpPr>
        <p:spPr>
          <a:xfrm>
            <a:off x="1384585" y="286514"/>
            <a:ext cx="88248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FG-AI4H Ethics WG activities (ongoing and future)</a:t>
            </a:r>
          </a:p>
        </p:txBody>
      </p:sp>
    </p:spTree>
    <p:extLst>
      <p:ext uri="{BB962C8B-B14F-4D97-AF65-F5344CB8AC3E}">
        <p14:creationId xmlns:p14="http://schemas.microsoft.com/office/powerpoint/2010/main" val="341428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7" name="Rectangle 16">
            <a:extLst>
              <a:ext uri="{FF2B5EF4-FFF2-40B4-BE49-F238E27FC236}">
                <a16:creationId xmlns:a16="http://schemas.microsoft.com/office/drawing/2014/main" id="{B5DB7C36-B4EA-8B44-9819-4D64FF29FB90}"/>
              </a:ext>
            </a:extLst>
          </p:cNvPr>
          <p:cNvSpPr/>
          <p:nvPr/>
        </p:nvSpPr>
        <p:spPr>
          <a:xfrm>
            <a:off x="424071" y="1085877"/>
            <a:ext cx="10535020" cy="5532668"/>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Target audience</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The course targets those individuals involved in data creation, data acquisition, model development, model evaluation, and model deployment of AI technologies for health applications, whether they work in public, private or not-for-profit sectors. It is expected to be of interest to: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full stack developers,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software engineers,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data scientists,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front and back-end specialists, and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principal investigators and/or site investigators.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Google Shape;187;p2">
            <a:extLst>
              <a:ext uri="{FF2B5EF4-FFF2-40B4-BE49-F238E27FC236}">
                <a16:creationId xmlns:a16="http://schemas.microsoft.com/office/drawing/2014/main" id="{AB774D0A-FEE0-48AC-82B6-2034EBC46A4A}"/>
              </a:ext>
            </a:extLst>
          </p:cNvPr>
          <p:cNvSpPr/>
          <p:nvPr/>
        </p:nvSpPr>
        <p:spPr>
          <a:xfrm>
            <a:off x="1384585" y="286514"/>
            <a:ext cx="88248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FG-AI4H Ethics WG activities (ongoing and future)</a:t>
            </a:r>
          </a:p>
        </p:txBody>
      </p:sp>
    </p:spTree>
    <p:extLst>
      <p:ext uri="{BB962C8B-B14F-4D97-AF65-F5344CB8AC3E}">
        <p14:creationId xmlns:p14="http://schemas.microsoft.com/office/powerpoint/2010/main" val="359125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7" name="Rectangle 16">
            <a:extLst>
              <a:ext uri="{FF2B5EF4-FFF2-40B4-BE49-F238E27FC236}">
                <a16:creationId xmlns:a16="http://schemas.microsoft.com/office/drawing/2014/main" id="{B5DB7C36-B4EA-8B44-9819-4D64FF29FB90}"/>
              </a:ext>
            </a:extLst>
          </p:cNvPr>
          <p:cNvSpPr/>
          <p:nvPr/>
        </p:nvSpPr>
        <p:spPr>
          <a:xfrm>
            <a:off x="424071" y="1571785"/>
            <a:ext cx="10535020" cy="3924536"/>
          </a:xfrm>
          <a:prstGeom prst="rect">
            <a:avLst/>
          </a:prstGeom>
        </p:spPr>
        <p:txBody>
          <a:bodyPr wrap="square">
            <a:spAutoFit/>
          </a:bodyPr>
          <a:lstStyle/>
          <a:p>
            <a:pPr marL="0" marR="0" lvl="0" indent="0" algn="l" defTabSz="457200" rtl="0" eaLnBrk="1" fontAlgn="auto" latinLnBrk="0" hangingPunct="1">
              <a:lnSpc>
                <a:spcPct val="115000"/>
              </a:lnSpc>
              <a:spcBef>
                <a:spcPts val="1100"/>
              </a:spcBef>
              <a:spcAft>
                <a:spcPts val="0"/>
              </a:spcAft>
              <a:buClrTx/>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0" marR="0" lvl="0" indent="0" algn="l" defTabSz="457200" rtl="0" eaLnBrk="1" fontAlgn="auto" latinLnBrk="0" hangingPunct="1">
              <a:lnSpc>
                <a:spcPct val="115000"/>
              </a:lnSpc>
              <a:spcBef>
                <a:spcPts val="110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Objectives</a:t>
            </a:r>
          </a:p>
          <a:p>
            <a:pPr marL="342900" marR="0" lvl="0" indent="-342900" algn="l" defTabSz="457200" rtl="0" eaLnBrk="1" fontAlgn="auto" latinLnBrk="0" hangingPunct="1">
              <a:lnSpc>
                <a:spcPct val="115000"/>
              </a:lnSpc>
              <a:spcBef>
                <a:spcPts val="110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Identify and describe the ethical challenges and risks that can materialize during the AI technology lifecycle. </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Assess the ethical challenges and risks by raising relevant issues or questions throughout the decision-making process in all phases of the AI lifecycle.</a:t>
            </a:r>
          </a:p>
          <a:p>
            <a:pPr marL="342900" marR="0" lvl="0" indent="-342900" algn="l" defTabSz="457200" rtl="0" eaLnBrk="1" fontAlgn="auto" latinLnBrk="0" hangingPunct="1">
              <a:lnSpc>
                <a:spcPct val="115000"/>
              </a:lnSpc>
              <a:spcBef>
                <a:spcPts val="0"/>
              </a:spcBef>
              <a:spcAft>
                <a:spcPts val="11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Mitigate ethical challenges and risks by making informed decisions while integrating ethical, medical, epistemic, societal, and political considerations and values.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Google Shape;187;p2">
            <a:extLst>
              <a:ext uri="{FF2B5EF4-FFF2-40B4-BE49-F238E27FC236}">
                <a16:creationId xmlns:a16="http://schemas.microsoft.com/office/drawing/2014/main" id="{A5DF0C47-BB57-4277-995C-E492BB22A5E2}"/>
              </a:ext>
            </a:extLst>
          </p:cNvPr>
          <p:cNvSpPr/>
          <p:nvPr/>
        </p:nvSpPr>
        <p:spPr>
          <a:xfrm>
            <a:off x="1384585" y="286514"/>
            <a:ext cx="882481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FG-AI4H Ethics WG activities (ongoing and future)</a:t>
            </a:r>
          </a:p>
        </p:txBody>
      </p:sp>
    </p:spTree>
    <p:extLst>
      <p:ext uri="{BB962C8B-B14F-4D97-AF65-F5344CB8AC3E}">
        <p14:creationId xmlns:p14="http://schemas.microsoft.com/office/powerpoint/2010/main" val="2444574051"/>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R-000_PPT-Template-16x9.pptx" id="{EE62FBBD-1DFB-4F85-A153-1F32815DB8B8}" vid="{76AE4977-3825-43F0-AE2D-270D4A2CC77D}"/>
    </a:ext>
  </a:extLst>
</a:theme>
</file>

<file path=ppt/theme/theme2.xml><?xml version="1.0" encoding="utf-8"?>
<a:theme xmlns:a="http://schemas.openxmlformats.org/drawingml/2006/main" name="2_Dividend">
  <a:themeElements>
    <a:clrScheme name="Custom 1">
      <a:dk1>
        <a:srgbClr val="9BDEC7"/>
      </a:dk1>
      <a:lt1>
        <a:srgbClr val="FFFFFF"/>
      </a:lt1>
      <a:dk2>
        <a:srgbClr val="FFFFFF"/>
      </a:dk2>
      <a:lt2>
        <a:srgbClr val="FFFFFF"/>
      </a:lt2>
      <a:accent1>
        <a:srgbClr val="1CADE4"/>
      </a:accent1>
      <a:accent2>
        <a:srgbClr val="005286"/>
      </a:accent2>
      <a:accent3>
        <a:srgbClr val="07AD73"/>
      </a:accent3>
      <a:accent4>
        <a:srgbClr val="FF6200"/>
      </a:accent4>
      <a:accent5>
        <a:srgbClr val="FFFFFF"/>
      </a:accent5>
      <a:accent6>
        <a:srgbClr val="FFFFFF"/>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vidend">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CF11F1-A7DA-407A-A4B0-442679ED6C53}"/>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FGAI4H-R-000_PPT-Template-16x9</Template>
  <TotalTime>4</TotalTime>
  <Words>836</Words>
  <Application>Microsoft Office PowerPoint</Application>
  <PresentationFormat>Widescreen</PresentationFormat>
  <Paragraphs>109</Paragraphs>
  <Slides>12</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等线</vt:lpstr>
      <vt:lpstr>Arial</vt:lpstr>
      <vt:lpstr>Calibri</vt:lpstr>
      <vt:lpstr>Calibri Light</vt:lpstr>
      <vt:lpstr>Cambria</vt:lpstr>
      <vt:lpstr>Noto Sans</vt:lpstr>
      <vt:lpstr>Noto Sans Symbols</vt:lpstr>
      <vt:lpstr>Segoe UI</vt:lpstr>
      <vt:lpstr>Symbol</vt:lpstr>
      <vt:lpstr>Office 主题​​</vt:lpstr>
      <vt:lpstr>2_Dividend</vt:lpstr>
      <vt:lpstr>3_Dividend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WG-Ethics update</dc:title>
  <dc:creator>TSB (HT)</dc:creator>
  <cp:lastModifiedBy>TSB (HT)</cp:lastModifiedBy>
  <cp:revision>1</cp:revision>
  <cp:lastPrinted>2019-04-04T08:49:31Z</cp:lastPrinted>
  <dcterms:created xsi:type="dcterms:W3CDTF">2023-03-23T09:37:36Z</dcterms:created>
  <dcterms:modified xsi:type="dcterms:W3CDTF">2023-03-23T09:42:14Z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