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9"/>
  </p:notesMasterIdLst>
  <p:sldIdLst>
    <p:sldId id="256" r:id="rId6"/>
    <p:sldId id="361" r:id="rId7"/>
    <p:sldId id="340" r:id="rId8"/>
    <p:sldId id="365" r:id="rId9"/>
    <p:sldId id="354" r:id="rId10"/>
    <p:sldId id="369" r:id="rId11"/>
    <p:sldId id="370" r:id="rId12"/>
    <p:sldId id="371" r:id="rId13"/>
    <p:sldId id="372" r:id="rId14"/>
    <p:sldId id="368" r:id="rId15"/>
    <p:sldId id="284" r:id="rId16"/>
    <p:sldId id="367" r:id="rId17"/>
    <p:sldId id="357" r:id="rId1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>
        <p:scale>
          <a:sx n="125" d="100"/>
          <a:sy n="125" d="100"/>
        </p:scale>
        <p:origin x="-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431789">
              <a:lnSpc>
                <a:spcPct val="115000"/>
              </a:lnSpc>
              <a:buSzPts val="1500"/>
            </a:pPr>
            <a:endParaRPr lang="en-US" sz="2000" dirty="0">
              <a:latin typeface="Google Sans" panose="020B0503030502040204" pitchFamily="34" charset="0"/>
            </a:endParaRPr>
          </a:p>
          <a:p>
            <a:pPr lvl="1" indent="-431789">
              <a:lnSpc>
                <a:spcPct val="115000"/>
              </a:lnSpc>
              <a:buSzPts val="1500"/>
            </a:pPr>
            <a:endParaRPr lang="en-US" sz="2000" dirty="0">
              <a:latin typeface="Google Sans" panose="020B0503030502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269D1-DCAE-4144-9429-CBB6D248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6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269D1-DCAE-4144-9429-CBB6D248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7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C39FB-B226-2844-BE9D-F6D19983E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01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269D1-DCAE-4144-9429-CBB6D248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37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oogle Sans" panose="020B0503030502040204" pitchFamily="34" charset="0"/>
              </a:rPr>
              <a:t>Given problem of AI interpretability, need to address bias prior to deployment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269D1-DCAE-4144-9429-CBB6D248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68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269D1-DCAE-4144-9429-CBB6D248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06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269D1-DCAE-4144-9429-CBB6D248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50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269D1-DCAE-4144-9429-CBB6D248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72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269D1-DCAE-4144-9429-CBB6D248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05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7EE7-5BE0-64E5-9E4F-28F0402F2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BDD09-24ED-F1BB-030B-F656E1FE6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6719F-94F4-4A0C-0C16-524FF0EB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11BE-1DC9-D341-8016-CE9C64F0013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8E5E-FDAB-FBDA-A0AA-04833EFC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2DA07-D384-8303-EF42-5114C441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2D4-38CC-9A49-BFDC-85AABBB1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5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ABFA-DA9A-4D1C-0AD1-2D986A04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7A25-A4D8-AEE9-4C0C-BFDED0033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FAA0B-B426-C6C9-A173-6F6F2620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11BE-1DC9-D341-8016-CE9C64F0013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41C6A-F04A-ED20-418C-BFCB9814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A8400-61A0-493D-7006-8BE8E6AC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2D4-38CC-9A49-BFDC-85AABBB1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1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5701-E066-B9BB-0E98-9F1A3D82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33384-4B8C-65C7-531F-43AB664C7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B234A-9FB2-55F7-77DD-B8DE2633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11BE-1DC9-D341-8016-CE9C64F0013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8489-9DB3-B63C-1163-A9DBD6E2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9E008-48D6-9323-D1F5-1AE3F87F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2D4-38CC-9A49-BFDC-85AABBB1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52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4756-DA40-C43D-5F19-F74442E7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26B9-F1D4-8F2A-A5F9-BDFE9D99F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BB19-683C-9788-DC3E-EB2CC4A00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BBE1D-3063-EB1F-1A0E-CD438465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11BE-1DC9-D341-8016-CE9C64F0013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931FE-3552-A765-A5FA-10E1D93D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9BAD4-FE92-6157-340F-3E19194D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2D4-38CC-9A49-BFDC-85AABBB1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4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2343-708C-955B-C8CB-2F6817BE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7D475-8688-05B8-9AEE-3588FA450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D8E35-83B1-407E-B015-F8EDE9D73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A008-9591-4978-02BF-6841B39AE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2F7951-004D-2C2E-9FB4-5728A0B7F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1F054-0F59-0DD4-1E8A-ED4285BE0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11BE-1DC9-D341-8016-CE9C64F0013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50D36-6911-C25F-78BE-EE8969CA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7CD43-6E14-06D0-B4E0-3E2D92A5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2D4-38CC-9A49-BFDC-85AABBB1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7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50C9-7976-A10E-601C-4C4E957E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581D5-B071-E80E-9952-1D8D70A2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11BE-1DC9-D341-8016-CE9C64F0013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737E3-C72E-F161-91E3-1AE818F0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0E7D3-518F-6413-EF0B-73DFE35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2D4-38CC-9A49-BFDC-85AABBB1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7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C2B34-A9DC-D78F-072B-4D0F3F62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11BE-1DC9-D341-8016-CE9C64F0013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CF3DE-97D9-75B2-DE4C-F3F36E68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793A8-0E52-9D12-7A35-688B8B85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2D4-38CC-9A49-BFDC-85AABBB1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17FD-DC26-E6B6-0BA2-8B61C689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EF8C-B06A-50B1-0766-F1CDFFD3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47E1B-CCF2-180F-5CEE-EAAB5AB40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5D217-4A56-9804-20F9-D96C9FA0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11BE-1DC9-D341-8016-CE9C64F0013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C3E-5CDD-058D-6995-DA7FCC46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D4298-B81B-FFCD-C481-6D22AF8E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2D4-38CC-9A49-BFDC-85AABBB1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7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EC41-3C2D-0A21-6D29-08D28678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B8F89-1912-0EC2-800B-A05403117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BF44B-D12E-2999-F6E1-4A174DB9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4AAF9-57C9-7CCA-6698-0B1B8174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11BE-1DC9-D341-8016-CE9C64F0013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EBEDA-78A1-2231-0BF4-4FA88384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67DE5-4223-8FAF-F7B5-22779921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2D4-38CC-9A49-BFDC-85AABBB1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9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173E-C359-D83A-624B-19B98EE9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87D29-E4FC-FF41-E036-0DF92A058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B2BA-9E81-1A8E-4582-45F70132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11BE-1DC9-D341-8016-CE9C64F0013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61AEF-0D81-6DD6-AE91-CE1E7D0A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CB013-2C7B-A1CA-91AA-D3DDCFD3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2D4-38CC-9A49-BFDC-85AABBB1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86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84ED7-2B42-73A7-8CDB-36923CAC5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111D0-CC17-ED92-8EF9-F6660DF0D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E6D41-9833-DAEC-9FD2-56FEDF23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11BE-1DC9-D341-8016-CE9C64F0013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6B50-8774-2AAC-45C3-3975B32D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8A647-213A-598A-4D14-2FC2EB25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2D4-38CC-9A49-BFDC-85AABBB1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2DED7-17AB-4EEA-CEBF-9AC6C48C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E1E7F-A6EB-2C44-377E-F0AED7236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F2AF7-66E6-5091-E14D-410BA2451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11BE-1DC9-D341-8016-CE9C64F0013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B51FC-770D-0D26-DF6F-377E8AC22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75C78-9548-E5F2-50E3-C9C559B8C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2B2D4-38CC-9A49-BFDC-85AABBB1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zsLehman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zsLehmann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02193" y="845674"/>
            <a:ext cx="19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FGAI4H-R-053-A01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32931"/>
              </p:ext>
            </p:extLst>
          </p:nvPr>
        </p:nvGraphicFramePr>
        <p:xfrm>
          <a:off x="1424267" y="3274055"/>
          <a:ext cx="9343465" cy="2491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Harvard Medical School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 – Presentation - Ethical Challenges in the Development and Deployment of AI in Healthcare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S. Lehmann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Harvard Medical School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LzsLehmann@gmail.com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on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Ethical Challenges in the Development and Deployment of AI in Healthcare</a:t>
                      </a:r>
                      <a:r>
                        <a:rPr lang="en-US" sz="1800" dirty="0"/>
                        <a:t> 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181C-11C8-D2DC-AC4C-1A23364F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17AF9"/>
                </a:solidFill>
                <a:latin typeface="Google Sans" panose="020B0503030502040204" pitchFamily="34" charset="0"/>
              </a:rPr>
              <a:t>Safe Implementation in Clinical Settings</a:t>
            </a:r>
            <a:endParaRPr lang="en-US" dirty="0">
              <a:solidFill>
                <a:srgbClr val="217AF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B454D-EA56-1D3A-AFE4-9E90A52C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377"/>
            <a:ext cx="10515600" cy="547143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Google Sans" panose="020B0503030502040204" pitchFamily="34" charset="0"/>
              </a:rPr>
              <a:t>Organizational governance oversight</a:t>
            </a:r>
          </a:p>
          <a:p>
            <a:r>
              <a:rPr lang="en-US" dirty="0">
                <a:latin typeface="Google Sans" panose="020B0503030502040204" pitchFamily="34" charset="0"/>
              </a:rPr>
              <a:t>Robust clinical validation</a:t>
            </a:r>
          </a:p>
          <a:p>
            <a:r>
              <a:rPr lang="en-US" dirty="0">
                <a:latin typeface="Google Sans" panose="020B0503030502040204" pitchFamily="34" charset="0"/>
              </a:rPr>
              <a:t>Understanding clinical workflow</a:t>
            </a:r>
          </a:p>
          <a:p>
            <a:r>
              <a:rPr lang="en-US" dirty="0">
                <a:latin typeface="Google Sans" panose="020B0503030502040204" pitchFamily="34" charset="0"/>
              </a:rPr>
              <a:t>End user adoption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Clinicians, patients, society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Actionable predictions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How ensure augmented intelligence versus de-skilling or blindly following recommendations?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Interpretability of AI</a:t>
            </a:r>
          </a:p>
          <a:p>
            <a:pPr lvl="2"/>
            <a:r>
              <a:rPr lang="en-US" dirty="0">
                <a:latin typeface="Google Sans" panose="020B0503030502040204" pitchFamily="34" charset="0"/>
              </a:rPr>
              <a:t>Understandable explanations of ML model outcomes</a:t>
            </a:r>
          </a:p>
          <a:p>
            <a:pPr lvl="2"/>
            <a:r>
              <a:rPr lang="en-US" dirty="0">
                <a:latin typeface="Google Sans" panose="020B0503030502040204" pitchFamily="34" charset="0"/>
              </a:rPr>
              <a:t>Tradeoffs between AI performance and system interpretability</a:t>
            </a:r>
          </a:p>
          <a:p>
            <a:pPr lvl="2"/>
            <a:r>
              <a:rPr lang="en-US" dirty="0">
                <a:latin typeface="Google Sans" panose="020B0503030502040204" pitchFamily="34" charset="0"/>
              </a:rPr>
              <a:t>Potential conflict with core values of patient consent </a:t>
            </a:r>
          </a:p>
          <a:p>
            <a:r>
              <a:rPr lang="en-US" dirty="0">
                <a:latin typeface="Google Sans" panose="020B0503030502040204" pitchFamily="34" charset="0"/>
              </a:rPr>
              <a:t>Ongoing monitoring and assessment of AI systems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Is there evidence of bias?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How are clinicians and patients interacting with the AI algorithm recommendations?</a:t>
            </a:r>
          </a:p>
          <a:p>
            <a:pPr lvl="2"/>
            <a:r>
              <a:rPr lang="en-US" dirty="0">
                <a:latin typeface="Google Sans" panose="020B0503030502040204" pitchFamily="34" charset="0"/>
              </a:rPr>
              <a:t>Are the recommendations actionable?</a:t>
            </a:r>
          </a:p>
          <a:p>
            <a:pPr lvl="2"/>
            <a:r>
              <a:rPr lang="en-US" dirty="0">
                <a:latin typeface="Google Sans" panose="020B0503030502040204" pitchFamily="34" charset="0"/>
              </a:rPr>
              <a:t>Are the recommendations adopted? If not, why?</a:t>
            </a:r>
          </a:p>
          <a:p>
            <a:pPr lvl="2"/>
            <a:r>
              <a:rPr lang="en-US" dirty="0">
                <a:latin typeface="Google Sans" panose="020B0503030502040204" pitchFamily="34" charset="0"/>
              </a:rPr>
              <a:t>Are there disparities in the adoption?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Are there technical malfunctions that need to be addressed?</a:t>
            </a:r>
          </a:p>
          <a:p>
            <a:pPr marL="457200" lvl="1" indent="0">
              <a:buNone/>
            </a:pPr>
            <a:endParaRPr lang="en-US" dirty="0">
              <a:latin typeface="Google Sans" panose="020B0503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31D4-E0B2-416D-AF97-BD28FBBF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0" y="107415"/>
            <a:ext cx="10515600" cy="36933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217AF9"/>
                </a:solidFill>
                <a:latin typeface="+mn-lt"/>
              </a:rPr>
              <a:t>Lifecycle of AI System</a:t>
            </a:r>
          </a:p>
        </p:txBody>
      </p:sp>
      <p:sp>
        <p:nvSpPr>
          <p:cNvPr id="56" name="Teardrop 55">
            <a:extLst>
              <a:ext uri="{FF2B5EF4-FFF2-40B4-BE49-F238E27FC236}">
                <a16:creationId xmlns:a16="http://schemas.microsoft.com/office/drawing/2014/main" id="{AC3AF615-AEE3-4C74-BC55-B167B387BBB7}"/>
              </a:ext>
            </a:extLst>
          </p:cNvPr>
          <p:cNvSpPr/>
          <p:nvPr/>
        </p:nvSpPr>
        <p:spPr>
          <a:xfrm rot="20987567" flipV="1">
            <a:off x="1637555" y="496233"/>
            <a:ext cx="3782831" cy="3202493"/>
          </a:xfrm>
          <a:prstGeom prst="teardrop">
            <a:avLst/>
          </a:prstGeom>
          <a:solidFill>
            <a:srgbClr val="4472C4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ardrop 53">
            <a:extLst>
              <a:ext uri="{FF2B5EF4-FFF2-40B4-BE49-F238E27FC236}">
                <a16:creationId xmlns:a16="http://schemas.microsoft.com/office/drawing/2014/main" id="{34828D37-F00B-45F6-87FB-BE60049345BA}"/>
              </a:ext>
            </a:extLst>
          </p:cNvPr>
          <p:cNvSpPr/>
          <p:nvPr/>
        </p:nvSpPr>
        <p:spPr>
          <a:xfrm rot="612433">
            <a:off x="1664821" y="3285198"/>
            <a:ext cx="3782831" cy="3510216"/>
          </a:xfrm>
          <a:prstGeom prst="teardrop">
            <a:avLst/>
          </a:prstGeom>
          <a:solidFill>
            <a:srgbClr val="00CC99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ardrop 54">
            <a:extLst>
              <a:ext uri="{FF2B5EF4-FFF2-40B4-BE49-F238E27FC236}">
                <a16:creationId xmlns:a16="http://schemas.microsoft.com/office/drawing/2014/main" id="{DE70A990-3AD4-4E64-B83F-EA4BBC516B13}"/>
              </a:ext>
            </a:extLst>
          </p:cNvPr>
          <p:cNvSpPr/>
          <p:nvPr/>
        </p:nvSpPr>
        <p:spPr>
          <a:xfrm rot="612433" flipH="1" flipV="1">
            <a:off x="6579487" y="496233"/>
            <a:ext cx="3782831" cy="3202493"/>
          </a:xfrm>
          <a:prstGeom prst="teardrop">
            <a:avLst/>
          </a:prstGeom>
          <a:solidFill>
            <a:srgbClr val="C55A1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7F4C360F-B2A7-4363-9313-A325E0887614}"/>
              </a:ext>
            </a:extLst>
          </p:cNvPr>
          <p:cNvSpPr/>
          <p:nvPr/>
        </p:nvSpPr>
        <p:spPr>
          <a:xfrm rot="20987567" flipH="1">
            <a:off x="6557243" y="3285198"/>
            <a:ext cx="3782831" cy="3510215"/>
          </a:xfrm>
          <a:prstGeom prst="teardrop">
            <a:avLst/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AFE8E85-0B6E-4BA0-9EE3-57E53DAFD844}"/>
              </a:ext>
            </a:extLst>
          </p:cNvPr>
          <p:cNvSpPr/>
          <p:nvPr/>
        </p:nvSpPr>
        <p:spPr>
          <a:xfrm>
            <a:off x="3912740" y="1646983"/>
            <a:ext cx="4128122" cy="4170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0ECD4CD9-1983-45E3-9B7D-14748E3886F0}"/>
              </a:ext>
            </a:extLst>
          </p:cNvPr>
          <p:cNvSpPr/>
          <p:nvPr/>
        </p:nvSpPr>
        <p:spPr>
          <a:xfrm>
            <a:off x="3902652" y="1637988"/>
            <a:ext cx="4167238" cy="4167238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4472C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3EFAD291-5F6C-4965-8047-5591100635F6}"/>
              </a:ext>
            </a:extLst>
          </p:cNvPr>
          <p:cNvSpPr/>
          <p:nvPr/>
        </p:nvSpPr>
        <p:spPr>
          <a:xfrm>
            <a:off x="3902652" y="1637988"/>
            <a:ext cx="4167238" cy="4167238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rgbClr val="00CC9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B8100058-3A6D-4697-A9E3-65799A1CF308}"/>
              </a:ext>
            </a:extLst>
          </p:cNvPr>
          <p:cNvSpPr/>
          <p:nvPr/>
        </p:nvSpPr>
        <p:spPr>
          <a:xfrm>
            <a:off x="3902652" y="1637988"/>
            <a:ext cx="4167238" cy="4167238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Block Arc 38">
            <a:extLst>
              <a:ext uri="{FF2B5EF4-FFF2-40B4-BE49-F238E27FC236}">
                <a16:creationId xmlns:a16="http://schemas.microsoft.com/office/drawing/2014/main" id="{F3692A03-447F-4E9A-82AA-A820CA0C016D}"/>
              </a:ext>
            </a:extLst>
          </p:cNvPr>
          <p:cNvSpPr/>
          <p:nvPr/>
        </p:nvSpPr>
        <p:spPr>
          <a:xfrm>
            <a:off x="3902652" y="1637988"/>
            <a:ext cx="4167238" cy="4167238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867E125-0A77-47EB-9C99-0FC08B761BF9}"/>
              </a:ext>
            </a:extLst>
          </p:cNvPr>
          <p:cNvSpPr/>
          <p:nvPr/>
        </p:nvSpPr>
        <p:spPr>
          <a:xfrm>
            <a:off x="5026826" y="2762162"/>
            <a:ext cx="1918890" cy="1918890"/>
          </a:xfrm>
          <a:custGeom>
            <a:avLst/>
            <a:gdLst>
              <a:gd name="connsiteX0" fmla="*/ 0 w 1918890"/>
              <a:gd name="connsiteY0" fmla="*/ 959445 h 1918890"/>
              <a:gd name="connsiteX1" fmla="*/ 959445 w 1918890"/>
              <a:gd name="connsiteY1" fmla="*/ 0 h 1918890"/>
              <a:gd name="connsiteX2" fmla="*/ 1918890 w 1918890"/>
              <a:gd name="connsiteY2" fmla="*/ 959445 h 1918890"/>
              <a:gd name="connsiteX3" fmla="*/ 959445 w 1918890"/>
              <a:gd name="connsiteY3" fmla="*/ 1918890 h 1918890"/>
              <a:gd name="connsiteX4" fmla="*/ 0 w 1918890"/>
              <a:gd name="connsiteY4" fmla="*/ 959445 h 191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890" h="1918890">
                <a:moveTo>
                  <a:pt x="0" y="959445"/>
                </a:moveTo>
                <a:cubicBezTo>
                  <a:pt x="0" y="429558"/>
                  <a:pt x="429558" y="0"/>
                  <a:pt x="959445" y="0"/>
                </a:cubicBezTo>
                <a:cubicBezTo>
                  <a:pt x="1489332" y="0"/>
                  <a:pt x="1918890" y="429558"/>
                  <a:pt x="1918890" y="959445"/>
                </a:cubicBezTo>
                <a:cubicBezTo>
                  <a:pt x="1918890" y="1489332"/>
                  <a:pt x="1489332" y="1918890"/>
                  <a:pt x="959445" y="1918890"/>
                </a:cubicBezTo>
                <a:cubicBezTo>
                  <a:pt x="429558" y="1918890"/>
                  <a:pt x="0" y="1489332"/>
                  <a:pt x="0" y="959445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875" tIns="303875" rIns="303875" bIns="303875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Health Care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AI Tool Gold Standard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6D6838-2DA9-4041-9D2E-C312515754C3}"/>
              </a:ext>
            </a:extLst>
          </p:cNvPr>
          <p:cNvSpPr/>
          <p:nvPr/>
        </p:nvSpPr>
        <p:spPr>
          <a:xfrm>
            <a:off x="5314660" y="1014732"/>
            <a:ext cx="1343223" cy="1343223"/>
          </a:xfrm>
          <a:custGeom>
            <a:avLst/>
            <a:gdLst>
              <a:gd name="connsiteX0" fmla="*/ 0 w 1343223"/>
              <a:gd name="connsiteY0" fmla="*/ 671612 h 1343223"/>
              <a:gd name="connsiteX1" fmla="*/ 671612 w 1343223"/>
              <a:gd name="connsiteY1" fmla="*/ 0 h 1343223"/>
              <a:gd name="connsiteX2" fmla="*/ 1343224 w 1343223"/>
              <a:gd name="connsiteY2" fmla="*/ 671612 h 1343223"/>
              <a:gd name="connsiteX3" fmla="*/ 671612 w 1343223"/>
              <a:gd name="connsiteY3" fmla="*/ 1343224 h 1343223"/>
              <a:gd name="connsiteX4" fmla="*/ 0 w 1343223"/>
              <a:gd name="connsiteY4" fmla="*/ 671612 h 13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223" h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030" tIns="217030" rIns="217030" bIns="21703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Assess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D9859FE-D118-415F-8130-431DF4F6593B}"/>
              </a:ext>
            </a:extLst>
          </p:cNvPr>
          <p:cNvSpPr/>
          <p:nvPr/>
        </p:nvSpPr>
        <p:spPr>
          <a:xfrm>
            <a:off x="7349923" y="3049995"/>
            <a:ext cx="1343223" cy="1343223"/>
          </a:xfrm>
          <a:custGeom>
            <a:avLst/>
            <a:gdLst>
              <a:gd name="connsiteX0" fmla="*/ 0 w 1343223"/>
              <a:gd name="connsiteY0" fmla="*/ 671612 h 1343223"/>
              <a:gd name="connsiteX1" fmla="*/ 671612 w 1343223"/>
              <a:gd name="connsiteY1" fmla="*/ 0 h 1343223"/>
              <a:gd name="connsiteX2" fmla="*/ 1343224 w 1343223"/>
              <a:gd name="connsiteY2" fmla="*/ 671612 h 1343223"/>
              <a:gd name="connsiteX3" fmla="*/ 671612 w 1343223"/>
              <a:gd name="connsiteY3" fmla="*/ 1343224 h 1343223"/>
              <a:gd name="connsiteX4" fmla="*/ 0 w 1343223"/>
              <a:gd name="connsiteY4" fmla="*/ 671612 h 13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223" h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030" tIns="217030" rIns="217030" bIns="21703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Plan &amp;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Build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1B07ACE-9B12-450D-A8D8-80C1087323B4}"/>
              </a:ext>
            </a:extLst>
          </p:cNvPr>
          <p:cNvSpPr/>
          <p:nvPr/>
        </p:nvSpPr>
        <p:spPr>
          <a:xfrm>
            <a:off x="5314660" y="5085259"/>
            <a:ext cx="1343223" cy="1343223"/>
          </a:xfrm>
          <a:custGeom>
            <a:avLst/>
            <a:gdLst>
              <a:gd name="connsiteX0" fmla="*/ 0 w 1343223"/>
              <a:gd name="connsiteY0" fmla="*/ 671612 h 1343223"/>
              <a:gd name="connsiteX1" fmla="*/ 671612 w 1343223"/>
              <a:gd name="connsiteY1" fmla="*/ 0 h 1343223"/>
              <a:gd name="connsiteX2" fmla="*/ 1343224 w 1343223"/>
              <a:gd name="connsiteY2" fmla="*/ 671612 h 1343223"/>
              <a:gd name="connsiteX3" fmla="*/ 671612 w 1343223"/>
              <a:gd name="connsiteY3" fmla="*/ 1343224 h 1343223"/>
              <a:gd name="connsiteX4" fmla="*/ 0 w 1343223"/>
              <a:gd name="connsiteY4" fmla="*/ 671612 h 13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223" h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030" tIns="217030" rIns="217030" bIns="21703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Evaluate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F6B2068-CC7B-4970-A9B1-2432073CE5DF}"/>
              </a:ext>
            </a:extLst>
          </p:cNvPr>
          <p:cNvSpPr/>
          <p:nvPr/>
        </p:nvSpPr>
        <p:spPr>
          <a:xfrm>
            <a:off x="3279396" y="3049995"/>
            <a:ext cx="1343223" cy="1343223"/>
          </a:xfrm>
          <a:custGeom>
            <a:avLst/>
            <a:gdLst>
              <a:gd name="connsiteX0" fmla="*/ 0 w 1343223"/>
              <a:gd name="connsiteY0" fmla="*/ 671612 h 1343223"/>
              <a:gd name="connsiteX1" fmla="*/ 671612 w 1343223"/>
              <a:gd name="connsiteY1" fmla="*/ 0 h 1343223"/>
              <a:gd name="connsiteX2" fmla="*/ 1343224 w 1343223"/>
              <a:gd name="connsiteY2" fmla="*/ 671612 h 1343223"/>
              <a:gd name="connsiteX3" fmla="*/ 671612 w 1343223"/>
              <a:gd name="connsiteY3" fmla="*/ 1343224 h 1343223"/>
              <a:gd name="connsiteX4" fmla="*/ 0 w 1343223"/>
              <a:gd name="connsiteY4" fmla="*/ 671612 h 13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223" h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030" tIns="217030" rIns="217030" bIns="21703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Deploy, Monitor &amp; Improve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D3A57BC-B344-4344-9E94-70D3B26C8270}"/>
              </a:ext>
            </a:extLst>
          </p:cNvPr>
          <p:cNvGrpSpPr/>
          <p:nvPr/>
        </p:nvGrpSpPr>
        <p:grpSpPr>
          <a:xfrm>
            <a:off x="7468819" y="4900588"/>
            <a:ext cx="4094318" cy="1050000"/>
            <a:chOff x="7892594" y="4750868"/>
            <a:chExt cx="4094318" cy="10500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F2CB2C-DD86-4B1E-A65C-9CF730DC1676}"/>
                </a:ext>
              </a:extLst>
            </p:cNvPr>
            <p:cNvSpPr txBox="1"/>
            <p:nvPr/>
          </p:nvSpPr>
          <p:spPr>
            <a:xfrm>
              <a:off x="8734515" y="5493091"/>
              <a:ext cx="2405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Deliverable: Labelling Schema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C46929D-CAB9-4D89-82E5-7C3262217925}"/>
                </a:ext>
              </a:extLst>
            </p:cNvPr>
            <p:cNvSpPr/>
            <p:nvPr/>
          </p:nvSpPr>
          <p:spPr>
            <a:xfrm>
              <a:off x="7892594" y="4750868"/>
              <a:ext cx="1312369" cy="73978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Requirements Gathering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&amp; Design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8A45D9D-F7C5-4AA6-95D4-E54BCBE750D6}"/>
                </a:ext>
              </a:extLst>
            </p:cNvPr>
            <p:cNvSpPr/>
            <p:nvPr/>
          </p:nvSpPr>
          <p:spPr>
            <a:xfrm>
              <a:off x="9283569" y="4750868"/>
              <a:ext cx="1312369" cy="739789"/>
            </a:xfrm>
            <a:prstGeom prst="round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Data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Acquisition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B9D3054-EBD0-40C8-90BE-EC6F478DE2DB}"/>
                </a:ext>
              </a:extLst>
            </p:cNvPr>
            <p:cNvSpPr/>
            <p:nvPr/>
          </p:nvSpPr>
          <p:spPr>
            <a:xfrm>
              <a:off x="10674543" y="4750868"/>
              <a:ext cx="1312369" cy="739789"/>
            </a:xfrm>
            <a:prstGeom prst="roundRect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Tool Build*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2B599A-E7AC-49F1-B3A5-C1EA1C627FB6}"/>
              </a:ext>
            </a:extLst>
          </p:cNvPr>
          <p:cNvGrpSpPr/>
          <p:nvPr/>
        </p:nvGrpSpPr>
        <p:grpSpPr>
          <a:xfrm>
            <a:off x="1281244" y="4831180"/>
            <a:ext cx="2703344" cy="1048676"/>
            <a:chOff x="1244668" y="4745836"/>
            <a:chExt cx="2703344" cy="104867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F7DE0A-D4FF-40AE-98C3-2EEA76C688CD}"/>
                </a:ext>
              </a:extLst>
            </p:cNvPr>
            <p:cNvSpPr txBox="1"/>
            <p:nvPr/>
          </p:nvSpPr>
          <p:spPr>
            <a:xfrm>
              <a:off x="1383844" y="5486735"/>
              <a:ext cx="24191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Deliverable: Evaluation Rubric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F04E516-1C03-4C5B-9150-A3A0611CFC66}"/>
                </a:ext>
              </a:extLst>
            </p:cNvPr>
            <p:cNvSpPr/>
            <p:nvPr/>
          </p:nvSpPr>
          <p:spPr>
            <a:xfrm>
              <a:off x="1244668" y="4745836"/>
              <a:ext cx="1312369" cy="73978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End User Assessment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&amp; Sign-Off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5D3EA61-F755-449A-9A99-012BB9BEC47F}"/>
                </a:ext>
              </a:extLst>
            </p:cNvPr>
            <p:cNvSpPr/>
            <p:nvPr/>
          </p:nvSpPr>
          <p:spPr>
            <a:xfrm>
              <a:off x="2635643" y="4745836"/>
              <a:ext cx="1312369" cy="739789"/>
            </a:xfrm>
            <a:prstGeom prst="roundRect">
              <a:avLst/>
            </a:prstGeom>
            <a:solidFill>
              <a:srgbClr val="2BD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Effectiveness Evaluation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FFAED0-628A-40DC-AB1D-ED703EE2526A}"/>
              </a:ext>
            </a:extLst>
          </p:cNvPr>
          <p:cNvGrpSpPr/>
          <p:nvPr/>
        </p:nvGrpSpPr>
        <p:grpSpPr>
          <a:xfrm>
            <a:off x="7927629" y="1468268"/>
            <a:ext cx="2838341" cy="1283646"/>
            <a:chOff x="7891053" y="969264"/>
            <a:chExt cx="2838341" cy="12836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9D40-8213-4B84-9C9F-47F9F04F461A}"/>
                </a:ext>
              </a:extLst>
            </p:cNvPr>
            <p:cNvSpPr txBox="1"/>
            <p:nvPr/>
          </p:nvSpPr>
          <p:spPr>
            <a:xfrm>
              <a:off x="7891053" y="1729690"/>
              <a:ext cx="2838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Deliverables: Information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Gathering &amp; Prioritization Blueprint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5D15087-6DAC-47F3-BE20-5DCC43E6A3EE}"/>
                </a:ext>
              </a:extLst>
            </p:cNvPr>
            <p:cNvSpPr/>
            <p:nvPr/>
          </p:nvSpPr>
          <p:spPr>
            <a:xfrm>
              <a:off x="8321946" y="969264"/>
              <a:ext cx="1312369" cy="739789"/>
            </a:xfrm>
            <a:prstGeom prst="roundRect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Identification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of Need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AC6821-30A1-47B6-A4AC-7DDE387EF983}"/>
              </a:ext>
            </a:extLst>
          </p:cNvPr>
          <p:cNvGrpSpPr/>
          <p:nvPr/>
        </p:nvGrpSpPr>
        <p:grpSpPr>
          <a:xfrm>
            <a:off x="238617" y="1468268"/>
            <a:ext cx="4094316" cy="1049866"/>
            <a:chOff x="202041" y="1327407"/>
            <a:chExt cx="4094316" cy="104986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31764B5-820F-4308-96A3-008659DD02B4}"/>
                </a:ext>
              </a:extLst>
            </p:cNvPr>
            <p:cNvSpPr/>
            <p:nvPr/>
          </p:nvSpPr>
          <p:spPr>
            <a:xfrm>
              <a:off x="202041" y="1327407"/>
              <a:ext cx="1312369" cy="739789"/>
            </a:xfrm>
            <a:prstGeom prst="roundRect">
              <a:avLst/>
            </a:prstGeom>
            <a:solidFill>
              <a:srgbClr val="33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General Deployment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39C3989-1FD4-4355-B2AB-0821D40DF245}"/>
                </a:ext>
              </a:extLst>
            </p:cNvPr>
            <p:cNvSpPr/>
            <p:nvPr/>
          </p:nvSpPr>
          <p:spPr>
            <a:xfrm>
              <a:off x="1593016" y="1327407"/>
              <a:ext cx="1312369" cy="7397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Adoption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0C84AB3-222C-41C6-8BD1-248C97081ED8}"/>
                </a:ext>
              </a:extLst>
            </p:cNvPr>
            <p:cNvSpPr/>
            <p:nvPr/>
          </p:nvSpPr>
          <p:spPr>
            <a:xfrm>
              <a:off x="2983988" y="1327407"/>
              <a:ext cx="1312369" cy="73978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Adaptation Needed?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AA2E7C-C048-4166-A20D-1B9A0AEDFE1D}"/>
                </a:ext>
              </a:extLst>
            </p:cNvPr>
            <p:cNvSpPr txBox="1"/>
            <p:nvPr/>
          </p:nvSpPr>
          <p:spPr>
            <a:xfrm>
              <a:off x="1040736" y="2069496"/>
              <a:ext cx="2731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Deliverable: Monitoring Standards</a:t>
              </a:r>
            </a:p>
          </p:txBody>
        </p:sp>
      </p:grp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024D860-BB11-4EEA-A304-DE007B27A65F}"/>
              </a:ext>
            </a:extLst>
          </p:cNvPr>
          <p:cNvSpPr/>
          <p:nvPr/>
        </p:nvSpPr>
        <p:spPr>
          <a:xfrm rot="14464774">
            <a:off x="6433537" y="5401667"/>
            <a:ext cx="464797" cy="402819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484A6EF4-7F14-4175-A69B-06D4699EBA59}"/>
              </a:ext>
            </a:extLst>
          </p:cNvPr>
          <p:cNvSpPr/>
          <p:nvPr/>
        </p:nvSpPr>
        <p:spPr>
          <a:xfrm rot="20446216">
            <a:off x="3902138" y="4197695"/>
            <a:ext cx="464797" cy="402819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79B085B-3244-4B36-AEA8-A9BB90F9DB1C}"/>
              </a:ext>
            </a:extLst>
          </p:cNvPr>
          <p:cNvSpPr/>
          <p:nvPr/>
        </p:nvSpPr>
        <p:spPr>
          <a:xfrm rot="4063221">
            <a:off x="5077798" y="1643626"/>
            <a:ext cx="464797" cy="402819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0E050D1-9700-4944-AF26-E0DFDCB49F0F}"/>
              </a:ext>
            </a:extLst>
          </p:cNvPr>
          <p:cNvSpPr/>
          <p:nvPr/>
        </p:nvSpPr>
        <p:spPr>
          <a:xfrm rot="9646216">
            <a:off x="7628663" y="2846050"/>
            <a:ext cx="464797" cy="402819"/>
          </a:xfrm>
          <a:prstGeom prst="triangl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EF33F9-8759-4FA5-9A2F-55F378562DA6}"/>
              </a:ext>
            </a:extLst>
          </p:cNvPr>
          <p:cNvSpPr txBox="1"/>
          <p:nvPr/>
        </p:nvSpPr>
        <p:spPr>
          <a:xfrm>
            <a:off x="7764262" y="618142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Labelling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AC1E4C-5836-430C-BDAA-195614E8422B}"/>
              </a:ext>
            </a:extLst>
          </p:cNvPr>
          <p:cNvSpPr txBox="1"/>
          <p:nvPr/>
        </p:nvSpPr>
        <p:spPr>
          <a:xfrm>
            <a:off x="2478029" y="610827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886BCE-BE9E-4771-8F2F-CFB427F5DA3D}"/>
              </a:ext>
            </a:extLst>
          </p:cNvPr>
          <p:cNvSpPr txBox="1"/>
          <p:nvPr/>
        </p:nvSpPr>
        <p:spPr>
          <a:xfrm>
            <a:off x="2224608" y="705918"/>
            <a:ext cx="261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DEC9AC-53B6-407C-BFEC-E09AD76EF51D}"/>
              </a:ext>
            </a:extLst>
          </p:cNvPr>
          <p:cNvSpPr txBox="1"/>
          <p:nvPr/>
        </p:nvSpPr>
        <p:spPr>
          <a:xfrm>
            <a:off x="7764262" y="844417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41C2C-7176-F3A0-BCF4-C302425E1AD4}"/>
              </a:ext>
            </a:extLst>
          </p:cNvPr>
          <p:cNvSpPr txBox="1"/>
          <p:nvPr/>
        </p:nvSpPr>
        <p:spPr>
          <a:xfrm>
            <a:off x="77357" y="6464407"/>
            <a:ext cx="259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ABCDS /CHAI</a:t>
            </a:r>
          </a:p>
        </p:txBody>
      </p:sp>
    </p:spTree>
    <p:extLst>
      <p:ext uri="{BB962C8B-B14F-4D97-AF65-F5344CB8AC3E}">
        <p14:creationId xmlns:p14="http://schemas.microsoft.com/office/powerpoint/2010/main" val="65600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666D94-0B54-FDC9-DC27-5E7A4D67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38"/>
            <a:ext cx="10515600" cy="1325563"/>
          </a:xfrm>
        </p:spPr>
        <p:txBody>
          <a:bodyPr/>
          <a:lstStyle/>
          <a:p>
            <a:pPr algn="ctr"/>
            <a:r>
              <a:rPr lang="en" sz="4400" dirty="0">
                <a:solidFill>
                  <a:srgbClr val="217AF9"/>
                </a:solidFill>
                <a:latin typeface="Google Sans"/>
                <a:ea typeface="Google Sans"/>
                <a:cs typeface="Google Sans"/>
                <a:sym typeface="Google Sans"/>
              </a:rPr>
              <a:t>Opportunities to Embed Ethics into Policy</a:t>
            </a:r>
            <a:endParaRPr lang="en-US" dirty="0">
              <a:solidFill>
                <a:srgbClr val="217AF9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BE5F50-E6DE-4097-0F3E-6FB1A7424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801"/>
            <a:ext cx="10515600" cy="5071961"/>
          </a:xfrm>
        </p:spPr>
        <p:txBody>
          <a:bodyPr>
            <a:normAutofit fontScale="70000" lnSpcReduction="20000"/>
          </a:bodyPr>
          <a:lstStyle/>
          <a:p>
            <a:r>
              <a:rPr lang="en" sz="3600" dirty="0">
                <a:latin typeface="Google Sans"/>
                <a:ea typeface="Google Sans"/>
                <a:cs typeface="Google Sans"/>
                <a:sym typeface="Google Sans"/>
              </a:rPr>
              <a:t>Regulatory Policy</a:t>
            </a:r>
          </a:p>
          <a:p>
            <a:pPr lvl="1"/>
            <a:r>
              <a:rPr lang="en" dirty="0">
                <a:latin typeface="Google Sans"/>
                <a:sym typeface="Google Sans"/>
              </a:rPr>
              <a:t>What AI/ML based medical modeling software needs regulation?</a:t>
            </a:r>
          </a:p>
          <a:p>
            <a:pPr lvl="1"/>
            <a:r>
              <a:rPr lang="en" dirty="0">
                <a:latin typeface="Google Sans"/>
                <a:sym typeface="Google Sans"/>
              </a:rPr>
              <a:t>What should be our standards for non-regulated medical modeling software?</a:t>
            </a:r>
          </a:p>
          <a:p>
            <a:r>
              <a:rPr lang="en" sz="3600" dirty="0">
                <a:latin typeface="Google Sans"/>
                <a:sym typeface="Google Sans"/>
              </a:rPr>
              <a:t>Belmont Report 2.0</a:t>
            </a:r>
          </a:p>
          <a:p>
            <a:pPr lvl="1"/>
            <a:r>
              <a:rPr lang="en" dirty="0">
                <a:latin typeface="Google Sans"/>
                <a:sym typeface="Google Sans"/>
              </a:rPr>
              <a:t>Comprehensive framework to ensure safeguards and mitigate harm to patients and society</a:t>
            </a:r>
          </a:p>
          <a:p>
            <a:pPr lvl="1"/>
            <a:r>
              <a:rPr lang="en" dirty="0">
                <a:latin typeface="Google Sans"/>
                <a:sym typeface="Google Sans"/>
              </a:rPr>
              <a:t>A framework for safe and effective AI similar to clinical trials for new drugs</a:t>
            </a:r>
          </a:p>
          <a:p>
            <a:r>
              <a:rPr lang="en" sz="3600" dirty="0">
                <a:latin typeface="Google Sans"/>
                <a:sym typeface="Google Sans"/>
              </a:rPr>
              <a:t>Regional AI research review committees</a:t>
            </a:r>
            <a:endParaRPr lang="en-US" sz="3600" dirty="0">
              <a:latin typeface="Google Sans"/>
              <a:sym typeface="Google Sans"/>
            </a:endParaRPr>
          </a:p>
          <a:p>
            <a:r>
              <a:rPr lang="en" sz="3600" dirty="0">
                <a:latin typeface="Google Sans"/>
                <a:sym typeface="Google Sans"/>
              </a:rPr>
              <a:t>Improved data privacy policies</a:t>
            </a:r>
          </a:p>
          <a:p>
            <a:r>
              <a:rPr lang="en" sz="3600" dirty="0">
                <a:latin typeface="Google Sans"/>
                <a:sym typeface="Google Sans"/>
              </a:rPr>
              <a:t>Clarification of best practices to operationalize ethical principles</a:t>
            </a:r>
          </a:p>
          <a:p>
            <a:r>
              <a:rPr lang="en" sz="3600" dirty="0">
                <a:latin typeface="Google Sans"/>
                <a:sym typeface="Google Sans"/>
              </a:rPr>
              <a:t>Registry of all algorithms used in healthcare</a:t>
            </a:r>
          </a:p>
          <a:p>
            <a:r>
              <a:rPr lang="en" sz="3600" dirty="0">
                <a:latin typeface="Google Sans"/>
                <a:sym typeface="Google Sans"/>
              </a:rPr>
              <a:t>Health AI tools preparedness for transparency and responsible AI</a:t>
            </a:r>
          </a:p>
          <a:p>
            <a:pPr>
              <a:spcAft>
                <a:spcPts val="200"/>
              </a:spcAft>
            </a:pPr>
            <a:r>
              <a:rPr lang="en" sz="3600" dirty="0">
                <a:latin typeface="Google Sans"/>
                <a:sym typeface="Google Sans"/>
              </a:rPr>
              <a:t>Clear standards on governance, processes for </a:t>
            </a:r>
            <a:r>
              <a:rPr lang="en" sz="3600" dirty="0" err="1">
                <a:latin typeface="Google Sans"/>
                <a:sym typeface="Google Sans"/>
              </a:rPr>
              <a:t>implementa</a:t>
            </a:r>
            <a:r>
              <a:rPr lang="en-US" sz="3600" dirty="0" err="1">
                <a:latin typeface="Google Sans"/>
                <a:sym typeface="Google Sans"/>
              </a:rPr>
              <a:t>ti</a:t>
            </a:r>
            <a:r>
              <a:rPr lang="en" sz="3600" dirty="0">
                <a:latin typeface="Google Sans"/>
                <a:sym typeface="Google Sans"/>
              </a:rPr>
              <a:t>on, evaluation of data quality, assessment of algorithms, ongoing audits</a:t>
            </a:r>
          </a:p>
          <a:p>
            <a:r>
              <a:rPr lang="en" sz="3600" dirty="0">
                <a:latin typeface="Google Sans"/>
                <a:sym typeface="Google Sans"/>
              </a:rPr>
              <a:t>Laboratories to create and evaluate AI algorithms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3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D48EB0-1422-DA16-5381-F58D2B5B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17AF9"/>
                </a:solidFill>
                <a:latin typeface="Google Sans" panose="020B0503030502040204" pitchFamily="34" charset="0"/>
              </a:rPr>
              <a:t>Key 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EF0B4C-8B5D-32A4-D4B2-56A0C55F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954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Google Sans" panose="020B0503030502040204" pitchFamily="34" charset="0"/>
              </a:rPr>
              <a:t>AI has tremendous potential to improve health outcomes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oogle Sans" panose="020B0503030502040204" pitchFamily="34" charset="0"/>
              </a:rPr>
              <a:t>AI raises unique ethical concerns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oogle Sans" panose="020B0503030502040204" pitchFamily="34" charset="0"/>
              </a:rPr>
              <a:t>WHO can accelerate the ethical integration of AI in healthcare through clear standards, processes, tools, and policies</a:t>
            </a:r>
          </a:p>
          <a:p>
            <a:pPr marL="0" indent="0">
              <a:buNone/>
            </a:pPr>
            <a:endParaRPr lang="en-US" dirty="0">
              <a:latin typeface="Google Sans" panose="020B0503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2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54D5A-8822-671E-72EF-12756892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705" y="750008"/>
            <a:ext cx="9144000" cy="2387600"/>
          </a:xfrm>
        </p:spPr>
        <p:txBody>
          <a:bodyPr>
            <a:normAutofit/>
          </a:bodyPr>
          <a:lstStyle/>
          <a:p>
            <a:r>
              <a:rPr lang="en" sz="4400" dirty="0">
                <a:solidFill>
                  <a:srgbClr val="217AF9"/>
                </a:solidFill>
                <a:latin typeface="Google Sans"/>
                <a:ea typeface="Google Sans"/>
                <a:cs typeface="Google Sans"/>
                <a:sym typeface="Google Sans"/>
              </a:rPr>
              <a:t>Ethical Challenges in the Development and Deployment of AI in Healthcare</a:t>
            </a:r>
            <a:endParaRPr lang="en-US" sz="4400" dirty="0">
              <a:solidFill>
                <a:srgbClr val="217AF9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7DC25-2E80-E24B-2B5C-4A53CA9F8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0393"/>
            <a:ext cx="9265920" cy="190085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417"/>
              </a:spcBef>
            </a:pPr>
            <a:r>
              <a:rPr lang="en-US" sz="11200" dirty="0">
                <a:latin typeface="Google Sans" panose="020B0503030502040204" pitchFamily="34" charset="0"/>
              </a:rPr>
              <a:t>Lisa S. Lehmann, MD, PhD</a:t>
            </a:r>
          </a:p>
          <a:p>
            <a:pPr>
              <a:lnSpc>
                <a:spcPct val="90000"/>
              </a:lnSpc>
              <a:spcBef>
                <a:spcPts val="417"/>
              </a:spcBef>
            </a:pPr>
            <a:r>
              <a:rPr lang="en-US" sz="7400" dirty="0">
                <a:latin typeface="Google Sans" panose="020B0503030502040204" pitchFamily="34" charset="0"/>
              </a:rPr>
              <a:t>Harvard Medical School</a:t>
            </a:r>
          </a:p>
          <a:p>
            <a:pPr>
              <a:lnSpc>
                <a:spcPct val="90000"/>
              </a:lnSpc>
              <a:spcBef>
                <a:spcPts val="417"/>
              </a:spcBef>
            </a:pPr>
            <a:r>
              <a:rPr lang="en-US" sz="7400" dirty="0">
                <a:latin typeface="Google Sans" panose="020B0503030502040204" pitchFamily="34" charset="0"/>
              </a:rPr>
              <a:t>Harvard T.H. Chan School of Public Health</a:t>
            </a:r>
          </a:p>
          <a:p>
            <a:pPr>
              <a:lnSpc>
                <a:spcPct val="90000"/>
              </a:lnSpc>
              <a:spcBef>
                <a:spcPts val="417"/>
              </a:spcBef>
            </a:pPr>
            <a:r>
              <a:rPr lang="en-US" sz="7400" dirty="0">
                <a:latin typeface="Google Sans" panose="020B0503030502040204" pitchFamily="34" charset="0"/>
              </a:rPr>
              <a:t>Brigham and Women’s Hospital</a:t>
            </a:r>
          </a:p>
          <a:p>
            <a:pPr>
              <a:lnSpc>
                <a:spcPct val="9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US" sz="8000" dirty="0">
                <a:latin typeface="Google Sans" panose="020B0503030502040204" pitchFamily="34" charset="0"/>
                <a:hlinkClick r:id="rId3"/>
              </a:rPr>
              <a:t>LzsLehmann@gmail.com</a:t>
            </a:r>
            <a:endParaRPr lang="en-US" sz="8000" dirty="0">
              <a:latin typeface="Google Sans" panose="020B0503030502040204" pitchFamily="34" charset="0"/>
            </a:endParaRPr>
          </a:p>
          <a:p>
            <a:pPr>
              <a:lnSpc>
                <a:spcPct val="90000"/>
              </a:lnSpc>
              <a:spcBef>
                <a:spcPts val="417"/>
              </a:spcBef>
              <a:spcAft>
                <a:spcPts val="417"/>
              </a:spcAft>
            </a:pPr>
            <a:endParaRPr lang="en-US" dirty="0">
              <a:latin typeface="Google Sans" panose="020B0503030502040204" pitchFamily="34" charset="0"/>
            </a:endParaRPr>
          </a:p>
          <a:p>
            <a:r>
              <a:rPr lang="en-US" dirty="0"/>
              <a:t>	</a:t>
            </a:r>
          </a:p>
        </p:txBody>
      </p:sp>
      <p:pic>
        <p:nvPicPr>
          <p:cNvPr id="1026" name="Picture 2" descr="Logo | HMS Identity Guide">
            <a:extLst>
              <a:ext uri="{FF2B5EF4-FFF2-40B4-BE49-F238E27FC236}">
                <a16:creationId xmlns:a16="http://schemas.microsoft.com/office/drawing/2014/main" id="{1C9941E2-FFFD-0692-6236-A54A7726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738" y="5621251"/>
            <a:ext cx="3480262" cy="113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A0A9B-C2D8-2B86-5B42-A0B5FE0D7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783156"/>
            <a:ext cx="3358343" cy="649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6D09-E80F-9F45-A376-A3BA47C0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17AF9"/>
                </a:solidFill>
                <a:latin typeface="Google Sans" panose="020B050303050204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B9C01-0D1C-4F48-AC22-01695EF19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970"/>
            <a:ext cx="10515600" cy="49683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3200" dirty="0">
                <a:latin typeface="Google Sans" panose="020B0503030502040204" pitchFamily="34" charset="0"/>
              </a:rPr>
              <a:t>Delineate the ethical concerns with AI in health care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Google Sans" panose="020B0503030502040204" pitchFamily="34" charset="0"/>
                <a:ea typeface="Google Sans"/>
                <a:cs typeface="Google Sans"/>
                <a:sym typeface="Google Sans"/>
              </a:rPr>
              <a:t>Share a roadmap for ethical integration of AI in healthcare</a:t>
            </a:r>
            <a:endParaRPr lang="en-US" sz="3200" dirty="0">
              <a:latin typeface="Google Sans" panose="020B0503030502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4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5487-9A64-DB23-BCB2-A88F0499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946566"/>
            <a:ext cx="10515600" cy="8790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17AF9"/>
                </a:solidFill>
                <a:latin typeface="Google Sans" panose="020B0503030502040204" pitchFamily="34" charset="0"/>
              </a:rPr>
              <a:t>What are the Goals of AI in Healthcare?</a:t>
            </a:r>
            <a:br>
              <a:rPr lang="en-US" sz="9600" dirty="0">
                <a:latin typeface="Google Sans" panose="020B050303050204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43FCA-C9DB-F0BF-1CF3-87CB19ACF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526"/>
            <a:ext cx="10515600" cy="4351338"/>
          </a:xfrm>
        </p:spPr>
        <p:txBody>
          <a:bodyPr/>
          <a:lstStyle/>
          <a:p>
            <a:r>
              <a:rPr lang="en-US" dirty="0">
                <a:latin typeface="Google Sans" panose="020B0503030502040204" pitchFamily="34" charset="0"/>
              </a:rPr>
              <a:t>Improve health outcomes for </a:t>
            </a:r>
            <a:r>
              <a:rPr lang="en-US" b="1" i="1" dirty="0">
                <a:latin typeface="Google Sans" panose="020B0503030502040204" pitchFamily="34" charset="0"/>
              </a:rPr>
              <a:t>all</a:t>
            </a:r>
            <a:r>
              <a:rPr lang="en-US" dirty="0">
                <a:latin typeface="Google Sans" panose="020B0503030502040204" pitchFamily="34" charset="0"/>
              </a:rPr>
              <a:t> patients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Augment healthcare providers with insights for personalized diagnosis &amp; treatment</a:t>
            </a:r>
          </a:p>
          <a:p>
            <a:pPr lvl="2"/>
            <a:r>
              <a:rPr lang="en-US" dirty="0">
                <a:latin typeface="Google Sans" panose="020B0503030502040204" pitchFamily="34" charset="0"/>
              </a:rPr>
              <a:t>Population based evidence vs. unique individual evidence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Rapid multi-modal integration of large volumes of data</a:t>
            </a:r>
          </a:p>
          <a:p>
            <a:pPr lvl="2"/>
            <a:r>
              <a:rPr lang="en-US" dirty="0">
                <a:latin typeface="Google Sans" panose="020B0503030502040204" pitchFamily="34" charset="0"/>
              </a:rPr>
              <a:t>EHR data, genomic data, imaging, lab data, social determinants, &amp; wearable devices</a:t>
            </a:r>
          </a:p>
          <a:p>
            <a:r>
              <a:rPr lang="en-US" dirty="0">
                <a:latin typeface="Google Sans" panose="020B0503030502040204" pitchFamily="34" charset="0"/>
              </a:rPr>
              <a:t>Improve access to healthcare</a:t>
            </a:r>
          </a:p>
          <a:p>
            <a:r>
              <a:rPr lang="en-US" dirty="0">
                <a:latin typeface="Google Sans" panose="020B0503030502040204" pitchFamily="34" charset="0"/>
              </a:rPr>
              <a:t>Reduce disparities in care/drive health equity</a:t>
            </a:r>
          </a:p>
          <a:p>
            <a:r>
              <a:rPr lang="en-US" dirty="0">
                <a:latin typeface="Google Sans" panose="020B0503030502040204" pitchFamily="34" charset="0"/>
              </a:rPr>
              <a:t>Improve the efficiency of healthcare</a:t>
            </a:r>
          </a:p>
          <a:p>
            <a:pPr marL="0" indent="0">
              <a:buNone/>
            </a:pPr>
            <a:endParaRPr lang="en-US" dirty="0">
              <a:latin typeface="Google Sans" panose="020B0503030502040204" pitchFamily="34" charset="0"/>
            </a:endParaRPr>
          </a:p>
          <a:p>
            <a:pPr marL="0" indent="0">
              <a:buNone/>
            </a:pPr>
            <a:endParaRPr lang="en-US" dirty="0">
              <a:latin typeface="Google Sans" panose="020B0503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0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E8B9-0945-91AA-A2C0-AD92A29E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46" y="29017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17AF9"/>
                </a:solidFill>
                <a:latin typeface="Google Sans" panose="020B0503030502040204" pitchFamily="34" charset="0"/>
              </a:rPr>
              <a:t>AI Implementation Challenges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CB0970-502F-B3DF-D421-F24181674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1158" y="2035487"/>
            <a:ext cx="8239977" cy="4351338"/>
          </a:xfrm>
        </p:spPr>
      </p:pic>
    </p:spTree>
    <p:extLst>
      <p:ext uri="{BB962C8B-B14F-4D97-AF65-F5344CB8AC3E}">
        <p14:creationId xmlns:p14="http://schemas.microsoft.com/office/powerpoint/2010/main" val="370462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64A1E-CDA6-4023-6F05-84058FC3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11" y="341035"/>
            <a:ext cx="1110697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217AF9"/>
                </a:solidFill>
                <a:latin typeface="Google Sans" panose="020B0503030502040204" pitchFamily="34" charset="0"/>
              </a:rPr>
              <a:t>Opportunities to Address Ethics and </a:t>
            </a:r>
            <a:br>
              <a:rPr lang="en-US" sz="4000" dirty="0">
                <a:solidFill>
                  <a:srgbClr val="217AF9"/>
                </a:solidFill>
                <a:latin typeface="Google Sans" panose="020B0503030502040204" pitchFamily="34" charset="0"/>
              </a:rPr>
            </a:br>
            <a:r>
              <a:rPr lang="en-US" sz="4000" dirty="0">
                <a:solidFill>
                  <a:srgbClr val="217AF9"/>
                </a:solidFill>
                <a:latin typeface="Google Sans" panose="020B0503030502040204" pitchFamily="34" charset="0"/>
              </a:rPr>
              <a:t>Scale the Impact of AI in Health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56E84-B9C0-BB8F-EC4A-A9C3A8CD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159"/>
            <a:ext cx="10515600" cy="4351338"/>
          </a:xfrm>
        </p:spPr>
        <p:txBody>
          <a:bodyPr/>
          <a:lstStyle/>
          <a:p>
            <a:r>
              <a:rPr lang="en-US" sz="3600" dirty="0">
                <a:latin typeface="Google Sans" panose="020B0503030502040204" pitchFamily="34" charset="0"/>
              </a:rPr>
              <a:t>Bias</a:t>
            </a:r>
          </a:p>
          <a:p>
            <a:r>
              <a:rPr lang="en-US" sz="3600" dirty="0">
                <a:latin typeface="Google Sans" panose="020B0503030502040204" pitchFamily="34" charset="0"/>
              </a:rPr>
              <a:t>Data</a:t>
            </a:r>
          </a:p>
          <a:p>
            <a:r>
              <a:rPr lang="en-US" sz="3600" dirty="0">
                <a:latin typeface="Google Sans" panose="020B0503030502040204" pitchFamily="34" charset="0"/>
              </a:rPr>
              <a:t>Trustworthy AI</a:t>
            </a:r>
          </a:p>
          <a:p>
            <a:pPr lvl="1"/>
            <a:r>
              <a:rPr lang="en-US" sz="3200" dirty="0">
                <a:latin typeface="Google Sans" panose="020B0503030502040204" pitchFamily="34" charset="0"/>
              </a:rPr>
              <a:t>Model Development</a:t>
            </a:r>
          </a:p>
          <a:p>
            <a:pPr lvl="1"/>
            <a:r>
              <a:rPr lang="en-US" sz="3200" dirty="0">
                <a:latin typeface="Google Sans" panose="020B0503030502040204" pitchFamily="34" charset="0"/>
              </a:rPr>
              <a:t>Model Deployment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8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B0BC-6239-9EAF-1FF7-F8AC18D5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17AF9"/>
                </a:solidFill>
                <a:latin typeface="Google Sans" panose="020B0503030502040204" pitchFamily="34" charset="0"/>
              </a:rPr>
              <a:t>Open Ethical Questions and Opportunities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20554-7970-3631-B4D5-10708B843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oogle Sans" panose="020B0503030502040204" pitchFamily="34" charset="0"/>
              </a:rPr>
              <a:t>Bias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Standards for evaluation of bias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Consensus on the tradeoffs of population health and individual group benefit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Example of AI in dermatology and people of color</a:t>
            </a:r>
          </a:p>
          <a:p>
            <a:r>
              <a:rPr lang="en-US" dirty="0">
                <a:latin typeface="Google Sans" panose="020B0503030502040204" pitchFamily="34" charset="0"/>
              </a:rPr>
              <a:t>Data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oogle Sans" panose="020B0503030502040204" pitchFamily="34" charset="0"/>
              </a:rPr>
              <a:t>Use of de-identified data without consent for algorithmic development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Limited data sharing across healthcare systems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Google Sans" panose="020B0503030502040204" pitchFamily="34" charset="0"/>
              </a:rPr>
              <a:t>How can we incentivize data sharing?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Google Sans" panose="020B0503030502040204" pitchFamily="34" charset="0"/>
              </a:rPr>
              <a:t>Healthcare systems profiting on patients’ data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Google Sans" panose="020B0503030502040204" pitchFamily="34" charset="0"/>
              </a:rPr>
              <a:t>Empowering individuals to share health data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Privacy and security of data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Google Sans" panose="020B0503030502040204" pitchFamily="34" charset="0"/>
              </a:rPr>
              <a:t>How can we build privacy and security into AI from the outset?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3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DC5D-A95E-08C4-86C2-4C11A076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17AF9"/>
                </a:solidFill>
                <a:latin typeface="Google Sans" panose="020B0503030502040204" pitchFamily="34" charset="0"/>
              </a:rPr>
              <a:t>Components of Trustworthy AI: </a:t>
            </a:r>
            <a:br>
              <a:rPr lang="en-US" dirty="0">
                <a:solidFill>
                  <a:srgbClr val="217AF9"/>
                </a:solidFill>
                <a:latin typeface="Google Sans" panose="020B0503030502040204" pitchFamily="34" charset="0"/>
              </a:rPr>
            </a:br>
            <a:r>
              <a:rPr lang="en-US" dirty="0">
                <a:solidFill>
                  <a:srgbClr val="217AF9"/>
                </a:solidFill>
                <a:latin typeface="Google Sans" panose="020B0503030502040204" pitchFamily="34" charset="0"/>
              </a:rPr>
              <a:t>Model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14317-0BFE-384C-09FC-C7F1FEA8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422"/>
            <a:ext cx="10515600" cy="5353578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>
                <a:latin typeface="Google Sans" panose="020B0503030502040204" pitchFamily="34" charset="0"/>
              </a:rPr>
              <a:t>Data quality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3400" dirty="0">
                <a:latin typeface="Google Sans" panose="020B0503030502040204" pitchFamily="34" charset="0"/>
              </a:rPr>
              <a:t>Increase data diversity and quality</a:t>
            </a:r>
          </a:p>
          <a:p>
            <a:pPr lvl="2">
              <a:lnSpc>
                <a:spcPct val="120000"/>
              </a:lnSpc>
              <a:spcBef>
                <a:spcPts val="200"/>
              </a:spcBef>
            </a:pPr>
            <a:r>
              <a:rPr lang="en-US" sz="3400" dirty="0">
                <a:latin typeface="Google Sans" panose="020B0503030502040204" pitchFamily="34" charset="0"/>
              </a:rPr>
              <a:t>Overcome “biases in, biases out”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3400" dirty="0">
                <a:latin typeface="Google Sans" panose="020B0503030502040204" pitchFamily="34" charset="0"/>
              </a:rPr>
              <a:t>Standards to assess data quality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4000" dirty="0">
                <a:latin typeface="Google Sans" panose="020B0503030502040204" pitchFamily="34" charset="0"/>
              </a:rPr>
              <a:t>Transparency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3400" dirty="0">
                <a:latin typeface="Google Sans" panose="020B0503030502040204" pitchFamily="34" charset="0"/>
              </a:rPr>
              <a:t>What is the purpose of the AI algorithm?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3400" dirty="0">
                <a:latin typeface="Google Sans" panose="020B0503030502040204" pitchFamily="34" charset="0"/>
              </a:rPr>
              <a:t>How was data collected, labeled, and processed?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3400" dirty="0">
                <a:latin typeface="Google Sans" panose="020B0503030502040204" pitchFamily="34" charset="0"/>
              </a:rPr>
              <a:t>Access to de-identified data and images with attached labels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3400" dirty="0">
                <a:latin typeface="Google Sans" panose="020B0503030502040204" pitchFamily="34" charset="0"/>
              </a:rPr>
              <a:t>Data demographics so generalizability can be assessed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3400" dirty="0">
                <a:latin typeface="Google Sans" panose="020B0503030502040204" pitchFamily="34" charset="0"/>
              </a:rPr>
              <a:t>Traceability  e.g., data provenance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3400" dirty="0">
                <a:latin typeface="Google Sans" panose="020B0503030502040204" pitchFamily="34" charset="0"/>
              </a:rPr>
              <a:t>Interpretability e.g., can we understand the system’s inner working?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3400" dirty="0" err="1">
                <a:latin typeface="Google Sans" panose="020B0503030502040204" pitchFamily="34" charset="0"/>
              </a:rPr>
              <a:t>Explainability</a:t>
            </a:r>
            <a:r>
              <a:rPr lang="en-US" sz="3400" dirty="0">
                <a:latin typeface="Google Sans" panose="020B0503030502040204" pitchFamily="34" charset="0"/>
              </a:rPr>
              <a:t> e.g., why did a model output a particular decision?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3400" dirty="0">
                <a:latin typeface="Google Sans" panose="020B0503030502040204" pitchFamily="34" charset="0"/>
              </a:rPr>
              <a:t>Model Cards/Documentation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3400" dirty="0">
                <a:latin typeface="Google Sans" panose="020B0503030502040204" pitchFamily="34" charset="0"/>
              </a:rPr>
              <a:t>How datasets were used for training, validation, testing, external validation</a:t>
            </a:r>
          </a:p>
          <a:p>
            <a:pPr lvl="2">
              <a:lnSpc>
                <a:spcPct val="120000"/>
              </a:lnSpc>
              <a:spcAft>
                <a:spcPts val="300"/>
              </a:spcAft>
            </a:pPr>
            <a:endParaRPr lang="en-US" sz="3200" dirty="0">
              <a:latin typeface="Google Sans" panose="020B0503030502040204" pitchFamily="34" charset="0"/>
            </a:endParaRPr>
          </a:p>
          <a:p>
            <a:pPr lvl="1"/>
            <a:endParaRPr lang="en-US" dirty="0">
              <a:latin typeface="Google Sans" panose="020B050303050204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9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2300-9EDB-F3CA-73A2-1A794339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4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17AF9"/>
                </a:solidFill>
                <a:latin typeface="Google Sans" panose="020B0503030502040204" pitchFamily="34" charset="0"/>
              </a:rPr>
              <a:t>Components of Trustworthy AI:</a:t>
            </a:r>
            <a:br>
              <a:rPr lang="en-US" dirty="0">
                <a:solidFill>
                  <a:srgbClr val="217AF9"/>
                </a:solidFill>
                <a:latin typeface="Google Sans" panose="020B0503030502040204" pitchFamily="34" charset="0"/>
              </a:rPr>
            </a:br>
            <a:r>
              <a:rPr lang="en-US" dirty="0">
                <a:solidFill>
                  <a:srgbClr val="217AF9"/>
                </a:solidFill>
                <a:latin typeface="Google Sans" panose="020B0503030502040204" pitchFamily="34" charset="0"/>
              </a:rPr>
              <a:t>Model Deployment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96555-F2C0-CBDE-5D77-961F204CA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oogle Sans" panose="020B0503030502040204" pitchFamily="34" charset="0"/>
              </a:rPr>
              <a:t>Governance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Oversight structures locally, regionally, nationally, globally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Documentation standards so can meet ethical requirements of transparency, </a:t>
            </a:r>
            <a:r>
              <a:rPr lang="en-US" dirty="0" err="1">
                <a:latin typeface="Google Sans" panose="020B0503030502040204" pitchFamily="34" charset="0"/>
              </a:rPr>
              <a:t>explainabiity</a:t>
            </a:r>
            <a:r>
              <a:rPr lang="en-US" dirty="0">
                <a:latin typeface="Google Sans" panose="020B0503030502040204" pitchFamily="34" charset="0"/>
              </a:rPr>
              <a:t>, and traceability</a:t>
            </a:r>
          </a:p>
          <a:p>
            <a:r>
              <a:rPr lang="en-US" dirty="0">
                <a:latin typeface="Google Sans" panose="020B0503030502040204" pitchFamily="34" charset="0"/>
              </a:rPr>
              <a:t>Accountability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Who is responsible for AI algorithm decisions?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Do patients always need to be informed and consent to the use of an AI algorithm?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What if a clinician disagrees with the AI output?</a:t>
            </a:r>
          </a:p>
          <a:p>
            <a:pPr lvl="2"/>
            <a:r>
              <a:rPr lang="en-US" dirty="0">
                <a:latin typeface="Google Sans" panose="020B0503030502040204" pitchFamily="34" charset="0"/>
              </a:rPr>
              <a:t>Should patients decide if they want to follow the expertise of their clinician or the AI?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What systems are in place to audit the AI outputs?</a:t>
            </a:r>
          </a:p>
          <a:p>
            <a:r>
              <a:rPr lang="en-US" dirty="0">
                <a:latin typeface="Google Sans" panose="020B0503030502040204" pitchFamily="34" charset="0"/>
              </a:rPr>
              <a:t>Safety of AI Systems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Validation in real world, continuous auditing and monitoring of system</a:t>
            </a:r>
          </a:p>
          <a:p>
            <a:pPr lvl="1"/>
            <a:r>
              <a:rPr lang="en-US" dirty="0">
                <a:latin typeface="Google Sans" panose="020B0503030502040204" pitchFamily="34" charset="0"/>
              </a:rPr>
              <a:t>Development of surveillance programs</a:t>
            </a:r>
          </a:p>
          <a:p>
            <a:pPr lvl="1"/>
            <a:endParaRPr lang="en-US" sz="2000" dirty="0">
              <a:latin typeface="Google Sans" panose="020B050303050204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Google Sans" panose="020B0503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16x9.pptx" id="{EE62FBBD-1DFB-4F85-A153-1F32815DB8B8}" vid="{76AE4977-3825-43F0-AE2D-270D4A2CC7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7C192B-1168-428E-993B-6F0F82147042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FGAI4H-R-000_PPT-Template-16x9</Template>
  <TotalTime>9</TotalTime>
  <Words>923</Words>
  <Application>Microsoft Office PowerPoint</Application>
  <PresentationFormat>Widescreen</PresentationFormat>
  <Paragraphs>154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Google Sans</vt:lpstr>
      <vt:lpstr>Office 主题​​</vt:lpstr>
      <vt:lpstr>Office Theme</vt:lpstr>
      <vt:lpstr>PowerPoint Presentation</vt:lpstr>
      <vt:lpstr>Ethical Challenges in the Development and Deployment of AI in Healthcare</vt:lpstr>
      <vt:lpstr>Objectives</vt:lpstr>
      <vt:lpstr>What are the Goals of AI in Healthcare? </vt:lpstr>
      <vt:lpstr>AI Implementation Challenges</vt:lpstr>
      <vt:lpstr>Opportunities to Address Ethics and  Scale the Impact of AI in Health</vt:lpstr>
      <vt:lpstr>Open Ethical Questions and Opportunities</vt:lpstr>
      <vt:lpstr>Components of Trustworthy AI:  Model Development</vt:lpstr>
      <vt:lpstr>Components of Trustworthy AI: Model Deployment</vt:lpstr>
      <vt:lpstr>Safe Implementation in Clinical Settings</vt:lpstr>
      <vt:lpstr>Lifecycle of AI System</vt:lpstr>
      <vt:lpstr>Opportunities to Embed Ethics into Policy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– Presentation - Ethical Challenges in the Development and Deployment of AI in Healthcare</dc:title>
  <dc:creator>TSB (HT)</dc:creator>
  <cp:lastModifiedBy>TSB (HT)</cp:lastModifiedBy>
  <cp:revision>2</cp:revision>
  <cp:lastPrinted>2019-04-04T08:49:31Z</cp:lastPrinted>
  <dcterms:created xsi:type="dcterms:W3CDTF">2023-03-22T14:27:27Z</dcterms:created>
  <dcterms:modified xsi:type="dcterms:W3CDTF">2023-03-22T14:36:52Z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